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Lst>
  <p:notesMasterIdLst>
    <p:notesMasterId r:id="rId24"/>
  </p:notesMasterIdLst>
  <p:sldIdLst>
    <p:sldId id="256" r:id="rId6"/>
    <p:sldId id="325" r:id="rId7"/>
    <p:sldId id="258" r:id="rId8"/>
    <p:sldId id="310" r:id="rId9"/>
    <p:sldId id="311" r:id="rId10"/>
    <p:sldId id="312" r:id="rId11"/>
    <p:sldId id="313" r:id="rId12"/>
    <p:sldId id="314" r:id="rId13"/>
    <p:sldId id="315" r:id="rId14"/>
    <p:sldId id="316" r:id="rId15"/>
    <p:sldId id="317" r:id="rId16"/>
    <p:sldId id="318" r:id="rId17"/>
    <p:sldId id="319" r:id="rId18"/>
    <p:sldId id="320" r:id="rId19"/>
    <p:sldId id="322" r:id="rId20"/>
    <p:sldId id="323" r:id="rId21"/>
    <p:sldId id="321" r:id="rId22"/>
    <p:sldId id="324" r:id="rId2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F72E1B-05BF-4570-8DF7-D5DDC4291FD8}" v="1330" dt="2023-11-01T16:32:42.17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861" autoAdjust="0"/>
  </p:normalViewPr>
  <p:slideViewPr>
    <p:cSldViewPr>
      <p:cViewPr varScale="1">
        <p:scale>
          <a:sx n="69" d="100"/>
          <a:sy n="69" d="100"/>
        </p:scale>
        <p:origin x="1128"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1B9E092-CAFA-4BA6-8C2C-D08B16942EC1}" type="datetimeFigureOut">
              <a:rPr lang="en-US" smtClean="0"/>
              <a:t>11/9/2023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EFA33E6C-2D38-4D20-8037-6602A0AC3B64}" type="slidenum">
              <a:rPr lang="en-US" smtClean="0"/>
              <a:t>‹#›</a:t>
            </a:fld>
            <a:endParaRPr lang="en-US"/>
          </a:p>
        </p:txBody>
      </p:sp>
    </p:spTree>
    <p:extLst>
      <p:ext uri="{BB962C8B-B14F-4D97-AF65-F5344CB8AC3E}">
        <p14:creationId xmlns:p14="http://schemas.microsoft.com/office/powerpoint/2010/main" val="2025208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to discuss the SSA that was the supporting document for the recently published proposed rule to list the northwestern and southwestern pond turtle as threatened species. </a:t>
            </a:r>
          </a:p>
          <a:p>
            <a:endParaRPr lang="en-US" dirty="0"/>
          </a:p>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1</a:t>
            </a:fld>
            <a:endParaRPr lang="en-US"/>
          </a:p>
        </p:txBody>
      </p:sp>
    </p:spTree>
    <p:extLst>
      <p:ext uri="{BB962C8B-B14F-4D97-AF65-F5344CB8AC3E}">
        <p14:creationId xmlns:p14="http://schemas.microsoft.com/office/powerpoint/2010/main" val="3196542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assess the condition of the SWPT, we modeled the impact of the primary threats influencing the viability of SWPT under two climate change scenarios at three timesteps: 2050, 2075, and 2100. These are two plausible scenarios that capture a range of potential future conditions. </a:t>
            </a:r>
          </a:p>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10</a:t>
            </a:fld>
            <a:endParaRPr lang="en-US"/>
          </a:p>
        </p:txBody>
      </p:sp>
    </p:spTree>
    <p:extLst>
      <p:ext uri="{BB962C8B-B14F-4D97-AF65-F5344CB8AC3E}">
        <p14:creationId xmlns:p14="http://schemas.microsoft.com/office/powerpoint/2010/main" val="3546557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CC we looked at past current and imminent influences up to 2050 and determined that the species was not in danger of extinction. This figure indicates P(extinction) of each AU, which generally range from 20 to 24 percent.</a:t>
            </a:r>
          </a:p>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11</a:t>
            </a:fld>
            <a:endParaRPr lang="en-US"/>
          </a:p>
        </p:txBody>
      </p:sp>
    </p:spTree>
    <p:extLst>
      <p:ext uri="{BB962C8B-B14F-4D97-AF65-F5344CB8AC3E}">
        <p14:creationId xmlns:p14="http://schemas.microsoft.com/office/powerpoint/2010/main" val="765277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CC we looked at past current and imminent influences up to 2050 and determined that the species was not in danger of extinction. This figure indicates P(extinction) of each AU, which generally range from 20 to 23 percent.</a:t>
            </a:r>
          </a:p>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12</a:t>
            </a:fld>
            <a:endParaRPr lang="en-US"/>
          </a:p>
        </p:txBody>
      </p:sp>
    </p:spTree>
    <p:extLst>
      <p:ext uri="{BB962C8B-B14F-4D97-AF65-F5344CB8AC3E}">
        <p14:creationId xmlns:p14="http://schemas.microsoft.com/office/powerpoint/2010/main" val="128925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future conditions we projected ongoing influences to 2075 and 2100 and determined the species is less likely to withstand stochastic events. The P(extinction) for each AU exceeds 50 percent in 2050 and exceeds 70 percent in 2100.</a:t>
            </a:r>
          </a:p>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13</a:t>
            </a:fld>
            <a:endParaRPr lang="en-US"/>
          </a:p>
        </p:txBody>
      </p:sp>
    </p:spTree>
    <p:extLst>
      <p:ext uri="{BB962C8B-B14F-4D97-AF65-F5344CB8AC3E}">
        <p14:creationId xmlns:p14="http://schemas.microsoft.com/office/powerpoint/2010/main" val="113311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we have proposed to list the southwestern pond turtle as a threatened species. </a:t>
            </a:r>
          </a:p>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14</a:t>
            </a:fld>
            <a:endParaRPr lang="en-US"/>
          </a:p>
        </p:txBody>
      </p:sp>
    </p:spTree>
    <p:extLst>
      <p:ext uri="{BB962C8B-B14F-4D97-AF65-F5344CB8AC3E}">
        <p14:creationId xmlns:p14="http://schemas.microsoft.com/office/powerpoint/2010/main" val="3205415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what we requested info for:</a:t>
            </a:r>
          </a:p>
          <a:p>
            <a:r>
              <a:rPr lang="en-US" dirty="0"/>
              <a:t>i.e., biology and distribution, species abundance, tribal use or cultural significance, and threats</a:t>
            </a:r>
          </a:p>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15</a:t>
            </a:fld>
            <a:endParaRPr lang="en-US"/>
          </a:p>
        </p:txBody>
      </p:sp>
    </p:spTree>
    <p:extLst>
      <p:ext uri="{BB962C8B-B14F-4D97-AF65-F5344CB8AC3E}">
        <p14:creationId xmlns:p14="http://schemas.microsoft.com/office/powerpoint/2010/main" val="3383579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figure of SWPT occurrences relative to Tribal lands. If you have any information you would like to provide you can submit through regulations.gov or we can help you, just speak to a Tribal coordinator for assistance. </a:t>
            </a:r>
          </a:p>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16</a:t>
            </a:fld>
            <a:endParaRPr lang="en-US"/>
          </a:p>
        </p:txBody>
      </p:sp>
    </p:spTree>
    <p:extLst>
      <p:ext uri="{BB962C8B-B14F-4D97-AF65-F5344CB8AC3E}">
        <p14:creationId xmlns:p14="http://schemas.microsoft.com/office/powerpoint/2010/main" val="2836970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 that was an overview of the proposed rule, next I’ll talk about next steps and where we go from here…</a:t>
            </a:r>
          </a:p>
          <a:p>
            <a:pPr marL="342900" marR="0" lvl="0" indent="-342900" algn="l" defTabSz="914400" rtl="0" eaLnBrk="1" fontAlgn="auto" latinLnBrk="0" hangingPunct="1">
              <a:lnSpc>
                <a:spcPct val="107000"/>
              </a:lnSpc>
              <a:spcBef>
                <a:spcPts val="0"/>
              </a:spcBef>
              <a:spcAft>
                <a:spcPts val="0"/>
              </a:spcAft>
              <a:buClrTx/>
              <a:buSzTx/>
              <a:buFont typeface="Calibri" panose="020F0502020204030204" pitchFamily="34" charset="0"/>
              <a:buChar char="-"/>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 the time of the Proposed Rule (Oct. 3</a:t>
            </a:r>
            <a:r>
              <a:rPr lang="en-US" sz="12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rd</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it will take approximately one year to publish a Final Rule. During this next year, the Service will be reviewing those comments from the 60 day comment period.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could be a few outcomes of this final rule, including a decision not to list, to list as endangered, or to list as threatened. If the species is listed under the ESA, the species will receive protections 30 days after the final rule is published. </a:t>
            </a:r>
          </a:p>
          <a:p>
            <a:pPr marL="342900" marR="0" lvl="0" indent="-342900">
              <a:lnSpc>
                <a:spcPct val="107000"/>
              </a:lnSpc>
              <a:spcBef>
                <a:spcPts val="0"/>
              </a:spcBef>
              <a:spcAft>
                <a:spcPts val="0"/>
              </a:spcAft>
              <a:buFont typeface="Calibri" panose="020F0502020204030204" pitchFamily="34" charset="0"/>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Recovery Plan outline will come out after the Final Rule, if the species is listed.</a:t>
            </a:r>
          </a:p>
          <a:p>
            <a:pPr marL="342900" marR="0" lvl="0" indent="-342900" algn="l" defTabSz="914400" rtl="0" eaLnBrk="1" fontAlgn="auto" latinLnBrk="0" hangingPunct="1">
              <a:lnSpc>
                <a:spcPct val="107000"/>
              </a:lnSpc>
              <a:spcBef>
                <a:spcPts val="0"/>
              </a:spcBef>
              <a:spcAft>
                <a:spcPts val="0"/>
              </a:spcAft>
              <a:buClrTx/>
              <a:buSzTx/>
              <a:buFont typeface="Calibri" panose="020F0502020204030204" pitchFamily="34" charset="0"/>
              <a:buChar char="-"/>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proposed rule, separate from the Final listing rule, for Critical Habitat is forthcoming, with it’s own 60 day comment period</a:t>
            </a:r>
          </a:p>
          <a:p>
            <a:pPr marL="342900" marR="0" lvl="0" indent="-342900" algn="l" defTabSz="914400" rtl="0" eaLnBrk="1" fontAlgn="auto" latinLnBrk="0" hangingPunct="1">
              <a:lnSpc>
                <a:spcPct val="107000"/>
              </a:lnSpc>
              <a:spcBef>
                <a:spcPts val="0"/>
              </a:spcBef>
              <a:spcAft>
                <a:spcPts val="0"/>
              </a:spcAft>
              <a:buClrTx/>
              <a:buSzTx/>
              <a:buFont typeface="Calibri" panose="020F0502020204030204" pitchFamily="34" charset="0"/>
              <a:buChar char="-"/>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Currently the species does not receive any ESA protections, but can be conferenced on by federal agencies to avoid jeopardy.</a:t>
            </a:r>
          </a:p>
          <a:p>
            <a:pPr marL="342900" marR="0" lvl="0" indent="-342900">
              <a:lnSpc>
                <a:spcPct val="107000"/>
              </a:lnSpc>
              <a:spcBef>
                <a:spcPts val="0"/>
              </a:spcBef>
              <a:spcAft>
                <a:spcPts val="0"/>
              </a:spcAft>
              <a:buFont typeface="Calibri" panose="020F050202020403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Calibri" panose="020F0502020204030204" pitchFamily="34" charset="0"/>
              <a:buNone/>
            </a:pPr>
            <a:r>
              <a:rPr lang="en-US" sz="1200" i="1" dirty="0">
                <a:effectLst/>
                <a:latin typeface="Calibri" panose="020F0502020204030204" pitchFamily="34" charset="0"/>
                <a:ea typeface="Calibri" panose="020F0502020204030204" pitchFamily="34" charset="0"/>
                <a:cs typeface="Times New Roman" panose="02020603050405020304" pitchFamily="18" charset="0"/>
              </a:rPr>
              <a:t>CRITICAL HABITAT “</a:t>
            </a:r>
            <a:r>
              <a:rPr lang="en-US" sz="2000" i="1" dirty="0">
                <a:solidFill>
                  <a:srgbClr val="000000"/>
                </a:solidFill>
                <a:effectLst/>
                <a:latin typeface="Times New Roman" panose="02020603050405020304" pitchFamily="18" charset="0"/>
                <a:ea typeface="Calibri" panose="020F0502020204030204" pitchFamily="34" charset="0"/>
              </a:rPr>
              <a:t>We have not yet been able to obtain the necessary economic information needed to develop proposed critical habitat designations for the two species, although we are in the process of obtaining this information. At this time, we find that designation of critical habitat for the northwestern pond turtle and southwestern pond turtle is not determinable. Once we obtain the necessary economic information, we will propose critical habitat designations for the two species.</a:t>
            </a:r>
            <a:r>
              <a:rPr lang="en-US"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Proposed Rule</a:t>
            </a:r>
          </a:p>
          <a:p>
            <a:pPr marL="0" marR="0" lvl="0" indent="0">
              <a:lnSpc>
                <a:spcPct val="107000"/>
              </a:lnSpc>
              <a:spcBef>
                <a:spcPts val="0"/>
              </a:spcBef>
              <a:spcAft>
                <a:spcPts val="0"/>
              </a:spcAft>
              <a:buFont typeface="Calibri" panose="020F0502020204030204" pitchFamily="34" charset="0"/>
              <a:buNone/>
            </a:pPr>
            <a:endParaRPr lang="en-US"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Calibri" panose="020F0502020204030204" pitchFamily="34" charset="0"/>
              <a:buNone/>
            </a:pPr>
            <a:r>
              <a:rPr lang="en-US"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RECOVERY PERMIT: “</a:t>
            </a:r>
            <a:r>
              <a:rPr lang="en-US" sz="1800" b="0" i="1" dirty="0">
                <a:solidFill>
                  <a:srgbClr val="4A4A4A"/>
                </a:solidFill>
                <a:effectLst/>
                <a:latin typeface="Source Sans Pro" panose="020B0503030403020204" pitchFamily="34" charset="0"/>
              </a:rPr>
              <a:t>Recovery permits are issued to allow for take as part of activities intended to foster the recovery of listed species. A typical use of a recovery permit is to allow for scientific research on a listed species in order to understand better the species' long-term survival needs. ” These are not necessary at this time, since the species is proposed and does not have any ESA protections currently. Should the species be listed, which would come out in the Final Rule next year, then these recovery permits will be issued for activities.  https://fwsepermits.servicenowservices.com/fws?id=fws_kb_view&amp;sys_id=881899b11b5f50101f45dbdbe54bcb33</a:t>
            </a:r>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17</a:t>
            </a:fld>
            <a:endParaRPr lang="en-US"/>
          </a:p>
        </p:txBody>
      </p:sp>
    </p:spTree>
    <p:extLst>
      <p:ext uri="{BB962C8B-B14F-4D97-AF65-F5344CB8AC3E}">
        <p14:creationId xmlns:p14="http://schemas.microsoft.com/office/powerpoint/2010/main" val="1130255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18</a:t>
            </a:fld>
            <a:endParaRPr lang="en-US"/>
          </a:p>
        </p:txBody>
      </p:sp>
    </p:spTree>
    <p:extLst>
      <p:ext uri="{BB962C8B-B14F-4D97-AF65-F5344CB8AC3E}">
        <p14:creationId xmlns:p14="http://schemas.microsoft.com/office/powerpoint/2010/main" val="326086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standard procedure of how we list species, and this is where we are in the process</a:t>
            </a:r>
          </a:p>
          <a:p>
            <a:r>
              <a:rPr lang="en-US" dirty="0"/>
              <a:t>-Proposed rule was published in the Federal Register on October 3rd, finding that both Northwestern pond turtle and Southwestern pond turtle are proposed for listing as threatened species</a:t>
            </a:r>
          </a:p>
          <a:p>
            <a:r>
              <a:rPr lang="en-US" dirty="0"/>
              <a:t>-No Critical Habitat was designated at the time of proposed listing rule. This will be evaluated next year.</a:t>
            </a:r>
          </a:p>
          <a:p>
            <a:r>
              <a:rPr lang="en-US" dirty="0"/>
              <a:t>-There is a 60-day comment period, which ends December 4th. I will give more details about this later in the presentation.</a:t>
            </a:r>
          </a:p>
          <a:p>
            <a:endParaRPr lang="en-US" dirty="0"/>
          </a:p>
          <a:p>
            <a:r>
              <a:rPr lang="en-US" dirty="0"/>
              <a:t>SSA involves evaluation of positive and negative influences on the species to determine its status now and projected into the future.</a:t>
            </a:r>
          </a:p>
        </p:txBody>
      </p:sp>
      <p:sp>
        <p:nvSpPr>
          <p:cNvPr id="4" name="Slide Number Placeholder 3"/>
          <p:cNvSpPr>
            <a:spLocks noGrp="1"/>
          </p:cNvSpPr>
          <p:nvPr>
            <p:ph type="sldNum" sz="quarter" idx="5"/>
          </p:nvPr>
        </p:nvSpPr>
        <p:spPr/>
        <p:txBody>
          <a:bodyPr/>
          <a:lstStyle/>
          <a:p>
            <a:fld id="{EFA33E6C-2D38-4D20-8037-6602A0AC3B64}" type="slidenum">
              <a:rPr lang="en-US" smtClean="0"/>
              <a:t>2</a:t>
            </a:fld>
            <a:endParaRPr lang="en-US"/>
          </a:p>
        </p:txBody>
      </p:sp>
    </p:spTree>
    <p:extLst>
      <p:ext uri="{BB962C8B-B14F-4D97-AF65-F5344CB8AC3E}">
        <p14:creationId xmlns:p14="http://schemas.microsoft.com/office/powerpoint/2010/main" val="90101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historical range of western pond turtles extends along the Pacific coast from Puget Sound in Washington to northern Baja California. R</a:t>
            </a:r>
            <a:r>
              <a:rPr lang="en-US" sz="1800" dirty="0">
                <a:effectLst/>
                <a:latin typeface="Times New Roman" panose="02020603050405020304" pitchFamily="18" charset="0"/>
                <a:ea typeface="Calibri" panose="020F0502020204030204" pitchFamily="34" charset="0"/>
              </a:rPr>
              <a:t>ecent genetic information has led to a taxonomic split of the western pond turtle into two distinct species. The range of the southwestern pond turtle is restricted to those populations inhabiting the central Coast Range south from the middle of Monterey Bay to the species’ southern range boundary in Baja California.</a:t>
            </a:r>
          </a:p>
          <a:p>
            <a:endParaRPr lang="en-US" sz="1800" dirty="0">
              <a:effectLst/>
              <a:latin typeface="Times New Roman" panose="02020603050405020304" pitchFamily="18" charset="0"/>
            </a:endParaRPr>
          </a:p>
          <a:p>
            <a:r>
              <a:rPr lang="en-US" sz="1800" dirty="0">
                <a:effectLst/>
                <a:latin typeface="Times New Roman" panose="02020603050405020304" pitchFamily="18" charset="0"/>
              </a:rPr>
              <a:t>NWPT: </a:t>
            </a:r>
            <a:r>
              <a:rPr lang="en-US" sz="1800" b="1" i="1" dirty="0" err="1">
                <a:effectLst/>
                <a:latin typeface="Times New Roman" panose="02020603050405020304" pitchFamily="18" charset="0"/>
                <a:ea typeface="Calibri" panose="020F0502020204030204" pitchFamily="34" charset="0"/>
              </a:rPr>
              <a:t>Actinemys</a:t>
            </a:r>
            <a:r>
              <a:rPr lang="en-US" sz="1800" b="1" dirty="0">
                <a:effectLst/>
                <a:latin typeface="Times New Roman" panose="02020603050405020304" pitchFamily="18" charset="0"/>
                <a:ea typeface="Calibri" panose="020F0502020204030204" pitchFamily="34" charset="0"/>
              </a:rPr>
              <a:t> </a:t>
            </a:r>
            <a:r>
              <a:rPr lang="en-US" sz="1800" b="1" i="1" dirty="0">
                <a:effectLst/>
                <a:latin typeface="Times New Roman" panose="02020603050405020304" pitchFamily="18" charset="0"/>
                <a:ea typeface="Calibri" panose="020F0502020204030204" pitchFamily="34" charset="0"/>
              </a:rPr>
              <a:t>marmorata</a:t>
            </a:r>
          </a:p>
          <a:p>
            <a:r>
              <a:rPr lang="en-US" sz="1800" b="0" i="0" dirty="0">
                <a:effectLst/>
                <a:latin typeface="Times New Roman" panose="02020603050405020304" pitchFamily="18" charset="0"/>
              </a:rPr>
              <a:t>SWPT:</a:t>
            </a:r>
            <a:r>
              <a:rPr lang="en-US" sz="1800" b="1" i="1" dirty="0">
                <a:effectLst/>
                <a:latin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rPr>
              <a:t>Actinemys</a:t>
            </a:r>
            <a:r>
              <a:rPr lang="en-US" sz="1800" b="1" dirty="0">
                <a:effectLst/>
                <a:latin typeface="Times New Roman" panose="02020603050405020304" pitchFamily="18" charset="0"/>
                <a:ea typeface="Calibri" panose="020F0502020204030204" pitchFamily="34" charset="0"/>
              </a:rPr>
              <a:t> </a:t>
            </a:r>
            <a:r>
              <a:rPr lang="en-US" sz="1800" b="1" i="1" dirty="0">
                <a:effectLst/>
                <a:latin typeface="Times New Roman" panose="02020603050405020304" pitchFamily="18" charset="0"/>
                <a:ea typeface="Calibri" panose="020F0502020204030204" pitchFamily="34" charset="0"/>
              </a:rPr>
              <a:t>pallida</a:t>
            </a:r>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3</a:t>
            </a:fld>
            <a:endParaRPr lang="en-US"/>
          </a:p>
        </p:txBody>
      </p:sp>
    </p:spTree>
    <p:extLst>
      <p:ext uri="{BB962C8B-B14F-4D97-AF65-F5344CB8AC3E}">
        <p14:creationId xmlns:p14="http://schemas.microsoft.com/office/powerpoint/2010/main" val="236355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illustrates the historical and current distribution of SWPT, which have been observed widely throughout the range. USGS defined watersheds are drawn on the map and shaded in orange where we have historical sighting records from 1879 through 2012 and the green shaded areas are more recent positive surveys from 2013 through 2022</a:t>
            </a:r>
          </a:p>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4</a:t>
            </a:fld>
            <a:endParaRPr lang="en-US"/>
          </a:p>
        </p:txBody>
      </p:sp>
    </p:spTree>
    <p:extLst>
      <p:ext uri="{BB962C8B-B14F-4D97-AF65-F5344CB8AC3E}">
        <p14:creationId xmlns:p14="http://schemas.microsoft.com/office/powerpoint/2010/main" val="3647712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assess the current and future conditions of the SWPT, we separated the range into six analysis units based on </a:t>
            </a:r>
            <a:r>
              <a:rPr lang="en-US" sz="1200" dirty="0">
                <a:effectLst/>
                <a:latin typeface="Times New Roman" panose="02020603050405020304" pitchFamily="18" charset="0"/>
                <a:ea typeface="Calibri" panose="020F0502020204030204" pitchFamily="34" charset="0"/>
              </a:rPr>
              <a:t>genetic relatedness clusters identified by Shaffer and Scott (2022)</a:t>
            </a:r>
            <a:endParaRPr lang="en-US" sz="1200" dirty="0">
              <a:effectLst/>
              <a:latin typeface="Times New Roman" panose="02020603050405020304" pitchFamily="18" charset="0"/>
            </a:endParaRPr>
          </a:p>
          <a:p>
            <a:r>
              <a:rPr lang="en-US" sz="1200" dirty="0">
                <a:effectLst/>
                <a:latin typeface="Times New Roman" panose="02020603050405020304" pitchFamily="18"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5</a:t>
            </a:fld>
            <a:endParaRPr lang="en-US"/>
          </a:p>
        </p:txBody>
      </p:sp>
    </p:spTree>
    <p:extLst>
      <p:ext uri="{BB962C8B-B14F-4D97-AF65-F5344CB8AC3E}">
        <p14:creationId xmlns:p14="http://schemas.microsoft.com/office/powerpoint/2010/main" val="2379767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Western pond turtles are semi-aquatic, requiring both aquatic and terrestrial habitats within close proximity to one another. They occur in both permanent and ephemeral aquatic water bodies including rivers and streams, lakes, ponds, reservoirs, settling ponds, marshes, vernal pools, brackish waters, irrigation ditches, and other wetlands. </a:t>
            </a:r>
            <a:r>
              <a:rPr lang="en-US" sz="1800" dirty="0">
                <a:effectLst/>
                <a:latin typeface="Times New Roman" panose="02020603050405020304" pitchFamily="18" charset="0"/>
                <a:ea typeface="Calibri" panose="020F0502020204030204" pitchFamily="34" charset="0"/>
              </a:rPr>
              <a:t>The back-and-forth movements between aquatic and terrestrial habitats (i.e., migration) are typically less than 500 m. The most important habitat needs for the WPT are aquatic habitat, upland habitat, and basking sites.</a:t>
            </a:r>
            <a:endParaRPr lang="en-US" dirty="0"/>
          </a:p>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6</a:t>
            </a:fld>
            <a:endParaRPr lang="en-US"/>
          </a:p>
        </p:txBody>
      </p:sp>
    </p:spTree>
    <p:extLst>
      <p:ext uri="{BB962C8B-B14F-4D97-AF65-F5344CB8AC3E}">
        <p14:creationId xmlns:p14="http://schemas.microsoft.com/office/powerpoint/2010/main" val="353339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WPT are semi-aquatic and relatively long-lived.</a:t>
            </a:r>
          </a:p>
          <a:p>
            <a:r>
              <a:rPr lang="en-US" dirty="0"/>
              <a:t>Western pond turtles are semi-aquatic, having both terrestrial and aquatic life history phases. eggs are laid in upland terrestrial habitat, and hatchings, juveniles, and adults use both terrestrial and aquatic habitat. Terrestrial environments are required for nesting, overwintering and aestivation (warm season dormancy), basking, and movement/dispersal. Aquatic environments are required for breeding, feeding, overwintering and sheltering, basking, and movement/dispersal.</a:t>
            </a:r>
          </a:p>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7</a:t>
            </a:fld>
            <a:endParaRPr lang="en-US"/>
          </a:p>
        </p:txBody>
      </p:sp>
    </p:spTree>
    <p:extLst>
      <p:ext uri="{BB962C8B-B14F-4D97-AF65-F5344CB8AC3E}">
        <p14:creationId xmlns:p14="http://schemas.microsoft.com/office/powerpoint/2010/main" val="3973417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identified many threats that are potentially impacting the species, but of these… </a:t>
            </a:r>
          </a:p>
          <a:p>
            <a:endParaRPr lang="en-US" dirty="0"/>
          </a:p>
        </p:txBody>
      </p:sp>
      <p:sp>
        <p:nvSpPr>
          <p:cNvPr id="4" name="Slide Number Placeholder 3"/>
          <p:cNvSpPr>
            <a:spLocks noGrp="1"/>
          </p:cNvSpPr>
          <p:nvPr>
            <p:ph type="sldNum" sz="quarter" idx="5"/>
          </p:nvPr>
        </p:nvSpPr>
        <p:spPr/>
        <p:txBody>
          <a:bodyPr/>
          <a:lstStyle/>
          <a:p>
            <a:fld id="{EFA33E6C-2D38-4D20-8037-6602A0AC3B64}" type="slidenum">
              <a:rPr lang="en-US" smtClean="0"/>
              <a:t>8</a:t>
            </a:fld>
            <a:endParaRPr lang="en-US"/>
          </a:p>
        </p:txBody>
      </p:sp>
    </p:spTree>
    <p:extLst>
      <p:ext uri="{BB962C8B-B14F-4D97-AF65-F5344CB8AC3E}">
        <p14:creationId xmlns:p14="http://schemas.microsoft.com/office/powerpoint/2010/main" val="3248130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identified three key threats as most influential in driving the western pond turtle’s current and future condition: predation, human modification/habitat loss, and drought. These factors have had substantial population-level effects that are anticipated to continue into the future, and to be the primary drivers of species viability. These are the threats we analyzed into the future.</a:t>
            </a:r>
          </a:p>
        </p:txBody>
      </p:sp>
      <p:sp>
        <p:nvSpPr>
          <p:cNvPr id="4" name="Slide Number Placeholder 3"/>
          <p:cNvSpPr>
            <a:spLocks noGrp="1"/>
          </p:cNvSpPr>
          <p:nvPr>
            <p:ph type="sldNum" sz="quarter" idx="5"/>
          </p:nvPr>
        </p:nvSpPr>
        <p:spPr/>
        <p:txBody>
          <a:bodyPr/>
          <a:lstStyle/>
          <a:p>
            <a:fld id="{EFA33E6C-2D38-4D20-8037-6602A0AC3B64}" type="slidenum">
              <a:rPr lang="en-US" smtClean="0"/>
              <a:t>9</a:t>
            </a:fld>
            <a:endParaRPr lang="en-US"/>
          </a:p>
        </p:txBody>
      </p:sp>
    </p:spTree>
    <p:extLst>
      <p:ext uri="{BB962C8B-B14F-4D97-AF65-F5344CB8AC3E}">
        <p14:creationId xmlns:p14="http://schemas.microsoft.com/office/powerpoint/2010/main" val="3173097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4935">
              <a:lnSpc>
                <a:spcPts val="1240"/>
              </a:lnSpc>
            </a:pPr>
            <a:fld id="{81D60167-4931-47E6-BA6A-407CBD079E47}" type="slidenum">
              <a:rPr dirty="0">
                <a:solidFill>
                  <a:srgbClr val="FFFFFF"/>
                </a:solidFill>
              </a:rPr>
              <a:t>‹#›</a:t>
            </a:fld>
            <a:endParaRPr dirty="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1419246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1543444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2718465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2655829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1366697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1879523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04763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317138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50812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224385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4935">
              <a:lnSpc>
                <a:spcPts val="1240"/>
              </a:lnSpc>
            </a:pPr>
            <a:fld id="{81D60167-4931-47E6-BA6A-407CBD079E47}" type="slidenum">
              <a:rPr dirty="0">
                <a:solidFill>
                  <a:srgbClr val="FFFFFF"/>
                </a:solidFill>
              </a:rPr>
              <a:t>‹#›</a:t>
            </a:fld>
            <a:endParaRPr dirty="0">
              <a:solidFill>
                <a:srgbClr val="FFFFFF"/>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3926170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677714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4935">
              <a:lnSpc>
                <a:spcPts val="1240"/>
              </a:lnSpc>
            </a:pPr>
            <a:fld id="{81D60167-4931-47E6-BA6A-407CBD079E47}" type="slidenum">
              <a:rPr dirty="0">
                <a:solidFill>
                  <a:srgbClr val="FFFFFF"/>
                </a:solidFill>
              </a:rPr>
              <a:t>‹#›</a:t>
            </a:fld>
            <a:endParaRPr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4935">
              <a:lnSpc>
                <a:spcPts val="1240"/>
              </a:lnSpc>
            </a:pPr>
            <a:fld id="{81D60167-4931-47E6-BA6A-407CBD079E47}" type="slidenum">
              <a:rPr dirty="0">
                <a:solidFill>
                  <a:srgbClr val="FFFFFF"/>
                </a:solidFill>
              </a:rPr>
              <a:t>‹#›</a:t>
            </a:fld>
            <a:endParaRPr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4935">
              <a:lnSpc>
                <a:spcPts val="1240"/>
              </a:lnSpc>
            </a:pPr>
            <a:fld id="{81D60167-4931-47E6-BA6A-407CBD079E47}" type="slidenum">
              <a:rPr dirty="0">
                <a:solidFill>
                  <a:srgbClr val="FFFFFF"/>
                </a:solidFill>
              </a:rPr>
              <a:t>‹#›</a:t>
            </a:fld>
            <a:endParaRPr dirty="0">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1287267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3149213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125681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1370183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55026" y="125183"/>
            <a:ext cx="10881946" cy="1482858"/>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4460513" y="1864051"/>
            <a:ext cx="7425690" cy="3317240"/>
          </a:xfrm>
          <a:prstGeom prst="rect">
            <a:avLst/>
          </a:prstGeom>
        </p:spPr>
        <p:txBody>
          <a:bodyPr wrap="square" lIns="0" tIns="0" rIns="0" bIns="0">
            <a:spAutoFit/>
          </a:bodyPr>
          <a:lstStyle>
            <a:lvl1pPr>
              <a:defRPr sz="2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a:xfrm>
            <a:off x="11068811" y="6462966"/>
            <a:ext cx="243331"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14935">
              <a:lnSpc>
                <a:spcPts val="1240"/>
              </a:lnSpc>
            </a:pPr>
            <a:fld id="{81D60167-4931-47E6-BA6A-407CBD079E47}" type="slidenum">
              <a:rPr dirty="0">
                <a:solidFill>
                  <a:srgbClr val="FFFFFF"/>
                </a:solidFill>
              </a:rPr>
              <a:t>‹#›</a:t>
            </a:fld>
            <a:endParaRPr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t>11/9/2023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114935">
              <a:lnSpc>
                <a:spcPts val="1240"/>
              </a:lnSpc>
            </a:pPr>
            <a:fld id="{81D60167-4931-47E6-BA6A-407CBD079E47}"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409731514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3E3E3E"/>
          </a:solidFill>
        </p:spPr>
        <p:txBody>
          <a:bodyPr wrap="square" lIns="0" tIns="0" rIns="0" bIns="0" rtlCol="0"/>
          <a:lstStyle/>
          <a:p>
            <a:endParaRPr/>
          </a:p>
        </p:txBody>
      </p:sp>
      <p:sp>
        <p:nvSpPr>
          <p:cNvPr id="3" name="object 3"/>
          <p:cNvSpPr txBox="1"/>
          <p:nvPr/>
        </p:nvSpPr>
        <p:spPr>
          <a:xfrm>
            <a:off x="7423467" y="1219200"/>
            <a:ext cx="4533265" cy="3843937"/>
          </a:xfrm>
          <a:prstGeom prst="rect">
            <a:avLst/>
          </a:prstGeom>
        </p:spPr>
        <p:txBody>
          <a:bodyPr vert="horz" wrap="square" lIns="0" tIns="3175" rIns="0" bIns="0" rtlCol="0">
            <a:spAutoFit/>
          </a:bodyPr>
          <a:lstStyle/>
          <a:p>
            <a:pPr marL="12700" marR="5080" algn="ctr">
              <a:lnSpc>
                <a:spcPct val="101400"/>
              </a:lnSpc>
              <a:spcBef>
                <a:spcPts val="25"/>
              </a:spcBef>
            </a:pPr>
            <a:r>
              <a:rPr lang="en-US" sz="4400" b="0" spc="-85" dirty="0">
                <a:solidFill>
                  <a:srgbClr val="FFFFFF"/>
                </a:solidFill>
                <a:latin typeface="Calibri Light"/>
                <a:cs typeface="Calibri Light"/>
              </a:rPr>
              <a:t>Southw</a:t>
            </a:r>
            <a:r>
              <a:rPr sz="4400" b="0" spc="-85" dirty="0">
                <a:solidFill>
                  <a:srgbClr val="FFFFFF"/>
                </a:solidFill>
                <a:latin typeface="Calibri Light"/>
                <a:cs typeface="Calibri Light"/>
              </a:rPr>
              <a:t>estern</a:t>
            </a:r>
            <a:r>
              <a:rPr sz="4400" b="0" spc="-140" dirty="0">
                <a:solidFill>
                  <a:srgbClr val="FFFFFF"/>
                </a:solidFill>
                <a:latin typeface="Calibri Light"/>
                <a:cs typeface="Calibri Light"/>
              </a:rPr>
              <a:t> </a:t>
            </a:r>
            <a:endParaRPr lang="en-US" sz="4400" b="0" spc="-140" dirty="0">
              <a:solidFill>
                <a:srgbClr val="FFFFFF"/>
              </a:solidFill>
              <a:latin typeface="Calibri Light"/>
              <a:cs typeface="Calibri Light"/>
            </a:endParaRPr>
          </a:p>
          <a:p>
            <a:pPr marL="12700" marR="5080" algn="ctr">
              <a:lnSpc>
                <a:spcPct val="101400"/>
              </a:lnSpc>
              <a:spcBef>
                <a:spcPts val="25"/>
              </a:spcBef>
            </a:pPr>
            <a:r>
              <a:rPr sz="4400" b="0" spc="-55" dirty="0">
                <a:solidFill>
                  <a:srgbClr val="FFFFFF"/>
                </a:solidFill>
                <a:latin typeface="Calibri Light"/>
                <a:cs typeface="Calibri Light"/>
              </a:rPr>
              <a:t>Pond</a:t>
            </a:r>
            <a:r>
              <a:rPr sz="4400" b="0" spc="-155" dirty="0">
                <a:solidFill>
                  <a:srgbClr val="FFFFFF"/>
                </a:solidFill>
                <a:latin typeface="Calibri Light"/>
                <a:cs typeface="Calibri Light"/>
              </a:rPr>
              <a:t> </a:t>
            </a:r>
            <a:r>
              <a:rPr sz="4400" b="0" spc="-45" dirty="0">
                <a:solidFill>
                  <a:srgbClr val="FFFFFF"/>
                </a:solidFill>
                <a:latin typeface="Calibri Light"/>
                <a:cs typeface="Calibri Light"/>
              </a:rPr>
              <a:t>Turtle</a:t>
            </a:r>
            <a:r>
              <a:rPr lang="en-US" sz="4400" b="0" spc="-45" dirty="0">
                <a:solidFill>
                  <a:srgbClr val="FFFFFF"/>
                </a:solidFill>
                <a:latin typeface="Calibri Light"/>
                <a:cs typeface="Calibri Light"/>
              </a:rPr>
              <a:t>:</a:t>
            </a:r>
            <a:r>
              <a:rPr sz="4400" b="0" spc="-45" dirty="0">
                <a:solidFill>
                  <a:srgbClr val="FFFFFF"/>
                </a:solidFill>
                <a:latin typeface="Calibri Light"/>
                <a:cs typeface="Calibri Light"/>
              </a:rPr>
              <a:t> </a:t>
            </a:r>
            <a:endParaRPr lang="en-US" sz="4400" b="0" spc="-45" dirty="0">
              <a:solidFill>
                <a:srgbClr val="FFFFFF"/>
              </a:solidFill>
              <a:latin typeface="Calibri Light"/>
              <a:cs typeface="Calibri Light"/>
            </a:endParaRPr>
          </a:p>
          <a:p>
            <a:pPr marL="12700" marR="5080" algn="ctr">
              <a:lnSpc>
                <a:spcPct val="101400"/>
              </a:lnSpc>
              <a:spcBef>
                <a:spcPts val="25"/>
              </a:spcBef>
            </a:pPr>
            <a:r>
              <a:rPr lang="en-US" sz="4400" spc="-45" dirty="0">
                <a:solidFill>
                  <a:srgbClr val="FFFFFF"/>
                </a:solidFill>
                <a:latin typeface="Calibri Light"/>
                <a:cs typeface="Calibri Light"/>
              </a:rPr>
              <a:t>Status Assessment &amp;</a:t>
            </a:r>
          </a:p>
          <a:p>
            <a:pPr marL="12700" marR="5080" algn="ctr">
              <a:lnSpc>
                <a:spcPct val="101400"/>
              </a:lnSpc>
              <a:spcBef>
                <a:spcPts val="25"/>
              </a:spcBef>
            </a:pPr>
            <a:r>
              <a:rPr lang="en-US" sz="4400" spc="-45" dirty="0">
                <a:solidFill>
                  <a:srgbClr val="FFFFFF"/>
                </a:solidFill>
                <a:latin typeface="Calibri Light"/>
                <a:cs typeface="Calibri Light"/>
              </a:rPr>
              <a:t>Proposed Listing</a:t>
            </a:r>
          </a:p>
          <a:p>
            <a:pPr marL="12700" marR="5080" algn="ctr">
              <a:lnSpc>
                <a:spcPct val="101400"/>
              </a:lnSpc>
              <a:spcBef>
                <a:spcPts val="25"/>
              </a:spcBef>
            </a:pPr>
            <a:r>
              <a:rPr lang="en-US" sz="2800" b="0" spc="-20" dirty="0">
                <a:solidFill>
                  <a:srgbClr val="FFFFFF"/>
                </a:solidFill>
                <a:latin typeface="Calibri Light"/>
                <a:cs typeface="Calibri Light"/>
              </a:rPr>
              <a:t>November 8</a:t>
            </a:r>
            <a:r>
              <a:rPr sz="2800" b="0" dirty="0">
                <a:solidFill>
                  <a:srgbClr val="FFFFFF"/>
                </a:solidFill>
                <a:latin typeface="Calibri Light"/>
                <a:cs typeface="Calibri Light"/>
              </a:rPr>
              <a:t>,</a:t>
            </a:r>
            <a:r>
              <a:rPr sz="2800" b="0" spc="-80" dirty="0">
                <a:solidFill>
                  <a:srgbClr val="FFFFFF"/>
                </a:solidFill>
                <a:latin typeface="Calibri Light"/>
                <a:cs typeface="Calibri Light"/>
              </a:rPr>
              <a:t> </a:t>
            </a:r>
            <a:r>
              <a:rPr sz="2800" b="0" spc="-20" dirty="0">
                <a:solidFill>
                  <a:srgbClr val="FFFFFF"/>
                </a:solidFill>
                <a:latin typeface="Calibri Light"/>
                <a:cs typeface="Calibri Light"/>
              </a:rPr>
              <a:t>2023</a:t>
            </a:r>
            <a:endParaRPr sz="2800" dirty="0">
              <a:latin typeface="Calibri Light"/>
              <a:cs typeface="Calibri Light"/>
            </a:endParaRPr>
          </a:p>
        </p:txBody>
      </p:sp>
      <p:grpSp>
        <p:nvGrpSpPr>
          <p:cNvPr id="4" name="object 4"/>
          <p:cNvGrpSpPr/>
          <p:nvPr/>
        </p:nvGrpSpPr>
        <p:grpSpPr>
          <a:xfrm>
            <a:off x="0" y="0"/>
            <a:ext cx="7188200" cy="6858000"/>
            <a:chOff x="0" y="0"/>
            <a:chExt cx="7188200" cy="6858000"/>
          </a:xfrm>
        </p:grpSpPr>
        <p:sp>
          <p:nvSpPr>
            <p:cNvPr id="5" name="object 5"/>
            <p:cNvSpPr/>
            <p:nvPr/>
          </p:nvSpPr>
          <p:spPr>
            <a:xfrm>
              <a:off x="0" y="0"/>
              <a:ext cx="7188200" cy="6858000"/>
            </a:xfrm>
            <a:custGeom>
              <a:avLst/>
              <a:gdLst/>
              <a:ahLst/>
              <a:cxnLst/>
              <a:rect l="l" t="t" r="r" b="b"/>
              <a:pathLst>
                <a:path w="7188200" h="6858000">
                  <a:moveTo>
                    <a:pt x="7079259" y="0"/>
                  </a:moveTo>
                  <a:lnTo>
                    <a:pt x="0" y="0"/>
                  </a:lnTo>
                  <a:lnTo>
                    <a:pt x="0" y="6858000"/>
                  </a:lnTo>
                  <a:lnTo>
                    <a:pt x="4848555" y="6858000"/>
                  </a:lnTo>
                  <a:lnTo>
                    <a:pt x="4997284" y="6712661"/>
                  </a:lnTo>
                  <a:lnTo>
                    <a:pt x="5030803" y="6677758"/>
                  </a:lnTo>
                  <a:lnTo>
                    <a:pt x="5064107" y="6642648"/>
                  </a:lnTo>
                  <a:lnTo>
                    <a:pt x="5097195" y="6607332"/>
                  </a:lnTo>
                  <a:lnTo>
                    <a:pt x="5130066" y="6571812"/>
                  </a:lnTo>
                  <a:lnTo>
                    <a:pt x="5162719" y="6536087"/>
                  </a:lnTo>
                  <a:lnTo>
                    <a:pt x="5195153" y="6500160"/>
                  </a:lnTo>
                  <a:lnTo>
                    <a:pt x="5227366" y="6464032"/>
                  </a:lnTo>
                  <a:lnTo>
                    <a:pt x="5259358" y="6427703"/>
                  </a:lnTo>
                  <a:lnTo>
                    <a:pt x="5291128" y="6391174"/>
                  </a:lnTo>
                  <a:lnTo>
                    <a:pt x="5322675" y="6354447"/>
                  </a:lnTo>
                  <a:lnTo>
                    <a:pt x="5353997" y="6317523"/>
                  </a:lnTo>
                  <a:lnTo>
                    <a:pt x="5385093" y="6280402"/>
                  </a:lnTo>
                  <a:lnTo>
                    <a:pt x="5415963" y="6243086"/>
                  </a:lnTo>
                  <a:lnTo>
                    <a:pt x="5446606" y="6205576"/>
                  </a:lnTo>
                  <a:lnTo>
                    <a:pt x="5477020" y="6167872"/>
                  </a:lnTo>
                  <a:lnTo>
                    <a:pt x="5507204" y="6129977"/>
                  </a:lnTo>
                  <a:lnTo>
                    <a:pt x="5537157" y="6091890"/>
                  </a:lnTo>
                  <a:lnTo>
                    <a:pt x="5566878" y="6053614"/>
                  </a:lnTo>
                  <a:lnTo>
                    <a:pt x="5596367" y="6015149"/>
                  </a:lnTo>
                  <a:lnTo>
                    <a:pt x="5625621" y="5976495"/>
                  </a:lnTo>
                  <a:lnTo>
                    <a:pt x="5654641" y="5937655"/>
                  </a:lnTo>
                  <a:lnTo>
                    <a:pt x="5683424" y="5898630"/>
                  </a:lnTo>
                  <a:lnTo>
                    <a:pt x="5711970" y="5859419"/>
                  </a:lnTo>
                  <a:lnTo>
                    <a:pt x="5740279" y="5820025"/>
                  </a:lnTo>
                  <a:lnTo>
                    <a:pt x="5768347" y="5780448"/>
                  </a:lnTo>
                  <a:lnTo>
                    <a:pt x="5796176" y="5740690"/>
                  </a:lnTo>
                  <a:lnTo>
                    <a:pt x="5823763" y="5700752"/>
                  </a:lnTo>
                  <a:lnTo>
                    <a:pt x="5851108" y="5660634"/>
                  </a:lnTo>
                  <a:lnTo>
                    <a:pt x="5878209" y="5620338"/>
                  </a:lnTo>
                  <a:lnTo>
                    <a:pt x="5905066" y="5579864"/>
                  </a:lnTo>
                  <a:lnTo>
                    <a:pt x="5931677" y="5539214"/>
                  </a:lnTo>
                  <a:lnTo>
                    <a:pt x="5958041" y="5498389"/>
                  </a:lnTo>
                  <a:lnTo>
                    <a:pt x="5984158" y="5457390"/>
                  </a:lnTo>
                  <a:lnTo>
                    <a:pt x="6010025" y="5416218"/>
                  </a:lnTo>
                  <a:lnTo>
                    <a:pt x="6035643" y="5374874"/>
                  </a:lnTo>
                  <a:lnTo>
                    <a:pt x="6061011" y="5333359"/>
                  </a:lnTo>
                  <a:lnTo>
                    <a:pt x="6086126" y="5291675"/>
                  </a:lnTo>
                  <a:lnTo>
                    <a:pt x="6110988" y="5249821"/>
                  </a:lnTo>
                  <a:lnTo>
                    <a:pt x="6135596" y="5207800"/>
                  </a:lnTo>
                  <a:lnTo>
                    <a:pt x="6159949" y="5165612"/>
                  </a:lnTo>
                  <a:lnTo>
                    <a:pt x="6184045" y="5123258"/>
                  </a:lnTo>
                  <a:lnTo>
                    <a:pt x="6207885" y="5080740"/>
                  </a:lnTo>
                  <a:lnTo>
                    <a:pt x="6231466" y="5038058"/>
                  </a:lnTo>
                  <a:lnTo>
                    <a:pt x="6254788" y="4995214"/>
                  </a:lnTo>
                  <a:lnTo>
                    <a:pt x="6277849" y="4952209"/>
                  </a:lnTo>
                  <a:lnTo>
                    <a:pt x="6300649" y="4909043"/>
                  </a:lnTo>
                  <a:lnTo>
                    <a:pt x="6323186" y="4865718"/>
                  </a:lnTo>
                  <a:lnTo>
                    <a:pt x="6345460" y="4822234"/>
                  </a:lnTo>
                  <a:lnTo>
                    <a:pt x="6367469" y="4778594"/>
                  </a:lnTo>
                  <a:lnTo>
                    <a:pt x="6389212" y="4734797"/>
                  </a:lnTo>
                  <a:lnTo>
                    <a:pt x="6410689" y="4690846"/>
                  </a:lnTo>
                  <a:lnTo>
                    <a:pt x="6431897" y="4646740"/>
                  </a:lnTo>
                  <a:lnTo>
                    <a:pt x="6452837" y="4602482"/>
                  </a:lnTo>
                  <a:lnTo>
                    <a:pt x="6473507" y="4558071"/>
                  </a:lnTo>
                  <a:lnTo>
                    <a:pt x="6493906" y="4513510"/>
                  </a:lnTo>
                  <a:lnTo>
                    <a:pt x="6514032" y="4468799"/>
                  </a:lnTo>
                  <a:lnTo>
                    <a:pt x="6533886" y="4423940"/>
                  </a:lnTo>
                  <a:lnTo>
                    <a:pt x="6553465" y="4378932"/>
                  </a:lnTo>
                  <a:lnTo>
                    <a:pt x="6572769" y="4333779"/>
                  </a:lnTo>
                  <a:lnTo>
                    <a:pt x="6591797" y="4288479"/>
                  </a:lnTo>
                  <a:lnTo>
                    <a:pt x="6610548" y="4243036"/>
                  </a:lnTo>
                  <a:lnTo>
                    <a:pt x="6629020" y="4197449"/>
                  </a:lnTo>
                  <a:lnTo>
                    <a:pt x="6647212" y="4151719"/>
                  </a:lnTo>
                  <a:lnTo>
                    <a:pt x="6665124" y="4105848"/>
                  </a:lnTo>
                  <a:lnTo>
                    <a:pt x="6682754" y="4059837"/>
                  </a:lnTo>
                  <a:lnTo>
                    <a:pt x="6700102" y="4013687"/>
                  </a:lnTo>
                  <a:lnTo>
                    <a:pt x="6717166" y="3967399"/>
                  </a:lnTo>
                  <a:lnTo>
                    <a:pt x="6733945" y="3920974"/>
                  </a:lnTo>
                  <a:lnTo>
                    <a:pt x="6750439" y="3874413"/>
                  </a:lnTo>
                  <a:lnTo>
                    <a:pt x="6766645" y="3827717"/>
                  </a:lnTo>
                  <a:lnTo>
                    <a:pt x="6782564" y="3780887"/>
                  </a:lnTo>
                  <a:lnTo>
                    <a:pt x="6798193" y="3733924"/>
                  </a:lnTo>
                  <a:lnTo>
                    <a:pt x="6813532" y="3686829"/>
                  </a:lnTo>
                  <a:lnTo>
                    <a:pt x="6828581" y="3639604"/>
                  </a:lnTo>
                  <a:lnTo>
                    <a:pt x="6843337" y="3592249"/>
                  </a:lnTo>
                  <a:lnTo>
                    <a:pt x="6857800" y="3544766"/>
                  </a:lnTo>
                  <a:lnTo>
                    <a:pt x="6871968" y="3497155"/>
                  </a:lnTo>
                  <a:lnTo>
                    <a:pt x="6885841" y="3449417"/>
                  </a:lnTo>
                  <a:lnTo>
                    <a:pt x="6899418" y="3401555"/>
                  </a:lnTo>
                  <a:lnTo>
                    <a:pt x="6912697" y="3353568"/>
                  </a:lnTo>
                  <a:lnTo>
                    <a:pt x="6925678" y="3305457"/>
                  </a:lnTo>
                  <a:lnTo>
                    <a:pt x="6938359" y="3257225"/>
                  </a:lnTo>
                  <a:lnTo>
                    <a:pt x="6950739" y="3208871"/>
                  </a:lnTo>
                  <a:lnTo>
                    <a:pt x="6962818" y="3160397"/>
                  </a:lnTo>
                  <a:lnTo>
                    <a:pt x="6974594" y="3111804"/>
                  </a:lnTo>
                  <a:lnTo>
                    <a:pt x="6986066" y="3063093"/>
                  </a:lnTo>
                  <a:lnTo>
                    <a:pt x="6997233" y="3014265"/>
                  </a:lnTo>
                  <a:lnTo>
                    <a:pt x="7008095" y="2965322"/>
                  </a:lnTo>
                  <a:lnTo>
                    <a:pt x="7018649" y="2916263"/>
                  </a:lnTo>
                  <a:lnTo>
                    <a:pt x="7028895" y="2867091"/>
                  </a:lnTo>
                  <a:lnTo>
                    <a:pt x="7038832" y="2817806"/>
                  </a:lnTo>
                  <a:lnTo>
                    <a:pt x="7048459" y="2768410"/>
                  </a:lnTo>
                  <a:lnTo>
                    <a:pt x="7057774" y="2718903"/>
                  </a:lnTo>
                  <a:lnTo>
                    <a:pt x="7066778" y="2669286"/>
                  </a:lnTo>
                  <a:lnTo>
                    <a:pt x="7075468" y="2619561"/>
                  </a:lnTo>
                  <a:lnTo>
                    <a:pt x="7083843" y="2569728"/>
                  </a:lnTo>
                  <a:lnTo>
                    <a:pt x="7091903" y="2519790"/>
                  </a:lnTo>
                  <a:lnTo>
                    <a:pt x="7099647" y="2469746"/>
                  </a:lnTo>
                  <a:lnTo>
                    <a:pt x="7107072" y="2419597"/>
                  </a:lnTo>
                  <a:lnTo>
                    <a:pt x="7114180" y="2369346"/>
                  </a:lnTo>
                  <a:lnTo>
                    <a:pt x="7120967" y="2318992"/>
                  </a:lnTo>
                  <a:lnTo>
                    <a:pt x="7127434" y="2268538"/>
                  </a:lnTo>
                  <a:lnTo>
                    <a:pt x="7133579" y="2217983"/>
                  </a:lnTo>
                  <a:lnTo>
                    <a:pt x="7139401" y="2167330"/>
                  </a:lnTo>
                  <a:lnTo>
                    <a:pt x="7144899" y="2116578"/>
                  </a:lnTo>
                  <a:lnTo>
                    <a:pt x="7150072" y="2065730"/>
                  </a:lnTo>
                  <a:lnTo>
                    <a:pt x="7154919" y="2014786"/>
                  </a:lnTo>
                  <a:lnTo>
                    <a:pt x="7159438" y="1963747"/>
                  </a:lnTo>
                  <a:lnTo>
                    <a:pt x="7163630" y="1912615"/>
                  </a:lnTo>
                  <a:lnTo>
                    <a:pt x="7167492" y="1861390"/>
                  </a:lnTo>
                  <a:lnTo>
                    <a:pt x="7171024" y="1810074"/>
                  </a:lnTo>
                  <a:lnTo>
                    <a:pt x="7174225" y="1758667"/>
                  </a:lnTo>
                  <a:lnTo>
                    <a:pt x="7177093" y="1707171"/>
                  </a:lnTo>
                  <a:lnTo>
                    <a:pt x="7179628" y="1655586"/>
                  </a:lnTo>
                  <a:lnTo>
                    <a:pt x="7181829" y="1603915"/>
                  </a:lnTo>
                  <a:lnTo>
                    <a:pt x="7183693" y="1552157"/>
                  </a:lnTo>
                  <a:lnTo>
                    <a:pt x="7185221" y="1500313"/>
                  </a:lnTo>
                  <a:lnTo>
                    <a:pt x="7186411" y="1448386"/>
                  </a:lnTo>
                  <a:lnTo>
                    <a:pt x="7187263" y="1396376"/>
                  </a:lnTo>
                  <a:lnTo>
                    <a:pt x="7187775" y="1344283"/>
                  </a:lnTo>
                  <a:lnTo>
                    <a:pt x="7187946" y="1292110"/>
                  </a:lnTo>
                  <a:lnTo>
                    <a:pt x="7187778" y="1240510"/>
                  </a:lnTo>
                  <a:lnTo>
                    <a:pt x="7187278" y="1188989"/>
                  </a:lnTo>
                  <a:lnTo>
                    <a:pt x="7186445" y="1137548"/>
                  </a:lnTo>
                  <a:lnTo>
                    <a:pt x="7185281" y="1086188"/>
                  </a:lnTo>
                  <a:lnTo>
                    <a:pt x="7183787" y="1034911"/>
                  </a:lnTo>
                  <a:lnTo>
                    <a:pt x="7181963" y="983717"/>
                  </a:lnTo>
                  <a:lnTo>
                    <a:pt x="7179811" y="932607"/>
                  </a:lnTo>
                  <a:lnTo>
                    <a:pt x="7177331" y="881582"/>
                  </a:lnTo>
                  <a:lnTo>
                    <a:pt x="7174526" y="830644"/>
                  </a:lnTo>
                  <a:lnTo>
                    <a:pt x="7171395" y="779793"/>
                  </a:lnTo>
                  <a:lnTo>
                    <a:pt x="7167940" y="729030"/>
                  </a:lnTo>
                  <a:lnTo>
                    <a:pt x="7164161" y="678357"/>
                  </a:lnTo>
                  <a:lnTo>
                    <a:pt x="7160061" y="627774"/>
                  </a:lnTo>
                  <a:lnTo>
                    <a:pt x="7155639" y="577283"/>
                  </a:lnTo>
                  <a:lnTo>
                    <a:pt x="7150897" y="526885"/>
                  </a:lnTo>
                  <a:lnTo>
                    <a:pt x="7145836" y="476579"/>
                  </a:lnTo>
                  <a:lnTo>
                    <a:pt x="7140457" y="426369"/>
                  </a:lnTo>
                  <a:lnTo>
                    <a:pt x="7134761" y="376254"/>
                  </a:lnTo>
                  <a:lnTo>
                    <a:pt x="7128748" y="326236"/>
                  </a:lnTo>
                  <a:lnTo>
                    <a:pt x="7122421" y="276315"/>
                  </a:lnTo>
                  <a:lnTo>
                    <a:pt x="7115779" y="226493"/>
                  </a:lnTo>
                  <a:lnTo>
                    <a:pt x="7108825" y="176771"/>
                  </a:lnTo>
                  <a:lnTo>
                    <a:pt x="7079259" y="0"/>
                  </a:lnTo>
                  <a:close/>
                </a:path>
              </a:pathLst>
            </a:custGeom>
            <a:solidFill>
              <a:srgbClr val="FFFFFF">
                <a:alpha val="79998"/>
              </a:srgbClr>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7028688" cy="6857931"/>
            </a:xfrm>
            <a:prstGeom prst="rect">
              <a:avLst/>
            </a:prstGeom>
          </p:spPr>
        </p:pic>
      </p:gr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1</a:t>
            </a:fld>
            <a:endParaRPr dirty="0">
              <a:solidFill>
                <a:srgbClr val="FFFFFF"/>
              </a:solidFill>
            </a:endParaRPr>
          </a:p>
        </p:txBody>
      </p:sp>
      <p:sp>
        <p:nvSpPr>
          <p:cNvPr id="9" name="TextBox 8">
            <a:extLst>
              <a:ext uri="{FF2B5EF4-FFF2-40B4-BE49-F238E27FC236}">
                <a16:creationId xmlns:a16="http://schemas.microsoft.com/office/drawing/2014/main" id="{4F415466-C8B7-E80F-A1E4-11BC466A96FA}"/>
              </a:ext>
            </a:extLst>
          </p:cNvPr>
          <p:cNvSpPr txBox="1"/>
          <p:nvPr/>
        </p:nvSpPr>
        <p:spPr>
          <a:xfrm>
            <a:off x="5912560" y="5656162"/>
            <a:ext cx="3215945" cy="646331"/>
          </a:xfrm>
          <a:prstGeom prst="rect">
            <a:avLst/>
          </a:prstGeom>
          <a:noFill/>
        </p:spPr>
        <p:txBody>
          <a:bodyPr wrap="none" rtlCol="0">
            <a:spAutoFit/>
          </a:bodyPr>
          <a:lstStyle/>
          <a:p>
            <a:r>
              <a:rPr lang="en-US" dirty="0">
                <a:solidFill>
                  <a:schemeClr val="bg1"/>
                </a:solidFill>
                <a:latin typeface="+mj-lt"/>
              </a:rPr>
              <a:t>Sandra Hamilton</a:t>
            </a:r>
            <a:br>
              <a:rPr lang="en-US" dirty="0">
                <a:solidFill>
                  <a:schemeClr val="bg1"/>
                </a:solidFill>
                <a:latin typeface="+mj-lt"/>
              </a:rPr>
            </a:br>
            <a:r>
              <a:rPr lang="en-US" dirty="0">
                <a:solidFill>
                  <a:schemeClr val="bg1"/>
                </a:solidFill>
                <a:latin typeface="+mj-lt"/>
              </a:rPr>
              <a:t>Carlsbad Fish and Wildlife Office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10</a:t>
            </a:fld>
            <a:endParaRPr dirty="0">
              <a:solidFill>
                <a:srgbClr val="FFFFFF"/>
              </a:solidFill>
            </a:endParaRPr>
          </a:p>
        </p:txBody>
      </p:sp>
      <p:sp>
        <p:nvSpPr>
          <p:cNvPr id="20" name="object 2">
            <a:extLst>
              <a:ext uri="{FF2B5EF4-FFF2-40B4-BE49-F238E27FC236}">
                <a16:creationId xmlns:a16="http://schemas.microsoft.com/office/drawing/2014/main" id="{5D9AAEE0-27C7-9C16-7DBD-2B2D056C3714}"/>
              </a:ext>
            </a:extLst>
          </p:cNvPr>
          <p:cNvSpPr txBox="1">
            <a:spLocks noGrp="1"/>
          </p:cNvSpPr>
          <p:nvPr>
            <p:ph type="title"/>
          </p:nvPr>
        </p:nvSpPr>
        <p:spPr>
          <a:xfrm>
            <a:off x="655026" y="125183"/>
            <a:ext cx="10881946" cy="1482858"/>
          </a:xfrm>
          <a:prstGeom prst="rect">
            <a:avLst/>
          </a:prstGeom>
        </p:spPr>
        <p:txBody>
          <a:bodyPr vert="horz" wrap="square" lIns="0" tIns="371245" rIns="0" bIns="0" rtlCol="0">
            <a:spAutoFit/>
          </a:bodyPr>
          <a:lstStyle/>
          <a:p>
            <a:pPr marL="3175" algn="ctr">
              <a:lnSpc>
                <a:spcPct val="100000"/>
              </a:lnSpc>
              <a:spcBef>
                <a:spcPts val="95"/>
              </a:spcBef>
            </a:pPr>
            <a:r>
              <a:rPr spc="-10" dirty="0"/>
              <a:t>Scenarios</a:t>
            </a:r>
          </a:p>
          <a:p>
            <a:pPr marL="1270" algn="ctr">
              <a:lnSpc>
                <a:spcPct val="100000"/>
              </a:lnSpc>
              <a:spcBef>
                <a:spcPts val="30"/>
              </a:spcBef>
            </a:pPr>
            <a:r>
              <a:rPr sz="2500" i="1" spc="-70" dirty="0">
                <a:latin typeface="Calibri Light"/>
                <a:cs typeface="Calibri Light"/>
              </a:rPr>
              <a:t>Projected</a:t>
            </a:r>
            <a:r>
              <a:rPr sz="2500" i="1" spc="-95" dirty="0">
                <a:latin typeface="Calibri Light"/>
                <a:cs typeface="Calibri Light"/>
              </a:rPr>
              <a:t> </a:t>
            </a:r>
            <a:r>
              <a:rPr sz="2500" i="1" spc="-60" dirty="0">
                <a:latin typeface="Calibri Light"/>
                <a:cs typeface="Calibri Light"/>
              </a:rPr>
              <a:t>out</a:t>
            </a:r>
            <a:r>
              <a:rPr sz="2500" i="1" spc="-45" dirty="0">
                <a:latin typeface="Calibri Light"/>
                <a:cs typeface="Calibri Light"/>
              </a:rPr>
              <a:t> </a:t>
            </a:r>
            <a:r>
              <a:rPr sz="2500" i="1" spc="-50" dirty="0">
                <a:latin typeface="Calibri Light"/>
                <a:cs typeface="Calibri Light"/>
              </a:rPr>
              <a:t>to</a:t>
            </a:r>
            <a:r>
              <a:rPr sz="2500" i="1" spc="-90" dirty="0">
                <a:latin typeface="Calibri Light"/>
                <a:cs typeface="Calibri Light"/>
              </a:rPr>
              <a:t> </a:t>
            </a:r>
            <a:r>
              <a:rPr lang="en-US" sz="2500" i="1" spc="-90" dirty="0">
                <a:latin typeface="Calibri Light"/>
                <a:cs typeface="Calibri Light"/>
              </a:rPr>
              <a:t>2050, 2075, </a:t>
            </a:r>
            <a:r>
              <a:rPr sz="2500" i="1" spc="-20" dirty="0">
                <a:latin typeface="Calibri Light"/>
                <a:cs typeface="Calibri Light"/>
              </a:rPr>
              <a:t>2100</a:t>
            </a:r>
            <a:endParaRPr sz="2500" dirty="0">
              <a:latin typeface="Calibri Light"/>
              <a:cs typeface="Calibri Light"/>
            </a:endParaRPr>
          </a:p>
        </p:txBody>
      </p:sp>
      <p:graphicFrame>
        <p:nvGraphicFramePr>
          <p:cNvPr id="21" name="object 3">
            <a:extLst>
              <a:ext uri="{FF2B5EF4-FFF2-40B4-BE49-F238E27FC236}">
                <a16:creationId xmlns:a16="http://schemas.microsoft.com/office/drawing/2014/main" id="{0C2AFF3F-15FE-FED2-285F-EA6D608EB406}"/>
              </a:ext>
            </a:extLst>
          </p:cNvPr>
          <p:cNvGraphicFramePr>
            <a:graphicFrameLocks noGrp="1"/>
          </p:cNvGraphicFramePr>
          <p:nvPr/>
        </p:nvGraphicFramePr>
        <p:xfrm>
          <a:off x="877568" y="1951381"/>
          <a:ext cx="10469879" cy="3733800"/>
        </p:xfrm>
        <a:graphic>
          <a:graphicData uri="http://schemas.openxmlformats.org/drawingml/2006/table">
            <a:tbl>
              <a:tblPr firstRow="1" bandRow="1">
                <a:tableStyleId>{2D5ABB26-0587-4C30-8999-92F81FD0307C}</a:tableStyleId>
              </a:tblPr>
              <a:tblGrid>
                <a:gridCol w="2246630">
                  <a:extLst>
                    <a:ext uri="{9D8B030D-6E8A-4147-A177-3AD203B41FA5}">
                      <a16:colId xmlns:a16="http://schemas.microsoft.com/office/drawing/2014/main" val="20000"/>
                    </a:ext>
                  </a:extLst>
                </a:gridCol>
                <a:gridCol w="4097654">
                  <a:extLst>
                    <a:ext uri="{9D8B030D-6E8A-4147-A177-3AD203B41FA5}">
                      <a16:colId xmlns:a16="http://schemas.microsoft.com/office/drawing/2014/main" val="20001"/>
                    </a:ext>
                  </a:extLst>
                </a:gridCol>
                <a:gridCol w="4125595">
                  <a:extLst>
                    <a:ext uri="{9D8B030D-6E8A-4147-A177-3AD203B41FA5}">
                      <a16:colId xmlns:a16="http://schemas.microsoft.com/office/drawing/2014/main" val="20002"/>
                    </a:ext>
                  </a:extLst>
                </a:gridCol>
              </a:tblGrid>
              <a:tr h="534035">
                <a:tc>
                  <a:txBody>
                    <a:bodyPr/>
                    <a:lstStyle/>
                    <a:p>
                      <a:pPr algn="ctr">
                        <a:lnSpc>
                          <a:spcPct val="100000"/>
                        </a:lnSpc>
                        <a:spcBef>
                          <a:spcPts val="204"/>
                        </a:spcBef>
                      </a:pPr>
                      <a:r>
                        <a:rPr sz="2400" b="1" spc="-10">
                          <a:solidFill>
                            <a:srgbClr val="FFFFFF"/>
                          </a:solidFill>
                          <a:latin typeface="Calibri"/>
                          <a:cs typeface="Calibri"/>
                        </a:rPr>
                        <a:t>Threat</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789305">
                        <a:lnSpc>
                          <a:spcPct val="100000"/>
                        </a:lnSpc>
                        <a:spcBef>
                          <a:spcPts val="204"/>
                        </a:spcBef>
                      </a:pPr>
                      <a:r>
                        <a:rPr sz="2400" b="1">
                          <a:solidFill>
                            <a:srgbClr val="FFFFFF"/>
                          </a:solidFill>
                          <a:latin typeface="Calibri"/>
                          <a:cs typeface="Calibri"/>
                        </a:rPr>
                        <a:t>Scenario</a:t>
                      </a:r>
                      <a:r>
                        <a:rPr sz="2400" b="1" spc="-20">
                          <a:solidFill>
                            <a:srgbClr val="FFFFFF"/>
                          </a:solidFill>
                          <a:latin typeface="Calibri"/>
                          <a:cs typeface="Calibri"/>
                        </a:rPr>
                        <a:t> </a:t>
                      </a:r>
                      <a:r>
                        <a:rPr sz="2400" b="1">
                          <a:solidFill>
                            <a:srgbClr val="FFFFFF"/>
                          </a:solidFill>
                          <a:latin typeface="Calibri"/>
                          <a:cs typeface="Calibri"/>
                        </a:rPr>
                        <a:t>1</a:t>
                      </a:r>
                      <a:r>
                        <a:rPr sz="2400" b="1" spc="-30">
                          <a:solidFill>
                            <a:srgbClr val="FFFFFF"/>
                          </a:solidFill>
                          <a:latin typeface="Calibri"/>
                          <a:cs typeface="Calibri"/>
                        </a:rPr>
                        <a:t> </a:t>
                      </a:r>
                      <a:r>
                        <a:rPr sz="2400" b="1">
                          <a:solidFill>
                            <a:srgbClr val="FFFFFF"/>
                          </a:solidFill>
                          <a:latin typeface="Calibri"/>
                          <a:cs typeface="Calibri"/>
                        </a:rPr>
                        <a:t>(RCP</a:t>
                      </a:r>
                      <a:r>
                        <a:rPr sz="2400" b="1" spc="-20">
                          <a:solidFill>
                            <a:srgbClr val="FFFFFF"/>
                          </a:solidFill>
                          <a:latin typeface="Calibri"/>
                          <a:cs typeface="Calibri"/>
                        </a:rPr>
                        <a:t> 8.5)</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802640">
                        <a:lnSpc>
                          <a:spcPct val="100000"/>
                        </a:lnSpc>
                        <a:spcBef>
                          <a:spcPts val="204"/>
                        </a:spcBef>
                      </a:pPr>
                      <a:r>
                        <a:rPr sz="2400" b="1">
                          <a:solidFill>
                            <a:srgbClr val="FFFFFF"/>
                          </a:solidFill>
                          <a:latin typeface="Calibri"/>
                          <a:cs typeface="Calibri"/>
                        </a:rPr>
                        <a:t>Scenario</a:t>
                      </a:r>
                      <a:r>
                        <a:rPr sz="2400" b="1" spc="-20">
                          <a:solidFill>
                            <a:srgbClr val="FFFFFF"/>
                          </a:solidFill>
                          <a:latin typeface="Calibri"/>
                          <a:cs typeface="Calibri"/>
                        </a:rPr>
                        <a:t> </a:t>
                      </a:r>
                      <a:r>
                        <a:rPr sz="2400" b="1">
                          <a:solidFill>
                            <a:srgbClr val="FFFFFF"/>
                          </a:solidFill>
                          <a:latin typeface="Calibri"/>
                          <a:cs typeface="Calibri"/>
                        </a:rPr>
                        <a:t>2</a:t>
                      </a:r>
                      <a:r>
                        <a:rPr sz="2400" b="1" spc="-30">
                          <a:solidFill>
                            <a:srgbClr val="FFFFFF"/>
                          </a:solidFill>
                          <a:latin typeface="Calibri"/>
                          <a:cs typeface="Calibri"/>
                        </a:rPr>
                        <a:t> </a:t>
                      </a:r>
                      <a:r>
                        <a:rPr sz="2400" b="1">
                          <a:solidFill>
                            <a:srgbClr val="FFFFFF"/>
                          </a:solidFill>
                          <a:latin typeface="Calibri"/>
                          <a:cs typeface="Calibri"/>
                        </a:rPr>
                        <a:t>(RCP</a:t>
                      </a:r>
                      <a:r>
                        <a:rPr sz="2400" b="1" spc="-20">
                          <a:solidFill>
                            <a:srgbClr val="FFFFFF"/>
                          </a:solidFill>
                          <a:latin typeface="Calibri"/>
                          <a:cs typeface="Calibri"/>
                        </a:rPr>
                        <a:t> 4.5)</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val="10000"/>
                  </a:ext>
                </a:extLst>
              </a:tr>
              <a:tr h="822960">
                <a:tc>
                  <a:txBody>
                    <a:bodyPr/>
                    <a:lstStyle/>
                    <a:p>
                      <a:pPr algn="ctr">
                        <a:lnSpc>
                          <a:spcPct val="100000"/>
                        </a:lnSpc>
                        <a:spcBef>
                          <a:spcPts val="204"/>
                        </a:spcBef>
                      </a:pPr>
                      <a:r>
                        <a:rPr sz="2400" b="1">
                          <a:latin typeface="Calibri"/>
                          <a:cs typeface="Calibri"/>
                        </a:rPr>
                        <a:t>Land</a:t>
                      </a:r>
                      <a:r>
                        <a:rPr sz="2400" b="1" spc="-20">
                          <a:latin typeface="Calibri"/>
                          <a:cs typeface="Calibri"/>
                        </a:rPr>
                        <a:t> </a:t>
                      </a:r>
                      <a:r>
                        <a:rPr sz="2400" b="1" spc="-10">
                          <a:latin typeface="Calibri"/>
                          <a:cs typeface="Calibri"/>
                        </a:rPr>
                        <a:t>conversion</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90805" marR="628650">
                        <a:lnSpc>
                          <a:spcPct val="100000"/>
                        </a:lnSpc>
                        <a:spcBef>
                          <a:spcPts val="204"/>
                        </a:spcBef>
                      </a:pPr>
                      <a:r>
                        <a:rPr sz="2400">
                          <a:latin typeface="Calibri"/>
                          <a:cs typeface="Calibri"/>
                        </a:rPr>
                        <a:t>ICLUS</a:t>
                      </a:r>
                      <a:r>
                        <a:rPr sz="2400" spc="-50">
                          <a:latin typeface="Calibri"/>
                          <a:cs typeface="Calibri"/>
                        </a:rPr>
                        <a:t> </a:t>
                      </a:r>
                      <a:r>
                        <a:rPr sz="2400">
                          <a:latin typeface="Calibri"/>
                          <a:cs typeface="Calibri"/>
                        </a:rPr>
                        <a:t>wetland</a:t>
                      </a:r>
                      <a:r>
                        <a:rPr sz="2400" spc="-35">
                          <a:latin typeface="Calibri"/>
                          <a:cs typeface="Calibri"/>
                        </a:rPr>
                        <a:t> </a:t>
                      </a:r>
                      <a:r>
                        <a:rPr sz="2400">
                          <a:latin typeface="Calibri"/>
                          <a:cs typeface="Calibri"/>
                        </a:rPr>
                        <a:t>loss</a:t>
                      </a:r>
                      <a:r>
                        <a:rPr sz="2400" spc="-45">
                          <a:latin typeface="Calibri"/>
                          <a:cs typeface="Calibri"/>
                        </a:rPr>
                        <a:t> </a:t>
                      </a:r>
                      <a:r>
                        <a:rPr sz="2400">
                          <a:latin typeface="Calibri"/>
                          <a:cs typeface="Calibri"/>
                        </a:rPr>
                        <a:t>by</a:t>
                      </a:r>
                      <a:r>
                        <a:rPr sz="2400" spc="-35">
                          <a:latin typeface="Calibri"/>
                          <a:cs typeface="Calibri"/>
                        </a:rPr>
                        <a:t> </a:t>
                      </a:r>
                      <a:r>
                        <a:rPr sz="2400" spc="-20">
                          <a:latin typeface="Calibri"/>
                          <a:cs typeface="Calibri"/>
                        </a:rPr>
                        <a:t>State </a:t>
                      </a:r>
                      <a:r>
                        <a:rPr sz="2400">
                          <a:latin typeface="Calibri"/>
                          <a:cs typeface="Calibri"/>
                        </a:rPr>
                        <a:t>under</a:t>
                      </a:r>
                      <a:r>
                        <a:rPr sz="2400" spc="-15">
                          <a:latin typeface="Calibri"/>
                          <a:cs typeface="Calibri"/>
                        </a:rPr>
                        <a:t> </a:t>
                      </a:r>
                      <a:r>
                        <a:rPr sz="2400" b="1">
                          <a:latin typeface="Calibri"/>
                          <a:cs typeface="Calibri"/>
                        </a:rPr>
                        <a:t>RCP</a:t>
                      </a:r>
                      <a:r>
                        <a:rPr sz="2400" b="1" spc="-15">
                          <a:latin typeface="Calibri"/>
                          <a:cs typeface="Calibri"/>
                        </a:rPr>
                        <a:t> </a:t>
                      </a:r>
                      <a:r>
                        <a:rPr sz="2400" b="1">
                          <a:latin typeface="Calibri"/>
                          <a:cs typeface="Calibri"/>
                        </a:rPr>
                        <a:t>8.5/SSP</a:t>
                      </a:r>
                      <a:r>
                        <a:rPr sz="2400" b="1" spc="-25">
                          <a:latin typeface="Calibri"/>
                          <a:cs typeface="Calibri"/>
                        </a:rPr>
                        <a:t> </a:t>
                      </a:r>
                      <a:r>
                        <a:rPr sz="2400" b="1" spc="-50">
                          <a:latin typeface="Calibri"/>
                          <a:cs typeface="Calibri"/>
                        </a:rPr>
                        <a:t>5</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tc>
                  <a:txBody>
                    <a:bodyPr/>
                    <a:lstStyle/>
                    <a:p>
                      <a:pPr marL="90805" marR="656590">
                        <a:lnSpc>
                          <a:spcPct val="100000"/>
                        </a:lnSpc>
                        <a:spcBef>
                          <a:spcPts val="204"/>
                        </a:spcBef>
                      </a:pPr>
                      <a:r>
                        <a:rPr sz="2400">
                          <a:latin typeface="Calibri"/>
                          <a:cs typeface="Calibri"/>
                        </a:rPr>
                        <a:t>ICLUS</a:t>
                      </a:r>
                      <a:r>
                        <a:rPr sz="2400" spc="-50">
                          <a:latin typeface="Calibri"/>
                          <a:cs typeface="Calibri"/>
                        </a:rPr>
                        <a:t> </a:t>
                      </a:r>
                      <a:r>
                        <a:rPr sz="2400">
                          <a:latin typeface="Calibri"/>
                          <a:cs typeface="Calibri"/>
                        </a:rPr>
                        <a:t>wetland</a:t>
                      </a:r>
                      <a:r>
                        <a:rPr sz="2400" spc="-35">
                          <a:latin typeface="Calibri"/>
                          <a:cs typeface="Calibri"/>
                        </a:rPr>
                        <a:t> </a:t>
                      </a:r>
                      <a:r>
                        <a:rPr sz="2400">
                          <a:latin typeface="Calibri"/>
                          <a:cs typeface="Calibri"/>
                        </a:rPr>
                        <a:t>loss</a:t>
                      </a:r>
                      <a:r>
                        <a:rPr sz="2400" spc="-45">
                          <a:latin typeface="Calibri"/>
                          <a:cs typeface="Calibri"/>
                        </a:rPr>
                        <a:t> </a:t>
                      </a:r>
                      <a:r>
                        <a:rPr sz="2400">
                          <a:latin typeface="Calibri"/>
                          <a:cs typeface="Calibri"/>
                        </a:rPr>
                        <a:t>by</a:t>
                      </a:r>
                      <a:r>
                        <a:rPr sz="2400" spc="-35">
                          <a:latin typeface="Calibri"/>
                          <a:cs typeface="Calibri"/>
                        </a:rPr>
                        <a:t> </a:t>
                      </a:r>
                      <a:r>
                        <a:rPr sz="2400" spc="-20">
                          <a:latin typeface="Calibri"/>
                          <a:cs typeface="Calibri"/>
                        </a:rPr>
                        <a:t>State </a:t>
                      </a:r>
                      <a:r>
                        <a:rPr sz="2400">
                          <a:latin typeface="Calibri"/>
                          <a:cs typeface="Calibri"/>
                        </a:rPr>
                        <a:t>under</a:t>
                      </a:r>
                      <a:r>
                        <a:rPr sz="2400" spc="-15">
                          <a:latin typeface="Calibri"/>
                          <a:cs typeface="Calibri"/>
                        </a:rPr>
                        <a:t> </a:t>
                      </a:r>
                      <a:r>
                        <a:rPr sz="2400" b="1">
                          <a:latin typeface="Calibri"/>
                          <a:cs typeface="Calibri"/>
                        </a:rPr>
                        <a:t>RCP</a:t>
                      </a:r>
                      <a:r>
                        <a:rPr sz="2400" b="1" spc="-15">
                          <a:latin typeface="Calibri"/>
                          <a:cs typeface="Calibri"/>
                        </a:rPr>
                        <a:t> </a:t>
                      </a:r>
                      <a:r>
                        <a:rPr sz="2400" b="1">
                          <a:latin typeface="Calibri"/>
                          <a:cs typeface="Calibri"/>
                        </a:rPr>
                        <a:t>4.5/SSP</a:t>
                      </a:r>
                      <a:r>
                        <a:rPr sz="2400" b="1" spc="-25">
                          <a:latin typeface="Calibri"/>
                          <a:cs typeface="Calibri"/>
                        </a:rPr>
                        <a:t> </a:t>
                      </a:r>
                      <a:r>
                        <a:rPr sz="2400" b="1" spc="-50">
                          <a:latin typeface="Calibri"/>
                          <a:cs typeface="Calibri"/>
                        </a:rPr>
                        <a:t>2</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1"/>
                  </a:ext>
                </a:extLst>
              </a:tr>
              <a:tr h="1553845">
                <a:tc>
                  <a:txBody>
                    <a:bodyPr/>
                    <a:lstStyle/>
                    <a:p>
                      <a:pPr algn="ctr">
                        <a:lnSpc>
                          <a:spcPct val="100000"/>
                        </a:lnSpc>
                        <a:spcBef>
                          <a:spcPts val="204"/>
                        </a:spcBef>
                      </a:pPr>
                      <a:r>
                        <a:rPr sz="2400" b="1" spc="-10">
                          <a:latin typeface="Calibri"/>
                          <a:cs typeface="Calibri"/>
                        </a:rPr>
                        <a:t>Drought</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90805" marR="319405">
                        <a:lnSpc>
                          <a:spcPct val="100000"/>
                        </a:lnSpc>
                        <a:spcBef>
                          <a:spcPts val="204"/>
                        </a:spcBef>
                      </a:pPr>
                      <a:r>
                        <a:rPr sz="2400">
                          <a:latin typeface="Calibri"/>
                          <a:cs typeface="Calibri"/>
                        </a:rPr>
                        <a:t>Drought</a:t>
                      </a:r>
                      <a:r>
                        <a:rPr sz="2400" spc="-70">
                          <a:latin typeface="Calibri"/>
                          <a:cs typeface="Calibri"/>
                        </a:rPr>
                        <a:t> </a:t>
                      </a:r>
                      <a:r>
                        <a:rPr sz="2400">
                          <a:latin typeface="Calibri"/>
                          <a:cs typeface="Calibri"/>
                        </a:rPr>
                        <a:t>frequency</a:t>
                      </a:r>
                      <a:r>
                        <a:rPr sz="2400" spc="-40">
                          <a:latin typeface="Calibri"/>
                          <a:cs typeface="Calibri"/>
                        </a:rPr>
                        <a:t> </a:t>
                      </a:r>
                      <a:r>
                        <a:rPr sz="2400" spc="-10">
                          <a:latin typeface="Calibri"/>
                          <a:cs typeface="Calibri"/>
                        </a:rPr>
                        <a:t>increasing </a:t>
                      </a:r>
                      <a:r>
                        <a:rPr sz="2400">
                          <a:latin typeface="Calibri"/>
                          <a:cs typeface="Calibri"/>
                        </a:rPr>
                        <a:t>at</a:t>
                      </a:r>
                      <a:r>
                        <a:rPr sz="2400" spc="-80">
                          <a:latin typeface="Calibri"/>
                          <a:cs typeface="Calibri"/>
                        </a:rPr>
                        <a:t> </a:t>
                      </a:r>
                      <a:r>
                        <a:rPr sz="2400" b="1">
                          <a:latin typeface="Calibri"/>
                          <a:cs typeface="Calibri"/>
                        </a:rPr>
                        <a:t>current</a:t>
                      </a:r>
                      <a:r>
                        <a:rPr sz="2400" b="1" spc="-60">
                          <a:latin typeface="Calibri"/>
                          <a:cs typeface="Calibri"/>
                        </a:rPr>
                        <a:t> </a:t>
                      </a:r>
                      <a:r>
                        <a:rPr sz="2400" b="1">
                          <a:latin typeface="Calibri"/>
                          <a:cs typeface="Calibri"/>
                        </a:rPr>
                        <a:t>rates</a:t>
                      </a:r>
                      <a:r>
                        <a:rPr sz="2400" b="1" spc="-45">
                          <a:latin typeface="Calibri"/>
                          <a:cs typeface="Calibri"/>
                        </a:rPr>
                        <a:t> </a:t>
                      </a:r>
                      <a:r>
                        <a:rPr sz="2400">
                          <a:latin typeface="Calibri"/>
                          <a:cs typeface="Calibri"/>
                        </a:rPr>
                        <a:t>of</a:t>
                      </a:r>
                      <a:r>
                        <a:rPr sz="2400" spc="-60">
                          <a:latin typeface="Calibri"/>
                          <a:cs typeface="Calibri"/>
                        </a:rPr>
                        <a:t> </a:t>
                      </a:r>
                      <a:r>
                        <a:rPr sz="2400" spc="-20">
                          <a:latin typeface="Calibri"/>
                          <a:cs typeface="Calibri"/>
                        </a:rPr>
                        <a:t>PDSI </a:t>
                      </a:r>
                      <a:r>
                        <a:rPr sz="2400">
                          <a:latin typeface="Calibri"/>
                          <a:cs typeface="Calibri"/>
                        </a:rPr>
                        <a:t>moderate</a:t>
                      </a:r>
                      <a:r>
                        <a:rPr sz="2400" spc="-85">
                          <a:latin typeface="Calibri"/>
                          <a:cs typeface="Calibri"/>
                        </a:rPr>
                        <a:t> </a:t>
                      </a:r>
                      <a:r>
                        <a:rPr sz="2400">
                          <a:latin typeface="Calibri"/>
                          <a:cs typeface="Calibri"/>
                        </a:rPr>
                        <a:t>and</a:t>
                      </a:r>
                      <a:r>
                        <a:rPr sz="2400" spc="-70">
                          <a:latin typeface="Calibri"/>
                          <a:cs typeface="Calibri"/>
                        </a:rPr>
                        <a:t> </a:t>
                      </a:r>
                      <a:r>
                        <a:rPr sz="2400">
                          <a:latin typeface="Calibri"/>
                          <a:cs typeface="Calibri"/>
                        </a:rPr>
                        <a:t>severe</a:t>
                      </a:r>
                      <a:r>
                        <a:rPr sz="2400" spc="-50">
                          <a:latin typeface="Calibri"/>
                          <a:cs typeface="Calibri"/>
                        </a:rPr>
                        <a:t> </a:t>
                      </a:r>
                      <a:r>
                        <a:rPr sz="2400" spc="-10">
                          <a:latin typeface="Calibri"/>
                          <a:cs typeface="Calibri"/>
                        </a:rPr>
                        <a:t>drought trends</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tc>
                  <a:txBody>
                    <a:bodyPr/>
                    <a:lstStyle/>
                    <a:p>
                      <a:pPr marL="91440" marR="347345">
                        <a:lnSpc>
                          <a:spcPct val="100000"/>
                        </a:lnSpc>
                        <a:spcBef>
                          <a:spcPts val="204"/>
                        </a:spcBef>
                      </a:pPr>
                      <a:r>
                        <a:rPr sz="2400">
                          <a:latin typeface="Calibri"/>
                          <a:cs typeface="Calibri"/>
                        </a:rPr>
                        <a:t>Drought</a:t>
                      </a:r>
                      <a:r>
                        <a:rPr sz="2400" spc="-70">
                          <a:latin typeface="Calibri"/>
                          <a:cs typeface="Calibri"/>
                        </a:rPr>
                        <a:t> </a:t>
                      </a:r>
                      <a:r>
                        <a:rPr sz="2400">
                          <a:latin typeface="Calibri"/>
                          <a:cs typeface="Calibri"/>
                        </a:rPr>
                        <a:t>frequency</a:t>
                      </a:r>
                      <a:r>
                        <a:rPr sz="2400" spc="-40">
                          <a:latin typeface="Calibri"/>
                          <a:cs typeface="Calibri"/>
                        </a:rPr>
                        <a:t> </a:t>
                      </a:r>
                      <a:r>
                        <a:rPr sz="2400" spc="-10">
                          <a:latin typeface="Calibri"/>
                          <a:cs typeface="Calibri"/>
                        </a:rPr>
                        <a:t>increasing </a:t>
                      </a:r>
                      <a:r>
                        <a:rPr sz="2400">
                          <a:latin typeface="Calibri"/>
                          <a:cs typeface="Calibri"/>
                        </a:rPr>
                        <a:t>at</a:t>
                      </a:r>
                      <a:r>
                        <a:rPr sz="2400" spc="-50">
                          <a:latin typeface="Calibri"/>
                          <a:cs typeface="Calibri"/>
                        </a:rPr>
                        <a:t> </a:t>
                      </a:r>
                      <a:r>
                        <a:rPr sz="2400">
                          <a:latin typeface="Calibri"/>
                          <a:cs typeface="Calibri"/>
                        </a:rPr>
                        <a:t>a</a:t>
                      </a:r>
                      <a:r>
                        <a:rPr sz="2400" spc="-45">
                          <a:latin typeface="Calibri"/>
                          <a:cs typeface="Calibri"/>
                        </a:rPr>
                        <a:t> </a:t>
                      </a:r>
                      <a:r>
                        <a:rPr sz="2400" b="1">
                          <a:latin typeface="Calibri"/>
                          <a:cs typeface="Calibri"/>
                        </a:rPr>
                        <a:t>slower</a:t>
                      </a:r>
                      <a:r>
                        <a:rPr sz="2400" b="1" spc="-45">
                          <a:latin typeface="Calibri"/>
                          <a:cs typeface="Calibri"/>
                        </a:rPr>
                        <a:t> </a:t>
                      </a:r>
                      <a:r>
                        <a:rPr sz="2400" b="1">
                          <a:latin typeface="Calibri"/>
                          <a:cs typeface="Calibri"/>
                        </a:rPr>
                        <a:t>rate</a:t>
                      </a:r>
                      <a:r>
                        <a:rPr sz="2400" b="1" spc="-25">
                          <a:latin typeface="Calibri"/>
                          <a:cs typeface="Calibri"/>
                        </a:rPr>
                        <a:t> </a:t>
                      </a:r>
                      <a:r>
                        <a:rPr sz="2400">
                          <a:latin typeface="Calibri"/>
                          <a:cs typeface="Calibri"/>
                        </a:rPr>
                        <a:t>of</a:t>
                      </a:r>
                      <a:r>
                        <a:rPr sz="2400" spc="-40">
                          <a:latin typeface="Calibri"/>
                          <a:cs typeface="Calibri"/>
                        </a:rPr>
                        <a:t> </a:t>
                      </a:r>
                      <a:r>
                        <a:rPr sz="2400" spc="-20">
                          <a:latin typeface="Calibri"/>
                          <a:cs typeface="Calibri"/>
                        </a:rPr>
                        <a:t>PDSI </a:t>
                      </a:r>
                      <a:r>
                        <a:rPr sz="2400">
                          <a:latin typeface="Calibri"/>
                          <a:cs typeface="Calibri"/>
                        </a:rPr>
                        <a:t>moderate</a:t>
                      </a:r>
                      <a:r>
                        <a:rPr sz="2400" spc="-85">
                          <a:latin typeface="Calibri"/>
                          <a:cs typeface="Calibri"/>
                        </a:rPr>
                        <a:t> </a:t>
                      </a:r>
                      <a:r>
                        <a:rPr sz="2400">
                          <a:latin typeface="Calibri"/>
                          <a:cs typeface="Calibri"/>
                        </a:rPr>
                        <a:t>and</a:t>
                      </a:r>
                      <a:r>
                        <a:rPr sz="2400" spc="-70">
                          <a:latin typeface="Calibri"/>
                          <a:cs typeface="Calibri"/>
                        </a:rPr>
                        <a:t> </a:t>
                      </a:r>
                      <a:r>
                        <a:rPr sz="2400">
                          <a:latin typeface="Calibri"/>
                          <a:cs typeface="Calibri"/>
                        </a:rPr>
                        <a:t>severe</a:t>
                      </a:r>
                      <a:r>
                        <a:rPr sz="2400" spc="-50">
                          <a:latin typeface="Calibri"/>
                          <a:cs typeface="Calibri"/>
                        </a:rPr>
                        <a:t> </a:t>
                      </a:r>
                      <a:r>
                        <a:rPr sz="2400" spc="-10">
                          <a:latin typeface="Calibri"/>
                          <a:cs typeface="Calibri"/>
                        </a:rPr>
                        <a:t>drought trends</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r h="822960">
                <a:tc>
                  <a:txBody>
                    <a:bodyPr/>
                    <a:lstStyle/>
                    <a:p>
                      <a:pPr marL="552450" marR="544830" indent="73660">
                        <a:lnSpc>
                          <a:spcPct val="100000"/>
                        </a:lnSpc>
                        <a:spcBef>
                          <a:spcPts val="204"/>
                        </a:spcBef>
                      </a:pPr>
                      <a:r>
                        <a:rPr sz="2400" b="1" spc="-10">
                          <a:latin typeface="Calibri"/>
                          <a:cs typeface="Calibri"/>
                        </a:rPr>
                        <a:t>Bullfrog presence</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91440">
                        <a:lnSpc>
                          <a:spcPct val="100000"/>
                        </a:lnSpc>
                        <a:spcBef>
                          <a:spcPts val="204"/>
                        </a:spcBef>
                      </a:pPr>
                      <a:r>
                        <a:rPr sz="2400">
                          <a:latin typeface="Calibri"/>
                          <a:cs typeface="Calibri"/>
                        </a:rPr>
                        <a:t>Bullfrog</a:t>
                      </a:r>
                      <a:r>
                        <a:rPr sz="2400" spc="-55">
                          <a:latin typeface="Calibri"/>
                          <a:cs typeface="Calibri"/>
                        </a:rPr>
                        <a:t> </a:t>
                      </a:r>
                      <a:r>
                        <a:rPr sz="2400">
                          <a:latin typeface="Calibri"/>
                          <a:cs typeface="Calibri"/>
                        </a:rPr>
                        <a:t>spread</a:t>
                      </a:r>
                      <a:r>
                        <a:rPr sz="2400" spc="-30">
                          <a:latin typeface="Calibri"/>
                          <a:cs typeface="Calibri"/>
                        </a:rPr>
                        <a:t> </a:t>
                      </a:r>
                      <a:r>
                        <a:rPr sz="2400">
                          <a:latin typeface="Calibri"/>
                          <a:cs typeface="Calibri"/>
                        </a:rPr>
                        <a:t>based</a:t>
                      </a:r>
                      <a:r>
                        <a:rPr sz="2400" spc="-30">
                          <a:latin typeface="Calibri"/>
                          <a:cs typeface="Calibri"/>
                        </a:rPr>
                        <a:t> </a:t>
                      </a:r>
                      <a:r>
                        <a:rPr sz="2400" spc="-25">
                          <a:latin typeface="Calibri"/>
                          <a:cs typeface="Calibri"/>
                        </a:rPr>
                        <a:t>on</a:t>
                      </a:r>
                      <a:endParaRPr sz="2400">
                        <a:latin typeface="Calibri"/>
                        <a:cs typeface="Calibri"/>
                      </a:endParaRPr>
                    </a:p>
                    <a:p>
                      <a:pPr marL="91440">
                        <a:lnSpc>
                          <a:spcPct val="100000"/>
                        </a:lnSpc>
                      </a:pPr>
                      <a:r>
                        <a:rPr sz="2400" b="1">
                          <a:latin typeface="Calibri"/>
                          <a:cs typeface="Calibri"/>
                        </a:rPr>
                        <a:t>continuation</a:t>
                      </a:r>
                      <a:r>
                        <a:rPr sz="2400" b="1" spc="-75">
                          <a:latin typeface="Calibri"/>
                          <a:cs typeface="Calibri"/>
                        </a:rPr>
                        <a:t> </a:t>
                      </a:r>
                      <a:r>
                        <a:rPr sz="2400">
                          <a:latin typeface="Calibri"/>
                          <a:cs typeface="Calibri"/>
                        </a:rPr>
                        <a:t>of</a:t>
                      </a:r>
                      <a:r>
                        <a:rPr sz="2400" spc="-55">
                          <a:latin typeface="Calibri"/>
                          <a:cs typeface="Calibri"/>
                        </a:rPr>
                        <a:t> </a:t>
                      </a:r>
                      <a:r>
                        <a:rPr sz="2400">
                          <a:latin typeface="Calibri"/>
                          <a:cs typeface="Calibri"/>
                        </a:rPr>
                        <a:t>rate</a:t>
                      </a:r>
                      <a:r>
                        <a:rPr sz="2400" spc="-55">
                          <a:latin typeface="Calibri"/>
                          <a:cs typeface="Calibri"/>
                        </a:rPr>
                        <a:t> </a:t>
                      </a:r>
                      <a:r>
                        <a:rPr sz="2400">
                          <a:latin typeface="Calibri"/>
                          <a:cs typeface="Calibri"/>
                        </a:rPr>
                        <a:t>of</a:t>
                      </a:r>
                      <a:r>
                        <a:rPr sz="2400" spc="-55">
                          <a:latin typeface="Calibri"/>
                          <a:cs typeface="Calibri"/>
                        </a:rPr>
                        <a:t> </a:t>
                      </a:r>
                      <a:r>
                        <a:rPr sz="2400" spc="-10">
                          <a:latin typeface="Calibri"/>
                          <a:cs typeface="Calibri"/>
                        </a:rPr>
                        <a:t>change</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tc>
                  <a:txBody>
                    <a:bodyPr/>
                    <a:lstStyle/>
                    <a:p>
                      <a:pPr marL="91440">
                        <a:lnSpc>
                          <a:spcPct val="100000"/>
                        </a:lnSpc>
                        <a:spcBef>
                          <a:spcPts val="204"/>
                        </a:spcBef>
                      </a:pPr>
                      <a:r>
                        <a:rPr sz="2400">
                          <a:latin typeface="Calibri"/>
                          <a:cs typeface="Calibri"/>
                        </a:rPr>
                        <a:t>Bullfrog</a:t>
                      </a:r>
                      <a:r>
                        <a:rPr sz="2400" spc="-55">
                          <a:latin typeface="Calibri"/>
                          <a:cs typeface="Calibri"/>
                        </a:rPr>
                        <a:t> </a:t>
                      </a:r>
                      <a:r>
                        <a:rPr sz="2400">
                          <a:latin typeface="Calibri"/>
                          <a:cs typeface="Calibri"/>
                        </a:rPr>
                        <a:t>spread</a:t>
                      </a:r>
                      <a:r>
                        <a:rPr sz="2400" spc="-30">
                          <a:latin typeface="Calibri"/>
                          <a:cs typeface="Calibri"/>
                        </a:rPr>
                        <a:t> </a:t>
                      </a:r>
                      <a:r>
                        <a:rPr sz="2400">
                          <a:latin typeface="Calibri"/>
                          <a:cs typeface="Calibri"/>
                        </a:rPr>
                        <a:t>based</a:t>
                      </a:r>
                      <a:r>
                        <a:rPr sz="2400" spc="-30">
                          <a:latin typeface="Calibri"/>
                          <a:cs typeface="Calibri"/>
                        </a:rPr>
                        <a:t> </a:t>
                      </a:r>
                      <a:r>
                        <a:rPr sz="2400" spc="-25">
                          <a:latin typeface="Calibri"/>
                          <a:cs typeface="Calibri"/>
                        </a:rPr>
                        <a:t>on</a:t>
                      </a:r>
                      <a:endParaRPr sz="2400">
                        <a:latin typeface="Calibri"/>
                        <a:cs typeface="Calibri"/>
                      </a:endParaRPr>
                    </a:p>
                    <a:p>
                      <a:pPr marL="91440">
                        <a:lnSpc>
                          <a:spcPct val="100000"/>
                        </a:lnSpc>
                      </a:pPr>
                      <a:r>
                        <a:rPr sz="2400" b="1">
                          <a:latin typeface="Calibri"/>
                          <a:cs typeface="Calibri"/>
                        </a:rPr>
                        <a:t>continuation</a:t>
                      </a:r>
                      <a:r>
                        <a:rPr sz="2400" b="1" spc="-75">
                          <a:latin typeface="Calibri"/>
                          <a:cs typeface="Calibri"/>
                        </a:rPr>
                        <a:t> </a:t>
                      </a:r>
                      <a:r>
                        <a:rPr sz="2400">
                          <a:latin typeface="Calibri"/>
                          <a:cs typeface="Calibri"/>
                        </a:rPr>
                        <a:t>of</a:t>
                      </a:r>
                      <a:r>
                        <a:rPr sz="2400" spc="-55">
                          <a:latin typeface="Calibri"/>
                          <a:cs typeface="Calibri"/>
                        </a:rPr>
                        <a:t> </a:t>
                      </a:r>
                      <a:r>
                        <a:rPr sz="2400">
                          <a:latin typeface="Calibri"/>
                          <a:cs typeface="Calibri"/>
                        </a:rPr>
                        <a:t>rate</a:t>
                      </a:r>
                      <a:r>
                        <a:rPr sz="2400" spc="-55">
                          <a:latin typeface="Calibri"/>
                          <a:cs typeface="Calibri"/>
                        </a:rPr>
                        <a:t> </a:t>
                      </a:r>
                      <a:r>
                        <a:rPr sz="2400">
                          <a:latin typeface="Calibri"/>
                          <a:cs typeface="Calibri"/>
                        </a:rPr>
                        <a:t>of</a:t>
                      </a:r>
                      <a:r>
                        <a:rPr sz="2400" spc="-55">
                          <a:latin typeface="Calibri"/>
                          <a:cs typeface="Calibri"/>
                        </a:rPr>
                        <a:t> </a:t>
                      </a:r>
                      <a:r>
                        <a:rPr sz="2400" spc="-10">
                          <a:latin typeface="Calibri"/>
                          <a:cs typeface="Calibri"/>
                        </a:rPr>
                        <a:t>change</a:t>
                      </a:r>
                      <a:endParaRPr sz="2400">
                        <a:latin typeface="Calibri"/>
                        <a:cs typeface="Calibri"/>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07502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11</a:t>
            </a:fld>
            <a:endParaRPr dirty="0">
              <a:solidFill>
                <a:srgbClr val="FFFFFF"/>
              </a:solidFill>
            </a:endParaRPr>
          </a:p>
        </p:txBody>
      </p:sp>
      <p:sp>
        <p:nvSpPr>
          <p:cNvPr id="4" name="object 2">
            <a:extLst>
              <a:ext uri="{FF2B5EF4-FFF2-40B4-BE49-F238E27FC236}">
                <a16:creationId xmlns:a16="http://schemas.microsoft.com/office/drawing/2014/main" id="{7788104D-2BA6-0C05-1882-320683DA9E64}"/>
              </a:ext>
            </a:extLst>
          </p:cNvPr>
          <p:cNvSpPr txBox="1">
            <a:spLocks noGrp="1"/>
          </p:cNvSpPr>
          <p:nvPr>
            <p:ph type="title"/>
          </p:nvPr>
        </p:nvSpPr>
        <p:spPr>
          <a:xfrm>
            <a:off x="655026" y="125183"/>
            <a:ext cx="10881946" cy="1482858"/>
          </a:xfrm>
          <a:prstGeom prst="rect">
            <a:avLst/>
          </a:prstGeom>
        </p:spPr>
        <p:txBody>
          <a:bodyPr vert="horz" wrap="square" lIns="0" tIns="142552" rIns="0" bIns="0" rtlCol="0">
            <a:spAutoFit/>
          </a:bodyPr>
          <a:lstStyle/>
          <a:p>
            <a:pPr marL="2193290">
              <a:lnSpc>
                <a:spcPct val="100000"/>
              </a:lnSpc>
              <a:spcBef>
                <a:spcPts val="95"/>
              </a:spcBef>
            </a:pPr>
            <a:r>
              <a:rPr dirty="0"/>
              <a:t>Current</a:t>
            </a:r>
            <a:r>
              <a:rPr spc="-215" dirty="0"/>
              <a:t> </a:t>
            </a:r>
            <a:r>
              <a:rPr dirty="0"/>
              <a:t>Condition:</a:t>
            </a:r>
            <a:r>
              <a:rPr spc="-190" dirty="0"/>
              <a:t> </a:t>
            </a:r>
            <a:r>
              <a:rPr spc="-10" dirty="0"/>
              <a:t>Resiliency</a:t>
            </a:r>
          </a:p>
        </p:txBody>
      </p:sp>
      <p:grpSp>
        <p:nvGrpSpPr>
          <p:cNvPr id="6" name="object 3">
            <a:extLst>
              <a:ext uri="{FF2B5EF4-FFF2-40B4-BE49-F238E27FC236}">
                <a16:creationId xmlns:a16="http://schemas.microsoft.com/office/drawing/2014/main" id="{D09BDEC4-AF6D-8472-560C-7ECDCC90D9B2}"/>
              </a:ext>
            </a:extLst>
          </p:cNvPr>
          <p:cNvGrpSpPr/>
          <p:nvPr/>
        </p:nvGrpSpPr>
        <p:grpSpPr>
          <a:xfrm>
            <a:off x="533400" y="1209192"/>
            <a:ext cx="11374120" cy="4790440"/>
            <a:chOff x="533400" y="1209192"/>
            <a:chExt cx="11374120" cy="4790440"/>
          </a:xfrm>
        </p:grpSpPr>
        <p:pic>
          <p:nvPicPr>
            <p:cNvPr id="7" name="object 4">
              <a:extLst>
                <a:ext uri="{FF2B5EF4-FFF2-40B4-BE49-F238E27FC236}">
                  <a16:creationId xmlns:a16="http://schemas.microsoft.com/office/drawing/2014/main" id="{A57DDF16-228B-A225-EBC1-6DE7AC21DA87}"/>
                </a:ext>
              </a:extLst>
            </p:cNvPr>
            <p:cNvPicPr/>
            <p:nvPr/>
          </p:nvPicPr>
          <p:blipFill>
            <a:blip r:embed="rId3" cstate="print"/>
            <a:stretch>
              <a:fillRect/>
            </a:stretch>
          </p:blipFill>
          <p:spPr>
            <a:xfrm>
              <a:off x="533400" y="1209192"/>
              <a:ext cx="5620901" cy="4712614"/>
            </a:xfrm>
            <a:prstGeom prst="rect">
              <a:avLst/>
            </a:prstGeom>
          </p:spPr>
        </p:pic>
        <p:pic>
          <p:nvPicPr>
            <p:cNvPr id="8" name="object 5">
              <a:extLst>
                <a:ext uri="{FF2B5EF4-FFF2-40B4-BE49-F238E27FC236}">
                  <a16:creationId xmlns:a16="http://schemas.microsoft.com/office/drawing/2014/main" id="{F3D6E817-1BE7-519C-3FD2-00397AD96C5B}"/>
                </a:ext>
              </a:extLst>
            </p:cNvPr>
            <p:cNvPicPr/>
            <p:nvPr/>
          </p:nvPicPr>
          <p:blipFill>
            <a:blip r:embed="rId4" cstate="print"/>
            <a:stretch>
              <a:fillRect/>
            </a:stretch>
          </p:blipFill>
          <p:spPr>
            <a:xfrm>
              <a:off x="6197346" y="1212064"/>
              <a:ext cx="5710097" cy="4787282"/>
            </a:xfrm>
            <a:prstGeom prst="rect">
              <a:avLst/>
            </a:prstGeom>
          </p:spPr>
        </p:pic>
      </p:grpSp>
      <p:sp>
        <p:nvSpPr>
          <p:cNvPr id="9" name="object 6">
            <a:extLst>
              <a:ext uri="{FF2B5EF4-FFF2-40B4-BE49-F238E27FC236}">
                <a16:creationId xmlns:a16="http://schemas.microsoft.com/office/drawing/2014/main" id="{FB26F867-ABEA-AD8A-0E7E-FD3782831E91}"/>
              </a:ext>
            </a:extLst>
          </p:cNvPr>
          <p:cNvSpPr txBox="1"/>
          <p:nvPr/>
        </p:nvSpPr>
        <p:spPr>
          <a:xfrm>
            <a:off x="944244" y="5971260"/>
            <a:ext cx="10300970" cy="1318310"/>
          </a:xfrm>
          <a:prstGeom prst="rect">
            <a:avLst/>
          </a:prstGeom>
        </p:spPr>
        <p:txBody>
          <a:bodyPr vert="horz" wrap="square" lIns="0" tIns="12700" rIns="0" bIns="0" rtlCol="0">
            <a:spAutoFit/>
          </a:bodyPr>
          <a:lstStyle/>
          <a:p>
            <a:pPr marL="12700">
              <a:spcBef>
                <a:spcPts val="100"/>
              </a:spcBef>
            </a:pPr>
            <a:r>
              <a:rPr sz="2800" dirty="0">
                <a:latin typeface="Calibri"/>
                <a:cs typeface="Calibri"/>
              </a:rPr>
              <a:t>Probability</a:t>
            </a:r>
            <a:r>
              <a:rPr sz="2800" spc="-45" dirty="0">
                <a:latin typeface="Calibri"/>
                <a:cs typeface="Calibri"/>
              </a:rPr>
              <a:t> </a:t>
            </a:r>
            <a:r>
              <a:rPr sz="2800" dirty="0">
                <a:latin typeface="Calibri"/>
                <a:cs typeface="Calibri"/>
              </a:rPr>
              <a:t>of</a:t>
            </a:r>
            <a:r>
              <a:rPr sz="2800" spc="-45" dirty="0">
                <a:latin typeface="Calibri"/>
                <a:cs typeface="Calibri"/>
              </a:rPr>
              <a:t> </a:t>
            </a:r>
            <a:r>
              <a:rPr sz="2800" dirty="0">
                <a:latin typeface="Calibri"/>
                <a:cs typeface="Calibri"/>
              </a:rPr>
              <a:t>extinction</a:t>
            </a:r>
            <a:r>
              <a:rPr sz="2800" spc="-35" dirty="0">
                <a:latin typeface="Calibri"/>
                <a:cs typeface="Calibri"/>
              </a:rPr>
              <a:t> </a:t>
            </a:r>
            <a:r>
              <a:rPr sz="2800" dirty="0">
                <a:latin typeface="Calibri"/>
                <a:cs typeface="Calibri"/>
              </a:rPr>
              <a:t>of</a:t>
            </a:r>
            <a:r>
              <a:rPr sz="2800" spc="-40" dirty="0">
                <a:latin typeface="Calibri"/>
                <a:cs typeface="Calibri"/>
              </a:rPr>
              <a:t> </a:t>
            </a:r>
            <a:r>
              <a:rPr sz="2800" dirty="0">
                <a:latin typeface="Calibri"/>
                <a:cs typeface="Calibri"/>
              </a:rPr>
              <a:t>20</a:t>
            </a:r>
            <a:r>
              <a:rPr sz="2800" spc="-35" dirty="0">
                <a:latin typeface="Calibri"/>
                <a:cs typeface="Calibri"/>
              </a:rPr>
              <a:t> </a:t>
            </a:r>
            <a:r>
              <a:rPr sz="2800" dirty="0">
                <a:latin typeface="Calibri"/>
                <a:cs typeface="Calibri"/>
              </a:rPr>
              <a:t>to</a:t>
            </a:r>
            <a:r>
              <a:rPr sz="2800" spc="-35" dirty="0">
                <a:latin typeface="Calibri"/>
                <a:cs typeface="Calibri"/>
              </a:rPr>
              <a:t> </a:t>
            </a:r>
            <a:r>
              <a:rPr sz="2800" dirty="0">
                <a:latin typeface="Calibri"/>
                <a:cs typeface="Calibri"/>
              </a:rPr>
              <a:t>24</a:t>
            </a:r>
            <a:r>
              <a:rPr sz="2800" spc="-30" dirty="0">
                <a:latin typeface="Calibri"/>
                <a:cs typeface="Calibri"/>
              </a:rPr>
              <a:t> </a:t>
            </a:r>
            <a:r>
              <a:rPr sz="2800" dirty="0">
                <a:latin typeface="Calibri"/>
                <a:cs typeface="Calibri"/>
              </a:rPr>
              <a:t>percent</a:t>
            </a:r>
            <a:r>
              <a:rPr sz="2800" spc="-35" dirty="0">
                <a:latin typeface="Calibri"/>
                <a:cs typeface="Calibri"/>
              </a:rPr>
              <a:t> </a:t>
            </a:r>
            <a:r>
              <a:rPr sz="2800" dirty="0">
                <a:latin typeface="Calibri"/>
                <a:cs typeface="Calibri"/>
              </a:rPr>
              <a:t>suggests</a:t>
            </a:r>
            <a:r>
              <a:rPr sz="2800" spc="-45" dirty="0">
                <a:latin typeface="Calibri"/>
                <a:cs typeface="Calibri"/>
              </a:rPr>
              <a:t> </a:t>
            </a:r>
            <a:r>
              <a:rPr sz="2800" dirty="0">
                <a:latin typeface="Calibri"/>
                <a:cs typeface="Calibri"/>
              </a:rPr>
              <a:t>that</a:t>
            </a:r>
            <a:r>
              <a:rPr sz="2800" spc="-40" dirty="0">
                <a:latin typeface="Calibri"/>
                <a:cs typeface="Calibri"/>
              </a:rPr>
              <a:t> </a:t>
            </a:r>
            <a:r>
              <a:rPr lang="en-US" sz="2800" spc="-40" dirty="0">
                <a:latin typeface="Calibri"/>
                <a:cs typeface="Calibri"/>
              </a:rPr>
              <a:t>most </a:t>
            </a:r>
            <a:r>
              <a:rPr sz="2800" dirty="0">
                <a:latin typeface="Calibri"/>
                <a:cs typeface="Calibri"/>
              </a:rPr>
              <a:t>analysis</a:t>
            </a:r>
            <a:r>
              <a:rPr sz="2800" spc="-50" dirty="0">
                <a:latin typeface="Calibri"/>
                <a:cs typeface="Calibri"/>
              </a:rPr>
              <a:t> </a:t>
            </a:r>
            <a:r>
              <a:rPr sz="2800" spc="-10" dirty="0">
                <a:latin typeface="Calibri"/>
                <a:cs typeface="Calibri"/>
              </a:rPr>
              <a:t>units</a:t>
            </a:r>
            <a:r>
              <a:rPr lang="en-US" sz="2800" spc="-10" dirty="0">
                <a:latin typeface="Calibri"/>
                <a:cs typeface="Calibri"/>
              </a:rPr>
              <a:t> </a:t>
            </a:r>
            <a:r>
              <a:rPr lang="en-US" sz="2800" dirty="0">
                <a:latin typeface="Calibri"/>
                <a:cs typeface="Calibri"/>
              </a:rPr>
              <a:t>are</a:t>
            </a:r>
            <a:r>
              <a:rPr lang="en-US" sz="2800" spc="-80" dirty="0">
                <a:latin typeface="Calibri"/>
                <a:cs typeface="Calibri"/>
              </a:rPr>
              <a:t> </a:t>
            </a:r>
            <a:r>
              <a:rPr lang="en-US" sz="2800" dirty="0">
                <a:latin typeface="Calibri"/>
                <a:cs typeface="Calibri"/>
              </a:rPr>
              <a:t>likely</a:t>
            </a:r>
            <a:r>
              <a:rPr lang="en-US" sz="2800" spc="-75" dirty="0">
                <a:latin typeface="Calibri"/>
                <a:cs typeface="Calibri"/>
              </a:rPr>
              <a:t> </a:t>
            </a:r>
            <a:r>
              <a:rPr lang="en-US" sz="2800" dirty="0">
                <a:latin typeface="Calibri"/>
                <a:cs typeface="Calibri"/>
              </a:rPr>
              <a:t>to</a:t>
            </a:r>
            <a:r>
              <a:rPr lang="en-US" sz="2800" spc="-50" dirty="0">
                <a:latin typeface="Calibri"/>
                <a:cs typeface="Calibri"/>
              </a:rPr>
              <a:t> </a:t>
            </a:r>
            <a:r>
              <a:rPr lang="en-US" sz="2800" dirty="0">
                <a:latin typeface="Calibri"/>
                <a:cs typeface="Calibri"/>
              </a:rPr>
              <a:t>withstand</a:t>
            </a:r>
            <a:r>
              <a:rPr lang="en-US" sz="2800" spc="-50" dirty="0">
                <a:latin typeface="Calibri"/>
                <a:cs typeface="Calibri"/>
              </a:rPr>
              <a:t> </a:t>
            </a:r>
            <a:r>
              <a:rPr lang="en-US" sz="2800" dirty="0">
                <a:latin typeface="Calibri"/>
                <a:cs typeface="Calibri"/>
              </a:rPr>
              <a:t>stochastic</a:t>
            </a:r>
            <a:r>
              <a:rPr lang="en-US" sz="2800" spc="-45" dirty="0">
                <a:latin typeface="Calibri"/>
                <a:cs typeface="Calibri"/>
              </a:rPr>
              <a:t> </a:t>
            </a:r>
            <a:r>
              <a:rPr lang="en-US" sz="2800" dirty="0">
                <a:latin typeface="Calibri"/>
                <a:cs typeface="Calibri"/>
              </a:rPr>
              <a:t>disturbances</a:t>
            </a:r>
            <a:r>
              <a:rPr lang="en-US" sz="2800" spc="-40" dirty="0">
                <a:latin typeface="Calibri"/>
                <a:cs typeface="Calibri"/>
              </a:rPr>
              <a:t> </a:t>
            </a:r>
            <a:r>
              <a:rPr lang="en-US" sz="2800" dirty="0">
                <a:latin typeface="Calibri"/>
                <a:cs typeface="Calibri"/>
              </a:rPr>
              <a:t>in</a:t>
            </a:r>
            <a:r>
              <a:rPr lang="en-US" sz="2800" spc="-55" dirty="0">
                <a:latin typeface="Calibri"/>
                <a:cs typeface="Calibri"/>
              </a:rPr>
              <a:t> </a:t>
            </a:r>
            <a:r>
              <a:rPr lang="en-US" sz="2800" dirty="0">
                <a:latin typeface="Calibri"/>
                <a:cs typeface="Calibri"/>
              </a:rPr>
              <a:t>the</a:t>
            </a:r>
            <a:r>
              <a:rPr lang="en-US" sz="2800" spc="-55" dirty="0">
                <a:latin typeface="Calibri"/>
                <a:cs typeface="Calibri"/>
              </a:rPr>
              <a:t> </a:t>
            </a:r>
            <a:r>
              <a:rPr lang="en-US" sz="2800" dirty="0">
                <a:latin typeface="Calibri"/>
                <a:cs typeface="Calibri"/>
              </a:rPr>
              <a:t>near</a:t>
            </a:r>
            <a:r>
              <a:rPr lang="en-US" sz="2800" spc="-55" dirty="0">
                <a:latin typeface="Calibri"/>
                <a:cs typeface="Calibri"/>
              </a:rPr>
              <a:t> </a:t>
            </a:r>
            <a:r>
              <a:rPr lang="en-US" sz="2800" spc="-20" dirty="0">
                <a:latin typeface="Calibri"/>
                <a:cs typeface="Calibri"/>
              </a:rPr>
              <a:t>term</a:t>
            </a:r>
            <a:endParaRPr lang="en-US" sz="2800" dirty="0">
              <a:latin typeface="Calibri"/>
              <a:cs typeface="Calibri"/>
            </a:endParaRPr>
          </a:p>
          <a:p>
            <a:pPr marL="12700">
              <a:lnSpc>
                <a:spcPct val="100000"/>
              </a:lnSpc>
              <a:spcBef>
                <a:spcPts val="100"/>
              </a:spcBef>
            </a:pPr>
            <a:endParaRPr sz="2800" dirty="0">
              <a:latin typeface="Calibri"/>
              <a:cs typeface="Calibri"/>
            </a:endParaRPr>
          </a:p>
        </p:txBody>
      </p:sp>
    </p:spTree>
    <p:extLst>
      <p:ext uri="{BB962C8B-B14F-4D97-AF65-F5344CB8AC3E}">
        <p14:creationId xmlns:p14="http://schemas.microsoft.com/office/powerpoint/2010/main" val="3309787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12</a:t>
            </a:fld>
            <a:endParaRPr dirty="0">
              <a:solidFill>
                <a:srgbClr val="FFFFFF"/>
              </a:solidFill>
            </a:endParaRPr>
          </a:p>
        </p:txBody>
      </p:sp>
      <p:sp>
        <p:nvSpPr>
          <p:cNvPr id="11" name="object 2">
            <a:extLst>
              <a:ext uri="{FF2B5EF4-FFF2-40B4-BE49-F238E27FC236}">
                <a16:creationId xmlns:a16="http://schemas.microsoft.com/office/drawing/2014/main" id="{A974A4E0-75AD-73E0-02DC-6ABE31B308AE}"/>
              </a:ext>
            </a:extLst>
          </p:cNvPr>
          <p:cNvSpPr txBox="1"/>
          <p:nvPr/>
        </p:nvSpPr>
        <p:spPr>
          <a:xfrm>
            <a:off x="914400" y="2057400"/>
            <a:ext cx="9932035" cy="4075429"/>
          </a:xfrm>
          <a:prstGeom prst="rect">
            <a:avLst/>
          </a:prstGeom>
        </p:spPr>
        <p:txBody>
          <a:bodyPr vert="horz" wrap="square" lIns="0" tIns="61594" rIns="0" bIns="0" rtlCol="0">
            <a:spAutoFit/>
          </a:bodyPr>
          <a:lstStyle/>
          <a:p>
            <a:pPr marL="241300" marR="308610" indent="-228600">
              <a:lnSpc>
                <a:spcPts val="3020"/>
              </a:lnSpc>
              <a:spcBef>
                <a:spcPts val="484"/>
              </a:spcBef>
              <a:buClr>
                <a:schemeClr val="accent1"/>
              </a:buClr>
              <a:buFont typeface="Arial"/>
              <a:buChar char="•"/>
              <a:tabLst>
                <a:tab pos="241300" algn="l"/>
              </a:tabLst>
            </a:pPr>
            <a:r>
              <a:rPr sz="2800" dirty="0">
                <a:latin typeface="Calibri"/>
                <a:cs typeface="Calibri"/>
              </a:rPr>
              <a:t>Probability</a:t>
            </a:r>
            <a:r>
              <a:rPr sz="2800" spc="-45" dirty="0">
                <a:latin typeface="Calibri"/>
                <a:cs typeface="Calibri"/>
              </a:rPr>
              <a:t> </a:t>
            </a:r>
            <a:r>
              <a:rPr sz="2800" dirty="0">
                <a:latin typeface="Calibri"/>
                <a:cs typeface="Calibri"/>
              </a:rPr>
              <a:t>of</a:t>
            </a:r>
            <a:r>
              <a:rPr sz="2800" spc="-40" dirty="0">
                <a:latin typeface="Calibri"/>
                <a:cs typeface="Calibri"/>
              </a:rPr>
              <a:t> </a:t>
            </a:r>
            <a:r>
              <a:rPr sz="2800" dirty="0">
                <a:latin typeface="Calibri"/>
                <a:cs typeface="Calibri"/>
              </a:rPr>
              <a:t>extinction</a:t>
            </a:r>
            <a:r>
              <a:rPr sz="2800" spc="-35" dirty="0">
                <a:latin typeface="Calibri"/>
                <a:cs typeface="Calibri"/>
              </a:rPr>
              <a:t> </a:t>
            </a:r>
            <a:r>
              <a:rPr sz="2800" dirty="0">
                <a:latin typeface="Calibri"/>
                <a:cs typeface="Calibri"/>
              </a:rPr>
              <a:t>of</a:t>
            </a:r>
            <a:r>
              <a:rPr sz="2800" spc="-35" dirty="0">
                <a:latin typeface="Calibri"/>
                <a:cs typeface="Calibri"/>
              </a:rPr>
              <a:t> </a:t>
            </a:r>
            <a:r>
              <a:rPr sz="2800" dirty="0">
                <a:latin typeface="Calibri"/>
                <a:cs typeface="Calibri"/>
              </a:rPr>
              <a:t>20</a:t>
            </a:r>
            <a:r>
              <a:rPr sz="2800" spc="-25" dirty="0">
                <a:latin typeface="Calibri"/>
                <a:cs typeface="Calibri"/>
              </a:rPr>
              <a:t> </a:t>
            </a:r>
            <a:r>
              <a:rPr sz="2800" dirty="0">
                <a:latin typeface="Calibri"/>
                <a:cs typeface="Calibri"/>
              </a:rPr>
              <a:t>to</a:t>
            </a:r>
            <a:r>
              <a:rPr sz="2800" spc="-35" dirty="0">
                <a:latin typeface="Calibri"/>
                <a:cs typeface="Calibri"/>
              </a:rPr>
              <a:t> </a:t>
            </a:r>
            <a:r>
              <a:rPr sz="2800" dirty="0">
                <a:latin typeface="Calibri"/>
                <a:cs typeface="Calibri"/>
              </a:rPr>
              <a:t>24</a:t>
            </a:r>
            <a:r>
              <a:rPr sz="2800" spc="-25" dirty="0">
                <a:latin typeface="Calibri"/>
                <a:cs typeface="Calibri"/>
              </a:rPr>
              <a:t> </a:t>
            </a:r>
            <a:r>
              <a:rPr sz="2800" dirty="0">
                <a:latin typeface="Calibri"/>
                <a:cs typeface="Calibri"/>
              </a:rPr>
              <a:t>percent</a:t>
            </a:r>
            <a:r>
              <a:rPr sz="2800" spc="-35" dirty="0">
                <a:latin typeface="Calibri"/>
                <a:cs typeface="Calibri"/>
              </a:rPr>
              <a:t> </a:t>
            </a:r>
            <a:r>
              <a:rPr sz="2800" dirty="0">
                <a:latin typeface="Calibri"/>
                <a:cs typeface="Calibri"/>
              </a:rPr>
              <a:t>suggests</a:t>
            </a:r>
            <a:r>
              <a:rPr sz="2800" spc="-40" dirty="0">
                <a:latin typeface="Calibri"/>
                <a:cs typeface="Calibri"/>
              </a:rPr>
              <a:t> </a:t>
            </a:r>
            <a:r>
              <a:rPr sz="2800" dirty="0">
                <a:latin typeface="Calibri"/>
                <a:cs typeface="Calibri"/>
              </a:rPr>
              <a:t>the</a:t>
            </a:r>
            <a:r>
              <a:rPr sz="2800" spc="-30" dirty="0">
                <a:latin typeface="Calibri"/>
                <a:cs typeface="Calibri"/>
              </a:rPr>
              <a:t> </a:t>
            </a:r>
            <a:r>
              <a:rPr sz="2800" spc="-10" dirty="0">
                <a:latin typeface="Calibri"/>
                <a:cs typeface="Calibri"/>
              </a:rPr>
              <a:t>analysis </a:t>
            </a:r>
            <a:r>
              <a:rPr sz="2800" dirty="0">
                <a:latin typeface="Calibri"/>
                <a:cs typeface="Calibri"/>
              </a:rPr>
              <a:t>units</a:t>
            </a:r>
            <a:r>
              <a:rPr sz="2800" spc="-60" dirty="0">
                <a:latin typeface="Calibri"/>
                <a:cs typeface="Calibri"/>
              </a:rPr>
              <a:t> </a:t>
            </a:r>
            <a:r>
              <a:rPr sz="2800" dirty="0">
                <a:latin typeface="Calibri"/>
                <a:cs typeface="Calibri"/>
              </a:rPr>
              <a:t>have</a:t>
            </a:r>
            <a:r>
              <a:rPr sz="2800" spc="-70" dirty="0">
                <a:latin typeface="Calibri"/>
                <a:cs typeface="Calibri"/>
              </a:rPr>
              <a:t> </a:t>
            </a:r>
            <a:r>
              <a:rPr sz="2800" dirty="0">
                <a:latin typeface="Calibri"/>
                <a:cs typeface="Calibri"/>
              </a:rPr>
              <a:t>ability</a:t>
            </a:r>
            <a:r>
              <a:rPr sz="2800" spc="-70" dirty="0">
                <a:latin typeface="Calibri"/>
                <a:cs typeface="Calibri"/>
              </a:rPr>
              <a:t> </a:t>
            </a:r>
            <a:r>
              <a:rPr sz="2800" dirty="0">
                <a:latin typeface="Calibri"/>
                <a:cs typeface="Calibri"/>
              </a:rPr>
              <a:t>to</a:t>
            </a:r>
            <a:r>
              <a:rPr sz="2800" spc="-65" dirty="0">
                <a:latin typeface="Calibri"/>
                <a:cs typeface="Calibri"/>
              </a:rPr>
              <a:t> </a:t>
            </a:r>
            <a:r>
              <a:rPr sz="2800" dirty="0">
                <a:latin typeface="Calibri"/>
                <a:cs typeface="Calibri"/>
              </a:rPr>
              <a:t>withstand</a:t>
            </a:r>
            <a:r>
              <a:rPr sz="2800" spc="-60" dirty="0">
                <a:latin typeface="Calibri"/>
                <a:cs typeface="Calibri"/>
              </a:rPr>
              <a:t> </a:t>
            </a:r>
            <a:r>
              <a:rPr sz="2800" dirty="0">
                <a:latin typeface="Calibri"/>
                <a:cs typeface="Calibri"/>
              </a:rPr>
              <a:t>stochastic</a:t>
            </a:r>
            <a:r>
              <a:rPr sz="2800" spc="-50" dirty="0">
                <a:latin typeface="Calibri"/>
                <a:cs typeface="Calibri"/>
              </a:rPr>
              <a:t> </a:t>
            </a:r>
            <a:r>
              <a:rPr sz="2800" spc="-10" dirty="0">
                <a:latin typeface="Calibri"/>
                <a:cs typeface="Calibri"/>
              </a:rPr>
              <a:t>events</a:t>
            </a:r>
            <a:endParaRPr sz="2800" dirty="0">
              <a:latin typeface="Calibri"/>
              <a:cs typeface="Calibri"/>
            </a:endParaRPr>
          </a:p>
          <a:p>
            <a:pPr marL="241300" marR="125095" indent="-228600">
              <a:lnSpc>
                <a:spcPts val="3020"/>
              </a:lnSpc>
              <a:spcBef>
                <a:spcPts val="1010"/>
              </a:spcBef>
              <a:buClr>
                <a:schemeClr val="accent1"/>
              </a:buClr>
              <a:buFont typeface="Arial"/>
              <a:buChar char="•"/>
              <a:tabLst>
                <a:tab pos="241300" algn="l"/>
              </a:tabLst>
            </a:pPr>
            <a:r>
              <a:rPr sz="2800" dirty="0">
                <a:latin typeface="Calibri"/>
                <a:cs typeface="Calibri"/>
              </a:rPr>
              <a:t>Declines</a:t>
            </a:r>
            <a:r>
              <a:rPr sz="2800" spc="-50" dirty="0">
                <a:latin typeface="Calibri"/>
                <a:cs typeface="Calibri"/>
              </a:rPr>
              <a:t> </a:t>
            </a:r>
            <a:r>
              <a:rPr sz="2800" dirty="0">
                <a:latin typeface="Calibri"/>
                <a:cs typeface="Calibri"/>
              </a:rPr>
              <a:t>in</a:t>
            </a:r>
            <a:r>
              <a:rPr sz="2800" spc="-45" dirty="0">
                <a:latin typeface="Calibri"/>
                <a:cs typeface="Calibri"/>
              </a:rPr>
              <a:t> </a:t>
            </a:r>
            <a:r>
              <a:rPr sz="2800" dirty="0">
                <a:latin typeface="Calibri"/>
                <a:cs typeface="Calibri"/>
              </a:rPr>
              <a:t>abundance,</a:t>
            </a:r>
            <a:r>
              <a:rPr sz="2800" spc="-30" dirty="0">
                <a:latin typeface="Calibri"/>
                <a:cs typeface="Calibri"/>
              </a:rPr>
              <a:t> </a:t>
            </a:r>
            <a:r>
              <a:rPr sz="2800" dirty="0">
                <a:latin typeface="Calibri"/>
                <a:cs typeface="Calibri"/>
              </a:rPr>
              <a:t>but</a:t>
            </a:r>
            <a:r>
              <a:rPr sz="2800" spc="-30" dirty="0">
                <a:latin typeface="Calibri"/>
                <a:cs typeface="Calibri"/>
              </a:rPr>
              <a:t> </a:t>
            </a:r>
            <a:r>
              <a:rPr sz="2800" dirty="0">
                <a:latin typeface="Calibri"/>
                <a:cs typeface="Calibri"/>
              </a:rPr>
              <a:t>likely</a:t>
            </a:r>
            <a:r>
              <a:rPr sz="2800" spc="-55" dirty="0">
                <a:latin typeface="Calibri"/>
                <a:cs typeface="Calibri"/>
              </a:rPr>
              <a:t> </a:t>
            </a:r>
            <a:r>
              <a:rPr sz="2800" dirty="0">
                <a:latin typeface="Calibri"/>
                <a:cs typeface="Calibri"/>
              </a:rPr>
              <a:t>to</a:t>
            </a:r>
            <a:r>
              <a:rPr sz="2800" spc="-40" dirty="0">
                <a:latin typeface="Calibri"/>
                <a:cs typeface="Calibri"/>
              </a:rPr>
              <a:t> </a:t>
            </a:r>
            <a:r>
              <a:rPr sz="2800" dirty="0">
                <a:latin typeface="Calibri"/>
                <a:cs typeface="Calibri"/>
              </a:rPr>
              <a:t>maintain</a:t>
            </a:r>
            <a:r>
              <a:rPr sz="2800" spc="-55" dirty="0">
                <a:latin typeface="Calibri"/>
                <a:cs typeface="Calibri"/>
              </a:rPr>
              <a:t> </a:t>
            </a:r>
            <a:r>
              <a:rPr sz="2800" dirty="0">
                <a:latin typeface="Calibri"/>
                <a:cs typeface="Calibri"/>
              </a:rPr>
              <a:t>much</a:t>
            </a:r>
            <a:r>
              <a:rPr sz="2800" spc="-30" dirty="0">
                <a:latin typeface="Calibri"/>
                <a:cs typeface="Calibri"/>
              </a:rPr>
              <a:t> </a:t>
            </a:r>
            <a:r>
              <a:rPr sz="2800" dirty="0">
                <a:latin typeface="Calibri"/>
                <a:cs typeface="Calibri"/>
              </a:rPr>
              <a:t>of</a:t>
            </a:r>
            <a:r>
              <a:rPr sz="2800" spc="-50" dirty="0">
                <a:latin typeface="Calibri"/>
                <a:cs typeface="Calibri"/>
              </a:rPr>
              <a:t> </a:t>
            </a:r>
            <a:r>
              <a:rPr sz="2800" dirty="0">
                <a:latin typeface="Calibri"/>
                <a:cs typeface="Calibri"/>
              </a:rPr>
              <a:t>range</a:t>
            </a:r>
            <a:r>
              <a:rPr sz="2800" spc="-50" dirty="0">
                <a:latin typeface="Calibri"/>
                <a:cs typeface="Calibri"/>
              </a:rPr>
              <a:t> </a:t>
            </a:r>
            <a:r>
              <a:rPr sz="2800" spc="-10" dirty="0">
                <a:latin typeface="Calibri"/>
                <a:cs typeface="Calibri"/>
              </a:rPr>
              <a:t>which </a:t>
            </a:r>
            <a:r>
              <a:rPr sz="2800" dirty="0">
                <a:latin typeface="Calibri"/>
                <a:cs typeface="Calibri"/>
              </a:rPr>
              <a:t>suggests</a:t>
            </a:r>
            <a:r>
              <a:rPr sz="2800" spc="-70" dirty="0">
                <a:latin typeface="Calibri"/>
                <a:cs typeface="Calibri"/>
              </a:rPr>
              <a:t> </a:t>
            </a:r>
            <a:r>
              <a:rPr sz="2800" dirty="0">
                <a:latin typeface="Calibri"/>
                <a:cs typeface="Calibri"/>
              </a:rPr>
              <a:t>ability</a:t>
            </a:r>
            <a:r>
              <a:rPr sz="2800" spc="-65" dirty="0">
                <a:latin typeface="Calibri"/>
                <a:cs typeface="Calibri"/>
              </a:rPr>
              <a:t> </a:t>
            </a:r>
            <a:r>
              <a:rPr sz="2800" dirty="0">
                <a:latin typeface="Calibri"/>
                <a:cs typeface="Calibri"/>
              </a:rPr>
              <a:t>to</a:t>
            </a:r>
            <a:r>
              <a:rPr sz="2800" spc="-50" dirty="0">
                <a:latin typeface="Calibri"/>
                <a:cs typeface="Calibri"/>
              </a:rPr>
              <a:t> </a:t>
            </a:r>
            <a:r>
              <a:rPr sz="2800" dirty="0">
                <a:latin typeface="Calibri"/>
                <a:cs typeface="Calibri"/>
              </a:rPr>
              <a:t>withstand</a:t>
            </a:r>
            <a:r>
              <a:rPr sz="2800" spc="-45" dirty="0">
                <a:latin typeface="Calibri"/>
                <a:cs typeface="Calibri"/>
              </a:rPr>
              <a:t> </a:t>
            </a:r>
            <a:r>
              <a:rPr sz="2800" dirty="0">
                <a:latin typeface="Calibri"/>
                <a:cs typeface="Calibri"/>
              </a:rPr>
              <a:t>most</a:t>
            </a:r>
            <a:r>
              <a:rPr sz="2800" spc="-55" dirty="0">
                <a:latin typeface="Calibri"/>
                <a:cs typeface="Calibri"/>
              </a:rPr>
              <a:t> </a:t>
            </a:r>
            <a:r>
              <a:rPr sz="2800" spc="-10" dirty="0">
                <a:latin typeface="Calibri"/>
                <a:cs typeface="Calibri"/>
              </a:rPr>
              <a:t>catastrophic</a:t>
            </a:r>
            <a:r>
              <a:rPr sz="2800" spc="-45" dirty="0">
                <a:latin typeface="Calibri"/>
                <a:cs typeface="Calibri"/>
              </a:rPr>
              <a:t> </a:t>
            </a:r>
            <a:r>
              <a:rPr sz="2800" spc="-10" dirty="0">
                <a:latin typeface="Calibri"/>
                <a:cs typeface="Calibri"/>
              </a:rPr>
              <a:t>events</a:t>
            </a:r>
            <a:endParaRPr sz="2800" dirty="0">
              <a:latin typeface="Calibri"/>
              <a:cs typeface="Calibri"/>
            </a:endParaRPr>
          </a:p>
          <a:p>
            <a:pPr marL="241300" marR="5080" indent="-228600">
              <a:lnSpc>
                <a:spcPts val="3020"/>
              </a:lnSpc>
              <a:spcBef>
                <a:spcPts val="1005"/>
              </a:spcBef>
              <a:buClr>
                <a:schemeClr val="accent1"/>
              </a:buClr>
              <a:buFont typeface="Arial"/>
              <a:buChar char="•"/>
              <a:tabLst>
                <a:tab pos="241300" algn="l"/>
              </a:tabLst>
            </a:pPr>
            <a:r>
              <a:rPr sz="2800" dirty="0">
                <a:latin typeface="Calibri"/>
                <a:cs typeface="Calibri"/>
              </a:rPr>
              <a:t>Ecological</a:t>
            </a:r>
            <a:r>
              <a:rPr sz="2800" spc="-80" dirty="0">
                <a:latin typeface="Calibri"/>
                <a:cs typeface="Calibri"/>
              </a:rPr>
              <a:t> </a:t>
            </a:r>
            <a:r>
              <a:rPr sz="2800" spc="-20" dirty="0">
                <a:latin typeface="Calibri"/>
                <a:cs typeface="Calibri"/>
              </a:rPr>
              <a:t>flexibility,</a:t>
            </a:r>
            <a:r>
              <a:rPr sz="2800" spc="-65" dirty="0">
                <a:latin typeface="Calibri"/>
                <a:cs typeface="Calibri"/>
              </a:rPr>
              <a:t> </a:t>
            </a:r>
            <a:r>
              <a:rPr sz="2800" dirty="0">
                <a:latin typeface="Calibri"/>
                <a:cs typeface="Calibri"/>
              </a:rPr>
              <a:t>and</a:t>
            </a:r>
            <a:r>
              <a:rPr sz="2800" spc="-60" dirty="0">
                <a:latin typeface="Calibri"/>
                <a:cs typeface="Calibri"/>
              </a:rPr>
              <a:t> </a:t>
            </a:r>
            <a:r>
              <a:rPr sz="2800" dirty="0">
                <a:latin typeface="Calibri"/>
                <a:cs typeface="Calibri"/>
              </a:rPr>
              <a:t>likely</a:t>
            </a:r>
            <a:r>
              <a:rPr sz="2800" spc="-70" dirty="0">
                <a:latin typeface="Calibri"/>
                <a:cs typeface="Calibri"/>
              </a:rPr>
              <a:t> </a:t>
            </a:r>
            <a:r>
              <a:rPr sz="2800" dirty="0">
                <a:latin typeface="Calibri"/>
                <a:cs typeface="Calibri"/>
              </a:rPr>
              <a:t>to</a:t>
            </a:r>
            <a:r>
              <a:rPr sz="2800" spc="-55" dirty="0">
                <a:latin typeface="Calibri"/>
                <a:cs typeface="Calibri"/>
              </a:rPr>
              <a:t> </a:t>
            </a:r>
            <a:r>
              <a:rPr sz="2800" dirty="0">
                <a:latin typeface="Calibri"/>
                <a:cs typeface="Calibri"/>
              </a:rPr>
              <a:t>persist</a:t>
            </a:r>
            <a:r>
              <a:rPr sz="2800" spc="-60" dirty="0">
                <a:latin typeface="Calibri"/>
                <a:cs typeface="Calibri"/>
              </a:rPr>
              <a:t> </a:t>
            </a:r>
            <a:r>
              <a:rPr sz="2800" dirty="0">
                <a:latin typeface="Calibri"/>
                <a:cs typeface="Calibri"/>
              </a:rPr>
              <a:t>suggests</a:t>
            </a:r>
            <a:r>
              <a:rPr sz="2800" spc="-60" dirty="0">
                <a:latin typeface="Calibri"/>
                <a:cs typeface="Calibri"/>
              </a:rPr>
              <a:t> </a:t>
            </a:r>
            <a:r>
              <a:rPr sz="2800" dirty="0">
                <a:latin typeface="Calibri"/>
                <a:cs typeface="Calibri"/>
              </a:rPr>
              <a:t>ability</a:t>
            </a:r>
            <a:r>
              <a:rPr sz="2800" spc="-70" dirty="0">
                <a:latin typeface="Calibri"/>
                <a:cs typeface="Calibri"/>
              </a:rPr>
              <a:t> </a:t>
            </a:r>
            <a:r>
              <a:rPr sz="2800" dirty="0">
                <a:latin typeface="Calibri"/>
                <a:cs typeface="Calibri"/>
              </a:rPr>
              <a:t>to</a:t>
            </a:r>
            <a:r>
              <a:rPr sz="2800" spc="-50" dirty="0">
                <a:latin typeface="Calibri"/>
                <a:cs typeface="Calibri"/>
              </a:rPr>
              <a:t> </a:t>
            </a:r>
            <a:r>
              <a:rPr sz="2800" dirty="0">
                <a:latin typeface="Calibri"/>
                <a:cs typeface="Calibri"/>
              </a:rPr>
              <a:t>adapt</a:t>
            </a:r>
            <a:r>
              <a:rPr sz="2800" spc="-65" dirty="0">
                <a:latin typeface="Calibri"/>
                <a:cs typeface="Calibri"/>
              </a:rPr>
              <a:t> </a:t>
            </a:r>
            <a:r>
              <a:rPr sz="2800" spc="-25" dirty="0">
                <a:latin typeface="Calibri"/>
                <a:cs typeface="Calibri"/>
              </a:rPr>
              <a:t>to </a:t>
            </a:r>
            <a:r>
              <a:rPr sz="2800" dirty="0">
                <a:latin typeface="Calibri"/>
                <a:cs typeface="Calibri"/>
              </a:rPr>
              <a:t>changing</a:t>
            </a:r>
            <a:r>
              <a:rPr sz="2800" spc="-65" dirty="0">
                <a:latin typeface="Calibri"/>
                <a:cs typeface="Calibri"/>
              </a:rPr>
              <a:t> </a:t>
            </a:r>
            <a:r>
              <a:rPr sz="2800" spc="-10" dirty="0">
                <a:latin typeface="Calibri"/>
                <a:cs typeface="Calibri"/>
              </a:rPr>
              <a:t>environmental</a:t>
            </a:r>
            <a:r>
              <a:rPr sz="2800" spc="-55" dirty="0">
                <a:latin typeface="Calibri"/>
                <a:cs typeface="Calibri"/>
              </a:rPr>
              <a:t> </a:t>
            </a:r>
            <a:r>
              <a:rPr sz="2800" spc="-10" dirty="0">
                <a:latin typeface="Calibri"/>
                <a:cs typeface="Calibri"/>
              </a:rPr>
              <a:t>conditions</a:t>
            </a:r>
            <a:endParaRPr sz="2800" dirty="0">
              <a:latin typeface="Calibri"/>
              <a:cs typeface="Calibri"/>
            </a:endParaRPr>
          </a:p>
          <a:p>
            <a:pPr>
              <a:lnSpc>
                <a:spcPct val="100000"/>
              </a:lnSpc>
              <a:spcBef>
                <a:spcPts val="5"/>
              </a:spcBef>
            </a:pPr>
            <a:endParaRPr sz="3800" dirty="0">
              <a:latin typeface="Calibri"/>
              <a:cs typeface="Calibri"/>
            </a:endParaRPr>
          </a:p>
          <a:p>
            <a:pPr marL="2237105" marR="1499235" indent="-305435">
              <a:lnSpc>
                <a:spcPct val="100000"/>
              </a:lnSpc>
            </a:pPr>
            <a:r>
              <a:rPr sz="2800" b="1" u="sng" dirty="0">
                <a:uFill>
                  <a:solidFill>
                    <a:srgbClr val="000000"/>
                  </a:solidFill>
                </a:uFill>
                <a:latin typeface="Calibri"/>
                <a:cs typeface="Calibri"/>
              </a:rPr>
              <a:t>Southwestern</a:t>
            </a:r>
            <a:r>
              <a:rPr sz="2800" b="1" u="sng" spc="-60" dirty="0">
                <a:uFill>
                  <a:solidFill>
                    <a:srgbClr val="000000"/>
                  </a:solidFill>
                </a:uFill>
                <a:latin typeface="Calibri"/>
                <a:cs typeface="Calibri"/>
              </a:rPr>
              <a:t> </a:t>
            </a:r>
            <a:r>
              <a:rPr sz="2800" b="1" u="sng" dirty="0">
                <a:uFill>
                  <a:solidFill>
                    <a:srgbClr val="000000"/>
                  </a:solidFill>
                </a:uFill>
                <a:latin typeface="Calibri"/>
                <a:cs typeface="Calibri"/>
              </a:rPr>
              <a:t>pond</a:t>
            </a:r>
            <a:r>
              <a:rPr sz="2800" b="1" u="sng" spc="-65" dirty="0">
                <a:uFill>
                  <a:solidFill>
                    <a:srgbClr val="000000"/>
                  </a:solidFill>
                </a:uFill>
                <a:latin typeface="Calibri"/>
                <a:cs typeface="Calibri"/>
              </a:rPr>
              <a:t> </a:t>
            </a:r>
            <a:r>
              <a:rPr sz="2800" b="1" u="sng" dirty="0">
                <a:uFill>
                  <a:solidFill>
                    <a:srgbClr val="000000"/>
                  </a:solidFill>
                </a:uFill>
                <a:latin typeface="Calibri"/>
                <a:cs typeface="Calibri"/>
              </a:rPr>
              <a:t>turtle</a:t>
            </a:r>
            <a:r>
              <a:rPr sz="2800" b="1" u="sng" spc="-40" dirty="0">
                <a:uFill>
                  <a:solidFill>
                    <a:srgbClr val="000000"/>
                  </a:solidFill>
                </a:uFill>
                <a:latin typeface="Calibri"/>
                <a:cs typeface="Calibri"/>
              </a:rPr>
              <a:t> </a:t>
            </a:r>
            <a:r>
              <a:rPr sz="2800" b="1" u="sng" dirty="0">
                <a:uFill>
                  <a:solidFill>
                    <a:srgbClr val="000000"/>
                  </a:solidFill>
                </a:uFill>
                <a:latin typeface="Calibri"/>
                <a:cs typeface="Calibri"/>
              </a:rPr>
              <a:t>is</a:t>
            </a:r>
            <a:r>
              <a:rPr sz="2800" b="1" u="sng" spc="-50" dirty="0">
                <a:uFill>
                  <a:solidFill>
                    <a:srgbClr val="000000"/>
                  </a:solidFill>
                </a:uFill>
                <a:latin typeface="Calibri"/>
                <a:cs typeface="Calibri"/>
              </a:rPr>
              <a:t> </a:t>
            </a:r>
            <a:r>
              <a:rPr sz="2800" b="1" u="sng" dirty="0">
                <a:uFill>
                  <a:solidFill>
                    <a:srgbClr val="000000"/>
                  </a:solidFill>
                </a:uFill>
                <a:latin typeface="Calibri"/>
                <a:cs typeface="Calibri"/>
              </a:rPr>
              <a:t>likely</a:t>
            </a:r>
            <a:r>
              <a:rPr sz="2800" b="1" u="sng" spc="-40" dirty="0">
                <a:uFill>
                  <a:solidFill>
                    <a:srgbClr val="000000"/>
                  </a:solidFill>
                </a:uFill>
                <a:latin typeface="Calibri"/>
                <a:cs typeface="Calibri"/>
              </a:rPr>
              <a:t> </a:t>
            </a:r>
            <a:r>
              <a:rPr sz="2800" b="1" u="sng" dirty="0">
                <a:uFill>
                  <a:solidFill>
                    <a:srgbClr val="000000"/>
                  </a:solidFill>
                </a:uFill>
                <a:latin typeface="Calibri"/>
                <a:cs typeface="Calibri"/>
              </a:rPr>
              <a:t>to</a:t>
            </a:r>
            <a:r>
              <a:rPr sz="2800" b="1" u="sng" spc="-45" dirty="0">
                <a:uFill>
                  <a:solidFill>
                    <a:srgbClr val="000000"/>
                  </a:solidFill>
                </a:uFill>
                <a:latin typeface="Calibri"/>
                <a:cs typeface="Calibri"/>
              </a:rPr>
              <a:t> </a:t>
            </a:r>
            <a:r>
              <a:rPr sz="2800" b="1" u="sng" spc="-10" dirty="0">
                <a:uFill>
                  <a:solidFill>
                    <a:srgbClr val="000000"/>
                  </a:solidFill>
                </a:uFill>
                <a:latin typeface="Calibri"/>
                <a:cs typeface="Calibri"/>
              </a:rPr>
              <a:t>sustain</a:t>
            </a:r>
            <a:r>
              <a:rPr sz="2800" b="1" spc="-10" dirty="0">
                <a:latin typeface="Calibri"/>
                <a:cs typeface="Calibri"/>
              </a:rPr>
              <a:t> </a:t>
            </a:r>
            <a:r>
              <a:rPr sz="2800" b="1" u="sng" dirty="0">
                <a:uFill>
                  <a:solidFill>
                    <a:srgbClr val="000000"/>
                  </a:solidFill>
                </a:uFill>
                <a:latin typeface="Calibri"/>
                <a:cs typeface="Calibri"/>
              </a:rPr>
              <a:t>populations</a:t>
            </a:r>
            <a:r>
              <a:rPr sz="2800" b="1" u="sng" spc="-35" dirty="0">
                <a:uFill>
                  <a:solidFill>
                    <a:srgbClr val="000000"/>
                  </a:solidFill>
                </a:uFill>
                <a:latin typeface="Calibri"/>
                <a:cs typeface="Calibri"/>
              </a:rPr>
              <a:t> </a:t>
            </a:r>
            <a:r>
              <a:rPr sz="2800" b="1" u="sng" dirty="0">
                <a:uFill>
                  <a:solidFill>
                    <a:srgbClr val="000000"/>
                  </a:solidFill>
                </a:uFill>
                <a:latin typeface="Calibri"/>
                <a:cs typeface="Calibri"/>
              </a:rPr>
              <a:t>in</a:t>
            </a:r>
            <a:r>
              <a:rPr sz="2800" b="1" u="sng" spc="-15" dirty="0">
                <a:uFill>
                  <a:solidFill>
                    <a:srgbClr val="000000"/>
                  </a:solidFill>
                </a:uFill>
                <a:latin typeface="Calibri"/>
                <a:cs typeface="Calibri"/>
              </a:rPr>
              <a:t> </a:t>
            </a:r>
            <a:r>
              <a:rPr sz="2800" b="1" u="sng" dirty="0">
                <a:uFill>
                  <a:solidFill>
                    <a:srgbClr val="000000"/>
                  </a:solidFill>
                </a:uFill>
                <a:latin typeface="Calibri"/>
                <a:cs typeface="Calibri"/>
              </a:rPr>
              <a:t>the</a:t>
            </a:r>
            <a:r>
              <a:rPr sz="2800" b="1" u="sng" spc="-5" dirty="0">
                <a:uFill>
                  <a:solidFill>
                    <a:srgbClr val="000000"/>
                  </a:solidFill>
                </a:uFill>
                <a:latin typeface="Calibri"/>
                <a:cs typeface="Calibri"/>
              </a:rPr>
              <a:t> </a:t>
            </a:r>
            <a:r>
              <a:rPr sz="2800" b="1" u="sng" dirty="0">
                <a:uFill>
                  <a:solidFill>
                    <a:srgbClr val="000000"/>
                  </a:solidFill>
                </a:uFill>
                <a:latin typeface="Calibri"/>
                <a:cs typeface="Calibri"/>
              </a:rPr>
              <a:t>wild</a:t>
            </a:r>
            <a:r>
              <a:rPr sz="2800" b="1" u="sng" spc="-15" dirty="0">
                <a:uFill>
                  <a:solidFill>
                    <a:srgbClr val="000000"/>
                  </a:solidFill>
                </a:uFill>
                <a:latin typeface="Calibri"/>
                <a:cs typeface="Calibri"/>
              </a:rPr>
              <a:t> </a:t>
            </a:r>
            <a:r>
              <a:rPr sz="2800" b="1" u="sng" dirty="0">
                <a:uFill>
                  <a:solidFill>
                    <a:srgbClr val="000000"/>
                  </a:solidFill>
                </a:uFill>
                <a:latin typeface="Calibri"/>
                <a:cs typeface="Calibri"/>
              </a:rPr>
              <a:t>in</a:t>
            </a:r>
            <a:r>
              <a:rPr sz="2800" b="1" u="sng" spc="-15" dirty="0">
                <a:uFill>
                  <a:solidFill>
                    <a:srgbClr val="000000"/>
                  </a:solidFill>
                </a:uFill>
                <a:latin typeface="Calibri"/>
                <a:cs typeface="Calibri"/>
              </a:rPr>
              <a:t> </a:t>
            </a:r>
            <a:r>
              <a:rPr sz="2800" b="1" u="sng" dirty="0">
                <a:uFill>
                  <a:solidFill>
                    <a:srgbClr val="000000"/>
                  </a:solidFill>
                </a:uFill>
                <a:latin typeface="Calibri"/>
                <a:cs typeface="Calibri"/>
              </a:rPr>
              <a:t>the</a:t>
            </a:r>
            <a:r>
              <a:rPr sz="2800" b="1" u="sng" spc="-5" dirty="0">
                <a:uFill>
                  <a:solidFill>
                    <a:srgbClr val="000000"/>
                  </a:solidFill>
                </a:uFill>
                <a:latin typeface="Calibri"/>
                <a:cs typeface="Calibri"/>
              </a:rPr>
              <a:t> </a:t>
            </a:r>
            <a:r>
              <a:rPr sz="2800" b="1" u="sng" dirty="0">
                <a:uFill>
                  <a:solidFill>
                    <a:srgbClr val="000000"/>
                  </a:solidFill>
                </a:uFill>
                <a:latin typeface="Calibri"/>
                <a:cs typeface="Calibri"/>
              </a:rPr>
              <a:t>near</a:t>
            </a:r>
            <a:r>
              <a:rPr sz="2800" b="1" u="sng" spc="-5" dirty="0">
                <a:uFill>
                  <a:solidFill>
                    <a:srgbClr val="000000"/>
                  </a:solidFill>
                </a:uFill>
                <a:latin typeface="Calibri"/>
                <a:cs typeface="Calibri"/>
              </a:rPr>
              <a:t> </a:t>
            </a:r>
            <a:r>
              <a:rPr sz="2800" b="1" u="sng" spc="-20" dirty="0">
                <a:uFill>
                  <a:solidFill>
                    <a:srgbClr val="000000"/>
                  </a:solidFill>
                </a:uFill>
                <a:latin typeface="Calibri"/>
                <a:cs typeface="Calibri"/>
              </a:rPr>
              <a:t>term</a:t>
            </a:r>
            <a:endParaRPr sz="2800" dirty="0">
              <a:latin typeface="Calibri"/>
              <a:cs typeface="Calibri"/>
            </a:endParaRPr>
          </a:p>
        </p:txBody>
      </p:sp>
      <p:sp>
        <p:nvSpPr>
          <p:cNvPr id="12" name="object 3">
            <a:extLst>
              <a:ext uri="{FF2B5EF4-FFF2-40B4-BE49-F238E27FC236}">
                <a16:creationId xmlns:a16="http://schemas.microsoft.com/office/drawing/2014/main" id="{BA33E7AC-C9B3-CE1A-6162-A8B572D05439}"/>
              </a:ext>
            </a:extLst>
          </p:cNvPr>
          <p:cNvSpPr txBox="1">
            <a:spLocks noGrp="1"/>
          </p:cNvSpPr>
          <p:nvPr>
            <p:ph type="title"/>
          </p:nvPr>
        </p:nvSpPr>
        <p:spPr>
          <a:xfrm>
            <a:off x="652487" y="389471"/>
            <a:ext cx="10881946" cy="1482858"/>
          </a:xfrm>
          <a:prstGeom prst="rect">
            <a:avLst/>
          </a:prstGeom>
        </p:spPr>
        <p:txBody>
          <a:bodyPr vert="horz" wrap="square" lIns="0" tIns="497465" rIns="0" bIns="0" rtlCol="0">
            <a:spAutoFit/>
          </a:bodyPr>
          <a:lstStyle/>
          <a:p>
            <a:pPr marL="2324100">
              <a:lnSpc>
                <a:spcPct val="100000"/>
              </a:lnSpc>
              <a:spcBef>
                <a:spcPts val="95"/>
              </a:spcBef>
            </a:pPr>
            <a:r>
              <a:rPr dirty="0"/>
              <a:t>Current</a:t>
            </a:r>
            <a:r>
              <a:rPr spc="-210" dirty="0"/>
              <a:t> </a:t>
            </a:r>
            <a:r>
              <a:rPr dirty="0"/>
              <a:t>Condition</a:t>
            </a:r>
            <a:r>
              <a:rPr spc="-175" dirty="0"/>
              <a:t> </a:t>
            </a:r>
            <a:r>
              <a:rPr spc="-10" dirty="0"/>
              <a:t>Synthesis</a:t>
            </a:r>
          </a:p>
        </p:txBody>
      </p:sp>
    </p:spTree>
    <p:extLst>
      <p:ext uri="{BB962C8B-B14F-4D97-AF65-F5344CB8AC3E}">
        <p14:creationId xmlns:p14="http://schemas.microsoft.com/office/powerpoint/2010/main" val="1169501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13</a:t>
            </a:fld>
            <a:endParaRPr dirty="0">
              <a:solidFill>
                <a:srgbClr val="FFFFFF"/>
              </a:solidFill>
            </a:endParaRPr>
          </a:p>
        </p:txBody>
      </p:sp>
      <p:sp>
        <p:nvSpPr>
          <p:cNvPr id="4" name="object 2">
            <a:extLst>
              <a:ext uri="{FF2B5EF4-FFF2-40B4-BE49-F238E27FC236}">
                <a16:creationId xmlns:a16="http://schemas.microsoft.com/office/drawing/2014/main" id="{41A666D6-50F9-B8B4-EE51-83C6D9FB60F7}"/>
              </a:ext>
            </a:extLst>
          </p:cNvPr>
          <p:cNvSpPr txBox="1">
            <a:spLocks noGrp="1"/>
          </p:cNvSpPr>
          <p:nvPr>
            <p:ph type="title"/>
          </p:nvPr>
        </p:nvSpPr>
        <p:spPr>
          <a:xfrm>
            <a:off x="655026" y="125183"/>
            <a:ext cx="10881946" cy="1179431"/>
          </a:xfrm>
          <a:prstGeom prst="rect">
            <a:avLst/>
          </a:prstGeom>
        </p:spPr>
        <p:txBody>
          <a:bodyPr vert="horz" wrap="square" lIns="0" tIns="497465" rIns="0" bIns="0" rtlCol="0">
            <a:spAutoFit/>
          </a:bodyPr>
          <a:lstStyle/>
          <a:p>
            <a:pPr marL="274320">
              <a:lnSpc>
                <a:spcPct val="100000"/>
              </a:lnSpc>
              <a:spcBef>
                <a:spcPts val="95"/>
              </a:spcBef>
            </a:pPr>
            <a:r>
              <a:rPr dirty="0"/>
              <a:t>Future</a:t>
            </a:r>
            <a:r>
              <a:rPr spc="-160" dirty="0"/>
              <a:t> </a:t>
            </a:r>
            <a:r>
              <a:rPr dirty="0"/>
              <a:t>Condition</a:t>
            </a:r>
            <a:r>
              <a:rPr spc="-135" dirty="0"/>
              <a:t> </a:t>
            </a:r>
            <a:r>
              <a:rPr dirty="0"/>
              <a:t>(</a:t>
            </a:r>
            <a:r>
              <a:rPr lang="en-US" dirty="0"/>
              <a:t>2075 and </a:t>
            </a:r>
            <a:r>
              <a:rPr dirty="0"/>
              <a:t>2100):</a:t>
            </a:r>
            <a:r>
              <a:rPr spc="-170" dirty="0"/>
              <a:t> </a:t>
            </a:r>
            <a:r>
              <a:rPr spc="-10" dirty="0"/>
              <a:t>Resiliency</a:t>
            </a:r>
          </a:p>
        </p:txBody>
      </p:sp>
      <p:pic>
        <p:nvPicPr>
          <p:cNvPr id="6" name="object 4">
            <a:extLst>
              <a:ext uri="{FF2B5EF4-FFF2-40B4-BE49-F238E27FC236}">
                <a16:creationId xmlns:a16="http://schemas.microsoft.com/office/drawing/2014/main" id="{850EBC17-204D-7227-AC80-65178D2ACC8F}"/>
              </a:ext>
            </a:extLst>
          </p:cNvPr>
          <p:cNvPicPr>
            <a:picLocks noChangeAspect="1"/>
          </p:cNvPicPr>
          <p:nvPr/>
        </p:nvPicPr>
        <p:blipFill>
          <a:blip r:embed="rId3" cstate="print"/>
          <a:stretch>
            <a:fillRect/>
          </a:stretch>
        </p:blipFill>
        <p:spPr>
          <a:xfrm>
            <a:off x="1295400" y="3568525"/>
            <a:ext cx="2636520" cy="2210751"/>
          </a:xfrm>
          <a:prstGeom prst="rect">
            <a:avLst/>
          </a:prstGeom>
        </p:spPr>
      </p:pic>
      <p:pic>
        <p:nvPicPr>
          <p:cNvPr id="7" name="object 5">
            <a:extLst>
              <a:ext uri="{FF2B5EF4-FFF2-40B4-BE49-F238E27FC236}">
                <a16:creationId xmlns:a16="http://schemas.microsoft.com/office/drawing/2014/main" id="{147B861E-27D4-E3DD-27BC-3C5A0D58339C}"/>
              </a:ext>
            </a:extLst>
          </p:cNvPr>
          <p:cNvPicPr>
            <a:picLocks noChangeAspect="1"/>
          </p:cNvPicPr>
          <p:nvPr/>
        </p:nvPicPr>
        <p:blipFill>
          <a:blip r:embed="rId4" cstate="print"/>
          <a:stretch>
            <a:fillRect/>
          </a:stretch>
        </p:blipFill>
        <p:spPr>
          <a:xfrm>
            <a:off x="4191000" y="3580936"/>
            <a:ext cx="2636520" cy="2210264"/>
          </a:xfrm>
          <a:prstGeom prst="rect">
            <a:avLst/>
          </a:prstGeom>
        </p:spPr>
      </p:pic>
      <p:sp>
        <p:nvSpPr>
          <p:cNvPr id="8" name="object 6">
            <a:extLst>
              <a:ext uri="{FF2B5EF4-FFF2-40B4-BE49-F238E27FC236}">
                <a16:creationId xmlns:a16="http://schemas.microsoft.com/office/drawing/2014/main" id="{043A6848-6F9F-7D06-3273-3B8C4F99144B}"/>
              </a:ext>
            </a:extLst>
          </p:cNvPr>
          <p:cNvSpPr txBox="1"/>
          <p:nvPr/>
        </p:nvSpPr>
        <p:spPr>
          <a:xfrm>
            <a:off x="7239000" y="1753199"/>
            <a:ext cx="4218631" cy="3485570"/>
          </a:xfrm>
          <a:prstGeom prst="rect">
            <a:avLst/>
          </a:prstGeom>
        </p:spPr>
        <p:txBody>
          <a:bodyPr vert="horz" wrap="square" lIns="0" tIns="12700" rIns="0" bIns="0" rtlCol="0">
            <a:spAutoFit/>
          </a:bodyPr>
          <a:lstStyle/>
          <a:p>
            <a:pPr marL="469900" indent="-457200">
              <a:spcBef>
                <a:spcPts val="100"/>
              </a:spcBef>
              <a:buClr>
                <a:schemeClr val="accent1"/>
              </a:buClr>
              <a:buFont typeface="Arial" panose="020B0604020202020204" pitchFamily="34" charset="0"/>
              <a:buChar char="•"/>
            </a:pPr>
            <a:r>
              <a:rPr sz="2800" dirty="0">
                <a:latin typeface="Calibri"/>
                <a:cs typeface="Calibri"/>
              </a:rPr>
              <a:t>Probability</a:t>
            </a:r>
            <a:r>
              <a:rPr sz="2800" spc="-70" dirty="0">
                <a:latin typeface="Calibri"/>
                <a:cs typeface="Calibri"/>
              </a:rPr>
              <a:t> </a:t>
            </a:r>
            <a:r>
              <a:rPr sz="2800" dirty="0">
                <a:latin typeface="Calibri"/>
                <a:cs typeface="Calibri"/>
              </a:rPr>
              <a:t>of</a:t>
            </a:r>
            <a:r>
              <a:rPr sz="2800" spc="-50" dirty="0">
                <a:latin typeface="Calibri"/>
                <a:cs typeface="Calibri"/>
              </a:rPr>
              <a:t> </a:t>
            </a:r>
            <a:r>
              <a:rPr sz="2800" dirty="0">
                <a:latin typeface="Calibri"/>
                <a:cs typeface="Calibri"/>
              </a:rPr>
              <a:t>extinction</a:t>
            </a:r>
            <a:r>
              <a:rPr sz="2800" spc="-50" dirty="0">
                <a:latin typeface="Calibri"/>
                <a:cs typeface="Calibri"/>
              </a:rPr>
              <a:t> </a:t>
            </a:r>
            <a:r>
              <a:rPr lang="en-US" sz="2800" dirty="0">
                <a:latin typeface="Calibri"/>
                <a:cs typeface="Calibri"/>
              </a:rPr>
              <a:t>exceeded 50% and </a:t>
            </a:r>
            <a:r>
              <a:rPr sz="2800" dirty="0">
                <a:latin typeface="Calibri"/>
                <a:cs typeface="Calibri"/>
              </a:rPr>
              <a:t>70</a:t>
            </a:r>
            <a:r>
              <a:rPr lang="en-US" sz="2800" dirty="0">
                <a:latin typeface="Calibri"/>
                <a:cs typeface="Calibri"/>
              </a:rPr>
              <a:t>% for 2075 and 2100 </a:t>
            </a:r>
          </a:p>
          <a:p>
            <a:pPr marL="469900" indent="-457200">
              <a:spcBef>
                <a:spcPts val="100"/>
              </a:spcBef>
              <a:buClr>
                <a:schemeClr val="accent1"/>
              </a:buClr>
              <a:buFont typeface="Arial" panose="020B0604020202020204" pitchFamily="34" charset="0"/>
              <a:buChar char="•"/>
            </a:pPr>
            <a:r>
              <a:rPr lang="en-US" sz="2800" dirty="0">
                <a:latin typeface="Calibri"/>
                <a:cs typeface="Calibri"/>
              </a:rPr>
              <a:t>Projections suggest they are less likely to</a:t>
            </a:r>
            <a:r>
              <a:rPr lang="en-US" sz="2800" spc="-35" dirty="0">
                <a:latin typeface="Calibri"/>
                <a:cs typeface="Calibri"/>
              </a:rPr>
              <a:t> </a:t>
            </a:r>
            <a:r>
              <a:rPr lang="en-US" sz="2800" dirty="0">
                <a:latin typeface="Calibri"/>
                <a:cs typeface="Calibri"/>
              </a:rPr>
              <a:t>withstand</a:t>
            </a:r>
            <a:r>
              <a:rPr lang="en-US" sz="2800" spc="-30" dirty="0">
                <a:latin typeface="Calibri"/>
                <a:cs typeface="Calibri"/>
              </a:rPr>
              <a:t> </a:t>
            </a:r>
            <a:r>
              <a:rPr lang="en-US" sz="2800" dirty="0">
                <a:latin typeface="Calibri"/>
                <a:cs typeface="Calibri"/>
              </a:rPr>
              <a:t>stochastic</a:t>
            </a:r>
            <a:r>
              <a:rPr lang="en-US" sz="2800" spc="-30" dirty="0">
                <a:latin typeface="Calibri"/>
                <a:cs typeface="Calibri"/>
              </a:rPr>
              <a:t> </a:t>
            </a:r>
            <a:r>
              <a:rPr lang="en-US" sz="2800" spc="-10" dirty="0">
                <a:latin typeface="Calibri"/>
                <a:cs typeface="Calibri"/>
              </a:rPr>
              <a:t>events</a:t>
            </a:r>
            <a:endParaRPr lang="en-US" sz="2800" dirty="0">
              <a:latin typeface="Calibri"/>
              <a:cs typeface="Calibri"/>
            </a:endParaRPr>
          </a:p>
          <a:p>
            <a:pPr marL="12700">
              <a:lnSpc>
                <a:spcPct val="100000"/>
              </a:lnSpc>
              <a:spcBef>
                <a:spcPts val="100"/>
              </a:spcBef>
            </a:pPr>
            <a:endParaRPr sz="2800" dirty="0">
              <a:latin typeface="Calibri"/>
              <a:cs typeface="Calibri"/>
            </a:endParaRPr>
          </a:p>
        </p:txBody>
      </p:sp>
      <p:pic>
        <p:nvPicPr>
          <p:cNvPr id="9" name="object 4">
            <a:extLst>
              <a:ext uri="{FF2B5EF4-FFF2-40B4-BE49-F238E27FC236}">
                <a16:creationId xmlns:a16="http://schemas.microsoft.com/office/drawing/2014/main" id="{37262913-87B3-E3EC-4221-6C55E597BD6C}"/>
              </a:ext>
            </a:extLst>
          </p:cNvPr>
          <p:cNvPicPr>
            <a:picLocks noChangeAspect="1"/>
          </p:cNvPicPr>
          <p:nvPr/>
        </p:nvPicPr>
        <p:blipFill>
          <a:blip r:embed="rId5" cstate="print"/>
          <a:stretch>
            <a:fillRect/>
          </a:stretch>
        </p:blipFill>
        <p:spPr>
          <a:xfrm>
            <a:off x="1295401" y="1254860"/>
            <a:ext cx="2636520" cy="2210624"/>
          </a:xfrm>
          <a:prstGeom prst="rect">
            <a:avLst/>
          </a:prstGeom>
        </p:spPr>
      </p:pic>
      <p:pic>
        <p:nvPicPr>
          <p:cNvPr id="10" name="object 5">
            <a:extLst>
              <a:ext uri="{FF2B5EF4-FFF2-40B4-BE49-F238E27FC236}">
                <a16:creationId xmlns:a16="http://schemas.microsoft.com/office/drawing/2014/main" id="{3E10A6A7-2EB8-C0AD-EECE-66480151F313}"/>
              </a:ext>
            </a:extLst>
          </p:cNvPr>
          <p:cNvPicPr>
            <a:picLocks noChangeAspect="1"/>
          </p:cNvPicPr>
          <p:nvPr/>
        </p:nvPicPr>
        <p:blipFill>
          <a:blip r:embed="rId6" cstate="print"/>
          <a:stretch>
            <a:fillRect/>
          </a:stretch>
        </p:blipFill>
        <p:spPr>
          <a:xfrm>
            <a:off x="4190999" y="1269555"/>
            <a:ext cx="2636521" cy="2210298"/>
          </a:xfrm>
          <a:prstGeom prst="rect">
            <a:avLst/>
          </a:prstGeom>
        </p:spPr>
      </p:pic>
    </p:spTree>
    <p:extLst>
      <p:ext uri="{BB962C8B-B14F-4D97-AF65-F5344CB8AC3E}">
        <p14:creationId xmlns:p14="http://schemas.microsoft.com/office/powerpoint/2010/main" val="1331501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14</a:t>
            </a:fld>
            <a:endParaRPr dirty="0">
              <a:solidFill>
                <a:srgbClr val="FFFFFF"/>
              </a:solidFill>
            </a:endParaRPr>
          </a:p>
        </p:txBody>
      </p:sp>
      <p:sp>
        <p:nvSpPr>
          <p:cNvPr id="11" name="object 2">
            <a:extLst>
              <a:ext uri="{FF2B5EF4-FFF2-40B4-BE49-F238E27FC236}">
                <a16:creationId xmlns:a16="http://schemas.microsoft.com/office/drawing/2014/main" id="{1EE4B254-330E-37F9-5785-94DD6BFAE2C8}"/>
              </a:ext>
            </a:extLst>
          </p:cNvPr>
          <p:cNvSpPr txBox="1"/>
          <p:nvPr/>
        </p:nvSpPr>
        <p:spPr>
          <a:xfrm>
            <a:off x="916939" y="1708835"/>
            <a:ext cx="10269220" cy="4837863"/>
          </a:xfrm>
          <a:prstGeom prst="rect">
            <a:avLst/>
          </a:prstGeom>
        </p:spPr>
        <p:txBody>
          <a:bodyPr vert="horz" wrap="square" lIns="0" tIns="97155" rIns="0" bIns="0" rtlCol="0">
            <a:spAutoFit/>
          </a:bodyPr>
          <a:lstStyle/>
          <a:p>
            <a:pPr marL="240665" indent="-227965">
              <a:lnSpc>
                <a:spcPct val="100000"/>
              </a:lnSpc>
              <a:spcBef>
                <a:spcPts val="765"/>
              </a:spcBef>
              <a:buClr>
                <a:schemeClr val="accent1"/>
              </a:buClr>
              <a:buFont typeface="Arial"/>
              <a:buChar char="•"/>
              <a:tabLst>
                <a:tab pos="240665" algn="l"/>
              </a:tabLst>
            </a:pPr>
            <a:r>
              <a:rPr sz="2800" dirty="0">
                <a:latin typeface="Calibri"/>
                <a:cs typeface="Calibri"/>
              </a:rPr>
              <a:t>For</a:t>
            </a:r>
            <a:r>
              <a:rPr sz="2800" spc="-60" dirty="0">
                <a:latin typeface="Calibri"/>
                <a:cs typeface="Calibri"/>
              </a:rPr>
              <a:t> </a:t>
            </a:r>
            <a:r>
              <a:rPr sz="2800" dirty="0">
                <a:latin typeface="Calibri"/>
                <a:cs typeface="Calibri"/>
              </a:rPr>
              <a:t>all</a:t>
            </a:r>
            <a:r>
              <a:rPr sz="2800" spc="-55" dirty="0">
                <a:latin typeface="Calibri"/>
                <a:cs typeface="Calibri"/>
              </a:rPr>
              <a:t> </a:t>
            </a:r>
            <a:r>
              <a:rPr sz="2800" dirty="0">
                <a:latin typeface="Calibri"/>
                <a:cs typeface="Calibri"/>
              </a:rPr>
              <a:t>analysis</a:t>
            </a:r>
            <a:r>
              <a:rPr sz="2800" spc="-50" dirty="0">
                <a:latin typeface="Calibri"/>
                <a:cs typeface="Calibri"/>
              </a:rPr>
              <a:t> </a:t>
            </a:r>
            <a:r>
              <a:rPr sz="2800" dirty="0">
                <a:latin typeface="Calibri"/>
                <a:cs typeface="Calibri"/>
              </a:rPr>
              <a:t>units,</a:t>
            </a:r>
            <a:r>
              <a:rPr sz="2800" spc="-35" dirty="0">
                <a:latin typeface="Calibri"/>
                <a:cs typeface="Calibri"/>
              </a:rPr>
              <a:t> </a:t>
            </a:r>
            <a:r>
              <a:rPr sz="2800" dirty="0">
                <a:latin typeface="Calibri"/>
                <a:cs typeface="Calibri"/>
              </a:rPr>
              <a:t>extinction</a:t>
            </a:r>
            <a:r>
              <a:rPr sz="2800" spc="-35" dirty="0">
                <a:latin typeface="Calibri"/>
                <a:cs typeface="Calibri"/>
              </a:rPr>
              <a:t> </a:t>
            </a:r>
            <a:r>
              <a:rPr sz="2800" dirty="0">
                <a:latin typeface="Calibri"/>
                <a:cs typeface="Calibri"/>
              </a:rPr>
              <a:t>is</a:t>
            </a:r>
            <a:r>
              <a:rPr sz="2800" spc="-40" dirty="0">
                <a:latin typeface="Calibri"/>
                <a:cs typeface="Calibri"/>
              </a:rPr>
              <a:t> </a:t>
            </a:r>
            <a:r>
              <a:rPr sz="2800" dirty="0">
                <a:latin typeface="Calibri"/>
                <a:cs typeface="Calibri"/>
              </a:rPr>
              <a:t>slightly</a:t>
            </a:r>
            <a:r>
              <a:rPr sz="2800" spc="-60" dirty="0">
                <a:latin typeface="Calibri"/>
                <a:cs typeface="Calibri"/>
              </a:rPr>
              <a:t> </a:t>
            </a:r>
            <a:r>
              <a:rPr sz="2800" dirty="0">
                <a:latin typeface="Calibri"/>
                <a:cs typeface="Calibri"/>
              </a:rPr>
              <a:t>more</a:t>
            </a:r>
            <a:r>
              <a:rPr sz="2800" spc="-45" dirty="0">
                <a:latin typeface="Calibri"/>
                <a:cs typeface="Calibri"/>
              </a:rPr>
              <a:t> </a:t>
            </a:r>
            <a:r>
              <a:rPr sz="2800" dirty="0">
                <a:latin typeface="Calibri"/>
                <a:cs typeface="Calibri"/>
              </a:rPr>
              <a:t>likely</a:t>
            </a:r>
            <a:r>
              <a:rPr sz="2800" spc="-60" dirty="0">
                <a:latin typeface="Calibri"/>
                <a:cs typeface="Calibri"/>
              </a:rPr>
              <a:t> </a:t>
            </a:r>
            <a:r>
              <a:rPr sz="2800" dirty="0">
                <a:latin typeface="Calibri"/>
                <a:cs typeface="Calibri"/>
              </a:rPr>
              <a:t>than</a:t>
            </a:r>
            <a:r>
              <a:rPr sz="2800" spc="-35" dirty="0">
                <a:latin typeface="Calibri"/>
                <a:cs typeface="Calibri"/>
              </a:rPr>
              <a:t> </a:t>
            </a:r>
            <a:r>
              <a:rPr sz="2800" spc="-10" dirty="0">
                <a:latin typeface="Calibri"/>
                <a:cs typeface="Calibri"/>
              </a:rPr>
              <a:t>persistence</a:t>
            </a:r>
            <a:r>
              <a:rPr lang="en-US" sz="2800" spc="-10" dirty="0">
                <a:latin typeface="Calibri"/>
                <a:cs typeface="Calibri"/>
              </a:rPr>
              <a:t> in 2075 and substantially more likely in 2100</a:t>
            </a:r>
            <a:endParaRPr sz="2800" dirty="0">
              <a:latin typeface="Calibri"/>
              <a:cs typeface="Calibri"/>
            </a:endParaRPr>
          </a:p>
          <a:p>
            <a:pPr marL="241300" marR="1217295" indent="-228600">
              <a:lnSpc>
                <a:spcPts val="3020"/>
              </a:lnSpc>
              <a:spcBef>
                <a:spcPts val="1050"/>
              </a:spcBef>
              <a:buClr>
                <a:schemeClr val="accent1"/>
              </a:buClr>
              <a:buFont typeface="Arial"/>
              <a:buChar char="•"/>
              <a:tabLst>
                <a:tab pos="241300" algn="l"/>
              </a:tabLst>
            </a:pPr>
            <a:r>
              <a:rPr sz="2800" dirty="0">
                <a:latin typeface="Calibri"/>
                <a:cs typeface="Calibri"/>
              </a:rPr>
              <a:t>Range</a:t>
            </a:r>
            <a:r>
              <a:rPr sz="2800" spc="-75" dirty="0">
                <a:latin typeface="Calibri"/>
                <a:cs typeface="Calibri"/>
              </a:rPr>
              <a:t> </a:t>
            </a:r>
            <a:r>
              <a:rPr sz="2800" dirty="0">
                <a:latin typeface="Calibri"/>
                <a:cs typeface="Calibri"/>
              </a:rPr>
              <a:t>contraction</a:t>
            </a:r>
            <a:r>
              <a:rPr sz="2800" spc="-40" dirty="0">
                <a:latin typeface="Calibri"/>
                <a:cs typeface="Calibri"/>
              </a:rPr>
              <a:t> </a:t>
            </a:r>
            <a:r>
              <a:rPr sz="2800" dirty="0">
                <a:latin typeface="Calibri"/>
                <a:cs typeface="Calibri"/>
              </a:rPr>
              <a:t>would</a:t>
            </a:r>
            <a:r>
              <a:rPr sz="2800" spc="-50" dirty="0">
                <a:latin typeface="Calibri"/>
                <a:cs typeface="Calibri"/>
              </a:rPr>
              <a:t> </a:t>
            </a:r>
            <a:r>
              <a:rPr sz="2800" dirty="0">
                <a:latin typeface="Calibri"/>
                <a:cs typeface="Calibri"/>
              </a:rPr>
              <a:t>make</a:t>
            </a:r>
            <a:r>
              <a:rPr sz="2800" spc="-55" dirty="0">
                <a:latin typeface="Calibri"/>
                <a:cs typeface="Calibri"/>
              </a:rPr>
              <a:t> </a:t>
            </a:r>
            <a:r>
              <a:rPr sz="2800" dirty="0">
                <a:latin typeface="Calibri"/>
                <a:cs typeface="Calibri"/>
              </a:rPr>
              <a:t>species</a:t>
            </a:r>
            <a:r>
              <a:rPr sz="2800" spc="-50" dirty="0">
                <a:latin typeface="Calibri"/>
                <a:cs typeface="Calibri"/>
              </a:rPr>
              <a:t> </a:t>
            </a:r>
            <a:r>
              <a:rPr sz="2800" dirty="0">
                <a:latin typeface="Calibri"/>
                <a:cs typeface="Calibri"/>
              </a:rPr>
              <a:t>less</a:t>
            </a:r>
            <a:r>
              <a:rPr sz="2800" spc="-45" dirty="0">
                <a:latin typeface="Calibri"/>
                <a:cs typeface="Calibri"/>
              </a:rPr>
              <a:t> </a:t>
            </a:r>
            <a:r>
              <a:rPr sz="2800" dirty="0">
                <a:latin typeface="Calibri"/>
                <a:cs typeface="Calibri"/>
              </a:rPr>
              <a:t>able</a:t>
            </a:r>
            <a:r>
              <a:rPr sz="2800" spc="-60" dirty="0">
                <a:latin typeface="Calibri"/>
                <a:cs typeface="Calibri"/>
              </a:rPr>
              <a:t> </a:t>
            </a:r>
            <a:r>
              <a:rPr sz="2800" dirty="0">
                <a:latin typeface="Calibri"/>
                <a:cs typeface="Calibri"/>
              </a:rPr>
              <a:t>to</a:t>
            </a:r>
            <a:r>
              <a:rPr sz="2800" spc="-45" dirty="0">
                <a:latin typeface="Calibri"/>
                <a:cs typeface="Calibri"/>
              </a:rPr>
              <a:t> </a:t>
            </a:r>
            <a:r>
              <a:rPr sz="2800" spc="-10" dirty="0">
                <a:latin typeface="Calibri"/>
                <a:cs typeface="Calibri"/>
              </a:rPr>
              <a:t>withstand catastrophes</a:t>
            </a:r>
            <a:endParaRPr sz="2800" dirty="0">
              <a:latin typeface="Calibri"/>
              <a:cs typeface="Calibri"/>
            </a:endParaRPr>
          </a:p>
          <a:p>
            <a:pPr marL="241300" marR="742950" indent="-228600">
              <a:lnSpc>
                <a:spcPts val="3020"/>
              </a:lnSpc>
              <a:spcBef>
                <a:spcPts val="1005"/>
              </a:spcBef>
              <a:buClr>
                <a:schemeClr val="accent1"/>
              </a:buClr>
              <a:buFont typeface="Arial"/>
              <a:buChar char="•"/>
              <a:tabLst>
                <a:tab pos="241300" algn="l"/>
              </a:tabLst>
            </a:pPr>
            <a:r>
              <a:rPr sz="2800" dirty="0">
                <a:latin typeface="Calibri"/>
                <a:cs typeface="Calibri"/>
              </a:rPr>
              <a:t>Losses</a:t>
            </a:r>
            <a:r>
              <a:rPr sz="2800" spc="-50" dirty="0">
                <a:latin typeface="Calibri"/>
                <a:cs typeface="Calibri"/>
              </a:rPr>
              <a:t> </a:t>
            </a:r>
            <a:r>
              <a:rPr sz="2800" dirty="0">
                <a:latin typeface="Calibri"/>
                <a:cs typeface="Calibri"/>
              </a:rPr>
              <a:t>would</a:t>
            </a:r>
            <a:r>
              <a:rPr sz="2800" spc="-45" dirty="0">
                <a:latin typeface="Calibri"/>
                <a:cs typeface="Calibri"/>
              </a:rPr>
              <a:t> </a:t>
            </a:r>
            <a:r>
              <a:rPr sz="2800" dirty="0">
                <a:latin typeface="Calibri"/>
                <a:cs typeface="Calibri"/>
              </a:rPr>
              <a:t>lower</a:t>
            </a:r>
            <a:r>
              <a:rPr sz="2800" spc="-50" dirty="0">
                <a:latin typeface="Calibri"/>
                <a:cs typeface="Calibri"/>
              </a:rPr>
              <a:t> </a:t>
            </a:r>
            <a:r>
              <a:rPr sz="2800" dirty="0">
                <a:latin typeface="Calibri"/>
                <a:cs typeface="Calibri"/>
              </a:rPr>
              <a:t>genetic</a:t>
            </a:r>
            <a:r>
              <a:rPr sz="2800" spc="-50" dirty="0">
                <a:latin typeface="Calibri"/>
                <a:cs typeface="Calibri"/>
              </a:rPr>
              <a:t> </a:t>
            </a:r>
            <a:r>
              <a:rPr sz="2800" spc="-25" dirty="0">
                <a:latin typeface="Calibri"/>
                <a:cs typeface="Calibri"/>
              </a:rPr>
              <a:t>diversity,</a:t>
            </a:r>
            <a:r>
              <a:rPr sz="2800" spc="-55" dirty="0">
                <a:latin typeface="Calibri"/>
                <a:cs typeface="Calibri"/>
              </a:rPr>
              <a:t> </a:t>
            </a:r>
            <a:r>
              <a:rPr sz="2800" dirty="0">
                <a:latin typeface="Calibri"/>
                <a:cs typeface="Calibri"/>
              </a:rPr>
              <a:t>lowering</a:t>
            </a:r>
            <a:r>
              <a:rPr sz="2800" spc="-55" dirty="0">
                <a:latin typeface="Calibri"/>
                <a:cs typeface="Calibri"/>
              </a:rPr>
              <a:t> </a:t>
            </a:r>
            <a:r>
              <a:rPr sz="2800" dirty="0">
                <a:latin typeface="Calibri"/>
                <a:cs typeface="Calibri"/>
              </a:rPr>
              <a:t>ability</a:t>
            </a:r>
            <a:r>
              <a:rPr sz="2800" spc="-60" dirty="0">
                <a:latin typeface="Calibri"/>
                <a:cs typeface="Calibri"/>
              </a:rPr>
              <a:t> </a:t>
            </a:r>
            <a:r>
              <a:rPr sz="2800" dirty="0">
                <a:latin typeface="Calibri"/>
                <a:cs typeface="Calibri"/>
              </a:rPr>
              <a:t>to</a:t>
            </a:r>
            <a:r>
              <a:rPr sz="2800" spc="-40" dirty="0">
                <a:latin typeface="Calibri"/>
                <a:cs typeface="Calibri"/>
              </a:rPr>
              <a:t> </a:t>
            </a:r>
            <a:r>
              <a:rPr sz="2800" dirty="0">
                <a:latin typeface="Calibri"/>
                <a:cs typeface="Calibri"/>
              </a:rPr>
              <a:t>adapt</a:t>
            </a:r>
            <a:r>
              <a:rPr sz="2800" spc="-40" dirty="0">
                <a:latin typeface="Calibri"/>
                <a:cs typeface="Calibri"/>
              </a:rPr>
              <a:t> </a:t>
            </a:r>
            <a:r>
              <a:rPr sz="2800" spc="-25" dirty="0">
                <a:latin typeface="Calibri"/>
                <a:cs typeface="Calibri"/>
              </a:rPr>
              <a:t>to </a:t>
            </a:r>
            <a:r>
              <a:rPr sz="2800" dirty="0">
                <a:latin typeface="Calibri"/>
                <a:cs typeface="Calibri"/>
              </a:rPr>
              <a:t>changing</a:t>
            </a:r>
            <a:r>
              <a:rPr sz="2800" spc="-30" dirty="0">
                <a:latin typeface="Calibri"/>
                <a:cs typeface="Calibri"/>
              </a:rPr>
              <a:t> </a:t>
            </a:r>
            <a:r>
              <a:rPr sz="2800" spc="-10" dirty="0">
                <a:latin typeface="Calibri"/>
                <a:cs typeface="Calibri"/>
              </a:rPr>
              <a:t>environments</a:t>
            </a:r>
            <a:endParaRPr sz="2800" dirty="0">
              <a:latin typeface="Calibri"/>
              <a:cs typeface="Calibri"/>
            </a:endParaRPr>
          </a:p>
          <a:p>
            <a:pPr>
              <a:lnSpc>
                <a:spcPct val="100000"/>
              </a:lnSpc>
              <a:spcBef>
                <a:spcPts val="30"/>
              </a:spcBef>
            </a:pPr>
            <a:endParaRPr sz="2250" dirty="0">
              <a:latin typeface="Calibri"/>
              <a:cs typeface="Calibri"/>
            </a:endParaRPr>
          </a:p>
          <a:p>
            <a:pPr marL="815975" marR="720090" indent="-635" algn="ctr">
              <a:lnSpc>
                <a:spcPct val="100000"/>
              </a:lnSpc>
              <a:spcBef>
                <a:spcPts val="5"/>
              </a:spcBef>
            </a:pPr>
            <a:r>
              <a:rPr sz="2800" b="1" u="sng" dirty="0">
                <a:uFill>
                  <a:solidFill>
                    <a:srgbClr val="000000"/>
                  </a:solidFill>
                </a:uFill>
                <a:latin typeface="Calibri"/>
                <a:cs typeface="Calibri"/>
              </a:rPr>
              <a:t>Southwestern</a:t>
            </a:r>
            <a:r>
              <a:rPr sz="2800" b="1" u="sng" spc="-45" dirty="0">
                <a:uFill>
                  <a:solidFill>
                    <a:srgbClr val="000000"/>
                  </a:solidFill>
                </a:uFill>
                <a:latin typeface="Calibri"/>
                <a:cs typeface="Calibri"/>
              </a:rPr>
              <a:t> </a:t>
            </a:r>
            <a:r>
              <a:rPr sz="2800" b="1" u="sng" dirty="0">
                <a:uFill>
                  <a:solidFill>
                    <a:srgbClr val="000000"/>
                  </a:solidFill>
                </a:uFill>
                <a:latin typeface="Calibri"/>
                <a:cs typeface="Calibri"/>
              </a:rPr>
              <a:t>pond</a:t>
            </a:r>
            <a:r>
              <a:rPr sz="2800" b="1" u="sng" spc="-55" dirty="0">
                <a:uFill>
                  <a:solidFill>
                    <a:srgbClr val="000000"/>
                  </a:solidFill>
                </a:uFill>
                <a:latin typeface="Calibri"/>
                <a:cs typeface="Calibri"/>
              </a:rPr>
              <a:t> </a:t>
            </a:r>
            <a:r>
              <a:rPr sz="2800" b="1" u="sng" dirty="0">
                <a:uFill>
                  <a:solidFill>
                    <a:srgbClr val="000000"/>
                  </a:solidFill>
                </a:uFill>
                <a:latin typeface="Calibri"/>
                <a:cs typeface="Calibri"/>
              </a:rPr>
              <a:t>turtle</a:t>
            </a:r>
            <a:r>
              <a:rPr sz="2800" b="1" u="sng" spc="-30" dirty="0">
                <a:uFill>
                  <a:solidFill>
                    <a:srgbClr val="000000"/>
                  </a:solidFill>
                </a:uFill>
                <a:latin typeface="Calibri"/>
                <a:cs typeface="Calibri"/>
              </a:rPr>
              <a:t> </a:t>
            </a:r>
            <a:r>
              <a:rPr sz="2800" b="1" u="sng" dirty="0">
                <a:uFill>
                  <a:solidFill>
                    <a:srgbClr val="000000"/>
                  </a:solidFill>
                </a:uFill>
                <a:latin typeface="Calibri"/>
                <a:cs typeface="Calibri"/>
              </a:rPr>
              <a:t>will</a:t>
            </a:r>
            <a:r>
              <a:rPr sz="2800" b="1" u="sng" spc="-45" dirty="0">
                <a:uFill>
                  <a:solidFill>
                    <a:srgbClr val="000000"/>
                  </a:solidFill>
                </a:uFill>
                <a:latin typeface="Calibri"/>
                <a:cs typeface="Calibri"/>
              </a:rPr>
              <a:t> </a:t>
            </a:r>
            <a:r>
              <a:rPr sz="2800" b="1" u="sng" dirty="0">
                <a:uFill>
                  <a:solidFill>
                    <a:srgbClr val="000000"/>
                  </a:solidFill>
                </a:uFill>
                <a:latin typeface="Calibri"/>
                <a:cs typeface="Calibri"/>
              </a:rPr>
              <a:t>have</a:t>
            </a:r>
            <a:r>
              <a:rPr sz="2800" b="1" u="sng" spc="-35" dirty="0">
                <a:uFill>
                  <a:solidFill>
                    <a:srgbClr val="000000"/>
                  </a:solidFill>
                </a:uFill>
                <a:latin typeface="Calibri"/>
                <a:cs typeface="Calibri"/>
              </a:rPr>
              <a:t> </a:t>
            </a:r>
            <a:r>
              <a:rPr sz="2800" b="1" u="sng" dirty="0">
                <a:uFill>
                  <a:solidFill>
                    <a:srgbClr val="000000"/>
                  </a:solidFill>
                </a:uFill>
                <a:latin typeface="Calibri"/>
                <a:cs typeface="Calibri"/>
              </a:rPr>
              <a:t>a</a:t>
            </a:r>
            <a:r>
              <a:rPr sz="2800" b="1" u="sng" spc="-30" dirty="0">
                <a:uFill>
                  <a:solidFill>
                    <a:srgbClr val="000000"/>
                  </a:solidFill>
                </a:uFill>
                <a:latin typeface="Calibri"/>
                <a:cs typeface="Calibri"/>
              </a:rPr>
              <a:t> </a:t>
            </a:r>
            <a:r>
              <a:rPr sz="2800" b="1" u="sng" spc="-10" dirty="0">
                <a:uFill>
                  <a:solidFill>
                    <a:srgbClr val="000000"/>
                  </a:solidFill>
                </a:uFill>
                <a:latin typeface="Calibri"/>
                <a:cs typeface="Calibri"/>
              </a:rPr>
              <a:t>substantially</a:t>
            </a:r>
            <a:r>
              <a:rPr sz="2800" b="1" spc="-10" dirty="0">
                <a:latin typeface="Calibri"/>
                <a:cs typeface="Calibri"/>
              </a:rPr>
              <a:t> </a:t>
            </a:r>
            <a:r>
              <a:rPr sz="2800" b="1" u="sng" dirty="0">
                <a:uFill>
                  <a:solidFill>
                    <a:srgbClr val="000000"/>
                  </a:solidFill>
                </a:uFill>
                <a:latin typeface="Calibri"/>
                <a:cs typeface="Calibri"/>
              </a:rPr>
              <a:t>increasing</a:t>
            </a:r>
            <a:r>
              <a:rPr sz="2800" b="1" u="sng" spc="-70" dirty="0">
                <a:uFill>
                  <a:solidFill>
                    <a:srgbClr val="000000"/>
                  </a:solidFill>
                </a:uFill>
                <a:latin typeface="Calibri"/>
                <a:cs typeface="Calibri"/>
              </a:rPr>
              <a:t> </a:t>
            </a:r>
            <a:r>
              <a:rPr sz="2800" b="1" u="sng" dirty="0">
                <a:uFill>
                  <a:solidFill>
                    <a:srgbClr val="000000"/>
                  </a:solidFill>
                </a:uFill>
                <a:latin typeface="Calibri"/>
                <a:cs typeface="Calibri"/>
              </a:rPr>
              <a:t>risk</a:t>
            </a:r>
            <a:r>
              <a:rPr sz="2800" b="1" u="sng" spc="-45" dirty="0">
                <a:uFill>
                  <a:solidFill>
                    <a:srgbClr val="000000"/>
                  </a:solidFill>
                </a:uFill>
                <a:latin typeface="Calibri"/>
                <a:cs typeface="Calibri"/>
              </a:rPr>
              <a:t> </a:t>
            </a:r>
            <a:r>
              <a:rPr sz="2800" b="1" u="sng" dirty="0">
                <a:uFill>
                  <a:solidFill>
                    <a:srgbClr val="000000"/>
                  </a:solidFill>
                </a:uFill>
                <a:latin typeface="Calibri"/>
                <a:cs typeface="Calibri"/>
              </a:rPr>
              <a:t>of</a:t>
            </a:r>
            <a:r>
              <a:rPr sz="2800" b="1" u="sng" spc="-55" dirty="0">
                <a:uFill>
                  <a:solidFill>
                    <a:srgbClr val="000000"/>
                  </a:solidFill>
                </a:uFill>
                <a:latin typeface="Calibri"/>
                <a:cs typeface="Calibri"/>
              </a:rPr>
              <a:t> </a:t>
            </a:r>
            <a:r>
              <a:rPr sz="2800" b="1" u="sng" dirty="0">
                <a:uFill>
                  <a:solidFill>
                    <a:srgbClr val="000000"/>
                  </a:solidFill>
                </a:uFill>
                <a:latin typeface="Calibri"/>
                <a:cs typeface="Calibri"/>
              </a:rPr>
              <a:t>extinction</a:t>
            </a:r>
            <a:r>
              <a:rPr sz="2800" b="1" u="sng" spc="-60" dirty="0">
                <a:uFill>
                  <a:solidFill>
                    <a:srgbClr val="000000"/>
                  </a:solidFill>
                </a:uFill>
                <a:latin typeface="Calibri"/>
                <a:cs typeface="Calibri"/>
              </a:rPr>
              <a:t> </a:t>
            </a:r>
            <a:r>
              <a:rPr sz="2800" b="1" u="sng" dirty="0">
                <a:uFill>
                  <a:solidFill>
                    <a:srgbClr val="000000"/>
                  </a:solidFill>
                </a:uFill>
                <a:latin typeface="Calibri"/>
                <a:cs typeface="Calibri"/>
              </a:rPr>
              <a:t>from</a:t>
            </a:r>
            <a:r>
              <a:rPr sz="2800" b="1" u="sng" spc="-55" dirty="0">
                <a:uFill>
                  <a:solidFill>
                    <a:srgbClr val="000000"/>
                  </a:solidFill>
                </a:uFill>
                <a:latin typeface="Calibri"/>
                <a:cs typeface="Calibri"/>
              </a:rPr>
              <a:t> </a:t>
            </a:r>
            <a:r>
              <a:rPr sz="2800" b="1" u="sng" spc="-10" dirty="0">
                <a:uFill>
                  <a:solidFill>
                    <a:srgbClr val="000000"/>
                  </a:solidFill>
                </a:uFill>
                <a:latin typeface="Calibri"/>
                <a:cs typeface="Calibri"/>
              </a:rPr>
              <a:t>stochasticity,</a:t>
            </a:r>
            <a:r>
              <a:rPr sz="2800" b="1" u="sng" spc="-50" dirty="0">
                <a:uFill>
                  <a:solidFill>
                    <a:srgbClr val="000000"/>
                  </a:solidFill>
                </a:uFill>
                <a:latin typeface="Calibri"/>
                <a:cs typeface="Calibri"/>
              </a:rPr>
              <a:t> </a:t>
            </a:r>
            <a:r>
              <a:rPr sz="2800" b="1" u="sng" spc="-10" dirty="0">
                <a:uFill>
                  <a:solidFill>
                    <a:srgbClr val="000000"/>
                  </a:solidFill>
                </a:uFill>
                <a:latin typeface="Calibri"/>
                <a:cs typeface="Calibri"/>
              </a:rPr>
              <a:t>catastrophic</a:t>
            </a:r>
            <a:r>
              <a:rPr sz="2800" b="1" spc="-10" dirty="0">
                <a:latin typeface="Calibri"/>
                <a:cs typeface="Calibri"/>
              </a:rPr>
              <a:t> </a:t>
            </a:r>
            <a:r>
              <a:rPr sz="2800" b="1" u="sng" dirty="0">
                <a:uFill>
                  <a:solidFill>
                    <a:srgbClr val="000000"/>
                  </a:solidFill>
                </a:uFill>
                <a:latin typeface="Calibri"/>
                <a:cs typeface="Calibri"/>
              </a:rPr>
              <a:t>events,</a:t>
            </a:r>
            <a:r>
              <a:rPr sz="2800" b="1" u="sng" spc="-35" dirty="0">
                <a:uFill>
                  <a:solidFill>
                    <a:srgbClr val="000000"/>
                  </a:solidFill>
                </a:uFill>
                <a:latin typeface="Calibri"/>
                <a:cs typeface="Calibri"/>
              </a:rPr>
              <a:t> </a:t>
            </a:r>
            <a:r>
              <a:rPr sz="2800" b="1" u="sng" dirty="0">
                <a:uFill>
                  <a:solidFill>
                    <a:srgbClr val="000000"/>
                  </a:solidFill>
                </a:uFill>
                <a:latin typeface="Calibri"/>
                <a:cs typeface="Calibri"/>
              </a:rPr>
              <a:t>and</a:t>
            </a:r>
            <a:r>
              <a:rPr sz="2800" b="1" u="sng" spc="-30" dirty="0">
                <a:uFill>
                  <a:solidFill>
                    <a:srgbClr val="000000"/>
                  </a:solidFill>
                </a:uFill>
                <a:latin typeface="Calibri"/>
                <a:cs typeface="Calibri"/>
              </a:rPr>
              <a:t> </a:t>
            </a:r>
            <a:r>
              <a:rPr sz="2800" b="1" u="sng" dirty="0">
                <a:uFill>
                  <a:solidFill>
                    <a:srgbClr val="000000"/>
                  </a:solidFill>
                </a:uFill>
                <a:latin typeface="Calibri"/>
                <a:cs typeface="Calibri"/>
              </a:rPr>
              <a:t>inability</a:t>
            </a:r>
            <a:r>
              <a:rPr sz="2800" b="1" u="sng" spc="-45" dirty="0">
                <a:uFill>
                  <a:solidFill>
                    <a:srgbClr val="000000"/>
                  </a:solidFill>
                </a:uFill>
                <a:latin typeface="Calibri"/>
                <a:cs typeface="Calibri"/>
              </a:rPr>
              <a:t> </a:t>
            </a:r>
            <a:r>
              <a:rPr sz="2800" b="1" u="sng" dirty="0">
                <a:uFill>
                  <a:solidFill>
                    <a:srgbClr val="000000"/>
                  </a:solidFill>
                </a:uFill>
                <a:latin typeface="Calibri"/>
                <a:cs typeface="Calibri"/>
              </a:rPr>
              <a:t>to</a:t>
            </a:r>
            <a:r>
              <a:rPr sz="2800" b="1" u="sng" spc="-15" dirty="0">
                <a:uFill>
                  <a:solidFill>
                    <a:srgbClr val="000000"/>
                  </a:solidFill>
                </a:uFill>
                <a:latin typeface="Calibri"/>
                <a:cs typeface="Calibri"/>
              </a:rPr>
              <a:t> </a:t>
            </a:r>
            <a:r>
              <a:rPr sz="2800" b="1" u="sng" dirty="0">
                <a:uFill>
                  <a:solidFill>
                    <a:srgbClr val="000000"/>
                  </a:solidFill>
                </a:uFill>
                <a:latin typeface="Calibri"/>
                <a:cs typeface="Calibri"/>
              </a:rPr>
              <a:t>adapt</a:t>
            </a:r>
            <a:r>
              <a:rPr sz="2800" b="1" u="sng" spc="-30" dirty="0">
                <a:uFill>
                  <a:solidFill>
                    <a:srgbClr val="000000"/>
                  </a:solidFill>
                </a:uFill>
                <a:latin typeface="Calibri"/>
                <a:cs typeface="Calibri"/>
              </a:rPr>
              <a:t> </a:t>
            </a:r>
            <a:r>
              <a:rPr sz="2800" b="1" u="sng" dirty="0">
                <a:uFill>
                  <a:solidFill>
                    <a:srgbClr val="000000"/>
                  </a:solidFill>
                </a:uFill>
                <a:latin typeface="Calibri"/>
                <a:cs typeface="Calibri"/>
              </a:rPr>
              <a:t>to</a:t>
            </a:r>
            <a:r>
              <a:rPr sz="2800" b="1" u="sng" spc="-20" dirty="0">
                <a:uFill>
                  <a:solidFill>
                    <a:srgbClr val="000000"/>
                  </a:solidFill>
                </a:uFill>
                <a:latin typeface="Calibri"/>
                <a:cs typeface="Calibri"/>
              </a:rPr>
              <a:t> </a:t>
            </a:r>
            <a:r>
              <a:rPr sz="2800" b="1" u="sng" dirty="0">
                <a:uFill>
                  <a:solidFill>
                    <a:srgbClr val="000000"/>
                  </a:solidFill>
                </a:uFill>
                <a:latin typeface="Calibri"/>
                <a:cs typeface="Calibri"/>
              </a:rPr>
              <a:t>changing</a:t>
            </a:r>
            <a:r>
              <a:rPr sz="2800" b="1" u="sng" spc="-35" dirty="0">
                <a:uFill>
                  <a:solidFill>
                    <a:srgbClr val="000000"/>
                  </a:solidFill>
                </a:uFill>
                <a:latin typeface="Calibri"/>
                <a:cs typeface="Calibri"/>
              </a:rPr>
              <a:t> </a:t>
            </a:r>
            <a:r>
              <a:rPr sz="2800" b="1" u="sng" spc="-10" dirty="0">
                <a:uFill>
                  <a:solidFill>
                    <a:srgbClr val="000000"/>
                  </a:solidFill>
                </a:uFill>
                <a:latin typeface="Calibri"/>
                <a:cs typeface="Calibri"/>
              </a:rPr>
              <a:t>conditions.</a:t>
            </a:r>
            <a:r>
              <a:rPr lang="en-US" sz="2800" b="1" u="sng" spc="-10" dirty="0">
                <a:uFill>
                  <a:solidFill>
                    <a:srgbClr val="000000"/>
                  </a:solidFill>
                </a:uFill>
                <a:latin typeface="Calibri"/>
                <a:cs typeface="Calibri"/>
              </a:rPr>
              <a:t> This risk increases over time.</a:t>
            </a:r>
            <a:endParaRPr sz="2800" dirty="0">
              <a:latin typeface="Calibri"/>
              <a:cs typeface="Calibri"/>
            </a:endParaRPr>
          </a:p>
        </p:txBody>
      </p:sp>
      <p:sp>
        <p:nvSpPr>
          <p:cNvPr id="12" name="object 3">
            <a:extLst>
              <a:ext uri="{FF2B5EF4-FFF2-40B4-BE49-F238E27FC236}">
                <a16:creationId xmlns:a16="http://schemas.microsoft.com/office/drawing/2014/main" id="{E7150FDE-3386-378D-F4B9-C97FC581C5A5}"/>
              </a:ext>
            </a:extLst>
          </p:cNvPr>
          <p:cNvSpPr txBox="1">
            <a:spLocks noGrp="1"/>
          </p:cNvSpPr>
          <p:nvPr>
            <p:ph type="title"/>
          </p:nvPr>
        </p:nvSpPr>
        <p:spPr>
          <a:xfrm>
            <a:off x="655026" y="125183"/>
            <a:ext cx="10881946" cy="1333320"/>
          </a:xfrm>
          <a:prstGeom prst="rect">
            <a:avLst/>
          </a:prstGeom>
        </p:spPr>
        <p:txBody>
          <a:bodyPr vert="horz" wrap="square" lIns="0" tIns="649865" rIns="0" bIns="0" rtlCol="0">
            <a:spAutoFit/>
          </a:bodyPr>
          <a:lstStyle/>
          <a:p>
            <a:pPr marL="1794510">
              <a:lnSpc>
                <a:spcPct val="100000"/>
              </a:lnSpc>
              <a:spcBef>
                <a:spcPts val="95"/>
              </a:spcBef>
            </a:pPr>
            <a:r>
              <a:rPr dirty="0"/>
              <a:t>Future</a:t>
            </a:r>
            <a:r>
              <a:rPr spc="-150" dirty="0"/>
              <a:t> </a:t>
            </a:r>
            <a:r>
              <a:rPr dirty="0"/>
              <a:t>Condition</a:t>
            </a:r>
            <a:r>
              <a:rPr spc="-130" dirty="0"/>
              <a:t> </a:t>
            </a:r>
            <a:r>
              <a:rPr spc="-10" dirty="0"/>
              <a:t>Synthesis</a:t>
            </a:r>
          </a:p>
        </p:txBody>
      </p:sp>
    </p:spTree>
    <p:extLst>
      <p:ext uri="{BB962C8B-B14F-4D97-AF65-F5344CB8AC3E}">
        <p14:creationId xmlns:p14="http://schemas.microsoft.com/office/powerpoint/2010/main" val="1025383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15</a:t>
            </a:fld>
            <a:endParaRPr dirty="0">
              <a:solidFill>
                <a:srgbClr val="FFFFFF"/>
              </a:solidFill>
            </a:endParaRPr>
          </a:p>
        </p:txBody>
      </p:sp>
      <p:pic>
        <p:nvPicPr>
          <p:cNvPr id="4" name="Picture 3">
            <a:extLst>
              <a:ext uri="{FF2B5EF4-FFF2-40B4-BE49-F238E27FC236}">
                <a16:creationId xmlns:a16="http://schemas.microsoft.com/office/drawing/2014/main" id="{4C37E17A-945D-428E-1BF7-AA7A209A5A26}"/>
              </a:ext>
            </a:extLst>
          </p:cNvPr>
          <p:cNvPicPr>
            <a:picLocks noChangeAspect="1"/>
          </p:cNvPicPr>
          <p:nvPr/>
        </p:nvPicPr>
        <p:blipFill rotWithShape="1">
          <a:blip r:embed="rId3">
            <a:alphaModFix amt="20000"/>
          </a:blip>
          <a:srcRect t="12781" b="16212"/>
          <a:stretch/>
        </p:blipFill>
        <p:spPr>
          <a:xfrm>
            <a:off x="1290637" y="44038"/>
            <a:ext cx="9610725" cy="6813962"/>
          </a:xfrm>
          <a:prstGeom prst="rect">
            <a:avLst/>
          </a:prstGeom>
        </p:spPr>
      </p:pic>
      <p:sp>
        <p:nvSpPr>
          <p:cNvPr id="2" name="Title 1">
            <a:extLst>
              <a:ext uri="{FF2B5EF4-FFF2-40B4-BE49-F238E27FC236}">
                <a16:creationId xmlns:a16="http://schemas.microsoft.com/office/drawing/2014/main" id="{21766F2F-CB76-01DE-7FD3-6954903D3A5F}"/>
              </a:ext>
            </a:extLst>
          </p:cNvPr>
          <p:cNvSpPr>
            <a:spLocks noGrp="1"/>
          </p:cNvSpPr>
          <p:nvPr>
            <p:ph type="title"/>
          </p:nvPr>
        </p:nvSpPr>
        <p:spPr>
          <a:xfrm>
            <a:off x="655028" y="762000"/>
            <a:ext cx="2850172" cy="677108"/>
          </a:xfrm>
          <a:noFill/>
        </p:spPr>
        <p:txBody>
          <a:bodyPr/>
          <a:lstStyle/>
          <a:p>
            <a:r>
              <a:rPr lang="en-US" dirty="0"/>
              <a:t>Next steps</a:t>
            </a:r>
          </a:p>
        </p:txBody>
      </p:sp>
      <p:sp>
        <p:nvSpPr>
          <p:cNvPr id="3" name="TextBox 2">
            <a:extLst>
              <a:ext uri="{FF2B5EF4-FFF2-40B4-BE49-F238E27FC236}">
                <a16:creationId xmlns:a16="http://schemas.microsoft.com/office/drawing/2014/main" id="{4D6C10B2-01F3-F0F6-51D4-1B129A1710F5}"/>
              </a:ext>
            </a:extLst>
          </p:cNvPr>
          <p:cNvSpPr txBox="1"/>
          <p:nvPr/>
        </p:nvSpPr>
        <p:spPr>
          <a:xfrm>
            <a:off x="1447800" y="1981200"/>
            <a:ext cx="8686800" cy="3662541"/>
          </a:xfrm>
          <a:prstGeom prst="rect">
            <a:avLst/>
          </a:prstGeom>
          <a:noFill/>
        </p:spPr>
        <p:txBody>
          <a:bodyPr wrap="square" rtlCol="0">
            <a:spAutoFit/>
          </a:bodyPr>
          <a:lstStyle/>
          <a:p>
            <a:r>
              <a:rPr lang="en-US" sz="2800" dirty="0"/>
              <a:t>Open comment period until December 4, 2023. We are requesting information related to:</a:t>
            </a:r>
          </a:p>
          <a:p>
            <a:pPr marL="968375" lvl="2" indent="-457200">
              <a:buClr>
                <a:schemeClr val="accent1"/>
              </a:buClr>
              <a:buFont typeface="Arial" panose="020B0604020202020204" pitchFamily="34" charset="0"/>
              <a:buChar char="•"/>
            </a:pPr>
            <a:r>
              <a:rPr lang="en-US" sz="2800" dirty="0"/>
              <a:t>The species biology, range, genetics</a:t>
            </a:r>
          </a:p>
          <a:p>
            <a:pPr marL="968375" lvl="2" indent="-457200">
              <a:buClr>
                <a:schemeClr val="accent1"/>
              </a:buClr>
              <a:buFont typeface="Arial" panose="020B0604020202020204" pitchFamily="34" charset="0"/>
              <a:buChar char="•"/>
            </a:pPr>
            <a:r>
              <a:rPr lang="en-US" sz="2800" dirty="0"/>
              <a:t>Historical or current distribution</a:t>
            </a:r>
          </a:p>
          <a:p>
            <a:pPr marL="968375" lvl="2" indent="-457200">
              <a:buClr>
                <a:schemeClr val="accent1"/>
              </a:buClr>
              <a:buFont typeface="Arial" panose="020B0604020202020204" pitchFamily="34" charset="0"/>
              <a:buChar char="•"/>
            </a:pPr>
            <a:r>
              <a:rPr lang="en-US" sz="2800" dirty="0"/>
              <a:t>Factors that may be affecting the species (conservation actions and threats)</a:t>
            </a:r>
          </a:p>
          <a:p>
            <a:pPr marL="968375" lvl="2" indent="-457200">
              <a:buClr>
                <a:schemeClr val="accent1"/>
              </a:buClr>
              <a:buFont typeface="Arial" panose="020B0604020202020204" pitchFamily="34" charset="0"/>
              <a:buChar char="•"/>
            </a:pPr>
            <a:r>
              <a:rPr lang="en-US" sz="2800" dirty="0"/>
              <a:t>Tribal use or cultural significance</a:t>
            </a:r>
          </a:p>
          <a:p>
            <a:endParaRPr lang="en-US" dirty="0"/>
          </a:p>
          <a:p>
            <a:endParaRPr lang="en-US" dirty="0"/>
          </a:p>
        </p:txBody>
      </p:sp>
    </p:spTree>
    <p:extLst>
      <p:ext uri="{BB962C8B-B14F-4D97-AF65-F5344CB8AC3E}">
        <p14:creationId xmlns:p14="http://schemas.microsoft.com/office/powerpoint/2010/main" val="3991244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16</a:t>
            </a:fld>
            <a:endParaRPr dirty="0">
              <a:solidFill>
                <a:srgbClr val="FFFFFF"/>
              </a:solidFill>
            </a:endParaRPr>
          </a:p>
        </p:txBody>
      </p:sp>
      <p:sp>
        <p:nvSpPr>
          <p:cNvPr id="4" name="Title 1">
            <a:extLst>
              <a:ext uri="{FF2B5EF4-FFF2-40B4-BE49-F238E27FC236}">
                <a16:creationId xmlns:a16="http://schemas.microsoft.com/office/drawing/2014/main" id="{CB1740A1-77AB-EBA0-E80D-BB47395D4624}"/>
              </a:ext>
            </a:extLst>
          </p:cNvPr>
          <p:cNvSpPr>
            <a:spLocks noGrp="1"/>
          </p:cNvSpPr>
          <p:nvPr>
            <p:ph type="title"/>
          </p:nvPr>
        </p:nvSpPr>
        <p:spPr>
          <a:xfrm>
            <a:off x="655026" y="125183"/>
            <a:ext cx="5136174" cy="677108"/>
          </a:xfrm>
        </p:spPr>
        <p:txBody>
          <a:bodyPr>
            <a:normAutofit fontScale="90000"/>
          </a:bodyPr>
          <a:lstStyle/>
          <a:p>
            <a:r>
              <a:rPr lang="en-US" dirty="0"/>
              <a:t>Southwestern Pond Turtle on Tribal Lands</a:t>
            </a:r>
          </a:p>
        </p:txBody>
      </p:sp>
      <p:pic>
        <p:nvPicPr>
          <p:cNvPr id="6" name="Picture 5" descr="Map&#10;&#10;Description automatically generated">
            <a:extLst>
              <a:ext uri="{FF2B5EF4-FFF2-40B4-BE49-F238E27FC236}">
                <a16:creationId xmlns:a16="http://schemas.microsoft.com/office/drawing/2014/main" id="{6E7D344D-9C0D-0C37-805B-5A59D5AC94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80" t="3333" r="3491"/>
          <a:stretch/>
        </p:blipFill>
        <p:spPr>
          <a:xfrm>
            <a:off x="6097292" y="3875"/>
            <a:ext cx="5136174" cy="6877183"/>
          </a:xfrm>
          <a:prstGeom prst="rect">
            <a:avLst/>
          </a:prstGeom>
        </p:spPr>
      </p:pic>
      <p:pic>
        <p:nvPicPr>
          <p:cNvPr id="7" name="Picture 6">
            <a:extLst>
              <a:ext uri="{FF2B5EF4-FFF2-40B4-BE49-F238E27FC236}">
                <a16:creationId xmlns:a16="http://schemas.microsoft.com/office/drawing/2014/main" id="{1AA19D60-C427-37F9-3BB0-8337DA113F76}"/>
              </a:ext>
            </a:extLst>
          </p:cNvPr>
          <p:cNvPicPr>
            <a:picLocks noChangeAspect="1"/>
          </p:cNvPicPr>
          <p:nvPr/>
        </p:nvPicPr>
        <p:blipFill rotWithShape="1">
          <a:blip r:embed="rId4"/>
          <a:srcRect l="33024"/>
          <a:stretch/>
        </p:blipFill>
        <p:spPr>
          <a:xfrm>
            <a:off x="655026" y="2209800"/>
            <a:ext cx="5080863" cy="4267200"/>
          </a:xfrm>
          <a:prstGeom prst="rect">
            <a:avLst/>
          </a:prstGeom>
        </p:spPr>
      </p:pic>
    </p:spTree>
    <p:extLst>
      <p:ext uri="{BB962C8B-B14F-4D97-AF65-F5344CB8AC3E}">
        <p14:creationId xmlns:p14="http://schemas.microsoft.com/office/powerpoint/2010/main" val="2999378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17</a:t>
            </a:fld>
            <a:endParaRPr dirty="0">
              <a:solidFill>
                <a:srgbClr val="FFFFFF"/>
              </a:solidFill>
            </a:endParaRPr>
          </a:p>
        </p:txBody>
      </p:sp>
      <p:pic>
        <p:nvPicPr>
          <p:cNvPr id="4" name="Picture 3">
            <a:extLst>
              <a:ext uri="{FF2B5EF4-FFF2-40B4-BE49-F238E27FC236}">
                <a16:creationId xmlns:a16="http://schemas.microsoft.com/office/drawing/2014/main" id="{4C37E17A-945D-428E-1BF7-AA7A209A5A26}"/>
              </a:ext>
            </a:extLst>
          </p:cNvPr>
          <p:cNvPicPr>
            <a:picLocks noChangeAspect="1"/>
          </p:cNvPicPr>
          <p:nvPr/>
        </p:nvPicPr>
        <p:blipFill rotWithShape="1">
          <a:blip r:embed="rId3">
            <a:alphaModFix amt="20000"/>
          </a:blip>
          <a:srcRect t="12781" b="16212"/>
          <a:stretch/>
        </p:blipFill>
        <p:spPr>
          <a:xfrm>
            <a:off x="1290637" y="44038"/>
            <a:ext cx="9610725" cy="6813962"/>
          </a:xfrm>
          <a:prstGeom prst="rect">
            <a:avLst/>
          </a:prstGeom>
        </p:spPr>
      </p:pic>
      <p:sp useBgFill="1">
        <p:nvSpPr>
          <p:cNvPr id="6" name="Title 1">
            <a:extLst>
              <a:ext uri="{FF2B5EF4-FFF2-40B4-BE49-F238E27FC236}">
                <a16:creationId xmlns:a16="http://schemas.microsoft.com/office/drawing/2014/main" id="{A5F6F87B-AF78-9712-460B-58FFD5F0CE50}"/>
              </a:ext>
            </a:extLst>
          </p:cNvPr>
          <p:cNvSpPr>
            <a:spLocks noGrp="1"/>
          </p:cNvSpPr>
          <p:nvPr>
            <p:ph type="title"/>
          </p:nvPr>
        </p:nvSpPr>
        <p:spPr>
          <a:xfrm>
            <a:off x="655028" y="762000"/>
            <a:ext cx="2850172" cy="677108"/>
          </a:xfrm>
        </p:spPr>
        <p:txBody>
          <a:bodyPr/>
          <a:lstStyle/>
          <a:p>
            <a:r>
              <a:rPr lang="en-US" dirty="0"/>
              <a:t>Next steps</a:t>
            </a:r>
          </a:p>
        </p:txBody>
      </p:sp>
      <p:sp>
        <p:nvSpPr>
          <p:cNvPr id="7" name="TextBox 6">
            <a:extLst>
              <a:ext uri="{FF2B5EF4-FFF2-40B4-BE49-F238E27FC236}">
                <a16:creationId xmlns:a16="http://schemas.microsoft.com/office/drawing/2014/main" id="{7812A6B0-000A-8683-F49D-48BA3A051AA5}"/>
              </a:ext>
            </a:extLst>
          </p:cNvPr>
          <p:cNvSpPr txBox="1"/>
          <p:nvPr/>
        </p:nvSpPr>
        <p:spPr>
          <a:xfrm>
            <a:off x="1371600" y="1936283"/>
            <a:ext cx="9448800" cy="2554545"/>
          </a:xfrm>
          <a:prstGeom prst="rect">
            <a:avLst/>
          </a:prstGeom>
          <a:noFill/>
        </p:spPr>
        <p:txBody>
          <a:bodyPr wrap="square" rtlCol="0">
            <a:spAutoFit/>
          </a:bodyPr>
          <a:lstStyle/>
          <a:p>
            <a:pPr marL="457200" indent="-285750">
              <a:buFont typeface="Arial" panose="020B0604020202020204" pitchFamily="34" charset="0"/>
              <a:buChar char="•"/>
            </a:pPr>
            <a:r>
              <a:rPr lang="en-US" sz="2800" dirty="0"/>
              <a:t>Final Rule: Fall 2024 (~1 year after proposed rule)</a:t>
            </a:r>
          </a:p>
          <a:p>
            <a:pPr marL="1033463" lvl="6" indent="-285750" algn="l">
              <a:buFont typeface="Arial" panose="020B0604020202020204" pitchFamily="34" charset="0"/>
              <a:buChar char="•"/>
            </a:pPr>
            <a:r>
              <a:rPr lang="en-US" sz="2400" dirty="0"/>
              <a:t>If listed, species receives protections 30 days after the Final Rule publishes</a:t>
            </a:r>
          </a:p>
          <a:p>
            <a:pPr marL="457200" lvl="6" indent="-285750" algn="l">
              <a:buFont typeface="Arial" panose="020B0604020202020204" pitchFamily="34" charset="0"/>
              <a:buChar char="•"/>
            </a:pPr>
            <a:r>
              <a:rPr lang="en-US" sz="2800" dirty="0"/>
              <a:t>Recovery Plan: within 2.5 years of the Final Rule</a:t>
            </a:r>
          </a:p>
          <a:p>
            <a:pPr marL="457200" lvl="6" indent="-285750" algn="l">
              <a:buFont typeface="Arial" panose="020B0604020202020204" pitchFamily="34" charset="0"/>
              <a:buChar char="•"/>
            </a:pPr>
            <a:r>
              <a:rPr lang="en-US" sz="2800" dirty="0"/>
              <a:t>Critical Habitat: Separate Rulemaking Process</a:t>
            </a:r>
          </a:p>
          <a:p>
            <a:pPr marL="457200" lvl="6" indent="-285750" algn="l">
              <a:buFont typeface="Arial" panose="020B0604020202020204" pitchFamily="34" charset="0"/>
              <a:buChar char="•"/>
            </a:pPr>
            <a:r>
              <a:rPr lang="en-US" sz="2800" dirty="0"/>
              <a:t>No ESA protections currently</a:t>
            </a:r>
          </a:p>
        </p:txBody>
      </p:sp>
    </p:spTree>
    <p:extLst>
      <p:ext uri="{BB962C8B-B14F-4D97-AF65-F5344CB8AC3E}">
        <p14:creationId xmlns:p14="http://schemas.microsoft.com/office/powerpoint/2010/main" val="2771657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18</a:t>
            </a:fld>
            <a:endParaRPr dirty="0">
              <a:solidFill>
                <a:srgbClr val="FFFFFF"/>
              </a:solidFill>
            </a:endParaRPr>
          </a:p>
        </p:txBody>
      </p:sp>
      <p:grpSp>
        <p:nvGrpSpPr>
          <p:cNvPr id="8" name="object 2">
            <a:extLst>
              <a:ext uri="{FF2B5EF4-FFF2-40B4-BE49-F238E27FC236}">
                <a16:creationId xmlns:a16="http://schemas.microsoft.com/office/drawing/2014/main" id="{3C9709F1-B87B-AD95-4F52-3904ABE3ED5C}"/>
              </a:ext>
            </a:extLst>
          </p:cNvPr>
          <p:cNvGrpSpPr/>
          <p:nvPr/>
        </p:nvGrpSpPr>
        <p:grpSpPr>
          <a:xfrm>
            <a:off x="1210061" y="0"/>
            <a:ext cx="9772015" cy="6858000"/>
            <a:chOff x="1210061" y="0"/>
            <a:chExt cx="9772015" cy="6858000"/>
          </a:xfrm>
        </p:grpSpPr>
        <p:sp>
          <p:nvSpPr>
            <p:cNvPr id="9" name="object 3">
              <a:extLst>
                <a:ext uri="{FF2B5EF4-FFF2-40B4-BE49-F238E27FC236}">
                  <a16:creationId xmlns:a16="http://schemas.microsoft.com/office/drawing/2014/main" id="{EB98FF2E-4A63-3893-86E3-A42263875E74}"/>
                </a:ext>
              </a:extLst>
            </p:cNvPr>
            <p:cNvSpPr/>
            <p:nvPr/>
          </p:nvSpPr>
          <p:spPr>
            <a:xfrm>
              <a:off x="1210061" y="0"/>
              <a:ext cx="9772015" cy="6858000"/>
            </a:xfrm>
            <a:custGeom>
              <a:avLst/>
              <a:gdLst/>
              <a:ahLst/>
              <a:cxnLst/>
              <a:rect l="l" t="t" r="r" b="b"/>
              <a:pathLst>
                <a:path w="9772015" h="6858000">
                  <a:moveTo>
                    <a:pt x="8349627" y="0"/>
                  </a:moveTo>
                  <a:lnTo>
                    <a:pt x="1422247" y="0"/>
                  </a:lnTo>
                  <a:lnTo>
                    <a:pt x="1269276" y="159677"/>
                  </a:lnTo>
                  <a:lnTo>
                    <a:pt x="1236595" y="195819"/>
                  </a:lnTo>
                  <a:lnTo>
                    <a:pt x="1204273" y="232286"/>
                  </a:lnTo>
                  <a:lnTo>
                    <a:pt x="1172313" y="269077"/>
                  </a:lnTo>
                  <a:lnTo>
                    <a:pt x="1140718" y="306187"/>
                  </a:lnTo>
                  <a:lnTo>
                    <a:pt x="1109491" y="343615"/>
                  </a:lnTo>
                  <a:lnTo>
                    <a:pt x="1078634" y="381356"/>
                  </a:lnTo>
                  <a:lnTo>
                    <a:pt x="1048150" y="419410"/>
                  </a:lnTo>
                  <a:lnTo>
                    <a:pt x="1018042" y="457772"/>
                  </a:lnTo>
                  <a:lnTo>
                    <a:pt x="988313" y="496441"/>
                  </a:lnTo>
                  <a:lnTo>
                    <a:pt x="958965" y="535413"/>
                  </a:lnTo>
                  <a:lnTo>
                    <a:pt x="930001" y="574685"/>
                  </a:lnTo>
                  <a:lnTo>
                    <a:pt x="901425" y="614255"/>
                  </a:lnTo>
                  <a:lnTo>
                    <a:pt x="873238" y="654121"/>
                  </a:lnTo>
                  <a:lnTo>
                    <a:pt x="845443" y="694278"/>
                  </a:lnTo>
                  <a:lnTo>
                    <a:pt x="818044" y="734725"/>
                  </a:lnTo>
                  <a:lnTo>
                    <a:pt x="791044" y="775459"/>
                  </a:lnTo>
                  <a:lnTo>
                    <a:pt x="764444" y="816477"/>
                  </a:lnTo>
                  <a:lnTo>
                    <a:pt x="738247" y="857776"/>
                  </a:lnTo>
                  <a:lnTo>
                    <a:pt x="712457" y="899354"/>
                  </a:lnTo>
                  <a:lnTo>
                    <a:pt x="687076" y="941207"/>
                  </a:lnTo>
                  <a:lnTo>
                    <a:pt x="662108" y="983334"/>
                  </a:lnTo>
                  <a:lnTo>
                    <a:pt x="637554" y="1025730"/>
                  </a:lnTo>
                  <a:lnTo>
                    <a:pt x="613417" y="1068394"/>
                  </a:lnTo>
                  <a:lnTo>
                    <a:pt x="589701" y="1111323"/>
                  </a:lnTo>
                  <a:lnTo>
                    <a:pt x="566408" y="1154513"/>
                  </a:lnTo>
                  <a:lnTo>
                    <a:pt x="543541" y="1197963"/>
                  </a:lnTo>
                  <a:lnTo>
                    <a:pt x="521102" y="1241669"/>
                  </a:lnTo>
                  <a:lnTo>
                    <a:pt x="499095" y="1285629"/>
                  </a:lnTo>
                  <a:lnTo>
                    <a:pt x="477522" y="1329839"/>
                  </a:lnTo>
                  <a:lnTo>
                    <a:pt x="456386" y="1374298"/>
                  </a:lnTo>
                  <a:lnTo>
                    <a:pt x="435689" y="1419002"/>
                  </a:lnTo>
                  <a:lnTo>
                    <a:pt x="415435" y="1463949"/>
                  </a:lnTo>
                  <a:lnTo>
                    <a:pt x="395627" y="1509135"/>
                  </a:lnTo>
                  <a:lnTo>
                    <a:pt x="376266" y="1554558"/>
                  </a:lnTo>
                  <a:lnTo>
                    <a:pt x="357357" y="1600216"/>
                  </a:lnTo>
                  <a:lnTo>
                    <a:pt x="338901" y="1646105"/>
                  </a:lnTo>
                  <a:lnTo>
                    <a:pt x="320901" y="1692223"/>
                  </a:lnTo>
                  <a:lnTo>
                    <a:pt x="303360" y="1738567"/>
                  </a:lnTo>
                  <a:lnTo>
                    <a:pt x="286282" y="1785134"/>
                  </a:lnTo>
                  <a:lnTo>
                    <a:pt x="269668" y="1831922"/>
                  </a:lnTo>
                  <a:lnTo>
                    <a:pt x="253522" y="1878927"/>
                  </a:lnTo>
                  <a:lnTo>
                    <a:pt x="237845" y="1926148"/>
                  </a:lnTo>
                  <a:lnTo>
                    <a:pt x="222642" y="1973580"/>
                  </a:lnTo>
                  <a:lnTo>
                    <a:pt x="207915" y="2021222"/>
                  </a:lnTo>
                  <a:lnTo>
                    <a:pt x="193666" y="2069070"/>
                  </a:lnTo>
                  <a:lnTo>
                    <a:pt x="179899" y="2117123"/>
                  </a:lnTo>
                  <a:lnTo>
                    <a:pt x="166616" y="2165376"/>
                  </a:lnTo>
                  <a:lnTo>
                    <a:pt x="153820" y="2213828"/>
                  </a:lnTo>
                  <a:lnTo>
                    <a:pt x="141513" y="2262476"/>
                  </a:lnTo>
                  <a:lnTo>
                    <a:pt x="129699" y="2311316"/>
                  </a:lnTo>
                  <a:lnTo>
                    <a:pt x="118380" y="2360346"/>
                  </a:lnTo>
                  <a:lnTo>
                    <a:pt x="107559" y="2409564"/>
                  </a:lnTo>
                  <a:lnTo>
                    <a:pt x="97239" y="2458966"/>
                  </a:lnTo>
                  <a:lnTo>
                    <a:pt x="87423" y="2508551"/>
                  </a:lnTo>
                  <a:lnTo>
                    <a:pt x="78112" y="2558314"/>
                  </a:lnTo>
                  <a:lnTo>
                    <a:pt x="69311" y="2608253"/>
                  </a:lnTo>
                  <a:lnTo>
                    <a:pt x="61022" y="2658366"/>
                  </a:lnTo>
                  <a:lnTo>
                    <a:pt x="53248" y="2708649"/>
                  </a:lnTo>
                  <a:lnTo>
                    <a:pt x="45991" y="2759101"/>
                  </a:lnTo>
                  <a:lnTo>
                    <a:pt x="39254" y="2809718"/>
                  </a:lnTo>
                  <a:lnTo>
                    <a:pt x="33040" y="2860497"/>
                  </a:lnTo>
                  <a:lnTo>
                    <a:pt x="27352" y="2911436"/>
                  </a:lnTo>
                  <a:lnTo>
                    <a:pt x="22192" y="2962532"/>
                  </a:lnTo>
                  <a:lnTo>
                    <a:pt x="17564" y="3013782"/>
                  </a:lnTo>
                  <a:lnTo>
                    <a:pt x="13470" y="3065183"/>
                  </a:lnTo>
                  <a:lnTo>
                    <a:pt x="9913" y="3116733"/>
                  </a:lnTo>
                  <a:lnTo>
                    <a:pt x="6895" y="3168429"/>
                  </a:lnTo>
                  <a:lnTo>
                    <a:pt x="4420" y="3220268"/>
                  </a:lnTo>
                  <a:lnTo>
                    <a:pt x="2490" y="3272247"/>
                  </a:lnTo>
                  <a:lnTo>
                    <a:pt x="1108" y="3324364"/>
                  </a:lnTo>
                  <a:lnTo>
                    <a:pt x="277" y="3376616"/>
                  </a:lnTo>
                  <a:lnTo>
                    <a:pt x="0" y="3429000"/>
                  </a:lnTo>
                  <a:lnTo>
                    <a:pt x="277" y="3481384"/>
                  </a:lnTo>
                  <a:lnTo>
                    <a:pt x="1108" y="3533636"/>
                  </a:lnTo>
                  <a:lnTo>
                    <a:pt x="2490" y="3585753"/>
                  </a:lnTo>
                  <a:lnTo>
                    <a:pt x="4420" y="3637733"/>
                  </a:lnTo>
                  <a:lnTo>
                    <a:pt x="6895" y="3689572"/>
                  </a:lnTo>
                  <a:lnTo>
                    <a:pt x="9913" y="3741269"/>
                  </a:lnTo>
                  <a:lnTo>
                    <a:pt x="13470" y="3792819"/>
                  </a:lnTo>
                  <a:lnTo>
                    <a:pt x="17564" y="3844221"/>
                  </a:lnTo>
                  <a:lnTo>
                    <a:pt x="22192" y="3895471"/>
                  </a:lnTo>
                  <a:lnTo>
                    <a:pt x="27352" y="3946567"/>
                  </a:lnTo>
                  <a:lnTo>
                    <a:pt x="33040" y="3997506"/>
                  </a:lnTo>
                  <a:lnTo>
                    <a:pt x="39254" y="4048286"/>
                  </a:lnTo>
                  <a:lnTo>
                    <a:pt x="45991" y="4098903"/>
                  </a:lnTo>
                  <a:lnTo>
                    <a:pt x="53248" y="4149355"/>
                  </a:lnTo>
                  <a:lnTo>
                    <a:pt x="61022" y="4199638"/>
                  </a:lnTo>
                  <a:lnTo>
                    <a:pt x="69311" y="4249751"/>
                  </a:lnTo>
                  <a:lnTo>
                    <a:pt x="78112" y="4299691"/>
                  </a:lnTo>
                  <a:lnTo>
                    <a:pt x="87423" y="4349454"/>
                  </a:lnTo>
                  <a:lnTo>
                    <a:pt x="97239" y="4399038"/>
                  </a:lnTo>
                  <a:lnTo>
                    <a:pt x="107559" y="4448441"/>
                  </a:lnTo>
                  <a:lnTo>
                    <a:pt x="118380" y="4497658"/>
                  </a:lnTo>
                  <a:lnTo>
                    <a:pt x="129699" y="4546689"/>
                  </a:lnTo>
                  <a:lnTo>
                    <a:pt x="141513" y="4595529"/>
                  </a:lnTo>
                  <a:lnTo>
                    <a:pt x="153820" y="4644177"/>
                  </a:lnTo>
                  <a:lnTo>
                    <a:pt x="166616" y="4692629"/>
                  </a:lnTo>
                  <a:lnTo>
                    <a:pt x="179899" y="4740882"/>
                  </a:lnTo>
                  <a:lnTo>
                    <a:pt x="193666" y="4788935"/>
                  </a:lnTo>
                  <a:lnTo>
                    <a:pt x="207915" y="4836783"/>
                  </a:lnTo>
                  <a:lnTo>
                    <a:pt x="222642" y="4884425"/>
                  </a:lnTo>
                  <a:lnTo>
                    <a:pt x="237845" y="4931858"/>
                  </a:lnTo>
                  <a:lnTo>
                    <a:pt x="253522" y="4979078"/>
                  </a:lnTo>
                  <a:lnTo>
                    <a:pt x="269668" y="5026083"/>
                  </a:lnTo>
                  <a:lnTo>
                    <a:pt x="286282" y="5072871"/>
                  </a:lnTo>
                  <a:lnTo>
                    <a:pt x="303360" y="5119438"/>
                  </a:lnTo>
                  <a:lnTo>
                    <a:pt x="320901" y="5165782"/>
                  </a:lnTo>
                  <a:lnTo>
                    <a:pt x="338901" y="5211900"/>
                  </a:lnTo>
                  <a:lnTo>
                    <a:pt x="357357" y="5257789"/>
                  </a:lnTo>
                  <a:lnTo>
                    <a:pt x="376266" y="5303447"/>
                  </a:lnTo>
                  <a:lnTo>
                    <a:pt x="395627" y="5348870"/>
                  </a:lnTo>
                  <a:lnTo>
                    <a:pt x="415435" y="5394057"/>
                  </a:lnTo>
                  <a:lnTo>
                    <a:pt x="435689" y="5439003"/>
                  </a:lnTo>
                  <a:lnTo>
                    <a:pt x="456386" y="5483707"/>
                  </a:lnTo>
                  <a:lnTo>
                    <a:pt x="477522" y="5528166"/>
                  </a:lnTo>
                  <a:lnTo>
                    <a:pt x="499095" y="5572377"/>
                  </a:lnTo>
                  <a:lnTo>
                    <a:pt x="521102" y="5616336"/>
                  </a:lnTo>
                  <a:lnTo>
                    <a:pt x="543541" y="5660042"/>
                  </a:lnTo>
                  <a:lnTo>
                    <a:pt x="566408" y="5703492"/>
                  </a:lnTo>
                  <a:lnTo>
                    <a:pt x="589701" y="5746683"/>
                  </a:lnTo>
                  <a:lnTo>
                    <a:pt x="613417" y="5789611"/>
                  </a:lnTo>
                  <a:lnTo>
                    <a:pt x="637554" y="5832275"/>
                  </a:lnTo>
                  <a:lnTo>
                    <a:pt x="662108" y="5874672"/>
                  </a:lnTo>
                  <a:lnTo>
                    <a:pt x="687076" y="5916799"/>
                  </a:lnTo>
                  <a:lnTo>
                    <a:pt x="712457" y="5958652"/>
                  </a:lnTo>
                  <a:lnTo>
                    <a:pt x="738247" y="6000230"/>
                  </a:lnTo>
                  <a:lnTo>
                    <a:pt x="764444" y="6041529"/>
                  </a:lnTo>
                  <a:lnTo>
                    <a:pt x="791044" y="6082547"/>
                  </a:lnTo>
                  <a:lnTo>
                    <a:pt x="818044" y="6123281"/>
                  </a:lnTo>
                  <a:lnTo>
                    <a:pt x="845443" y="6163729"/>
                  </a:lnTo>
                  <a:lnTo>
                    <a:pt x="873238" y="6203886"/>
                  </a:lnTo>
                  <a:lnTo>
                    <a:pt x="901425" y="6243752"/>
                  </a:lnTo>
                  <a:lnTo>
                    <a:pt x="930001" y="6283322"/>
                  </a:lnTo>
                  <a:lnTo>
                    <a:pt x="958965" y="6322595"/>
                  </a:lnTo>
                  <a:lnTo>
                    <a:pt x="988313" y="6361567"/>
                  </a:lnTo>
                  <a:lnTo>
                    <a:pt x="1018042" y="6400236"/>
                  </a:lnTo>
                  <a:lnTo>
                    <a:pt x="1048150" y="6438599"/>
                  </a:lnTo>
                  <a:lnTo>
                    <a:pt x="1078634" y="6476653"/>
                  </a:lnTo>
                  <a:lnTo>
                    <a:pt x="1109491" y="6514395"/>
                  </a:lnTo>
                  <a:lnTo>
                    <a:pt x="1140718" y="6551823"/>
                  </a:lnTo>
                  <a:lnTo>
                    <a:pt x="1172313" y="6588933"/>
                  </a:lnTo>
                  <a:lnTo>
                    <a:pt x="1204273" y="6625724"/>
                  </a:lnTo>
                  <a:lnTo>
                    <a:pt x="1236595" y="6662192"/>
                  </a:lnTo>
                  <a:lnTo>
                    <a:pt x="1269276" y="6698335"/>
                  </a:lnTo>
                  <a:lnTo>
                    <a:pt x="1422247" y="6858000"/>
                  </a:lnTo>
                  <a:lnTo>
                    <a:pt x="8349627" y="6858000"/>
                  </a:lnTo>
                  <a:lnTo>
                    <a:pt x="8502599" y="6698335"/>
                  </a:lnTo>
                  <a:lnTo>
                    <a:pt x="8535280" y="6662192"/>
                  </a:lnTo>
                  <a:lnTo>
                    <a:pt x="8567601" y="6625724"/>
                  </a:lnTo>
                  <a:lnTo>
                    <a:pt x="8599561" y="6588933"/>
                  </a:lnTo>
                  <a:lnTo>
                    <a:pt x="8631156" y="6551823"/>
                  </a:lnTo>
                  <a:lnTo>
                    <a:pt x="8662384" y="6514395"/>
                  </a:lnTo>
                  <a:lnTo>
                    <a:pt x="8693241" y="6476653"/>
                  </a:lnTo>
                  <a:lnTo>
                    <a:pt x="8723725" y="6438599"/>
                  </a:lnTo>
                  <a:lnTo>
                    <a:pt x="8753833" y="6400236"/>
                  </a:lnTo>
                  <a:lnTo>
                    <a:pt x="8783562" y="6361567"/>
                  </a:lnTo>
                  <a:lnTo>
                    <a:pt x="8812910" y="6322595"/>
                  </a:lnTo>
                  <a:lnTo>
                    <a:pt x="8841874" y="6283322"/>
                  </a:lnTo>
                  <a:lnTo>
                    <a:pt x="8870451" y="6243752"/>
                  </a:lnTo>
                  <a:lnTo>
                    <a:pt x="8898638" y="6203886"/>
                  </a:lnTo>
                  <a:lnTo>
                    <a:pt x="8926432" y="6163729"/>
                  </a:lnTo>
                  <a:lnTo>
                    <a:pt x="8953831" y="6123281"/>
                  </a:lnTo>
                  <a:lnTo>
                    <a:pt x="8980832" y="6082547"/>
                  </a:lnTo>
                  <a:lnTo>
                    <a:pt x="9007433" y="6041529"/>
                  </a:lnTo>
                  <a:lnTo>
                    <a:pt x="9033629" y="6000230"/>
                  </a:lnTo>
                  <a:lnTo>
                    <a:pt x="9059419" y="5958652"/>
                  </a:lnTo>
                  <a:lnTo>
                    <a:pt x="9084800" y="5916799"/>
                  </a:lnTo>
                  <a:lnTo>
                    <a:pt x="9109769" y="5874672"/>
                  </a:lnTo>
                  <a:lnTo>
                    <a:pt x="9134323" y="5832275"/>
                  </a:lnTo>
                  <a:lnTo>
                    <a:pt x="9158460" y="5789611"/>
                  </a:lnTo>
                  <a:lnTo>
                    <a:pt x="9182177" y="5746683"/>
                  </a:lnTo>
                  <a:lnTo>
                    <a:pt x="9205470" y="5703492"/>
                  </a:lnTo>
                  <a:lnTo>
                    <a:pt x="9228337" y="5660042"/>
                  </a:lnTo>
                  <a:lnTo>
                    <a:pt x="9250776" y="5616336"/>
                  </a:lnTo>
                  <a:lnTo>
                    <a:pt x="9272784" y="5572377"/>
                  </a:lnTo>
                  <a:lnTo>
                    <a:pt x="9294357" y="5528166"/>
                  </a:lnTo>
                  <a:lnTo>
                    <a:pt x="9315493" y="5483707"/>
                  </a:lnTo>
                  <a:lnTo>
                    <a:pt x="9336190" y="5439003"/>
                  </a:lnTo>
                  <a:lnTo>
                    <a:pt x="9356444" y="5394057"/>
                  </a:lnTo>
                  <a:lnTo>
                    <a:pt x="9376253" y="5348870"/>
                  </a:lnTo>
                  <a:lnTo>
                    <a:pt x="9395614" y="5303447"/>
                  </a:lnTo>
                  <a:lnTo>
                    <a:pt x="9414524" y="5257789"/>
                  </a:lnTo>
                  <a:lnTo>
                    <a:pt x="9432980" y="5211900"/>
                  </a:lnTo>
                  <a:lnTo>
                    <a:pt x="9450980" y="5165782"/>
                  </a:lnTo>
                  <a:lnTo>
                    <a:pt x="9468521" y="5119438"/>
                  </a:lnTo>
                  <a:lnTo>
                    <a:pt x="9485600" y="5072871"/>
                  </a:lnTo>
                  <a:lnTo>
                    <a:pt x="9502214" y="5026083"/>
                  </a:lnTo>
                  <a:lnTo>
                    <a:pt x="9518360" y="4979078"/>
                  </a:lnTo>
                  <a:lnTo>
                    <a:pt x="9534037" y="4931858"/>
                  </a:lnTo>
                  <a:lnTo>
                    <a:pt x="9549240" y="4884425"/>
                  </a:lnTo>
                  <a:lnTo>
                    <a:pt x="9563968" y="4836783"/>
                  </a:lnTo>
                  <a:lnTo>
                    <a:pt x="9578217" y="4788935"/>
                  </a:lnTo>
                  <a:lnTo>
                    <a:pt x="9591984" y="4740882"/>
                  </a:lnTo>
                  <a:lnTo>
                    <a:pt x="9605268" y="4692629"/>
                  </a:lnTo>
                  <a:lnTo>
                    <a:pt x="9618064" y="4644177"/>
                  </a:lnTo>
                  <a:lnTo>
                    <a:pt x="9630371" y="4595529"/>
                  </a:lnTo>
                  <a:lnTo>
                    <a:pt x="9642185" y="4546689"/>
                  </a:lnTo>
                  <a:lnTo>
                    <a:pt x="9653504" y="4497658"/>
                  </a:lnTo>
                  <a:lnTo>
                    <a:pt x="9664326" y="4448441"/>
                  </a:lnTo>
                  <a:lnTo>
                    <a:pt x="9674646" y="4399038"/>
                  </a:lnTo>
                  <a:lnTo>
                    <a:pt x="9684462" y="4349454"/>
                  </a:lnTo>
                  <a:lnTo>
                    <a:pt x="9693773" y="4299691"/>
                  </a:lnTo>
                  <a:lnTo>
                    <a:pt x="9702574" y="4249751"/>
                  </a:lnTo>
                  <a:lnTo>
                    <a:pt x="9710863" y="4199638"/>
                  </a:lnTo>
                  <a:lnTo>
                    <a:pt x="9718638" y="4149355"/>
                  </a:lnTo>
                  <a:lnTo>
                    <a:pt x="9725895" y="4098903"/>
                  </a:lnTo>
                  <a:lnTo>
                    <a:pt x="9732632" y="4048286"/>
                  </a:lnTo>
                  <a:lnTo>
                    <a:pt x="9738846" y="3997506"/>
                  </a:lnTo>
                  <a:lnTo>
                    <a:pt x="9744534" y="3946567"/>
                  </a:lnTo>
                  <a:lnTo>
                    <a:pt x="9749694" y="3895471"/>
                  </a:lnTo>
                  <a:lnTo>
                    <a:pt x="9754322" y="3844221"/>
                  </a:lnTo>
                  <a:lnTo>
                    <a:pt x="9758416" y="3792819"/>
                  </a:lnTo>
                  <a:lnTo>
                    <a:pt x="9761974" y="3741269"/>
                  </a:lnTo>
                  <a:lnTo>
                    <a:pt x="9764991" y="3689572"/>
                  </a:lnTo>
                  <a:lnTo>
                    <a:pt x="9767467" y="3637733"/>
                  </a:lnTo>
                  <a:lnTo>
                    <a:pt x="9769397" y="3585753"/>
                  </a:lnTo>
                  <a:lnTo>
                    <a:pt x="9770779" y="3533636"/>
                  </a:lnTo>
                  <a:lnTo>
                    <a:pt x="9771610" y="3481384"/>
                  </a:lnTo>
                  <a:lnTo>
                    <a:pt x="9771888" y="3429000"/>
                  </a:lnTo>
                  <a:lnTo>
                    <a:pt x="9771610" y="3376616"/>
                  </a:lnTo>
                  <a:lnTo>
                    <a:pt x="9770779" y="3324364"/>
                  </a:lnTo>
                  <a:lnTo>
                    <a:pt x="9769397" y="3272247"/>
                  </a:lnTo>
                  <a:lnTo>
                    <a:pt x="9767467" y="3220268"/>
                  </a:lnTo>
                  <a:lnTo>
                    <a:pt x="9764991" y="3168429"/>
                  </a:lnTo>
                  <a:lnTo>
                    <a:pt x="9761974" y="3116733"/>
                  </a:lnTo>
                  <a:lnTo>
                    <a:pt x="9758416" y="3065183"/>
                  </a:lnTo>
                  <a:lnTo>
                    <a:pt x="9754322" y="3013782"/>
                  </a:lnTo>
                  <a:lnTo>
                    <a:pt x="9749694" y="2962532"/>
                  </a:lnTo>
                  <a:lnTo>
                    <a:pt x="9744534" y="2911436"/>
                  </a:lnTo>
                  <a:lnTo>
                    <a:pt x="9738846" y="2860497"/>
                  </a:lnTo>
                  <a:lnTo>
                    <a:pt x="9732632" y="2809718"/>
                  </a:lnTo>
                  <a:lnTo>
                    <a:pt x="9725895" y="2759101"/>
                  </a:lnTo>
                  <a:lnTo>
                    <a:pt x="9718638" y="2708649"/>
                  </a:lnTo>
                  <a:lnTo>
                    <a:pt x="9710863" y="2658366"/>
                  </a:lnTo>
                  <a:lnTo>
                    <a:pt x="9702574" y="2608253"/>
                  </a:lnTo>
                  <a:lnTo>
                    <a:pt x="9693773" y="2558314"/>
                  </a:lnTo>
                  <a:lnTo>
                    <a:pt x="9684462" y="2508551"/>
                  </a:lnTo>
                  <a:lnTo>
                    <a:pt x="9674646" y="2458966"/>
                  </a:lnTo>
                  <a:lnTo>
                    <a:pt x="9664326" y="2409564"/>
                  </a:lnTo>
                  <a:lnTo>
                    <a:pt x="9653504" y="2360346"/>
                  </a:lnTo>
                  <a:lnTo>
                    <a:pt x="9642185" y="2311316"/>
                  </a:lnTo>
                  <a:lnTo>
                    <a:pt x="9630371" y="2262476"/>
                  </a:lnTo>
                  <a:lnTo>
                    <a:pt x="9618064" y="2213828"/>
                  </a:lnTo>
                  <a:lnTo>
                    <a:pt x="9605268" y="2165376"/>
                  </a:lnTo>
                  <a:lnTo>
                    <a:pt x="9591984" y="2117123"/>
                  </a:lnTo>
                  <a:lnTo>
                    <a:pt x="9578217" y="2069070"/>
                  </a:lnTo>
                  <a:lnTo>
                    <a:pt x="9563968" y="2021222"/>
                  </a:lnTo>
                  <a:lnTo>
                    <a:pt x="9549240" y="1973580"/>
                  </a:lnTo>
                  <a:lnTo>
                    <a:pt x="9534037" y="1926148"/>
                  </a:lnTo>
                  <a:lnTo>
                    <a:pt x="9518360" y="1878927"/>
                  </a:lnTo>
                  <a:lnTo>
                    <a:pt x="9502214" y="1831922"/>
                  </a:lnTo>
                  <a:lnTo>
                    <a:pt x="9485600" y="1785134"/>
                  </a:lnTo>
                  <a:lnTo>
                    <a:pt x="9468521" y="1738567"/>
                  </a:lnTo>
                  <a:lnTo>
                    <a:pt x="9450980" y="1692223"/>
                  </a:lnTo>
                  <a:lnTo>
                    <a:pt x="9432980" y="1646105"/>
                  </a:lnTo>
                  <a:lnTo>
                    <a:pt x="9414524" y="1600216"/>
                  </a:lnTo>
                  <a:lnTo>
                    <a:pt x="9395614" y="1554558"/>
                  </a:lnTo>
                  <a:lnTo>
                    <a:pt x="9376253" y="1509135"/>
                  </a:lnTo>
                  <a:lnTo>
                    <a:pt x="9356444" y="1463949"/>
                  </a:lnTo>
                  <a:lnTo>
                    <a:pt x="9336190" y="1419002"/>
                  </a:lnTo>
                  <a:lnTo>
                    <a:pt x="9315493" y="1374298"/>
                  </a:lnTo>
                  <a:lnTo>
                    <a:pt x="9294357" y="1329839"/>
                  </a:lnTo>
                  <a:lnTo>
                    <a:pt x="9272784" y="1285629"/>
                  </a:lnTo>
                  <a:lnTo>
                    <a:pt x="9250776" y="1241669"/>
                  </a:lnTo>
                  <a:lnTo>
                    <a:pt x="9228337" y="1197963"/>
                  </a:lnTo>
                  <a:lnTo>
                    <a:pt x="9205470" y="1154513"/>
                  </a:lnTo>
                  <a:lnTo>
                    <a:pt x="9182177" y="1111323"/>
                  </a:lnTo>
                  <a:lnTo>
                    <a:pt x="9158460" y="1068394"/>
                  </a:lnTo>
                  <a:lnTo>
                    <a:pt x="9134323" y="1025730"/>
                  </a:lnTo>
                  <a:lnTo>
                    <a:pt x="9109769" y="983334"/>
                  </a:lnTo>
                  <a:lnTo>
                    <a:pt x="9084800" y="941207"/>
                  </a:lnTo>
                  <a:lnTo>
                    <a:pt x="9059419" y="899354"/>
                  </a:lnTo>
                  <a:lnTo>
                    <a:pt x="9033629" y="857776"/>
                  </a:lnTo>
                  <a:lnTo>
                    <a:pt x="9007433" y="816477"/>
                  </a:lnTo>
                  <a:lnTo>
                    <a:pt x="8980832" y="775459"/>
                  </a:lnTo>
                  <a:lnTo>
                    <a:pt x="8953831" y="734725"/>
                  </a:lnTo>
                  <a:lnTo>
                    <a:pt x="8926432" y="694278"/>
                  </a:lnTo>
                  <a:lnTo>
                    <a:pt x="8898638" y="654121"/>
                  </a:lnTo>
                  <a:lnTo>
                    <a:pt x="8870451" y="614255"/>
                  </a:lnTo>
                  <a:lnTo>
                    <a:pt x="8841874" y="574685"/>
                  </a:lnTo>
                  <a:lnTo>
                    <a:pt x="8812910" y="535413"/>
                  </a:lnTo>
                  <a:lnTo>
                    <a:pt x="8783562" y="496441"/>
                  </a:lnTo>
                  <a:lnTo>
                    <a:pt x="8753833" y="457772"/>
                  </a:lnTo>
                  <a:lnTo>
                    <a:pt x="8723725" y="419410"/>
                  </a:lnTo>
                  <a:lnTo>
                    <a:pt x="8693241" y="381356"/>
                  </a:lnTo>
                  <a:lnTo>
                    <a:pt x="8662384" y="343615"/>
                  </a:lnTo>
                  <a:lnTo>
                    <a:pt x="8631156" y="306187"/>
                  </a:lnTo>
                  <a:lnTo>
                    <a:pt x="8599561" y="269077"/>
                  </a:lnTo>
                  <a:lnTo>
                    <a:pt x="8567601" y="232286"/>
                  </a:lnTo>
                  <a:lnTo>
                    <a:pt x="8535280" y="195819"/>
                  </a:lnTo>
                  <a:lnTo>
                    <a:pt x="8502599" y="159677"/>
                  </a:lnTo>
                  <a:lnTo>
                    <a:pt x="8349627" y="0"/>
                  </a:lnTo>
                  <a:close/>
                </a:path>
              </a:pathLst>
            </a:custGeom>
            <a:solidFill>
              <a:srgbClr val="D9D9D9">
                <a:alpha val="61961"/>
              </a:srgbClr>
            </a:solidFill>
          </p:spPr>
          <p:txBody>
            <a:bodyPr wrap="square" lIns="0" tIns="0" rIns="0" bIns="0" rtlCol="0"/>
            <a:lstStyle/>
            <a:p>
              <a:endParaRPr/>
            </a:p>
          </p:txBody>
        </p:sp>
        <p:pic>
          <p:nvPicPr>
            <p:cNvPr id="10" name="object 4">
              <a:extLst>
                <a:ext uri="{FF2B5EF4-FFF2-40B4-BE49-F238E27FC236}">
                  <a16:creationId xmlns:a16="http://schemas.microsoft.com/office/drawing/2014/main" id="{37ECE048-F679-0AD4-B9D4-3207A5C72AA4}"/>
                </a:ext>
              </a:extLst>
            </p:cNvPr>
            <p:cNvPicPr/>
            <p:nvPr/>
          </p:nvPicPr>
          <p:blipFill>
            <a:blip r:embed="rId3" cstate="print"/>
            <a:stretch>
              <a:fillRect/>
            </a:stretch>
          </p:blipFill>
          <p:spPr>
            <a:xfrm>
              <a:off x="1460754" y="8267"/>
              <a:ext cx="9270492" cy="6832593"/>
            </a:xfrm>
            <a:prstGeom prst="rect">
              <a:avLst/>
            </a:prstGeom>
          </p:spPr>
        </p:pic>
      </p:grpSp>
      <p:sp>
        <p:nvSpPr>
          <p:cNvPr id="11" name="object 6">
            <a:extLst>
              <a:ext uri="{FF2B5EF4-FFF2-40B4-BE49-F238E27FC236}">
                <a16:creationId xmlns:a16="http://schemas.microsoft.com/office/drawing/2014/main" id="{6ED826EE-B945-6386-855D-6737B250D6A9}"/>
              </a:ext>
            </a:extLst>
          </p:cNvPr>
          <p:cNvSpPr txBox="1"/>
          <p:nvPr/>
        </p:nvSpPr>
        <p:spPr>
          <a:xfrm>
            <a:off x="6684492" y="6438948"/>
            <a:ext cx="24301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Photo:</a:t>
            </a:r>
            <a:r>
              <a:rPr sz="1800" spc="-15" dirty="0">
                <a:latin typeface="Calibri"/>
                <a:cs typeface="Calibri"/>
              </a:rPr>
              <a:t> </a:t>
            </a:r>
            <a:r>
              <a:rPr sz="1800" dirty="0">
                <a:latin typeface="Calibri"/>
                <a:cs typeface="Calibri"/>
              </a:rPr>
              <a:t>Pramuk</a:t>
            </a:r>
            <a:r>
              <a:rPr sz="1800" spc="-35" dirty="0">
                <a:latin typeface="Calibri"/>
                <a:cs typeface="Calibri"/>
              </a:rPr>
              <a:t> </a:t>
            </a:r>
            <a:r>
              <a:rPr sz="1800" dirty="0">
                <a:latin typeface="Calibri"/>
                <a:cs typeface="Calibri"/>
              </a:rPr>
              <a:t>et</a:t>
            </a:r>
            <a:r>
              <a:rPr sz="1800" spc="-15" dirty="0">
                <a:latin typeface="Calibri"/>
                <a:cs typeface="Calibri"/>
              </a:rPr>
              <a:t> </a:t>
            </a:r>
            <a:r>
              <a:rPr sz="1800" dirty="0">
                <a:latin typeface="Calibri"/>
                <a:cs typeface="Calibri"/>
              </a:rPr>
              <a:t>al.</a:t>
            </a:r>
            <a:r>
              <a:rPr sz="1800" spc="-20" dirty="0">
                <a:latin typeface="Calibri"/>
                <a:cs typeface="Calibri"/>
              </a:rPr>
              <a:t> 2013</a:t>
            </a:r>
            <a:endParaRPr sz="1800" dirty="0">
              <a:latin typeface="Calibri"/>
              <a:cs typeface="Calibri"/>
            </a:endParaRPr>
          </a:p>
        </p:txBody>
      </p:sp>
    </p:spTree>
    <p:extLst>
      <p:ext uri="{BB962C8B-B14F-4D97-AF65-F5344CB8AC3E}">
        <p14:creationId xmlns:p14="http://schemas.microsoft.com/office/powerpoint/2010/main" val="3903345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01400" y="6492873"/>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2</a:t>
            </a:fld>
            <a:endParaRPr dirty="0">
              <a:solidFill>
                <a:srgbClr val="FFFFFF"/>
              </a:solidFill>
            </a:endParaRPr>
          </a:p>
        </p:txBody>
      </p:sp>
      <p:sp>
        <p:nvSpPr>
          <p:cNvPr id="8" name="object 7">
            <a:extLst>
              <a:ext uri="{FF2B5EF4-FFF2-40B4-BE49-F238E27FC236}">
                <a16:creationId xmlns:a16="http://schemas.microsoft.com/office/drawing/2014/main" id="{72718221-8AAA-F3DB-9CD2-53CE9B266A6D}"/>
              </a:ext>
            </a:extLst>
          </p:cNvPr>
          <p:cNvSpPr txBox="1"/>
          <p:nvPr/>
        </p:nvSpPr>
        <p:spPr>
          <a:xfrm>
            <a:off x="6114585" y="2457597"/>
            <a:ext cx="5917580" cy="2166619"/>
          </a:xfrm>
          <a:prstGeom prst="rect">
            <a:avLst/>
          </a:prstGeom>
        </p:spPr>
        <p:txBody>
          <a:bodyPr vert="horz" wrap="square" lIns="0" tIns="12065" rIns="0" bIns="0" rtlCol="0">
            <a:spAutoFit/>
          </a:bodyPr>
          <a:lstStyle/>
          <a:p>
            <a:pPr marL="12700">
              <a:lnSpc>
                <a:spcPct val="100000"/>
              </a:lnSpc>
              <a:spcBef>
                <a:spcPts val="95"/>
              </a:spcBef>
            </a:pPr>
            <a:r>
              <a:rPr sz="2800" dirty="0">
                <a:solidFill>
                  <a:schemeClr val="tx1"/>
                </a:solidFill>
                <a:latin typeface="Calibri"/>
                <a:cs typeface="Calibri"/>
              </a:rPr>
              <a:t>2012:</a:t>
            </a:r>
            <a:r>
              <a:rPr sz="2800" spc="-55" dirty="0">
                <a:solidFill>
                  <a:schemeClr val="tx1"/>
                </a:solidFill>
                <a:latin typeface="Calibri"/>
                <a:cs typeface="Calibri"/>
              </a:rPr>
              <a:t> </a:t>
            </a:r>
            <a:r>
              <a:rPr sz="2800" spc="-10" dirty="0">
                <a:solidFill>
                  <a:schemeClr val="tx1"/>
                </a:solidFill>
                <a:latin typeface="Calibri"/>
                <a:cs typeface="Calibri"/>
              </a:rPr>
              <a:t>Petition</a:t>
            </a:r>
            <a:endParaRPr sz="2800" dirty="0">
              <a:solidFill>
                <a:schemeClr val="tx1"/>
              </a:solidFill>
              <a:latin typeface="Calibri"/>
              <a:cs typeface="Calibri"/>
            </a:endParaRPr>
          </a:p>
          <a:p>
            <a:pPr marL="12700">
              <a:lnSpc>
                <a:spcPct val="100000"/>
              </a:lnSpc>
            </a:pPr>
            <a:r>
              <a:rPr sz="2800" dirty="0">
                <a:solidFill>
                  <a:schemeClr val="tx1"/>
                </a:solidFill>
                <a:latin typeface="Calibri"/>
                <a:cs typeface="Calibri"/>
              </a:rPr>
              <a:t>2015:</a:t>
            </a:r>
            <a:r>
              <a:rPr sz="2800" spc="-65" dirty="0">
                <a:solidFill>
                  <a:schemeClr val="tx1"/>
                </a:solidFill>
                <a:latin typeface="Calibri"/>
                <a:cs typeface="Calibri"/>
              </a:rPr>
              <a:t> </a:t>
            </a:r>
            <a:r>
              <a:rPr sz="2800" spc="-10" dirty="0">
                <a:solidFill>
                  <a:schemeClr val="tx1"/>
                </a:solidFill>
                <a:latin typeface="Calibri"/>
                <a:cs typeface="Calibri"/>
              </a:rPr>
              <a:t>Substantial</a:t>
            </a:r>
            <a:r>
              <a:rPr sz="2800" spc="-35" dirty="0">
                <a:solidFill>
                  <a:schemeClr val="tx1"/>
                </a:solidFill>
                <a:latin typeface="Calibri"/>
                <a:cs typeface="Calibri"/>
              </a:rPr>
              <a:t> </a:t>
            </a:r>
            <a:r>
              <a:rPr sz="2800" spc="-10" dirty="0">
                <a:solidFill>
                  <a:schemeClr val="tx1"/>
                </a:solidFill>
                <a:latin typeface="Calibri"/>
                <a:cs typeface="Calibri"/>
              </a:rPr>
              <a:t>90-</a:t>
            </a:r>
            <a:r>
              <a:rPr sz="2800" spc="-25" dirty="0">
                <a:solidFill>
                  <a:schemeClr val="tx1"/>
                </a:solidFill>
                <a:latin typeface="Calibri"/>
                <a:cs typeface="Calibri"/>
              </a:rPr>
              <a:t>day</a:t>
            </a:r>
            <a:endParaRPr sz="2800" dirty="0">
              <a:solidFill>
                <a:schemeClr val="tx1"/>
              </a:solidFill>
              <a:latin typeface="Calibri"/>
              <a:cs typeface="Calibri"/>
            </a:endParaRPr>
          </a:p>
          <a:p>
            <a:pPr marL="12700">
              <a:lnSpc>
                <a:spcPct val="100000"/>
              </a:lnSpc>
            </a:pPr>
            <a:r>
              <a:rPr lang="en-US" sz="2800" dirty="0">
                <a:solidFill>
                  <a:schemeClr val="tx1"/>
                </a:solidFill>
                <a:latin typeface="Calibri"/>
                <a:cs typeface="Calibri"/>
              </a:rPr>
              <a:t>20</a:t>
            </a:r>
            <a:r>
              <a:rPr sz="2800" dirty="0">
                <a:solidFill>
                  <a:schemeClr val="tx1"/>
                </a:solidFill>
                <a:latin typeface="Calibri"/>
                <a:cs typeface="Calibri"/>
              </a:rPr>
              <a:t>23:</a:t>
            </a:r>
            <a:r>
              <a:rPr sz="2800" spc="-35" dirty="0">
                <a:solidFill>
                  <a:schemeClr val="tx1"/>
                </a:solidFill>
                <a:latin typeface="Calibri"/>
                <a:cs typeface="Calibri"/>
              </a:rPr>
              <a:t> </a:t>
            </a:r>
            <a:r>
              <a:rPr lang="en-US" sz="2800" spc="-10" dirty="0">
                <a:solidFill>
                  <a:schemeClr val="tx1"/>
                </a:solidFill>
                <a:latin typeface="Calibri"/>
                <a:cs typeface="Calibri"/>
              </a:rPr>
              <a:t>Proposed Rule - Threatened</a:t>
            </a:r>
          </a:p>
          <a:p>
            <a:pPr marL="12700">
              <a:lnSpc>
                <a:spcPct val="100000"/>
              </a:lnSpc>
            </a:pPr>
            <a:r>
              <a:rPr lang="en-US" sz="2800" spc="-10" dirty="0">
                <a:solidFill>
                  <a:schemeClr val="tx1"/>
                </a:solidFill>
                <a:latin typeface="Calibri"/>
                <a:cs typeface="Calibri"/>
              </a:rPr>
              <a:t>           Species Status Assessment  	Development</a:t>
            </a:r>
            <a:endParaRPr sz="2800" dirty="0">
              <a:solidFill>
                <a:schemeClr val="tx1"/>
              </a:solidFill>
              <a:latin typeface="Calibri"/>
              <a:cs typeface="Calibri"/>
            </a:endParaRPr>
          </a:p>
        </p:txBody>
      </p:sp>
      <p:sp>
        <p:nvSpPr>
          <p:cNvPr id="11" name="object 3">
            <a:extLst>
              <a:ext uri="{FF2B5EF4-FFF2-40B4-BE49-F238E27FC236}">
                <a16:creationId xmlns:a16="http://schemas.microsoft.com/office/drawing/2014/main" id="{844E8791-DDE7-B3B8-AF18-1C2EC8299F87}"/>
              </a:ext>
            </a:extLst>
          </p:cNvPr>
          <p:cNvSpPr txBox="1">
            <a:spLocks noGrp="1"/>
          </p:cNvSpPr>
          <p:nvPr>
            <p:ph type="title"/>
          </p:nvPr>
        </p:nvSpPr>
        <p:spPr>
          <a:xfrm>
            <a:off x="990601" y="358173"/>
            <a:ext cx="3886200" cy="1056321"/>
          </a:xfrm>
          <a:prstGeom prst="rect">
            <a:avLst/>
          </a:prstGeom>
        </p:spPr>
        <p:txBody>
          <a:bodyPr vert="horz" wrap="square" lIns="0" tIns="497465" rIns="0" bIns="0" rtlCol="0">
            <a:spAutoFit/>
          </a:bodyPr>
          <a:lstStyle/>
          <a:p>
            <a:pPr marL="274320">
              <a:lnSpc>
                <a:spcPct val="100000"/>
              </a:lnSpc>
              <a:spcBef>
                <a:spcPts val="95"/>
              </a:spcBef>
            </a:pPr>
            <a:r>
              <a:rPr lang="en-US" dirty="0"/>
              <a:t>Listing Timeline</a:t>
            </a:r>
            <a:endParaRPr spc="-10" dirty="0"/>
          </a:p>
        </p:txBody>
      </p:sp>
      <p:pic>
        <p:nvPicPr>
          <p:cNvPr id="12" name="Picture 11">
            <a:extLst>
              <a:ext uri="{FF2B5EF4-FFF2-40B4-BE49-F238E27FC236}">
                <a16:creationId xmlns:a16="http://schemas.microsoft.com/office/drawing/2014/main" id="{3C0044CE-1274-9704-49F9-868D370A62AB}"/>
              </a:ext>
            </a:extLst>
          </p:cNvPr>
          <p:cNvPicPr>
            <a:picLocks noChangeAspect="1"/>
          </p:cNvPicPr>
          <p:nvPr/>
        </p:nvPicPr>
        <p:blipFill rotWithShape="1">
          <a:blip r:embed="rId3"/>
          <a:srcRect l="22682" t="4226"/>
          <a:stretch/>
        </p:blipFill>
        <p:spPr bwMode="auto">
          <a:xfrm>
            <a:off x="457200" y="2057400"/>
            <a:ext cx="5176866" cy="4191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4256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630162" y="0"/>
            <a:ext cx="3522725" cy="6857998"/>
          </a:xfrm>
          <a:prstGeom prst="rect">
            <a:avLst/>
          </a:prstGeom>
        </p:spPr>
      </p:pic>
      <p:sp>
        <p:nvSpPr>
          <p:cNvPr id="3" name="object 3"/>
          <p:cNvSpPr txBox="1">
            <a:spLocks noGrp="1"/>
          </p:cNvSpPr>
          <p:nvPr>
            <p:ph type="title"/>
          </p:nvPr>
        </p:nvSpPr>
        <p:spPr>
          <a:xfrm>
            <a:off x="990601" y="358173"/>
            <a:ext cx="3886200" cy="1056321"/>
          </a:xfrm>
          <a:prstGeom prst="rect">
            <a:avLst/>
          </a:prstGeom>
        </p:spPr>
        <p:txBody>
          <a:bodyPr vert="horz" wrap="square" lIns="0" tIns="497465" rIns="0" bIns="0" rtlCol="0">
            <a:spAutoFit/>
          </a:bodyPr>
          <a:lstStyle/>
          <a:p>
            <a:pPr marL="274320">
              <a:lnSpc>
                <a:spcPct val="100000"/>
              </a:lnSpc>
              <a:spcBef>
                <a:spcPts val="95"/>
              </a:spcBef>
            </a:pPr>
            <a:r>
              <a:rPr dirty="0"/>
              <a:t>Species</a:t>
            </a:r>
            <a:r>
              <a:rPr spc="-135" dirty="0"/>
              <a:t> </a:t>
            </a:r>
            <a:r>
              <a:rPr spc="-10" dirty="0"/>
              <a:t>range</a:t>
            </a:r>
          </a:p>
        </p:txBody>
      </p:sp>
      <p:sp>
        <p:nvSpPr>
          <p:cNvPr id="5" name="object 5"/>
          <p:cNvSpPr txBox="1">
            <a:spLocks noGrp="1"/>
          </p:cNvSpPr>
          <p:nvPr>
            <p:ph type="sldNum" sz="quarter" idx="12"/>
          </p:nvPr>
        </p:nvSpPr>
        <p:spPr>
          <a:xfrm>
            <a:off x="11201400" y="6492873"/>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3</a:t>
            </a:fld>
            <a:endParaRPr dirty="0">
              <a:solidFill>
                <a:srgbClr val="FFFFFF"/>
              </a:solidFill>
            </a:endParaRPr>
          </a:p>
        </p:txBody>
      </p:sp>
      <p:pic>
        <p:nvPicPr>
          <p:cNvPr id="4" name="object 4"/>
          <p:cNvPicPr/>
          <p:nvPr/>
        </p:nvPicPr>
        <p:blipFill>
          <a:blip r:embed="rId4" cstate="print"/>
          <a:stretch>
            <a:fillRect/>
          </a:stretch>
        </p:blipFill>
        <p:spPr>
          <a:xfrm>
            <a:off x="534162" y="2055876"/>
            <a:ext cx="5561837" cy="31630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4</a:t>
            </a:fld>
            <a:endParaRPr dirty="0">
              <a:solidFill>
                <a:srgbClr val="FFFFFF"/>
              </a:solidFill>
            </a:endParaRPr>
          </a:p>
        </p:txBody>
      </p:sp>
      <p:pic>
        <p:nvPicPr>
          <p:cNvPr id="8" name="Picture 7">
            <a:extLst>
              <a:ext uri="{FF2B5EF4-FFF2-40B4-BE49-F238E27FC236}">
                <a16:creationId xmlns:a16="http://schemas.microsoft.com/office/drawing/2014/main" id="{179BD37F-C646-6CD9-E2B1-5534F22831FC}"/>
              </a:ext>
            </a:extLst>
          </p:cNvPr>
          <p:cNvPicPr>
            <a:picLocks noChangeAspect="1"/>
          </p:cNvPicPr>
          <p:nvPr/>
        </p:nvPicPr>
        <p:blipFill rotWithShape="1">
          <a:blip r:embed="rId3">
            <a:alphaModFix/>
          </a:blip>
          <a:srcRect r="8163"/>
          <a:stretch/>
        </p:blipFill>
        <p:spPr>
          <a:xfrm>
            <a:off x="688675" y="2703880"/>
            <a:ext cx="3603366" cy="3696920"/>
          </a:xfrm>
          <a:prstGeom prst="rect">
            <a:avLst/>
          </a:prstGeom>
        </p:spPr>
      </p:pic>
      <p:sp>
        <p:nvSpPr>
          <p:cNvPr id="9" name="Title 1">
            <a:extLst>
              <a:ext uri="{FF2B5EF4-FFF2-40B4-BE49-F238E27FC236}">
                <a16:creationId xmlns:a16="http://schemas.microsoft.com/office/drawing/2014/main" id="{1C9662E9-969A-C09E-EB1A-48CD6BA5F9C7}"/>
              </a:ext>
            </a:extLst>
          </p:cNvPr>
          <p:cNvSpPr>
            <a:spLocks noGrp="1"/>
          </p:cNvSpPr>
          <p:nvPr>
            <p:ph type="title"/>
          </p:nvPr>
        </p:nvSpPr>
        <p:spPr>
          <a:xfrm>
            <a:off x="688675" y="685800"/>
            <a:ext cx="4800600" cy="677108"/>
          </a:xfrm>
        </p:spPr>
        <p:txBody>
          <a:bodyPr/>
          <a:lstStyle/>
          <a:p>
            <a:r>
              <a:rPr lang="en-US" dirty="0"/>
              <a:t>Species Distribution</a:t>
            </a:r>
          </a:p>
        </p:txBody>
      </p:sp>
      <p:pic>
        <p:nvPicPr>
          <p:cNvPr id="10" name="Picture 9">
            <a:extLst>
              <a:ext uri="{FF2B5EF4-FFF2-40B4-BE49-F238E27FC236}">
                <a16:creationId xmlns:a16="http://schemas.microsoft.com/office/drawing/2014/main" id="{98FC596A-21A8-9526-165F-ED8FC270A453}"/>
              </a:ext>
            </a:extLst>
          </p:cNvPr>
          <p:cNvPicPr>
            <a:picLocks noChangeAspect="1"/>
          </p:cNvPicPr>
          <p:nvPr/>
        </p:nvPicPr>
        <p:blipFill rotWithShape="1">
          <a:blip r:embed="rId4">
            <a:extLst>
              <a:ext uri="{28A0092B-C50C-407E-A947-70E740481C1C}">
                <a14:useLocalDpi xmlns:a14="http://schemas.microsoft.com/office/drawing/2010/main" val="0"/>
              </a:ext>
            </a:extLst>
          </a:blip>
          <a:srcRect l="3750" t="4133" r="1649" b="13637"/>
          <a:stretch/>
        </p:blipFill>
        <p:spPr>
          <a:xfrm>
            <a:off x="6553200" y="99817"/>
            <a:ext cx="4879673" cy="6658365"/>
          </a:xfrm>
          <a:prstGeom prst="rect">
            <a:avLst/>
          </a:prstGeom>
        </p:spPr>
      </p:pic>
    </p:spTree>
    <p:extLst>
      <p:ext uri="{BB962C8B-B14F-4D97-AF65-F5344CB8AC3E}">
        <p14:creationId xmlns:p14="http://schemas.microsoft.com/office/powerpoint/2010/main" val="3866914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5</a:t>
            </a:fld>
            <a:endParaRPr dirty="0">
              <a:solidFill>
                <a:srgbClr val="FFFFFF"/>
              </a:solidFill>
            </a:endParaRPr>
          </a:p>
        </p:txBody>
      </p:sp>
      <p:sp>
        <p:nvSpPr>
          <p:cNvPr id="4" name="Title 1">
            <a:extLst>
              <a:ext uri="{FF2B5EF4-FFF2-40B4-BE49-F238E27FC236}">
                <a16:creationId xmlns:a16="http://schemas.microsoft.com/office/drawing/2014/main" id="{3454A89D-F2B2-D1B8-1959-030734FDD297}"/>
              </a:ext>
            </a:extLst>
          </p:cNvPr>
          <p:cNvSpPr>
            <a:spLocks noGrp="1"/>
          </p:cNvSpPr>
          <p:nvPr>
            <p:ph type="title"/>
          </p:nvPr>
        </p:nvSpPr>
        <p:spPr>
          <a:xfrm>
            <a:off x="762000" y="381000"/>
            <a:ext cx="6126774" cy="1354217"/>
          </a:xfrm>
        </p:spPr>
        <p:txBody>
          <a:bodyPr/>
          <a:lstStyle/>
          <a:p>
            <a:r>
              <a:rPr lang="en-US" dirty="0"/>
              <a:t>Southwestern Pond Turtle </a:t>
            </a:r>
            <a:br>
              <a:rPr lang="en-US" dirty="0"/>
            </a:br>
            <a:r>
              <a:rPr lang="en-US" dirty="0"/>
              <a:t>Analysis Units</a:t>
            </a:r>
          </a:p>
        </p:txBody>
      </p:sp>
      <p:pic>
        <p:nvPicPr>
          <p:cNvPr id="6" name="Picture 5">
            <a:extLst>
              <a:ext uri="{FF2B5EF4-FFF2-40B4-BE49-F238E27FC236}">
                <a16:creationId xmlns:a16="http://schemas.microsoft.com/office/drawing/2014/main" id="{BE8D8F36-B373-2139-8571-5818B0CE73CF}"/>
              </a:ext>
            </a:extLst>
          </p:cNvPr>
          <p:cNvPicPr>
            <a:picLocks noChangeAspect="1"/>
          </p:cNvPicPr>
          <p:nvPr/>
        </p:nvPicPr>
        <p:blipFill rotWithShape="1">
          <a:blip r:embed="rId3"/>
          <a:srcRect l="10065" r="7978"/>
          <a:stretch/>
        </p:blipFill>
        <p:spPr>
          <a:xfrm>
            <a:off x="7008779" y="-4864"/>
            <a:ext cx="4343400" cy="6858000"/>
          </a:xfrm>
          <a:prstGeom prst="rect">
            <a:avLst/>
          </a:prstGeom>
        </p:spPr>
      </p:pic>
      <p:pic>
        <p:nvPicPr>
          <p:cNvPr id="7" name="Picture 6">
            <a:extLst>
              <a:ext uri="{FF2B5EF4-FFF2-40B4-BE49-F238E27FC236}">
                <a16:creationId xmlns:a16="http://schemas.microsoft.com/office/drawing/2014/main" id="{05E452D2-1D89-BC74-1943-F555B43F93A7}"/>
              </a:ext>
            </a:extLst>
          </p:cNvPr>
          <p:cNvPicPr>
            <a:picLocks noChangeAspect="1"/>
          </p:cNvPicPr>
          <p:nvPr/>
        </p:nvPicPr>
        <p:blipFill>
          <a:blip r:embed="rId4"/>
          <a:stretch>
            <a:fillRect/>
          </a:stretch>
        </p:blipFill>
        <p:spPr>
          <a:xfrm>
            <a:off x="1219200" y="2209800"/>
            <a:ext cx="4038600" cy="4038600"/>
          </a:xfrm>
          <a:prstGeom prst="rect">
            <a:avLst/>
          </a:prstGeom>
        </p:spPr>
      </p:pic>
    </p:spTree>
    <p:extLst>
      <p:ext uri="{BB962C8B-B14F-4D97-AF65-F5344CB8AC3E}">
        <p14:creationId xmlns:p14="http://schemas.microsoft.com/office/powerpoint/2010/main" val="1503179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6</a:t>
            </a:fld>
            <a:endParaRPr dirty="0">
              <a:solidFill>
                <a:srgbClr val="FFFFFF"/>
              </a:solidFill>
            </a:endParaRPr>
          </a:p>
        </p:txBody>
      </p:sp>
      <p:pic>
        <p:nvPicPr>
          <p:cNvPr id="8" name="object 6">
            <a:extLst>
              <a:ext uri="{FF2B5EF4-FFF2-40B4-BE49-F238E27FC236}">
                <a16:creationId xmlns:a16="http://schemas.microsoft.com/office/drawing/2014/main" id="{E82DB491-E946-82F6-9ED5-1E9EDA3486BE}"/>
              </a:ext>
            </a:extLst>
          </p:cNvPr>
          <p:cNvPicPr/>
          <p:nvPr/>
        </p:nvPicPr>
        <p:blipFill>
          <a:blip r:embed="rId3" cstate="print"/>
          <a:stretch>
            <a:fillRect/>
          </a:stretch>
        </p:blipFill>
        <p:spPr>
          <a:xfrm>
            <a:off x="5841500" y="2032000"/>
            <a:ext cx="4908760" cy="3276600"/>
          </a:xfrm>
          <a:prstGeom prst="rect">
            <a:avLst/>
          </a:prstGeom>
        </p:spPr>
      </p:pic>
      <p:sp>
        <p:nvSpPr>
          <p:cNvPr id="9" name="object 2">
            <a:extLst>
              <a:ext uri="{FF2B5EF4-FFF2-40B4-BE49-F238E27FC236}">
                <a16:creationId xmlns:a16="http://schemas.microsoft.com/office/drawing/2014/main" id="{B3C76225-5D22-E279-B01C-A7AA680B2141}"/>
              </a:ext>
            </a:extLst>
          </p:cNvPr>
          <p:cNvSpPr txBox="1">
            <a:spLocks noGrp="1"/>
          </p:cNvSpPr>
          <p:nvPr>
            <p:ph type="title"/>
          </p:nvPr>
        </p:nvSpPr>
        <p:spPr>
          <a:xfrm>
            <a:off x="655026" y="125183"/>
            <a:ext cx="10881946" cy="1086836"/>
          </a:xfrm>
          <a:prstGeom prst="rect">
            <a:avLst/>
          </a:prstGeom>
        </p:spPr>
        <p:txBody>
          <a:bodyPr vert="horz" wrap="square" lIns="0" tIns="12065" rIns="0" bIns="0" rtlCol="0">
            <a:spAutoFit/>
          </a:bodyPr>
          <a:lstStyle/>
          <a:p>
            <a:pPr marL="373380" algn="ctr">
              <a:lnSpc>
                <a:spcPct val="100000"/>
              </a:lnSpc>
              <a:spcBef>
                <a:spcPts val="95"/>
              </a:spcBef>
            </a:pPr>
            <a:r>
              <a:rPr spc="-10" dirty="0"/>
              <a:t>Habitat</a:t>
            </a:r>
          </a:p>
          <a:p>
            <a:pPr marL="148590" algn="ctr">
              <a:lnSpc>
                <a:spcPct val="100000"/>
              </a:lnSpc>
              <a:spcBef>
                <a:spcPts val="105"/>
              </a:spcBef>
            </a:pPr>
            <a:r>
              <a:rPr lang="en-US" sz="2500" i="1" spc="-75" dirty="0">
                <a:latin typeface="Calibri Light"/>
                <a:cs typeface="Calibri Light"/>
              </a:rPr>
              <a:t>S</a:t>
            </a:r>
            <a:r>
              <a:rPr sz="2500" i="1" spc="-75" dirty="0">
                <a:latin typeface="Calibri Light"/>
                <a:cs typeface="Calibri Light"/>
              </a:rPr>
              <a:t>outhwestern</a:t>
            </a:r>
            <a:r>
              <a:rPr sz="2500" i="1" spc="-80" dirty="0">
                <a:latin typeface="Calibri Light"/>
                <a:cs typeface="Calibri Light"/>
              </a:rPr>
              <a:t> </a:t>
            </a:r>
            <a:r>
              <a:rPr sz="2500" i="1" spc="-70" dirty="0">
                <a:latin typeface="Calibri Light"/>
                <a:cs typeface="Calibri Light"/>
              </a:rPr>
              <a:t>pond</a:t>
            </a:r>
            <a:r>
              <a:rPr sz="2500" i="1" spc="-80" dirty="0">
                <a:latin typeface="Calibri Light"/>
                <a:cs typeface="Calibri Light"/>
              </a:rPr>
              <a:t> </a:t>
            </a:r>
            <a:r>
              <a:rPr sz="2500" i="1" spc="-55" dirty="0">
                <a:latin typeface="Calibri Light"/>
                <a:cs typeface="Calibri Light"/>
              </a:rPr>
              <a:t>turtles require</a:t>
            </a:r>
            <a:r>
              <a:rPr sz="2500" i="1" spc="-105" dirty="0">
                <a:latin typeface="Calibri Light"/>
                <a:cs typeface="Calibri Light"/>
              </a:rPr>
              <a:t> </a:t>
            </a:r>
            <a:r>
              <a:rPr sz="2500" i="1" spc="-60" dirty="0">
                <a:latin typeface="Calibri Light"/>
                <a:cs typeface="Calibri Light"/>
              </a:rPr>
              <a:t>both</a:t>
            </a:r>
            <a:r>
              <a:rPr sz="2500" i="1" spc="-80" dirty="0">
                <a:latin typeface="Calibri Light"/>
                <a:cs typeface="Calibri Light"/>
              </a:rPr>
              <a:t> </a:t>
            </a:r>
            <a:r>
              <a:rPr sz="2500" i="1" spc="-55" dirty="0">
                <a:latin typeface="Calibri Light"/>
                <a:cs typeface="Calibri Light"/>
              </a:rPr>
              <a:t>aquatic and</a:t>
            </a:r>
            <a:r>
              <a:rPr sz="2500" i="1" spc="-65" dirty="0">
                <a:latin typeface="Calibri Light"/>
                <a:cs typeface="Calibri Light"/>
              </a:rPr>
              <a:t> </a:t>
            </a:r>
            <a:r>
              <a:rPr sz="2500" i="1" spc="-55" dirty="0">
                <a:latin typeface="Calibri Light"/>
                <a:cs typeface="Calibri Light"/>
              </a:rPr>
              <a:t>terrestrial</a:t>
            </a:r>
            <a:r>
              <a:rPr sz="2500" i="1" spc="-40" dirty="0">
                <a:latin typeface="Calibri Light"/>
                <a:cs typeface="Calibri Light"/>
              </a:rPr>
              <a:t> </a:t>
            </a:r>
            <a:r>
              <a:rPr sz="2500" i="1" spc="-10" dirty="0">
                <a:latin typeface="Calibri Light"/>
                <a:cs typeface="Calibri Light"/>
              </a:rPr>
              <a:t>habitats</a:t>
            </a:r>
            <a:endParaRPr sz="2500" dirty="0">
              <a:latin typeface="Calibri Light"/>
              <a:cs typeface="Calibri Light"/>
            </a:endParaRPr>
          </a:p>
        </p:txBody>
      </p:sp>
      <p:pic>
        <p:nvPicPr>
          <p:cNvPr id="10" name="object 4">
            <a:extLst>
              <a:ext uri="{FF2B5EF4-FFF2-40B4-BE49-F238E27FC236}">
                <a16:creationId xmlns:a16="http://schemas.microsoft.com/office/drawing/2014/main" id="{CD6577D5-6D4F-9416-BB38-DAC8C20241C2}"/>
              </a:ext>
            </a:extLst>
          </p:cNvPr>
          <p:cNvPicPr/>
          <p:nvPr/>
        </p:nvPicPr>
        <p:blipFill>
          <a:blip r:embed="rId4" cstate="print"/>
          <a:stretch>
            <a:fillRect/>
          </a:stretch>
        </p:blipFill>
        <p:spPr>
          <a:xfrm>
            <a:off x="2341351" y="4088828"/>
            <a:ext cx="3581400" cy="2643989"/>
          </a:xfrm>
          <a:prstGeom prst="rect">
            <a:avLst/>
          </a:prstGeom>
        </p:spPr>
      </p:pic>
      <p:pic>
        <p:nvPicPr>
          <p:cNvPr id="11" name="object 8">
            <a:extLst>
              <a:ext uri="{FF2B5EF4-FFF2-40B4-BE49-F238E27FC236}">
                <a16:creationId xmlns:a16="http://schemas.microsoft.com/office/drawing/2014/main" id="{30BF92ED-2799-AB56-A75E-FE5CD5453756}"/>
              </a:ext>
            </a:extLst>
          </p:cNvPr>
          <p:cNvPicPr/>
          <p:nvPr/>
        </p:nvPicPr>
        <p:blipFill>
          <a:blip r:embed="rId5">
            <a:extLst>
              <a:ext uri="{28A0092B-C50C-407E-A947-70E740481C1C}">
                <a14:useLocalDpi xmlns:a14="http://schemas.microsoft.com/office/drawing/2010/main" val="0"/>
              </a:ext>
            </a:extLst>
          </a:blip>
          <a:srcRect/>
          <a:stretch/>
        </p:blipFill>
        <p:spPr>
          <a:xfrm>
            <a:off x="1441740" y="1324786"/>
            <a:ext cx="3663660" cy="2942413"/>
          </a:xfrm>
          <a:prstGeom prst="rect">
            <a:avLst/>
          </a:prstGeom>
        </p:spPr>
      </p:pic>
    </p:spTree>
    <p:extLst>
      <p:ext uri="{BB962C8B-B14F-4D97-AF65-F5344CB8AC3E}">
        <p14:creationId xmlns:p14="http://schemas.microsoft.com/office/powerpoint/2010/main" val="2155016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7</a:t>
            </a:fld>
            <a:endParaRPr dirty="0">
              <a:solidFill>
                <a:srgbClr val="FFFFFF"/>
              </a:solidFill>
            </a:endParaRPr>
          </a:p>
        </p:txBody>
      </p:sp>
      <p:sp>
        <p:nvSpPr>
          <p:cNvPr id="4" name="Title 1">
            <a:extLst>
              <a:ext uri="{FF2B5EF4-FFF2-40B4-BE49-F238E27FC236}">
                <a16:creationId xmlns:a16="http://schemas.microsoft.com/office/drawing/2014/main" id="{D5B276D2-460B-C664-8CEE-401DB92B664F}"/>
              </a:ext>
            </a:extLst>
          </p:cNvPr>
          <p:cNvSpPr>
            <a:spLocks noGrp="1"/>
          </p:cNvSpPr>
          <p:nvPr>
            <p:ph type="title"/>
          </p:nvPr>
        </p:nvSpPr>
        <p:spPr>
          <a:xfrm>
            <a:off x="655026" y="125183"/>
            <a:ext cx="10881946" cy="1354217"/>
          </a:xfrm>
        </p:spPr>
        <p:txBody>
          <a:bodyPr/>
          <a:lstStyle/>
          <a:p>
            <a:r>
              <a:rPr lang="en-US" dirty="0"/>
              <a:t>Southwestern Pond Turtle</a:t>
            </a:r>
            <a:br>
              <a:rPr lang="en-US" dirty="0"/>
            </a:br>
            <a:r>
              <a:rPr lang="en-US" dirty="0"/>
              <a:t>Life History</a:t>
            </a:r>
          </a:p>
        </p:txBody>
      </p:sp>
      <p:pic>
        <p:nvPicPr>
          <p:cNvPr id="6" name="Picture 5">
            <a:extLst>
              <a:ext uri="{FF2B5EF4-FFF2-40B4-BE49-F238E27FC236}">
                <a16:creationId xmlns:a16="http://schemas.microsoft.com/office/drawing/2014/main" id="{36494667-B25A-FDC4-D1BA-D72932B7A5EC}"/>
              </a:ext>
            </a:extLst>
          </p:cNvPr>
          <p:cNvPicPr>
            <a:picLocks noChangeAspect="1"/>
          </p:cNvPicPr>
          <p:nvPr/>
        </p:nvPicPr>
        <p:blipFill>
          <a:blip r:embed="rId3"/>
          <a:stretch>
            <a:fillRect/>
          </a:stretch>
        </p:blipFill>
        <p:spPr>
          <a:xfrm>
            <a:off x="499999" y="1752600"/>
            <a:ext cx="11192000" cy="4751617"/>
          </a:xfrm>
          <a:prstGeom prst="rect">
            <a:avLst/>
          </a:prstGeom>
        </p:spPr>
      </p:pic>
    </p:spTree>
    <p:extLst>
      <p:ext uri="{BB962C8B-B14F-4D97-AF65-F5344CB8AC3E}">
        <p14:creationId xmlns:p14="http://schemas.microsoft.com/office/powerpoint/2010/main" val="972889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object 5">
            <a:extLst>
              <a:ext uri="{FF2B5EF4-FFF2-40B4-BE49-F238E27FC236}">
                <a16:creationId xmlns:a16="http://schemas.microsoft.com/office/drawing/2014/main" id="{7BA83944-D08D-317A-5245-AFE30036423D}"/>
              </a:ext>
            </a:extLst>
          </p:cNvPr>
          <p:cNvPicPr/>
          <p:nvPr/>
        </p:nvPicPr>
        <p:blipFill>
          <a:blip r:embed="rId3" cstate="print"/>
          <a:stretch>
            <a:fillRect/>
          </a:stretch>
        </p:blipFill>
        <p:spPr>
          <a:xfrm>
            <a:off x="9202673" y="4575809"/>
            <a:ext cx="2989326" cy="2270079"/>
          </a:xfrm>
          <a:prstGeom prst="rect">
            <a:avLst/>
          </a:prstGeom>
        </p:spPr>
      </p:pic>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8</a:t>
            </a:fld>
            <a:endParaRPr dirty="0">
              <a:solidFill>
                <a:srgbClr val="FFFFFF"/>
              </a:solidFill>
            </a:endParaRPr>
          </a:p>
        </p:txBody>
      </p:sp>
      <p:sp>
        <p:nvSpPr>
          <p:cNvPr id="7" name="object 2">
            <a:extLst>
              <a:ext uri="{FF2B5EF4-FFF2-40B4-BE49-F238E27FC236}">
                <a16:creationId xmlns:a16="http://schemas.microsoft.com/office/drawing/2014/main" id="{DC10FC85-1534-F028-DB2A-B3C2C0336B02}"/>
              </a:ext>
            </a:extLst>
          </p:cNvPr>
          <p:cNvSpPr txBox="1">
            <a:spLocks noGrp="1"/>
          </p:cNvSpPr>
          <p:nvPr>
            <p:ph type="title"/>
          </p:nvPr>
        </p:nvSpPr>
        <p:spPr>
          <a:xfrm>
            <a:off x="655026" y="125183"/>
            <a:ext cx="10881946" cy="1482858"/>
          </a:xfrm>
          <a:prstGeom prst="rect">
            <a:avLst/>
          </a:prstGeom>
        </p:spPr>
        <p:txBody>
          <a:bodyPr vert="horz" wrap="square" lIns="0" tIns="69377" rIns="0" bIns="0" rtlCol="0">
            <a:spAutoFit/>
          </a:bodyPr>
          <a:lstStyle/>
          <a:p>
            <a:pPr marL="4801235">
              <a:lnSpc>
                <a:spcPct val="100000"/>
              </a:lnSpc>
              <a:spcBef>
                <a:spcPts val="95"/>
              </a:spcBef>
            </a:pPr>
            <a:r>
              <a:rPr spc="-45" dirty="0"/>
              <a:t>Threats</a:t>
            </a:r>
          </a:p>
        </p:txBody>
      </p:sp>
      <p:sp>
        <p:nvSpPr>
          <p:cNvPr id="8" name="object 3">
            <a:extLst>
              <a:ext uri="{FF2B5EF4-FFF2-40B4-BE49-F238E27FC236}">
                <a16:creationId xmlns:a16="http://schemas.microsoft.com/office/drawing/2014/main" id="{66B3BED3-16D0-6405-D08C-2F4BDFE4F2ED}"/>
              </a:ext>
            </a:extLst>
          </p:cNvPr>
          <p:cNvSpPr txBox="1"/>
          <p:nvPr/>
        </p:nvSpPr>
        <p:spPr>
          <a:xfrm>
            <a:off x="1298999" y="1845242"/>
            <a:ext cx="7425690" cy="3317240"/>
          </a:xfrm>
          <a:prstGeom prst="rect">
            <a:avLst/>
          </a:prstGeom>
        </p:spPr>
        <p:txBody>
          <a:bodyPr vert="horz" wrap="square" lIns="0" tIns="12700" rIns="0" bIns="0" rtlCol="0">
            <a:spAutoFit/>
          </a:bodyPr>
          <a:lstStyle/>
          <a:p>
            <a:pPr marL="354965" indent="-342265">
              <a:lnSpc>
                <a:spcPct val="100000"/>
              </a:lnSpc>
              <a:spcBef>
                <a:spcPts val="100"/>
              </a:spcBef>
              <a:buClr>
                <a:schemeClr val="accent1"/>
              </a:buClr>
              <a:buFont typeface="Arial"/>
              <a:buChar char="•"/>
              <a:tabLst>
                <a:tab pos="354965" algn="l"/>
              </a:tabLst>
            </a:pPr>
            <a:r>
              <a:rPr sz="2400" dirty="0">
                <a:latin typeface="Calibri"/>
                <a:cs typeface="Calibri"/>
              </a:rPr>
              <a:t>Predation</a:t>
            </a:r>
            <a:r>
              <a:rPr sz="2400" spc="-75" dirty="0">
                <a:latin typeface="Calibri"/>
                <a:cs typeface="Calibri"/>
              </a:rPr>
              <a:t> </a:t>
            </a:r>
            <a:r>
              <a:rPr sz="2400" dirty="0">
                <a:latin typeface="Calibri"/>
                <a:cs typeface="Calibri"/>
              </a:rPr>
              <a:t>(nonnative</a:t>
            </a:r>
            <a:r>
              <a:rPr sz="2400" spc="-45" dirty="0">
                <a:latin typeface="Calibri"/>
                <a:cs typeface="Calibri"/>
              </a:rPr>
              <a:t> </a:t>
            </a:r>
            <a:r>
              <a:rPr sz="2400" dirty="0">
                <a:latin typeface="Calibri"/>
                <a:cs typeface="Calibri"/>
              </a:rPr>
              <a:t>and</a:t>
            </a:r>
            <a:r>
              <a:rPr sz="2400" spc="-50" dirty="0">
                <a:latin typeface="Calibri"/>
                <a:cs typeface="Calibri"/>
              </a:rPr>
              <a:t> </a:t>
            </a:r>
            <a:r>
              <a:rPr sz="2400" spc="-10" dirty="0">
                <a:latin typeface="Calibri"/>
                <a:cs typeface="Calibri"/>
              </a:rPr>
              <a:t>native)</a:t>
            </a:r>
            <a:endParaRPr sz="2400" dirty="0">
              <a:latin typeface="Calibri"/>
              <a:cs typeface="Calibri"/>
            </a:endParaRPr>
          </a:p>
          <a:p>
            <a:pPr marL="354965" indent="-342265">
              <a:lnSpc>
                <a:spcPct val="100000"/>
              </a:lnSpc>
              <a:buClr>
                <a:schemeClr val="accent1"/>
              </a:buClr>
              <a:buFont typeface="Arial"/>
              <a:buChar char="•"/>
              <a:tabLst>
                <a:tab pos="354965" algn="l"/>
              </a:tabLst>
            </a:pPr>
            <a:r>
              <a:rPr sz="2400" spc="-10" dirty="0">
                <a:latin typeface="Calibri"/>
                <a:cs typeface="Calibri"/>
              </a:rPr>
              <a:t>Contaminants</a:t>
            </a:r>
            <a:endParaRPr sz="2400" dirty="0">
              <a:latin typeface="Calibri"/>
              <a:cs typeface="Calibri"/>
            </a:endParaRPr>
          </a:p>
          <a:p>
            <a:pPr marL="354965" indent="-342265">
              <a:lnSpc>
                <a:spcPct val="100000"/>
              </a:lnSpc>
              <a:buClr>
                <a:schemeClr val="accent1"/>
              </a:buClr>
              <a:buFont typeface="Arial"/>
              <a:buChar char="•"/>
              <a:tabLst>
                <a:tab pos="354965" algn="l"/>
              </a:tabLst>
            </a:pPr>
            <a:r>
              <a:rPr sz="2400" spc="-10" dirty="0">
                <a:latin typeface="Calibri"/>
                <a:cs typeface="Calibri"/>
              </a:rPr>
              <a:t>Disease</a:t>
            </a:r>
            <a:endParaRPr sz="2400" dirty="0">
              <a:latin typeface="Calibri"/>
              <a:cs typeface="Calibri"/>
            </a:endParaRPr>
          </a:p>
          <a:p>
            <a:pPr marL="354965" indent="-342265">
              <a:lnSpc>
                <a:spcPct val="100000"/>
              </a:lnSpc>
              <a:buClr>
                <a:schemeClr val="accent1"/>
              </a:buClr>
              <a:buFont typeface="Arial"/>
              <a:buChar char="•"/>
              <a:tabLst>
                <a:tab pos="354965" algn="l"/>
              </a:tabLst>
            </a:pPr>
            <a:r>
              <a:rPr sz="2400" spc="-10" dirty="0">
                <a:latin typeface="Calibri"/>
                <a:cs typeface="Calibri"/>
              </a:rPr>
              <a:t>Collection</a:t>
            </a:r>
            <a:endParaRPr sz="2400" dirty="0">
              <a:latin typeface="Calibri"/>
              <a:cs typeface="Calibri"/>
            </a:endParaRPr>
          </a:p>
          <a:p>
            <a:pPr marL="354965" indent="-342265">
              <a:lnSpc>
                <a:spcPct val="100000"/>
              </a:lnSpc>
              <a:buClr>
                <a:schemeClr val="accent1"/>
              </a:buClr>
              <a:buFont typeface="Arial"/>
              <a:buChar char="•"/>
              <a:tabLst>
                <a:tab pos="354965" algn="l"/>
              </a:tabLst>
            </a:pPr>
            <a:r>
              <a:rPr sz="2400" dirty="0">
                <a:latin typeface="Calibri"/>
                <a:cs typeface="Calibri"/>
              </a:rPr>
              <a:t>Habitat</a:t>
            </a:r>
            <a:r>
              <a:rPr sz="2400" spc="-50" dirty="0">
                <a:latin typeface="Calibri"/>
                <a:cs typeface="Calibri"/>
              </a:rPr>
              <a:t> </a:t>
            </a:r>
            <a:r>
              <a:rPr sz="2400" dirty="0">
                <a:latin typeface="Calibri"/>
                <a:cs typeface="Calibri"/>
              </a:rPr>
              <a:t>loss</a:t>
            </a:r>
            <a:r>
              <a:rPr sz="2400" spc="-40" dirty="0">
                <a:latin typeface="Calibri"/>
                <a:cs typeface="Calibri"/>
              </a:rPr>
              <a:t> </a:t>
            </a:r>
            <a:r>
              <a:rPr sz="2400" dirty="0">
                <a:latin typeface="Calibri"/>
                <a:cs typeface="Calibri"/>
              </a:rPr>
              <a:t>and</a:t>
            </a:r>
            <a:r>
              <a:rPr sz="2400" spc="-30" dirty="0">
                <a:latin typeface="Calibri"/>
                <a:cs typeface="Calibri"/>
              </a:rPr>
              <a:t> </a:t>
            </a:r>
            <a:r>
              <a:rPr sz="2400" spc="-10" dirty="0">
                <a:latin typeface="Calibri"/>
                <a:cs typeface="Calibri"/>
              </a:rPr>
              <a:t>fragmentation</a:t>
            </a:r>
            <a:endParaRPr sz="2400" dirty="0">
              <a:latin typeface="Calibri"/>
              <a:cs typeface="Calibri"/>
            </a:endParaRPr>
          </a:p>
          <a:p>
            <a:pPr marL="354965" indent="-342265">
              <a:lnSpc>
                <a:spcPct val="100000"/>
              </a:lnSpc>
              <a:buClr>
                <a:schemeClr val="accent1"/>
              </a:buClr>
              <a:buFont typeface="Arial"/>
              <a:buChar char="•"/>
              <a:tabLst>
                <a:tab pos="354965" algn="l"/>
              </a:tabLst>
            </a:pPr>
            <a:r>
              <a:rPr sz="2400" dirty="0">
                <a:latin typeface="Calibri"/>
                <a:cs typeface="Calibri"/>
              </a:rPr>
              <a:t>Road</a:t>
            </a:r>
            <a:r>
              <a:rPr sz="2400" spc="-65" dirty="0">
                <a:latin typeface="Calibri"/>
                <a:cs typeface="Calibri"/>
              </a:rPr>
              <a:t> </a:t>
            </a:r>
            <a:r>
              <a:rPr sz="2400" spc="-10" dirty="0">
                <a:latin typeface="Calibri"/>
                <a:cs typeface="Calibri"/>
              </a:rPr>
              <a:t>Impacts</a:t>
            </a:r>
            <a:endParaRPr sz="2400" dirty="0">
              <a:latin typeface="Calibri"/>
              <a:cs typeface="Calibri"/>
            </a:endParaRPr>
          </a:p>
          <a:p>
            <a:pPr marL="354965" indent="-342265">
              <a:lnSpc>
                <a:spcPct val="100000"/>
              </a:lnSpc>
              <a:buClr>
                <a:schemeClr val="accent1"/>
              </a:buClr>
              <a:buFont typeface="Arial"/>
              <a:buChar char="•"/>
              <a:tabLst>
                <a:tab pos="354965" algn="l"/>
              </a:tabLst>
            </a:pPr>
            <a:r>
              <a:rPr sz="2400" dirty="0">
                <a:latin typeface="Calibri"/>
                <a:cs typeface="Calibri"/>
              </a:rPr>
              <a:t>Altered</a:t>
            </a:r>
            <a:r>
              <a:rPr sz="2400" spc="-75" dirty="0">
                <a:latin typeface="Calibri"/>
                <a:cs typeface="Calibri"/>
              </a:rPr>
              <a:t> </a:t>
            </a:r>
            <a:r>
              <a:rPr sz="2400" spc="-10" dirty="0">
                <a:latin typeface="Calibri"/>
                <a:cs typeface="Calibri"/>
              </a:rPr>
              <a:t>hydrology</a:t>
            </a:r>
            <a:endParaRPr sz="2400" dirty="0">
              <a:latin typeface="Calibri"/>
              <a:cs typeface="Calibri"/>
            </a:endParaRPr>
          </a:p>
          <a:p>
            <a:pPr marL="354965" indent="-342265">
              <a:lnSpc>
                <a:spcPct val="100000"/>
              </a:lnSpc>
              <a:buClr>
                <a:schemeClr val="accent1"/>
              </a:buClr>
              <a:buFont typeface="Arial"/>
              <a:buChar char="•"/>
              <a:tabLst>
                <a:tab pos="354965" algn="l"/>
              </a:tabLst>
            </a:pPr>
            <a:r>
              <a:rPr sz="2400" dirty="0">
                <a:latin typeface="Calibri"/>
                <a:cs typeface="Calibri"/>
              </a:rPr>
              <a:t>Nonnative</a:t>
            </a:r>
            <a:r>
              <a:rPr sz="2400" spc="-50" dirty="0">
                <a:latin typeface="Calibri"/>
                <a:cs typeface="Calibri"/>
              </a:rPr>
              <a:t> </a:t>
            </a:r>
            <a:r>
              <a:rPr sz="2400" dirty="0">
                <a:latin typeface="Calibri"/>
                <a:cs typeface="Calibri"/>
              </a:rPr>
              <a:t>species</a:t>
            </a:r>
            <a:r>
              <a:rPr sz="2400" spc="-30" dirty="0">
                <a:latin typeface="Calibri"/>
                <a:cs typeface="Calibri"/>
              </a:rPr>
              <a:t> </a:t>
            </a:r>
            <a:r>
              <a:rPr sz="2400" dirty="0">
                <a:latin typeface="Calibri"/>
                <a:cs typeface="Calibri"/>
              </a:rPr>
              <a:t>competition</a:t>
            </a:r>
            <a:r>
              <a:rPr sz="2400" spc="-55" dirty="0">
                <a:latin typeface="Calibri"/>
                <a:cs typeface="Calibri"/>
              </a:rPr>
              <a:t> </a:t>
            </a:r>
            <a:r>
              <a:rPr sz="2400" spc="-20" dirty="0">
                <a:latin typeface="Calibri"/>
                <a:cs typeface="Calibri"/>
              </a:rPr>
              <a:t>(red-</a:t>
            </a:r>
            <a:r>
              <a:rPr sz="2400" dirty="0">
                <a:latin typeface="Calibri"/>
                <a:cs typeface="Calibri"/>
              </a:rPr>
              <a:t>eared</a:t>
            </a:r>
            <a:r>
              <a:rPr sz="2400" spc="-10" dirty="0">
                <a:latin typeface="Calibri"/>
                <a:cs typeface="Calibri"/>
              </a:rPr>
              <a:t> sliders)</a:t>
            </a:r>
            <a:endParaRPr sz="2400" dirty="0">
              <a:latin typeface="Calibri"/>
              <a:cs typeface="Calibri"/>
            </a:endParaRPr>
          </a:p>
          <a:p>
            <a:pPr marL="354965" indent="-342265">
              <a:lnSpc>
                <a:spcPct val="100000"/>
              </a:lnSpc>
              <a:buClr>
                <a:schemeClr val="accent1"/>
              </a:buClr>
              <a:buFont typeface="Arial"/>
              <a:buChar char="•"/>
              <a:tabLst>
                <a:tab pos="354965" algn="l"/>
              </a:tabLst>
            </a:pPr>
            <a:r>
              <a:rPr sz="2400" dirty="0">
                <a:latin typeface="Calibri"/>
                <a:cs typeface="Calibri"/>
              </a:rPr>
              <a:t>Climate</a:t>
            </a:r>
            <a:r>
              <a:rPr sz="2400" spc="-70" dirty="0">
                <a:latin typeface="Calibri"/>
                <a:cs typeface="Calibri"/>
              </a:rPr>
              <a:t> </a:t>
            </a:r>
            <a:r>
              <a:rPr sz="2400" dirty="0">
                <a:latin typeface="Calibri"/>
                <a:cs typeface="Calibri"/>
              </a:rPr>
              <a:t>change</a:t>
            </a:r>
            <a:r>
              <a:rPr sz="2400" spc="-35" dirty="0">
                <a:latin typeface="Calibri"/>
                <a:cs typeface="Calibri"/>
              </a:rPr>
              <a:t> </a:t>
            </a:r>
            <a:r>
              <a:rPr sz="2400" dirty="0">
                <a:latin typeface="Calibri"/>
                <a:cs typeface="Calibri"/>
              </a:rPr>
              <a:t>(↑</a:t>
            </a:r>
            <a:r>
              <a:rPr sz="2400" spc="-40" dirty="0">
                <a:latin typeface="Calibri"/>
                <a:cs typeface="Calibri"/>
              </a:rPr>
              <a:t> </a:t>
            </a:r>
            <a:r>
              <a:rPr sz="2400" spc="-10" dirty="0">
                <a:latin typeface="Calibri"/>
                <a:cs typeface="Calibri"/>
              </a:rPr>
              <a:t>temperature,</a:t>
            </a:r>
            <a:r>
              <a:rPr sz="2400" spc="-30" dirty="0">
                <a:latin typeface="Calibri"/>
                <a:cs typeface="Calibri"/>
              </a:rPr>
              <a:t> </a:t>
            </a:r>
            <a:r>
              <a:rPr sz="2400" dirty="0">
                <a:latin typeface="Calibri"/>
                <a:cs typeface="Calibri"/>
              </a:rPr>
              <a:t>drought,</a:t>
            </a:r>
            <a:r>
              <a:rPr sz="2400" spc="-40" dirty="0">
                <a:latin typeface="Calibri"/>
                <a:cs typeface="Calibri"/>
              </a:rPr>
              <a:t> </a:t>
            </a:r>
            <a:r>
              <a:rPr sz="2400" dirty="0">
                <a:latin typeface="Calibri"/>
                <a:cs typeface="Calibri"/>
              </a:rPr>
              <a:t>flood,</a:t>
            </a:r>
            <a:r>
              <a:rPr sz="2400" spc="-40" dirty="0">
                <a:latin typeface="Calibri"/>
                <a:cs typeface="Calibri"/>
              </a:rPr>
              <a:t> </a:t>
            </a:r>
            <a:r>
              <a:rPr sz="2400" spc="-10" dirty="0">
                <a:latin typeface="Calibri"/>
                <a:cs typeface="Calibri"/>
              </a:rPr>
              <a:t>wildfire)</a:t>
            </a:r>
            <a:endParaRPr sz="2400" dirty="0">
              <a:latin typeface="Calibri"/>
              <a:cs typeface="Calibri"/>
            </a:endParaRPr>
          </a:p>
        </p:txBody>
      </p:sp>
      <p:pic>
        <p:nvPicPr>
          <p:cNvPr id="9" name="object 4">
            <a:extLst>
              <a:ext uri="{FF2B5EF4-FFF2-40B4-BE49-F238E27FC236}">
                <a16:creationId xmlns:a16="http://schemas.microsoft.com/office/drawing/2014/main" id="{9986B080-3117-7734-C5C4-AA248A8BD173}"/>
              </a:ext>
            </a:extLst>
          </p:cNvPr>
          <p:cNvPicPr/>
          <p:nvPr/>
        </p:nvPicPr>
        <p:blipFill>
          <a:blip r:embed="rId4" cstate="print"/>
          <a:stretch>
            <a:fillRect/>
          </a:stretch>
        </p:blipFill>
        <p:spPr>
          <a:xfrm>
            <a:off x="9202673" y="11431"/>
            <a:ext cx="2989326" cy="4632196"/>
          </a:xfrm>
          <a:prstGeom prst="rect">
            <a:avLst/>
          </a:prstGeom>
        </p:spPr>
      </p:pic>
    </p:spTree>
    <p:extLst>
      <p:ext uri="{BB962C8B-B14F-4D97-AF65-F5344CB8AC3E}">
        <p14:creationId xmlns:p14="http://schemas.microsoft.com/office/powerpoint/2010/main" val="1553798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object 5">
            <a:extLst>
              <a:ext uri="{FF2B5EF4-FFF2-40B4-BE49-F238E27FC236}">
                <a16:creationId xmlns:a16="http://schemas.microsoft.com/office/drawing/2014/main" id="{7BA83944-D08D-317A-5245-AFE30036423D}"/>
              </a:ext>
            </a:extLst>
          </p:cNvPr>
          <p:cNvPicPr/>
          <p:nvPr/>
        </p:nvPicPr>
        <p:blipFill>
          <a:blip r:embed="rId3" cstate="print"/>
          <a:stretch>
            <a:fillRect/>
          </a:stretch>
        </p:blipFill>
        <p:spPr>
          <a:xfrm>
            <a:off x="9202673" y="4575809"/>
            <a:ext cx="2989326" cy="2270079"/>
          </a:xfrm>
          <a:prstGeom prst="rect">
            <a:avLst/>
          </a:prstGeom>
        </p:spPr>
      </p:pic>
      <p:sp>
        <p:nvSpPr>
          <p:cNvPr id="5" name="object 5"/>
          <p:cNvSpPr txBox="1">
            <a:spLocks noGrp="1"/>
          </p:cNvSpPr>
          <p:nvPr>
            <p:ph type="sldNum" sz="quarter" idx="12"/>
          </p:nvPr>
        </p:nvSpPr>
        <p:spPr>
          <a:xfrm>
            <a:off x="11277600" y="6445640"/>
            <a:ext cx="779767" cy="365125"/>
          </a:xfrm>
          <a:prstGeom prst="rect">
            <a:avLst/>
          </a:prstGeom>
        </p:spPr>
        <p:txBody>
          <a:bodyPr vert="horz" wrap="square" lIns="0" tIns="0" rIns="0" bIns="0" rtlCol="0">
            <a:spAutoFit/>
          </a:bodyPr>
          <a:lstStyle/>
          <a:p>
            <a:pPr marL="114935">
              <a:lnSpc>
                <a:spcPts val="1240"/>
              </a:lnSpc>
            </a:pPr>
            <a:fld id="{81D60167-4931-47E6-BA6A-407CBD079E47}" type="slidenum">
              <a:rPr dirty="0">
                <a:solidFill>
                  <a:srgbClr val="FFFFFF"/>
                </a:solidFill>
              </a:rPr>
              <a:t>9</a:t>
            </a:fld>
            <a:endParaRPr dirty="0">
              <a:solidFill>
                <a:srgbClr val="FFFFFF"/>
              </a:solidFill>
            </a:endParaRPr>
          </a:p>
        </p:txBody>
      </p:sp>
      <p:sp>
        <p:nvSpPr>
          <p:cNvPr id="7" name="object 2">
            <a:extLst>
              <a:ext uri="{FF2B5EF4-FFF2-40B4-BE49-F238E27FC236}">
                <a16:creationId xmlns:a16="http://schemas.microsoft.com/office/drawing/2014/main" id="{DC10FC85-1534-F028-DB2A-B3C2C0336B02}"/>
              </a:ext>
            </a:extLst>
          </p:cNvPr>
          <p:cNvSpPr txBox="1">
            <a:spLocks noGrp="1"/>
          </p:cNvSpPr>
          <p:nvPr>
            <p:ph type="title"/>
          </p:nvPr>
        </p:nvSpPr>
        <p:spPr>
          <a:xfrm>
            <a:off x="655026" y="125183"/>
            <a:ext cx="10881946" cy="1482858"/>
          </a:xfrm>
          <a:prstGeom prst="rect">
            <a:avLst/>
          </a:prstGeom>
        </p:spPr>
        <p:txBody>
          <a:bodyPr vert="horz" wrap="square" lIns="0" tIns="69377" rIns="0" bIns="0" rtlCol="0">
            <a:spAutoFit/>
          </a:bodyPr>
          <a:lstStyle/>
          <a:p>
            <a:pPr marL="4801235">
              <a:lnSpc>
                <a:spcPct val="100000"/>
              </a:lnSpc>
              <a:spcBef>
                <a:spcPts val="95"/>
              </a:spcBef>
            </a:pPr>
            <a:r>
              <a:rPr spc="-45" dirty="0"/>
              <a:t>Threats</a:t>
            </a:r>
          </a:p>
        </p:txBody>
      </p:sp>
      <p:pic>
        <p:nvPicPr>
          <p:cNvPr id="9" name="object 4">
            <a:extLst>
              <a:ext uri="{FF2B5EF4-FFF2-40B4-BE49-F238E27FC236}">
                <a16:creationId xmlns:a16="http://schemas.microsoft.com/office/drawing/2014/main" id="{9986B080-3117-7734-C5C4-AA248A8BD173}"/>
              </a:ext>
            </a:extLst>
          </p:cNvPr>
          <p:cNvPicPr/>
          <p:nvPr/>
        </p:nvPicPr>
        <p:blipFill>
          <a:blip r:embed="rId4" cstate="print"/>
          <a:stretch>
            <a:fillRect/>
          </a:stretch>
        </p:blipFill>
        <p:spPr>
          <a:xfrm>
            <a:off x="9202673" y="11431"/>
            <a:ext cx="2989326" cy="4632196"/>
          </a:xfrm>
          <a:prstGeom prst="rect">
            <a:avLst/>
          </a:prstGeom>
        </p:spPr>
      </p:pic>
      <p:sp>
        <p:nvSpPr>
          <p:cNvPr id="2" name="object 3">
            <a:extLst>
              <a:ext uri="{FF2B5EF4-FFF2-40B4-BE49-F238E27FC236}">
                <a16:creationId xmlns:a16="http://schemas.microsoft.com/office/drawing/2014/main" id="{D6475C83-DE74-851A-91BB-7FAD0577E4A2}"/>
              </a:ext>
            </a:extLst>
          </p:cNvPr>
          <p:cNvSpPr txBox="1">
            <a:spLocks/>
          </p:cNvSpPr>
          <p:nvPr/>
        </p:nvSpPr>
        <p:spPr>
          <a:xfrm>
            <a:off x="4460513" y="1864051"/>
            <a:ext cx="4623156" cy="4075475"/>
          </a:xfrm>
          <a:prstGeom prst="rect">
            <a:avLst/>
          </a:prstGeom>
        </p:spPr>
        <p:txBody>
          <a:bodyPr vert="horz" wrap="square" lIns="0" tIns="12700" rIns="0" bIns="0" rtlCol="0">
            <a:sp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54965" indent="-342265">
              <a:spcBef>
                <a:spcPts val="100"/>
              </a:spcBef>
              <a:buFont typeface="Arial"/>
              <a:buChar char="•"/>
              <a:tabLst>
                <a:tab pos="354965" algn="l"/>
              </a:tabLst>
            </a:pPr>
            <a:r>
              <a:rPr lang="en-US"/>
              <a:t>Predation</a:t>
            </a:r>
            <a:r>
              <a:rPr lang="en-US" spc="-75"/>
              <a:t> </a:t>
            </a:r>
            <a:r>
              <a:rPr lang="en-US"/>
              <a:t>(nonnative</a:t>
            </a:r>
            <a:r>
              <a:rPr lang="en-US" spc="-45"/>
              <a:t> </a:t>
            </a:r>
            <a:r>
              <a:rPr lang="en-US"/>
              <a:t>and</a:t>
            </a:r>
            <a:r>
              <a:rPr lang="en-US" spc="-50"/>
              <a:t> </a:t>
            </a:r>
            <a:r>
              <a:rPr lang="en-US" spc="-10"/>
              <a:t>native)</a:t>
            </a:r>
          </a:p>
          <a:p>
            <a:pPr marL="354965" indent="-342265">
              <a:buFont typeface="Arial"/>
              <a:buChar char="•"/>
              <a:tabLst>
                <a:tab pos="354965" algn="l"/>
              </a:tabLst>
            </a:pPr>
            <a:r>
              <a:rPr lang="en-US" spc="-10"/>
              <a:t>Contaminants</a:t>
            </a:r>
          </a:p>
          <a:p>
            <a:pPr marL="354965" indent="-342265">
              <a:buFont typeface="Arial"/>
              <a:buChar char="•"/>
              <a:tabLst>
                <a:tab pos="354965" algn="l"/>
              </a:tabLst>
            </a:pPr>
            <a:r>
              <a:rPr lang="en-US" spc="-10"/>
              <a:t>Disease</a:t>
            </a:r>
          </a:p>
          <a:p>
            <a:pPr marL="354965" indent="-342265">
              <a:buFont typeface="Arial"/>
              <a:buChar char="•"/>
              <a:tabLst>
                <a:tab pos="354965" algn="l"/>
              </a:tabLst>
            </a:pPr>
            <a:r>
              <a:rPr lang="en-US" spc="-10"/>
              <a:t>Collection</a:t>
            </a:r>
          </a:p>
          <a:p>
            <a:pPr marL="354965" indent="-342265">
              <a:buFont typeface="Arial"/>
              <a:buChar char="•"/>
              <a:tabLst>
                <a:tab pos="354965" algn="l"/>
              </a:tabLst>
            </a:pPr>
            <a:r>
              <a:rPr lang="en-US"/>
              <a:t>Habitat</a:t>
            </a:r>
            <a:r>
              <a:rPr lang="en-US" spc="-50"/>
              <a:t> </a:t>
            </a:r>
            <a:r>
              <a:rPr lang="en-US"/>
              <a:t>loss</a:t>
            </a:r>
            <a:r>
              <a:rPr lang="en-US" spc="-40"/>
              <a:t> </a:t>
            </a:r>
            <a:r>
              <a:rPr lang="en-US"/>
              <a:t>and</a:t>
            </a:r>
            <a:r>
              <a:rPr lang="en-US" spc="-30"/>
              <a:t> </a:t>
            </a:r>
            <a:r>
              <a:rPr lang="en-US" spc="-10"/>
              <a:t>fragmentation</a:t>
            </a:r>
          </a:p>
          <a:p>
            <a:pPr marL="354965" indent="-342265">
              <a:buFont typeface="Arial"/>
              <a:buChar char="•"/>
              <a:tabLst>
                <a:tab pos="354965" algn="l"/>
              </a:tabLst>
            </a:pPr>
            <a:r>
              <a:rPr lang="en-US"/>
              <a:t>Road</a:t>
            </a:r>
            <a:r>
              <a:rPr lang="en-US" spc="-65"/>
              <a:t> </a:t>
            </a:r>
            <a:r>
              <a:rPr lang="en-US" spc="-10"/>
              <a:t>Impacts</a:t>
            </a:r>
          </a:p>
          <a:p>
            <a:pPr marL="354965" indent="-342265">
              <a:buFont typeface="Arial"/>
              <a:buChar char="•"/>
              <a:tabLst>
                <a:tab pos="354965" algn="l"/>
              </a:tabLst>
            </a:pPr>
            <a:r>
              <a:rPr lang="en-US"/>
              <a:t>Altered</a:t>
            </a:r>
            <a:r>
              <a:rPr lang="en-US" spc="-75"/>
              <a:t> </a:t>
            </a:r>
            <a:r>
              <a:rPr lang="en-US" spc="-10"/>
              <a:t>hydrology</a:t>
            </a:r>
          </a:p>
          <a:p>
            <a:pPr marL="354965" indent="-342265">
              <a:buFont typeface="Arial"/>
              <a:buChar char="•"/>
              <a:tabLst>
                <a:tab pos="354965" algn="l"/>
              </a:tabLst>
            </a:pPr>
            <a:r>
              <a:rPr lang="en-US"/>
              <a:t>Nonnative</a:t>
            </a:r>
            <a:r>
              <a:rPr lang="en-US" spc="-50"/>
              <a:t> </a:t>
            </a:r>
            <a:r>
              <a:rPr lang="en-US"/>
              <a:t>species</a:t>
            </a:r>
            <a:r>
              <a:rPr lang="en-US" spc="-30"/>
              <a:t> </a:t>
            </a:r>
            <a:r>
              <a:rPr lang="en-US"/>
              <a:t>competition</a:t>
            </a:r>
            <a:r>
              <a:rPr lang="en-US" spc="-55"/>
              <a:t> </a:t>
            </a:r>
            <a:r>
              <a:rPr lang="en-US" spc="-20"/>
              <a:t>(red-</a:t>
            </a:r>
            <a:r>
              <a:rPr lang="en-US"/>
              <a:t>eared</a:t>
            </a:r>
            <a:r>
              <a:rPr lang="en-US" spc="-10"/>
              <a:t> sliders)</a:t>
            </a:r>
          </a:p>
          <a:p>
            <a:pPr marL="354965" indent="-342265">
              <a:buFont typeface="Arial"/>
              <a:buChar char="•"/>
              <a:tabLst>
                <a:tab pos="354965" algn="l"/>
              </a:tabLst>
            </a:pPr>
            <a:r>
              <a:rPr lang="en-US"/>
              <a:t>Climate</a:t>
            </a:r>
            <a:r>
              <a:rPr lang="en-US" spc="-70"/>
              <a:t> </a:t>
            </a:r>
            <a:r>
              <a:rPr lang="en-US"/>
              <a:t>change</a:t>
            </a:r>
            <a:r>
              <a:rPr lang="en-US" spc="-35"/>
              <a:t> </a:t>
            </a:r>
            <a:r>
              <a:rPr lang="en-US"/>
              <a:t>(↑</a:t>
            </a:r>
            <a:r>
              <a:rPr lang="en-US" spc="-40"/>
              <a:t> </a:t>
            </a:r>
            <a:r>
              <a:rPr lang="en-US" spc="-10"/>
              <a:t>temperature,</a:t>
            </a:r>
            <a:r>
              <a:rPr lang="en-US" spc="-30"/>
              <a:t> </a:t>
            </a:r>
            <a:r>
              <a:rPr lang="en-US"/>
              <a:t>drought,</a:t>
            </a:r>
            <a:r>
              <a:rPr lang="en-US" spc="-40"/>
              <a:t> </a:t>
            </a:r>
            <a:r>
              <a:rPr lang="en-US"/>
              <a:t>flood,</a:t>
            </a:r>
            <a:r>
              <a:rPr lang="en-US" spc="-40"/>
              <a:t> </a:t>
            </a:r>
            <a:r>
              <a:rPr lang="en-US" spc="-10"/>
              <a:t>wildfire)</a:t>
            </a:r>
            <a:endParaRPr lang="en-US" spc="-10" dirty="0"/>
          </a:p>
        </p:txBody>
      </p:sp>
      <p:sp>
        <p:nvSpPr>
          <p:cNvPr id="3" name="object 4">
            <a:extLst>
              <a:ext uri="{FF2B5EF4-FFF2-40B4-BE49-F238E27FC236}">
                <a16:creationId xmlns:a16="http://schemas.microsoft.com/office/drawing/2014/main" id="{C5CC2E42-A053-1E8A-E488-E894F8572E5C}"/>
              </a:ext>
            </a:extLst>
          </p:cNvPr>
          <p:cNvSpPr txBox="1"/>
          <p:nvPr/>
        </p:nvSpPr>
        <p:spPr>
          <a:xfrm>
            <a:off x="189552" y="3436272"/>
            <a:ext cx="3152140" cy="1200150"/>
          </a:xfrm>
          <a:prstGeom prst="rect">
            <a:avLst/>
          </a:prstGeom>
          <a:ln w="9525">
            <a:solidFill>
              <a:srgbClr val="000000"/>
            </a:solidFill>
          </a:ln>
        </p:spPr>
        <p:txBody>
          <a:bodyPr vert="horz" wrap="square" lIns="0" tIns="25400" rIns="0" bIns="0" rtlCol="0">
            <a:spAutoFit/>
          </a:bodyPr>
          <a:lstStyle/>
          <a:p>
            <a:pPr marL="90805" marR="183515">
              <a:lnSpc>
                <a:spcPct val="100000"/>
              </a:lnSpc>
              <a:spcBef>
                <a:spcPts val="200"/>
              </a:spcBef>
            </a:pPr>
            <a:r>
              <a:rPr sz="2400" dirty="0">
                <a:latin typeface="Calibri"/>
                <a:cs typeface="Calibri"/>
              </a:rPr>
              <a:t>Anthropogenic</a:t>
            </a:r>
            <a:r>
              <a:rPr sz="2400" spc="-105" dirty="0">
                <a:latin typeface="Calibri"/>
                <a:cs typeface="Calibri"/>
              </a:rPr>
              <a:t> </a:t>
            </a:r>
            <a:r>
              <a:rPr sz="2400" spc="-10" dirty="0">
                <a:latin typeface="Calibri"/>
                <a:cs typeface="Calibri"/>
              </a:rPr>
              <a:t>impacts </a:t>
            </a:r>
            <a:r>
              <a:rPr sz="2400" dirty="0">
                <a:latin typeface="Calibri"/>
                <a:cs typeface="Calibri"/>
              </a:rPr>
              <a:t>(Human</a:t>
            </a:r>
            <a:r>
              <a:rPr sz="2400" spc="-15" dirty="0">
                <a:latin typeface="Calibri"/>
                <a:cs typeface="Calibri"/>
              </a:rPr>
              <a:t> </a:t>
            </a:r>
            <a:r>
              <a:rPr sz="2400" spc="-10" dirty="0">
                <a:latin typeface="Calibri"/>
                <a:cs typeface="Calibri"/>
              </a:rPr>
              <a:t>modification, </a:t>
            </a:r>
            <a:r>
              <a:rPr sz="2400" dirty="0">
                <a:latin typeface="Calibri"/>
                <a:cs typeface="Calibri"/>
              </a:rPr>
              <a:t>habitat</a:t>
            </a:r>
            <a:r>
              <a:rPr sz="2400" spc="-75" dirty="0">
                <a:latin typeface="Calibri"/>
                <a:cs typeface="Calibri"/>
              </a:rPr>
              <a:t> </a:t>
            </a:r>
            <a:r>
              <a:rPr sz="2400" spc="-20" dirty="0">
                <a:latin typeface="Calibri"/>
                <a:cs typeface="Calibri"/>
              </a:rPr>
              <a:t>loss)</a:t>
            </a:r>
            <a:endParaRPr sz="2400" dirty="0">
              <a:latin typeface="Calibri"/>
              <a:cs typeface="Calibri"/>
            </a:endParaRPr>
          </a:p>
        </p:txBody>
      </p:sp>
      <p:sp>
        <p:nvSpPr>
          <p:cNvPr id="4" name="object 5">
            <a:extLst>
              <a:ext uri="{FF2B5EF4-FFF2-40B4-BE49-F238E27FC236}">
                <a16:creationId xmlns:a16="http://schemas.microsoft.com/office/drawing/2014/main" id="{290BD84A-F1FA-EB3A-0F09-094E69FF26AC}"/>
              </a:ext>
            </a:extLst>
          </p:cNvPr>
          <p:cNvSpPr txBox="1"/>
          <p:nvPr/>
        </p:nvSpPr>
        <p:spPr>
          <a:xfrm>
            <a:off x="417956" y="5457825"/>
            <a:ext cx="1206500" cy="461009"/>
          </a:xfrm>
          <a:prstGeom prst="rect">
            <a:avLst/>
          </a:prstGeom>
          <a:ln w="9524">
            <a:solidFill>
              <a:srgbClr val="000000"/>
            </a:solidFill>
          </a:ln>
        </p:spPr>
        <p:txBody>
          <a:bodyPr vert="horz" wrap="square" lIns="0" tIns="24765" rIns="0" bIns="0" rtlCol="0">
            <a:spAutoFit/>
          </a:bodyPr>
          <a:lstStyle/>
          <a:p>
            <a:pPr marL="90805">
              <a:lnSpc>
                <a:spcPct val="100000"/>
              </a:lnSpc>
              <a:spcBef>
                <a:spcPts val="195"/>
              </a:spcBef>
            </a:pPr>
            <a:r>
              <a:rPr sz="2400" spc="-10" dirty="0">
                <a:latin typeface="Calibri"/>
                <a:cs typeface="Calibri"/>
              </a:rPr>
              <a:t>Drought</a:t>
            </a:r>
            <a:endParaRPr sz="2400">
              <a:latin typeface="Calibri"/>
              <a:cs typeface="Calibri"/>
            </a:endParaRPr>
          </a:p>
        </p:txBody>
      </p:sp>
      <p:sp>
        <p:nvSpPr>
          <p:cNvPr id="6" name="object 6">
            <a:extLst>
              <a:ext uri="{FF2B5EF4-FFF2-40B4-BE49-F238E27FC236}">
                <a16:creationId xmlns:a16="http://schemas.microsoft.com/office/drawing/2014/main" id="{4FC94AC4-F8C2-C7A9-32B2-9939C9AD94B4}"/>
              </a:ext>
            </a:extLst>
          </p:cNvPr>
          <p:cNvSpPr txBox="1"/>
          <p:nvPr/>
        </p:nvSpPr>
        <p:spPr>
          <a:xfrm>
            <a:off x="312800" y="2044064"/>
            <a:ext cx="1278255" cy="461009"/>
          </a:xfrm>
          <a:prstGeom prst="rect">
            <a:avLst/>
          </a:prstGeom>
          <a:ln w="9525">
            <a:solidFill>
              <a:srgbClr val="000000"/>
            </a:solidFill>
          </a:ln>
        </p:spPr>
        <p:txBody>
          <a:bodyPr vert="horz" wrap="square" lIns="0" tIns="24765" rIns="0" bIns="0" rtlCol="0">
            <a:spAutoFit/>
          </a:bodyPr>
          <a:lstStyle/>
          <a:p>
            <a:pPr marL="90170">
              <a:lnSpc>
                <a:spcPct val="100000"/>
              </a:lnSpc>
              <a:spcBef>
                <a:spcPts val="195"/>
              </a:spcBef>
            </a:pPr>
            <a:r>
              <a:rPr sz="2400" spc="-10" dirty="0">
                <a:latin typeface="Calibri"/>
                <a:cs typeface="Calibri"/>
              </a:rPr>
              <a:t>Bullfrogs</a:t>
            </a:r>
            <a:endParaRPr sz="2400">
              <a:latin typeface="Calibri"/>
              <a:cs typeface="Calibri"/>
            </a:endParaRPr>
          </a:p>
        </p:txBody>
      </p:sp>
      <p:grpSp>
        <p:nvGrpSpPr>
          <p:cNvPr id="11" name="object 7">
            <a:extLst>
              <a:ext uri="{FF2B5EF4-FFF2-40B4-BE49-F238E27FC236}">
                <a16:creationId xmlns:a16="http://schemas.microsoft.com/office/drawing/2014/main" id="{E546F3FD-05D7-9A36-9F1F-843F1141D455}"/>
              </a:ext>
            </a:extLst>
          </p:cNvPr>
          <p:cNvGrpSpPr/>
          <p:nvPr/>
        </p:nvGrpSpPr>
        <p:grpSpPr>
          <a:xfrm>
            <a:off x="1590269" y="2141697"/>
            <a:ext cx="2854325" cy="2900680"/>
            <a:chOff x="1576006" y="2086550"/>
            <a:chExt cx="2854325" cy="2900680"/>
          </a:xfrm>
        </p:grpSpPr>
        <p:sp>
          <p:nvSpPr>
            <p:cNvPr id="12" name="object 8">
              <a:extLst>
                <a:ext uri="{FF2B5EF4-FFF2-40B4-BE49-F238E27FC236}">
                  <a16:creationId xmlns:a16="http://schemas.microsoft.com/office/drawing/2014/main" id="{E7B05B07-E263-49DA-1A57-EE0C5DA6DA66}"/>
                </a:ext>
              </a:extLst>
            </p:cNvPr>
            <p:cNvSpPr/>
            <p:nvPr/>
          </p:nvSpPr>
          <p:spPr>
            <a:xfrm>
              <a:off x="1590294" y="2100837"/>
              <a:ext cx="2706370" cy="173990"/>
            </a:xfrm>
            <a:custGeom>
              <a:avLst/>
              <a:gdLst/>
              <a:ahLst/>
              <a:cxnLst/>
              <a:rect l="l" t="t" r="r" b="b"/>
              <a:pathLst>
                <a:path w="2706370" h="173989">
                  <a:moveTo>
                    <a:pt x="0" y="173507"/>
                  </a:moveTo>
                  <a:lnTo>
                    <a:pt x="2706204" y="0"/>
                  </a:lnTo>
                </a:path>
              </a:pathLst>
            </a:custGeom>
            <a:ln w="28575">
              <a:solidFill>
                <a:srgbClr val="5B9BD4"/>
              </a:solidFill>
            </a:ln>
          </p:spPr>
          <p:txBody>
            <a:bodyPr wrap="square" lIns="0" tIns="0" rIns="0" bIns="0" rtlCol="0"/>
            <a:lstStyle/>
            <a:p>
              <a:endParaRPr/>
            </a:p>
          </p:txBody>
        </p:sp>
        <p:sp>
          <p:nvSpPr>
            <p:cNvPr id="13" name="object 9">
              <a:extLst>
                <a:ext uri="{FF2B5EF4-FFF2-40B4-BE49-F238E27FC236}">
                  <a16:creationId xmlns:a16="http://schemas.microsoft.com/office/drawing/2014/main" id="{1B26ED4C-8C9D-9225-3150-AE3D12E22A75}"/>
                </a:ext>
              </a:extLst>
            </p:cNvPr>
            <p:cNvSpPr/>
            <p:nvPr/>
          </p:nvSpPr>
          <p:spPr>
            <a:xfrm>
              <a:off x="3480816" y="2276861"/>
              <a:ext cx="815975" cy="1704339"/>
            </a:xfrm>
            <a:custGeom>
              <a:avLst/>
              <a:gdLst/>
              <a:ahLst/>
              <a:cxnLst/>
              <a:rect l="l" t="t" r="r" b="b"/>
              <a:pathLst>
                <a:path w="815975" h="1704339">
                  <a:moveTo>
                    <a:pt x="0" y="1704149"/>
                  </a:moveTo>
                  <a:lnTo>
                    <a:pt x="815619" y="0"/>
                  </a:lnTo>
                </a:path>
              </a:pathLst>
            </a:custGeom>
            <a:ln w="28575">
              <a:solidFill>
                <a:srgbClr val="5B9BD4"/>
              </a:solidFill>
            </a:ln>
          </p:spPr>
          <p:txBody>
            <a:bodyPr wrap="square" lIns="0" tIns="0" rIns="0" bIns="0" rtlCol="0"/>
            <a:lstStyle/>
            <a:p>
              <a:endParaRPr/>
            </a:p>
          </p:txBody>
        </p:sp>
        <p:sp>
          <p:nvSpPr>
            <p:cNvPr id="14" name="object 10">
              <a:extLst>
                <a:ext uri="{FF2B5EF4-FFF2-40B4-BE49-F238E27FC236}">
                  <a16:creationId xmlns:a16="http://schemas.microsoft.com/office/drawing/2014/main" id="{1211E263-1AE8-F16D-973D-C217DA4E68F0}"/>
                </a:ext>
              </a:extLst>
            </p:cNvPr>
            <p:cNvSpPr/>
            <p:nvPr/>
          </p:nvSpPr>
          <p:spPr>
            <a:xfrm>
              <a:off x="3480816" y="2813300"/>
              <a:ext cx="832485" cy="1168400"/>
            </a:xfrm>
            <a:custGeom>
              <a:avLst/>
              <a:gdLst/>
              <a:ahLst/>
              <a:cxnLst/>
              <a:rect l="l" t="t" r="r" b="b"/>
              <a:pathLst>
                <a:path w="832485" h="1168400">
                  <a:moveTo>
                    <a:pt x="0" y="1168107"/>
                  </a:moveTo>
                  <a:lnTo>
                    <a:pt x="832485" y="0"/>
                  </a:lnTo>
                </a:path>
              </a:pathLst>
            </a:custGeom>
            <a:ln w="28575">
              <a:solidFill>
                <a:srgbClr val="5B9BD4"/>
              </a:solidFill>
            </a:ln>
          </p:spPr>
          <p:txBody>
            <a:bodyPr wrap="square" lIns="0" tIns="0" rIns="0" bIns="0" rtlCol="0"/>
            <a:lstStyle/>
            <a:p>
              <a:endParaRPr/>
            </a:p>
          </p:txBody>
        </p:sp>
        <p:sp>
          <p:nvSpPr>
            <p:cNvPr id="15" name="object 11">
              <a:extLst>
                <a:ext uri="{FF2B5EF4-FFF2-40B4-BE49-F238E27FC236}">
                  <a16:creationId xmlns:a16="http://schemas.microsoft.com/office/drawing/2014/main" id="{E8B55149-80A9-E7B5-E446-90FA76D98C8F}"/>
                </a:ext>
              </a:extLst>
            </p:cNvPr>
            <p:cNvSpPr/>
            <p:nvPr/>
          </p:nvSpPr>
          <p:spPr>
            <a:xfrm>
              <a:off x="3480816" y="3237739"/>
              <a:ext cx="832485" cy="743585"/>
            </a:xfrm>
            <a:custGeom>
              <a:avLst/>
              <a:gdLst/>
              <a:ahLst/>
              <a:cxnLst/>
              <a:rect l="l" t="t" r="r" b="b"/>
              <a:pathLst>
                <a:path w="832485" h="743585">
                  <a:moveTo>
                    <a:pt x="0" y="742975"/>
                  </a:moveTo>
                  <a:lnTo>
                    <a:pt x="832485" y="0"/>
                  </a:lnTo>
                </a:path>
                <a:path w="832485" h="743585">
                  <a:moveTo>
                    <a:pt x="0" y="742975"/>
                  </a:moveTo>
                  <a:lnTo>
                    <a:pt x="832485" y="342938"/>
                  </a:lnTo>
                </a:path>
              </a:pathLst>
            </a:custGeom>
            <a:ln w="28575">
              <a:solidFill>
                <a:srgbClr val="5B9BD4"/>
              </a:solidFill>
            </a:ln>
          </p:spPr>
          <p:txBody>
            <a:bodyPr wrap="square" lIns="0" tIns="0" rIns="0" bIns="0" rtlCol="0"/>
            <a:lstStyle/>
            <a:p>
              <a:endParaRPr/>
            </a:p>
          </p:txBody>
        </p:sp>
        <p:sp>
          <p:nvSpPr>
            <p:cNvPr id="16" name="object 12">
              <a:extLst>
                <a:ext uri="{FF2B5EF4-FFF2-40B4-BE49-F238E27FC236}">
                  <a16:creationId xmlns:a16="http://schemas.microsoft.com/office/drawing/2014/main" id="{02DD9598-81F9-6C9C-2B83-218ABFF71B0D}"/>
                </a:ext>
              </a:extLst>
            </p:cNvPr>
            <p:cNvSpPr/>
            <p:nvPr/>
          </p:nvSpPr>
          <p:spPr>
            <a:xfrm>
              <a:off x="3480816" y="3858764"/>
              <a:ext cx="815975" cy="122555"/>
            </a:xfrm>
            <a:custGeom>
              <a:avLst/>
              <a:gdLst/>
              <a:ahLst/>
              <a:cxnLst/>
              <a:rect l="l" t="t" r="r" b="b"/>
              <a:pathLst>
                <a:path w="815975" h="122554">
                  <a:moveTo>
                    <a:pt x="0" y="122237"/>
                  </a:moveTo>
                  <a:lnTo>
                    <a:pt x="815619" y="0"/>
                  </a:lnTo>
                </a:path>
              </a:pathLst>
            </a:custGeom>
            <a:ln w="28575">
              <a:solidFill>
                <a:srgbClr val="5B9BD4"/>
              </a:solidFill>
            </a:ln>
          </p:spPr>
          <p:txBody>
            <a:bodyPr wrap="square" lIns="0" tIns="0" rIns="0" bIns="0" rtlCol="0"/>
            <a:lstStyle/>
            <a:p>
              <a:endParaRPr/>
            </a:p>
          </p:txBody>
        </p:sp>
        <p:sp>
          <p:nvSpPr>
            <p:cNvPr id="17" name="object 13">
              <a:extLst>
                <a:ext uri="{FF2B5EF4-FFF2-40B4-BE49-F238E27FC236}">
                  <a16:creationId xmlns:a16="http://schemas.microsoft.com/office/drawing/2014/main" id="{1D5ACF66-9052-145F-21A0-64E72EC364F6}"/>
                </a:ext>
              </a:extLst>
            </p:cNvPr>
            <p:cNvSpPr/>
            <p:nvPr/>
          </p:nvSpPr>
          <p:spPr>
            <a:xfrm>
              <a:off x="3480816" y="2554947"/>
              <a:ext cx="934719" cy="2418080"/>
            </a:xfrm>
            <a:custGeom>
              <a:avLst/>
              <a:gdLst/>
              <a:ahLst/>
              <a:cxnLst/>
              <a:rect l="l" t="t" r="r" b="b"/>
              <a:pathLst>
                <a:path w="934720" h="2418079">
                  <a:moveTo>
                    <a:pt x="0" y="1425740"/>
                  </a:moveTo>
                  <a:lnTo>
                    <a:pt x="815619" y="1788477"/>
                  </a:lnTo>
                </a:path>
                <a:path w="934720" h="2418079">
                  <a:moveTo>
                    <a:pt x="0" y="1425740"/>
                  </a:moveTo>
                  <a:lnTo>
                    <a:pt x="934631" y="2107310"/>
                  </a:lnTo>
                </a:path>
                <a:path w="934720" h="2418079">
                  <a:moveTo>
                    <a:pt x="0" y="1425740"/>
                  </a:moveTo>
                  <a:lnTo>
                    <a:pt x="832485" y="2417991"/>
                  </a:lnTo>
                </a:path>
                <a:path w="934720" h="2418079">
                  <a:moveTo>
                    <a:pt x="0" y="1425740"/>
                  </a:moveTo>
                  <a:lnTo>
                    <a:pt x="832485" y="0"/>
                  </a:lnTo>
                </a:path>
              </a:pathLst>
            </a:custGeom>
            <a:ln w="28575">
              <a:solidFill>
                <a:srgbClr val="5B9BD4"/>
              </a:solidFill>
            </a:ln>
          </p:spPr>
          <p:txBody>
            <a:bodyPr wrap="square" lIns="0" tIns="0" rIns="0" bIns="0" rtlCol="0"/>
            <a:lstStyle/>
            <a:p>
              <a:endParaRPr/>
            </a:p>
          </p:txBody>
        </p:sp>
      </p:grpSp>
      <p:sp>
        <p:nvSpPr>
          <p:cNvPr id="18" name="object 14">
            <a:extLst>
              <a:ext uri="{FF2B5EF4-FFF2-40B4-BE49-F238E27FC236}">
                <a16:creationId xmlns:a16="http://schemas.microsoft.com/office/drawing/2014/main" id="{1AE48FAD-45B1-73F7-F6D7-87E9837B0326}"/>
              </a:ext>
            </a:extLst>
          </p:cNvPr>
          <p:cNvSpPr/>
          <p:nvPr/>
        </p:nvSpPr>
        <p:spPr>
          <a:xfrm>
            <a:off x="1669434" y="5503228"/>
            <a:ext cx="2731577" cy="182812"/>
          </a:xfrm>
          <a:custGeom>
            <a:avLst/>
            <a:gdLst/>
            <a:ahLst/>
            <a:cxnLst/>
            <a:rect l="l" t="t" r="r" b="b"/>
            <a:pathLst>
              <a:path w="2672715" h="592454">
                <a:moveTo>
                  <a:pt x="2672486" y="0"/>
                </a:moveTo>
                <a:lnTo>
                  <a:pt x="0" y="592378"/>
                </a:lnTo>
              </a:path>
            </a:pathLst>
          </a:custGeom>
          <a:ln w="28575">
            <a:solidFill>
              <a:srgbClr val="5B9BD4"/>
            </a:solidFill>
          </a:ln>
        </p:spPr>
        <p:txBody>
          <a:bodyPr wrap="square" lIns="0" tIns="0" rIns="0" bIns="0" rtlCol="0"/>
          <a:lstStyle/>
          <a:p>
            <a:endParaRPr/>
          </a:p>
        </p:txBody>
      </p:sp>
    </p:spTree>
    <p:extLst>
      <p:ext uri="{BB962C8B-B14F-4D97-AF65-F5344CB8AC3E}">
        <p14:creationId xmlns:p14="http://schemas.microsoft.com/office/powerpoint/2010/main" val="212174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1062a0d-ede8-4112-b4bb-00a9c1bc8e16" xsi:nil="true"/>
    <lcf76f155ced4ddcb4097134ff3c332f xmlns="15f8d6bc-25d0-4549-acd3-acfdac9c73d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CACC1E5987E944B21C2E185BB4B5B9" ma:contentTypeVersion="12" ma:contentTypeDescription="Create a new document." ma:contentTypeScope="" ma:versionID="e42ade68c5a97b2dbd940228ad1fb45a">
  <xsd:schema xmlns:xsd="http://www.w3.org/2001/XMLSchema" xmlns:xs="http://www.w3.org/2001/XMLSchema" xmlns:p="http://schemas.microsoft.com/office/2006/metadata/properties" xmlns:ns2="15f8d6bc-25d0-4549-acd3-acfdac9c73d6" xmlns:ns3="fb8aeab5-3c91-4590-8817-c52defbd01d4" xmlns:ns4="31062a0d-ede8-4112-b4bb-00a9c1bc8e16" targetNamespace="http://schemas.microsoft.com/office/2006/metadata/properties" ma:root="true" ma:fieldsID="213dc39d23b2888419d4914c989dda12" ns2:_="" ns3:_="" ns4:_="">
    <xsd:import namespace="15f8d6bc-25d0-4549-acd3-acfdac9c73d6"/>
    <xsd:import namespace="fb8aeab5-3c91-4590-8817-c52defbd01d4"/>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f8d6bc-25d0-4549-acd3-acfdac9c73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8aeab5-3c91-4590-8817-c52defbd01d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dc091a3-5029-4b9c-8c97-06117cccee1b}" ma:internalName="TaxCatchAll" ma:showField="CatchAllData" ma:web="fb8aeab5-3c91-4590-8817-c52defbd01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483554-E29E-4651-8EFF-99A49486B636}">
  <ds:schemaRefs>
    <ds:schemaRef ds:uri="39b48ea3-05e2-4125-ae72-e8deffd6729b"/>
    <ds:schemaRef ds:uri="http://schemas.microsoft.com/office/2006/metadata/properties"/>
    <ds:schemaRef ds:uri="http://schemas.openxmlformats.org/package/2006/metadata/core-properties"/>
    <ds:schemaRef ds:uri="http://purl.org/dc/terms/"/>
    <ds:schemaRef ds:uri="http://www.w3.org/XML/1998/namespace"/>
    <ds:schemaRef ds:uri="31062a0d-ede8-4112-b4bb-00a9c1bc8e16"/>
    <ds:schemaRef ds:uri="http://schemas.microsoft.com/office/2006/documentManagement/types"/>
    <ds:schemaRef ds:uri="http://purl.org/dc/elements/1.1/"/>
    <ds:schemaRef ds:uri="http://schemas.microsoft.com/office/infopath/2007/PartnerControls"/>
    <ds:schemaRef ds:uri="7a38bec3-8a01-4fa1-8f65-8483b9761f0a"/>
    <ds:schemaRef ds:uri="http://schemas.microsoft.com/sharepoint/v3"/>
    <ds:schemaRef ds:uri="http://purl.org/dc/dcmitype/"/>
    <ds:schemaRef ds:uri="15f8d6bc-25d0-4549-acd3-acfdac9c73d6"/>
  </ds:schemaRefs>
</ds:datastoreItem>
</file>

<file path=customXml/itemProps2.xml><?xml version="1.0" encoding="utf-8"?>
<ds:datastoreItem xmlns:ds="http://schemas.openxmlformats.org/officeDocument/2006/customXml" ds:itemID="{27D2F95C-7E4D-4A4E-A9DA-CEB4FBF84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f8d6bc-25d0-4549-acd3-acfdac9c73d6"/>
    <ds:schemaRef ds:uri="fb8aeab5-3c91-4590-8817-c52defbd01d4"/>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3846EF-2675-4DFA-99AA-37038AF025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TM02892315[[fn=Wisp]]</Template>
  <TotalTime>2434</TotalTime>
  <Words>1845</Words>
  <Application>Microsoft Office PowerPoint</Application>
  <PresentationFormat>Widescreen</PresentationFormat>
  <Paragraphs>162</Paragraphs>
  <Slides>18</Slides>
  <Notes>18</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Wisp</vt:lpstr>
      <vt:lpstr>PowerPoint Presentation</vt:lpstr>
      <vt:lpstr>Listing Timeline</vt:lpstr>
      <vt:lpstr>Species range</vt:lpstr>
      <vt:lpstr>Species Distribution</vt:lpstr>
      <vt:lpstr>Southwestern Pond Turtle  Analysis Units</vt:lpstr>
      <vt:lpstr>Habitat Southwestern pond turtles require both aquatic and terrestrial habitats</vt:lpstr>
      <vt:lpstr>Southwestern Pond Turtle Life History</vt:lpstr>
      <vt:lpstr>Threats</vt:lpstr>
      <vt:lpstr>Threats</vt:lpstr>
      <vt:lpstr>Scenarios Projected out to 2050, 2075, 2100</vt:lpstr>
      <vt:lpstr>Current Condition: Resiliency</vt:lpstr>
      <vt:lpstr>Current Condition Synthesis</vt:lpstr>
      <vt:lpstr>Future Condition (2075 and 2100): Resiliency</vt:lpstr>
      <vt:lpstr>Future Condition Synthesis</vt:lpstr>
      <vt:lpstr>Next steps</vt:lpstr>
      <vt:lpstr>Southwestern Pond Turtle on Tribal Lands</vt:lpstr>
      <vt:lpstr>Next steps</vt:lpstr>
      <vt:lpstr>PowerPoint Presentation</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Darst, Cat</dc:creator>
  <cp:lastModifiedBy>Hamilton, Sandra M</cp:lastModifiedBy>
  <cp:revision>5</cp:revision>
  <dcterms:created xsi:type="dcterms:W3CDTF">2023-10-18T20:43:21Z</dcterms:created>
  <dcterms:modified xsi:type="dcterms:W3CDTF">2023-11-09T16:49:41Z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2023-02-23T00:00:00Z</vt:filetime>
  </property>
  <property fmtid="{D5CDD505-2E9C-101B-9397-08002B2CF9AE}" pid="3" name="Creator">
    <vt:lpwstr>Acrobat PDFMaker 22 for PowerPoint</vt:lpwstr>
  </property>
  <property fmtid="{D5CDD505-2E9C-101B-9397-08002B2CF9AE}" pid="4" name="LastSaved">
    <vt:filetime>2023-10-18T00:00:00Z</vt:filetime>
  </property>
  <property fmtid="{D5CDD505-2E9C-101B-9397-08002B2CF9AE}" pid="5" name="Producer">
    <vt:lpwstr>Adobe PDF Library 22.3.86</vt:lpwstr>
  </property>
  <property fmtid="{D5CDD505-2E9C-101B-9397-08002B2CF9AE}" pid="6" name="ContentTypeId">
    <vt:lpwstr>0x010100BFCACC1E5987E944B21C2E185BB4B5B9</vt:lpwstr>
  </property>
  <property fmtid="{D5CDD505-2E9C-101B-9397-08002B2CF9AE}" pid="7" name="MediaServiceImageTags">
    <vt:lpwstr/>
  </property>
</Properties>
</file>