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28" r:id="rId3"/>
  </p:sldMasterIdLst>
  <p:notesMasterIdLst>
    <p:notesMasterId r:id="rId28"/>
  </p:notesMasterIdLst>
  <p:handoutMasterIdLst>
    <p:handoutMasterId r:id="rId29"/>
  </p:handoutMasterIdLst>
  <p:sldIdLst>
    <p:sldId id="269" r:id="rId4"/>
    <p:sldId id="270" r:id="rId5"/>
    <p:sldId id="271" r:id="rId6"/>
    <p:sldId id="332" r:id="rId7"/>
    <p:sldId id="273" r:id="rId8"/>
    <p:sldId id="330" r:id="rId9"/>
    <p:sldId id="276" r:id="rId10"/>
    <p:sldId id="277" r:id="rId11"/>
    <p:sldId id="334" r:id="rId12"/>
    <p:sldId id="304" r:id="rId13"/>
    <p:sldId id="316" r:id="rId14"/>
    <p:sldId id="317" r:id="rId15"/>
    <p:sldId id="320" r:id="rId16"/>
    <p:sldId id="309" r:id="rId17"/>
    <p:sldId id="284" r:id="rId18"/>
    <p:sldId id="287" r:id="rId19"/>
    <p:sldId id="288" r:id="rId20"/>
    <p:sldId id="290" r:id="rId21"/>
    <p:sldId id="291" r:id="rId22"/>
    <p:sldId id="292" r:id="rId23"/>
    <p:sldId id="293" r:id="rId24"/>
    <p:sldId id="324" r:id="rId25"/>
    <p:sldId id="331" r:id="rId26"/>
    <p:sldId id="333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5880" autoAdjust="0"/>
  </p:normalViewPr>
  <p:slideViewPr>
    <p:cSldViewPr>
      <p:cViewPr varScale="1">
        <p:scale>
          <a:sx n="84" d="100"/>
          <a:sy n="84" d="100"/>
        </p:scale>
        <p:origin x="14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16" y="-12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BEBCE5-2209-4729-8800-14BB645EF9A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17077A-7ABC-4EC2-A932-DC4B581DF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91280B-B637-4955-85BD-0BFC21CFAA2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19EBD3-9C73-495C-B6BF-3762AE5E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FDAE1-1E30-4AAF-8D7D-A16AD60BD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75C37-980F-4872-8704-EC007A2958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2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657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97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2106A-53EC-4BE0-83C0-BCF30C4CFD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3587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454025"/>
            <a:ext cx="3138488" cy="2354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3445802"/>
            <a:ext cx="6015037" cy="5284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782777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50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61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454025"/>
            <a:ext cx="3138488" cy="2354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3369945"/>
            <a:ext cx="6015037" cy="5416444"/>
          </a:xfrm>
          <a:noFill/>
        </p:spPr>
        <p:txBody>
          <a:bodyPr wrap="square" lIns="90124" tIns="45062" rIns="90124" bIns="45062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7428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454025"/>
            <a:ext cx="3138488" cy="2354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3520043"/>
            <a:ext cx="6015037" cy="520985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85503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0694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454025"/>
            <a:ext cx="3138488" cy="2354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2934177"/>
            <a:ext cx="6015037" cy="5795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50000"/>
              </a:spcAft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18621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3622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1608CD-71BB-4DF0-944E-E15235838C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7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A3721-FD8C-4F07-BC19-059134C1F1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4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9EBD3-9C73-495C-B6BF-3762AE5E5D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4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" y="454025"/>
            <a:ext cx="3138488" cy="2354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3295704"/>
            <a:ext cx="6015037" cy="543419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7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9EBD3-9C73-495C-B6BF-3762AE5E5D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25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1697C-7EC9-4575-B30B-685AE2163B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712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42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49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1521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B2D4B-DA29-4FA2-96A8-3B4A8745881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904CAA-F311-4C76-A459-709C77DF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60740-418F-4E85-8607-E541ED39616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274712-8EFE-49C7-866F-4052384C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B2BFA-245F-4418-A485-7442D2B22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May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60740-418F-4E85-8607-E541ED39616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274712-8EFE-49C7-866F-4052384C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B2D4B-DA29-4FA2-96A8-3B4A8745881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904CAA-F311-4C76-A459-709C77DF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B2BFA-245F-4418-A485-7442D2B22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1" r:id="rId10"/>
    <p:sldLayoutId id="2147483692" r:id="rId11"/>
    <p:sldLayoutId id="2147483689" r:id="rId12"/>
    <p:sldLayoutId id="2147483693" r:id="rId13"/>
    <p:sldLayoutId id="2147483694" r:id="rId14"/>
    <p:sldLayoutId id="2147483695" r:id="rId15"/>
  </p:sldLayoutIdLst>
  <p:transition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May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bkstr.com/webapp/wcs/stores/servlet/ProductDisplay?langId=-1&amp;storeId=15303&amp;productId=9273620&amp;catalogId=10001&amp;productStoreId=1005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endangered/ESA/content.html" TargetMode="External"/><Relationship Id="rId7" Type="http://schemas.openxmlformats.org/officeDocument/2006/relationships/hyperlink" Target="http://www.fws.gov/endangered/esa/sec10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fws.gov/endangered/wildlife.html" TargetMode="External"/><Relationship Id="rId5" Type="http://schemas.openxmlformats.org/officeDocument/2006/relationships/hyperlink" Target="http://endangered.fws.gov/consultations/s7hndbk/s7hndbk.htm" TargetMode="External"/><Relationship Id="rId4" Type="http://schemas.openxmlformats.org/officeDocument/2006/relationships/hyperlink" Target="http://frwebgate.access.gpo.gov/cgi-bin/multidb.cg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681913" cy="1523495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accent3"/>
                </a:solidFill>
              </a:rPr>
              <a:t>The Endangered Species Act and the Utah Prairie Dog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7681913" cy="461963"/>
          </a:xfrm>
        </p:spPr>
        <p:txBody>
          <a:bodyPr rtlCol="0">
            <a:noAutofit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U.S. Fish and Wildlife Service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Ecological Services</a:t>
            </a:r>
          </a:p>
          <a:p>
            <a:pPr defTabSz="914363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Utah Field Office</a:t>
            </a:r>
          </a:p>
        </p:txBody>
      </p: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7848600" y="4914900"/>
            <a:ext cx="990600" cy="1219200"/>
            <a:chOff x="5038" y="3456"/>
            <a:chExt cx="722" cy="864"/>
          </a:xfrm>
        </p:grpSpPr>
        <p:grpSp>
          <p:nvGrpSpPr>
            <p:cNvPr id="21509" name="Group 13"/>
            <p:cNvGrpSpPr>
              <a:grpSpLocks/>
            </p:cNvGrpSpPr>
            <p:nvPr/>
          </p:nvGrpSpPr>
          <p:grpSpPr bwMode="auto">
            <a:xfrm>
              <a:off x="5088" y="3504"/>
              <a:ext cx="626" cy="763"/>
              <a:chOff x="5088" y="3504"/>
              <a:chExt cx="626" cy="763"/>
            </a:xfrm>
          </p:grpSpPr>
          <p:sp>
            <p:nvSpPr>
              <p:cNvPr id="21511" name="Rectangle 9"/>
              <p:cNvSpPr>
                <a:spLocks noChangeArrowheads="1"/>
              </p:cNvSpPr>
              <p:nvPr/>
            </p:nvSpPr>
            <p:spPr bwMode="auto">
              <a:xfrm>
                <a:off x="5088" y="3504"/>
                <a:ext cx="626" cy="57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512" name="Rectangle 10"/>
              <p:cNvSpPr>
                <a:spLocks noChangeArrowheads="1"/>
              </p:cNvSpPr>
              <p:nvPr/>
            </p:nvSpPr>
            <p:spPr bwMode="auto">
              <a:xfrm>
                <a:off x="5136" y="4032"/>
                <a:ext cx="52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513" name="Rectangle 11"/>
              <p:cNvSpPr>
                <a:spLocks noChangeArrowheads="1"/>
              </p:cNvSpPr>
              <p:nvPr/>
            </p:nvSpPr>
            <p:spPr bwMode="auto">
              <a:xfrm>
                <a:off x="5184" y="4176"/>
                <a:ext cx="391" cy="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514" name="Rectangle 12"/>
              <p:cNvSpPr>
                <a:spLocks noChangeArrowheads="1"/>
              </p:cNvSpPr>
              <p:nvPr/>
            </p:nvSpPr>
            <p:spPr bwMode="auto">
              <a:xfrm>
                <a:off x="5279" y="4200"/>
                <a:ext cx="224" cy="6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pic>
          <p:nvPicPr>
            <p:cNvPr id="21510" name="Picture 6" descr="FWS_CMYK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38" y="3456"/>
              <a:ext cx="72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8" name="Picture 15" descr="DOI_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9149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Components of </a:t>
            </a:r>
            <a:r>
              <a:rPr dirty="0" smtClean="0">
                <a:solidFill>
                  <a:schemeClr val="accent3"/>
                </a:solidFill>
              </a:rPr>
              <a:t>Recovery </a:t>
            </a:r>
            <a:r>
              <a:rPr dirty="0">
                <a:solidFill>
                  <a:schemeClr val="accent3"/>
                </a:solidFill>
              </a:rPr>
              <a:t>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/>
              <a:t>Plague Management</a:t>
            </a:r>
          </a:p>
          <a:p>
            <a:r>
              <a:rPr lang="en-US" dirty="0"/>
              <a:t>Conservation on private lands</a:t>
            </a:r>
          </a:p>
          <a:p>
            <a:r>
              <a:rPr lang="en-US" dirty="0"/>
              <a:t>Improving translocation techniques</a:t>
            </a:r>
          </a:p>
          <a:p>
            <a:r>
              <a:rPr lang="en-US" dirty="0" smtClean="0"/>
              <a:t>Recovery goals and criteria</a:t>
            </a:r>
          </a:p>
          <a:p>
            <a:pPr lvl="1"/>
            <a:r>
              <a:rPr lang="en-US" dirty="0" smtClean="0"/>
              <a:t>Spatial distribution </a:t>
            </a:r>
          </a:p>
          <a:p>
            <a:pPr lvl="1"/>
            <a:r>
              <a:rPr lang="en-US" dirty="0" smtClean="0"/>
              <a:t>Protected animals and habitat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7" descr="prairie dog feeding 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82" y="1981200"/>
            <a:ext cx="4641318" cy="310759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9 of the Act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694113"/>
          </a:xfrm>
        </p:spPr>
        <p:txBody>
          <a:bodyPr/>
          <a:lstStyle/>
          <a:p>
            <a:r>
              <a:rPr lang="en-US" sz="2600" dirty="0" smtClean="0"/>
              <a:t>Makes it unlawful to “take” any threatened or endangered species</a:t>
            </a:r>
          </a:p>
          <a:p>
            <a:r>
              <a:rPr lang="en-US" sz="2600" dirty="0" smtClean="0"/>
              <a:t>Definition of “Take”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u="sng" dirty="0" smtClean="0"/>
              <a:t>harass</a:t>
            </a:r>
            <a:r>
              <a:rPr lang="en-US" sz="2200" dirty="0" smtClean="0"/>
              <a:t>, </a:t>
            </a:r>
            <a:r>
              <a:rPr lang="en-US" sz="2200" u="sng" dirty="0" smtClean="0"/>
              <a:t>harm</a:t>
            </a:r>
            <a:r>
              <a:rPr lang="en-US" sz="2200" dirty="0" smtClean="0"/>
              <a:t>, pursue, hunt, shoot, wound, kill, trap, capture, collect, or attempt to engage in any such conduct.</a:t>
            </a:r>
          </a:p>
          <a:p>
            <a:pPr lvl="1"/>
            <a:r>
              <a:rPr lang="en-US" sz="2200" dirty="0" smtClean="0"/>
              <a:t>Applies to </a:t>
            </a:r>
            <a:r>
              <a:rPr lang="en-US" sz="2200" b="1" dirty="0" smtClean="0"/>
              <a:t>any </a:t>
            </a:r>
            <a:r>
              <a:rPr lang="en-US" sz="2200" dirty="0" smtClean="0"/>
              <a:t>person or Federal Agency.</a:t>
            </a:r>
          </a:p>
          <a:p>
            <a:endParaRPr lang="en-US" sz="2200" dirty="0" smtClean="0"/>
          </a:p>
        </p:txBody>
      </p:sp>
      <p:pic>
        <p:nvPicPr>
          <p:cNvPr id="4" name="Picture 5" descr="prairie dog chattering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116388"/>
            <a:ext cx="3182937" cy="26654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50 CFR 17.3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346575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“Harm”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sz="1900" dirty="0" smtClean="0"/>
              <a:t>means an act which actually kills or injures wildlife. Such acts may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include significant habitat modification or degradation where it actually</a:t>
            </a:r>
          </a:p>
          <a:p>
            <a:pPr marL="0">
              <a:spcBef>
                <a:spcPts val="0"/>
              </a:spcBef>
              <a:buNone/>
            </a:pPr>
            <a:r>
              <a:rPr lang="en-US" sz="1900" dirty="0" smtClean="0"/>
              <a:t>kills or injures wildlife by significantly impairing essential behavioral patterns, including breeding, feeding or sheltering.”</a:t>
            </a:r>
          </a:p>
          <a:p>
            <a:r>
              <a:rPr lang="en-US" dirty="0" smtClean="0"/>
              <a:t>Definition of “Harass”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“means an intentional or negligent act or omission which creates</a:t>
            </a:r>
          </a:p>
          <a:p>
            <a:pPr marL="0">
              <a:spcBef>
                <a:spcPts val="0"/>
              </a:spcBef>
              <a:buNone/>
            </a:pPr>
            <a:r>
              <a:rPr lang="en-US" sz="1900" dirty="0" smtClean="0"/>
              <a:t>the likelihood of injury to wildlife by annoying it to such an extent as to significantly disrupt normal behavioral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patterns which include, but are not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limited to, breeding, feeding, or sheltering.”</a:t>
            </a:r>
          </a:p>
        </p:txBody>
      </p:sp>
      <p:pic>
        <p:nvPicPr>
          <p:cNvPr id="4" name="Picture 23" descr="prairie dog smel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757292" cy="2514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Avoiding Prohibitions of Section 9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881313"/>
          </a:xfrm>
        </p:spPr>
        <p:txBody>
          <a:bodyPr/>
          <a:lstStyle/>
          <a:p>
            <a:r>
              <a:rPr lang="en-US" dirty="0" smtClean="0"/>
              <a:t>Section 7</a:t>
            </a:r>
          </a:p>
          <a:p>
            <a:pPr lvl="1"/>
            <a:r>
              <a:rPr lang="en-US" dirty="0" smtClean="0"/>
              <a:t>Incidental Take </a:t>
            </a:r>
            <a:r>
              <a:rPr lang="en-US" b="1" dirty="0" smtClean="0"/>
              <a:t>Statement</a:t>
            </a:r>
          </a:p>
          <a:p>
            <a:pPr lvl="1"/>
            <a:r>
              <a:rPr lang="en-US" dirty="0" smtClean="0"/>
              <a:t>Federal activities</a:t>
            </a:r>
          </a:p>
        </p:txBody>
      </p:sp>
      <p:pic>
        <p:nvPicPr>
          <p:cNvPr id="4" name="j0321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965414"/>
            <a:ext cx="3886200" cy="258778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</p:pic>
      <p:pic>
        <p:nvPicPr>
          <p:cNvPr id="5" name="j0321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3600" y="1905000"/>
            <a:ext cx="2743200" cy="4114800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6566356"/>
            <a:ext cx="3411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UPDHCEP Presentation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601980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Source: UPDHCEP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Evaluating Proposed Projects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6172200" cy="54784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Is the project area in or adjacent to Utah prairie dog habitat?</a:t>
            </a:r>
          </a:p>
          <a:p>
            <a:pPr lvl="1"/>
            <a:r>
              <a:rPr lang="en-US" sz="2400" dirty="0" smtClean="0"/>
              <a:t>Habitat mapping</a:t>
            </a:r>
          </a:p>
          <a:p>
            <a:pPr lvl="1"/>
            <a:r>
              <a:rPr lang="en-US" sz="2400" dirty="0" smtClean="0"/>
              <a:t>Field Evaluations</a:t>
            </a:r>
          </a:p>
          <a:p>
            <a:pPr lvl="1"/>
            <a:r>
              <a:rPr lang="en-US" sz="2400" dirty="0" smtClean="0"/>
              <a:t>Coordination with Experts</a:t>
            </a:r>
          </a:p>
          <a:p>
            <a:r>
              <a:rPr lang="en-US" sz="2800" dirty="0" smtClean="0"/>
              <a:t>Will the action potentially impact the Utah prairie dog?</a:t>
            </a:r>
          </a:p>
          <a:p>
            <a:pPr lvl="1"/>
            <a:r>
              <a:rPr lang="en-US" sz="2400" dirty="0" smtClean="0"/>
              <a:t>Noise</a:t>
            </a:r>
          </a:p>
          <a:p>
            <a:pPr lvl="1"/>
            <a:r>
              <a:rPr lang="en-US" sz="2400" dirty="0" smtClean="0"/>
              <a:t>Increased Human Activities</a:t>
            </a:r>
          </a:p>
          <a:p>
            <a:pPr lvl="1"/>
            <a:r>
              <a:rPr lang="en-US" sz="2400" dirty="0" smtClean="0"/>
              <a:t>Habitat Alteration</a:t>
            </a:r>
          </a:p>
          <a:p>
            <a:pPr lvl="2"/>
            <a:r>
              <a:rPr lang="en-US" sz="2000" dirty="0" smtClean="0"/>
              <a:t>Breeding</a:t>
            </a:r>
          </a:p>
          <a:p>
            <a:pPr lvl="2"/>
            <a:r>
              <a:rPr lang="en-US" sz="2000" dirty="0" smtClean="0"/>
              <a:t>Foraging</a:t>
            </a:r>
          </a:p>
          <a:p>
            <a:pPr lvl="2"/>
            <a:r>
              <a:rPr lang="en-US" sz="2000" dirty="0" smtClean="0"/>
              <a:t>Shelter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81000" y="2286000"/>
            <a:ext cx="5334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28700" indent="-1028700" eaLnBrk="0" fontAlgn="auto" hangingPunct="0">
              <a:spcBef>
                <a:spcPts val="0"/>
              </a:spcBef>
              <a:spcAft>
                <a:spcPct val="100000"/>
              </a:spcAft>
              <a:defRPr/>
            </a:pPr>
            <a:r>
              <a:rPr lang="en-US" sz="2400" dirty="0">
                <a:latin typeface="+mj-lt"/>
              </a:rPr>
              <a:t>7(a)(1)  Federal agencies must carry out their programs and authorities to protect and conserve listed species.</a:t>
            </a:r>
          </a:p>
          <a:p>
            <a:pPr marL="1028700" indent="-1028700" eaLnBrk="0" fontAlgn="auto" hangingPunct="0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400" dirty="0">
                <a:latin typeface="+mj-lt"/>
              </a:rPr>
              <a:t>7(a)(2)  Any action that an agency authorizes, funds, or carries out cannot jeopardize the existence of any listed species.</a:t>
            </a:r>
          </a:p>
        </p:txBody>
      </p:sp>
      <p:pic>
        <p:nvPicPr>
          <p:cNvPr id="54274" name="Picture 3" descr="marines&amp;tort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2855913" cy="381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Section 7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The Role of Federal Agencies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81000" y="914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i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26257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50 CFR </a:t>
            </a:r>
            <a:r>
              <a:rPr lang="en-US" dirty="0" smtClean="0">
                <a:solidFill>
                  <a:schemeClr val="accent3"/>
                </a:solidFill>
              </a:rPr>
              <a:t>402 </a:t>
            </a:r>
            <a:r>
              <a:rPr lang="en-US" dirty="0" smtClean="0"/>
              <a:t>defines </a:t>
            </a:r>
            <a:r>
              <a:rPr lang="en-US" dirty="0"/>
              <a:t>consultation process</a:t>
            </a:r>
          </a:p>
          <a:p>
            <a:pPr lvl="1"/>
            <a:r>
              <a:rPr lang="en-US" dirty="0"/>
              <a:t>Analyzes effects at individual level in addition to jeopardizing the </a:t>
            </a:r>
            <a:r>
              <a:rPr lang="en-US" dirty="0" smtClean="0"/>
              <a:t>species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If an action may affect a listed species or critical habitat, the agency must consult with FWS</a:t>
            </a:r>
          </a:p>
          <a:p>
            <a:r>
              <a:rPr lang="en-US" dirty="0" smtClean="0"/>
              <a:t>Early coordination with FWS is important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8371" name="Picture 4" descr="C:\Documents and Settings\bmegown\Local Settings\Temporary Internet Files\Content.IE5\R3IT98YL\MPj04230660000[1].jpg"/>
          <p:cNvPicPr>
            <a:picLocks noChangeAspect="1" noChangeArrowheads="1"/>
          </p:cNvPicPr>
          <p:nvPr/>
        </p:nvPicPr>
        <p:blipFill>
          <a:blip r:embed="rId3" cstate="print"/>
          <a:srcRect b="57240"/>
          <a:stretch>
            <a:fillRect/>
          </a:stretch>
        </p:blipFill>
        <p:spPr bwMode="auto">
          <a:xfrm>
            <a:off x="1524000" y="4158035"/>
            <a:ext cx="5899150" cy="254756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effect = No Consultation necessary</a:t>
            </a:r>
          </a:p>
          <a:p>
            <a:pPr lvl="1"/>
            <a:r>
              <a:rPr lang="en-US" sz="2400" dirty="0" smtClean="0"/>
              <a:t>Project will not directly or indirectly affect listed species or critical habitat.</a:t>
            </a:r>
          </a:p>
          <a:p>
            <a:r>
              <a:rPr lang="en-US" sz="2800" dirty="0" smtClean="0"/>
              <a:t>Is </a:t>
            </a:r>
            <a:r>
              <a:rPr lang="en-US" sz="2800" u="sng" dirty="0" smtClean="0"/>
              <a:t>not</a:t>
            </a:r>
            <a:r>
              <a:rPr lang="en-US" sz="2800" dirty="0" smtClean="0"/>
              <a:t> Likely to Adversely Affect = Informal Consultation</a:t>
            </a:r>
          </a:p>
          <a:p>
            <a:pPr lvl="1"/>
            <a:r>
              <a:rPr lang="en-US" sz="2400" dirty="0" smtClean="0"/>
              <a:t>Project effects on listed species or critical habitat are discountable, insignificant, or completely beneficial.</a:t>
            </a:r>
          </a:p>
          <a:p>
            <a:r>
              <a:rPr lang="en-US" sz="2800" dirty="0" smtClean="0"/>
              <a:t>Is Likely to Adversely Affect = Formal Consultation</a:t>
            </a:r>
          </a:p>
          <a:p>
            <a:pPr lvl="1"/>
            <a:r>
              <a:rPr lang="en-US" sz="2400" dirty="0" smtClean="0"/>
              <a:t>Project will adversely affect listed species or critical habitat.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62466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930525"/>
          </a:xfrm>
        </p:spPr>
        <p:txBody>
          <a:bodyPr/>
          <a:lstStyle/>
          <a:p>
            <a:r>
              <a:rPr lang="en-US" sz="2800" dirty="0" smtClean="0"/>
              <a:t>Informal Consultation</a:t>
            </a:r>
          </a:p>
          <a:p>
            <a:pPr lvl="1"/>
            <a:r>
              <a:rPr lang="en-US" sz="2400" dirty="0" smtClean="0"/>
              <a:t>Determines species to be affected</a:t>
            </a:r>
          </a:p>
          <a:p>
            <a:pPr lvl="1"/>
            <a:r>
              <a:rPr lang="en-US" sz="2400" dirty="0" smtClean="0"/>
              <a:t>Determines the effects</a:t>
            </a:r>
          </a:p>
          <a:p>
            <a:pPr lvl="1"/>
            <a:r>
              <a:rPr lang="en-US" sz="2400" dirty="0" smtClean="0"/>
              <a:t>Explores project modifications to avoid or eliminate effects</a:t>
            </a:r>
          </a:p>
          <a:p>
            <a:pPr lvl="1"/>
            <a:r>
              <a:rPr lang="en-US" sz="2400" dirty="0" smtClean="0"/>
              <a:t>Determines the need for formal consultation</a:t>
            </a:r>
          </a:p>
        </p:txBody>
      </p:sp>
      <p:pic>
        <p:nvPicPr>
          <p:cNvPr id="4" name="Picture 5" descr="prairie dog pup holding food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199"/>
            <a:ext cx="1828799" cy="316438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6451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876800" cy="5053013"/>
          </a:xfrm>
        </p:spPr>
        <p:txBody>
          <a:bodyPr/>
          <a:lstStyle/>
          <a:p>
            <a:r>
              <a:rPr lang="en-US" sz="2600" dirty="0" smtClean="0"/>
              <a:t>Formal Consultation</a:t>
            </a:r>
          </a:p>
          <a:p>
            <a:pPr lvl="1"/>
            <a:r>
              <a:rPr lang="en-US" sz="2200" dirty="0" smtClean="0"/>
              <a:t>If effects are adverse, the agency initiates formal consultation.</a:t>
            </a:r>
          </a:p>
          <a:p>
            <a:pPr lvl="1"/>
            <a:r>
              <a:rPr lang="en-US" sz="2200" dirty="0" smtClean="0"/>
              <a:t>Involves detailed information (Biological Assessment)</a:t>
            </a:r>
          </a:p>
          <a:p>
            <a:pPr lvl="1"/>
            <a:r>
              <a:rPr lang="en-US" sz="2200" dirty="0" smtClean="0"/>
              <a:t>Biological Opinion is issued by the Service</a:t>
            </a:r>
          </a:p>
          <a:p>
            <a:pPr lvl="1"/>
            <a:r>
              <a:rPr lang="en-US" sz="2200" dirty="0" smtClean="0"/>
              <a:t>Timeline can total 135 days</a:t>
            </a:r>
          </a:p>
        </p:txBody>
      </p:sp>
      <p:pic>
        <p:nvPicPr>
          <p:cNvPr id="64515" name="Picture 1" descr="C:\Documents and Settings\bmegown\Local Settings\Temporary Internet Files\Content.IE5\Z5SDT1D4\MPj043929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8621" y="3276600"/>
            <a:ext cx="4098411" cy="274320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Laws, Regulations &amp; Guidelines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411288"/>
            <a:ext cx="8382000" cy="2216150"/>
          </a:xfrm>
        </p:spPr>
        <p:txBody>
          <a:bodyPr/>
          <a:lstStyle/>
          <a:p>
            <a:r>
              <a:rPr lang="en-US" sz="2800" dirty="0" smtClean="0"/>
              <a:t>Statutory Authority</a:t>
            </a:r>
          </a:p>
          <a:p>
            <a:pPr lvl="1"/>
            <a:r>
              <a:rPr lang="en-US" sz="2400" dirty="0" smtClean="0"/>
              <a:t>Endangered Species Act</a:t>
            </a:r>
          </a:p>
          <a:p>
            <a:r>
              <a:rPr lang="en-US" sz="2800" dirty="0" smtClean="0"/>
              <a:t>Regulations</a:t>
            </a:r>
          </a:p>
          <a:p>
            <a:pPr lvl="1"/>
            <a:r>
              <a:rPr lang="en-US" sz="2400" dirty="0" smtClean="0"/>
              <a:t>50 CFR 402</a:t>
            </a:r>
          </a:p>
          <a:p>
            <a:r>
              <a:rPr lang="en-US" dirty="0" smtClean="0"/>
              <a:t>Consultation Handbook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644775" cy="3657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6" name="Picture 3" descr="Code of Federal Regulations: Wildlife and Fisheries: 50: Part 17 (17.1 to 17.95(b)), Revised as of October 1, 20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0325" y="3698875"/>
            <a:ext cx="1425575" cy="2203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7" name="Picture 5" descr="http://www.fws.gov/coloradoriverrecovery/Esa.gif"/>
          <p:cNvPicPr>
            <a:picLocks noChangeAspect="1" noChangeArrowheads="1"/>
          </p:cNvPicPr>
          <p:nvPr/>
        </p:nvPicPr>
        <p:blipFill>
          <a:blip r:embed="rId6" cstate="print"/>
          <a:srcRect b="23933"/>
          <a:stretch>
            <a:fillRect/>
          </a:stretch>
        </p:blipFill>
        <p:spPr bwMode="auto">
          <a:xfrm>
            <a:off x="609600" y="3851275"/>
            <a:ext cx="2667000" cy="18986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ChangeArrowheads="1"/>
          </p:cNvSpPr>
          <p:nvPr/>
        </p:nvSpPr>
        <p:spPr bwMode="auto">
          <a:xfrm>
            <a:off x="1219200" y="60039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Note: Take is only authorized through formal consultation.</a:t>
            </a:r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66562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38613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Biological Opinion</a:t>
            </a:r>
          </a:p>
          <a:p>
            <a:pPr lvl="1"/>
            <a:r>
              <a:rPr lang="en-US" sz="2400" dirty="0" smtClean="0"/>
              <a:t>Not likely to jeopardize species or adversely modify critical habitat:</a:t>
            </a:r>
          </a:p>
          <a:p>
            <a:pPr lvl="2"/>
            <a:r>
              <a:rPr lang="en-US" sz="2400" dirty="0" smtClean="0"/>
              <a:t>incidental take statement</a:t>
            </a:r>
          </a:p>
          <a:p>
            <a:pPr lvl="2"/>
            <a:r>
              <a:rPr lang="en-US" sz="2400" dirty="0" smtClean="0"/>
              <a:t>reasonable and prudent measures to minimize take	</a:t>
            </a:r>
          </a:p>
          <a:p>
            <a:pPr lvl="1"/>
            <a:r>
              <a:rPr lang="en-US" sz="2400" dirty="0" smtClean="0"/>
              <a:t>Likely to jeopardize species or adversely modify critical habitat:</a:t>
            </a:r>
          </a:p>
          <a:p>
            <a:pPr lvl="2"/>
            <a:r>
              <a:rPr lang="en-US" sz="2400" dirty="0" smtClean="0"/>
              <a:t>reasonable and prudent alternatives to the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Section 7 Consultation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235200"/>
          </a:xfrm>
        </p:spPr>
        <p:txBody>
          <a:bodyPr/>
          <a:lstStyle/>
          <a:p>
            <a:r>
              <a:rPr lang="en-US" sz="2800" dirty="0" smtClean="0"/>
              <a:t>Incidental Take Statement</a:t>
            </a:r>
          </a:p>
          <a:p>
            <a:r>
              <a:rPr lang="en-US" sz="2800" dirty="0" smtClean="0"/>
              <a:t>Consistency with Recovery Plan</a:t>
            </a:r>
          </a:p>
          <a:p>
            <a:pPr lvl="1"/>
            <a:r>
              <a:rPr lang="en-US" sz="2400" dirty="0" smtClean="0"/>
              <a:t>Includes descriptions of site-specific management actions necessary to conserve and ensure survival of the species</a:t>
            </a:r>
          </a:p>
        </p:txBody>
      </p:sp>
      <p:pic>
        <p:nvPicPr>
          <p:cNvPr id="686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14700"/>
            <a:ext cx="2790825" cy="3390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>
            <a:normAutofit fontScale="9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dirty="0">
                <a:solidFill>
                  <a:schemeClr val="accent3"/>
                </a:solidFill>
              </a:rPr>
              <a:t>Decision Tree – Section 7 Consultation</a:t>
            </a:r>
          </a:p>
        </p:txBody>
      </p:sp>
      <p:grpSp>
        <p:nvGrpSpPr>
          <p:cNvPr id="70658" name="Organization Chart 2"/>
          <p:cNvGrpSpPr>
            <a:grpSpLocks noChangeAspect="1"/>
          </p:cNvGrpSpPr>
          <p:nvPr/>
        </p:nvGrpSpPr>
        <p:grpSpPr bwMode="auto">
          <a:xfrm>
            <a:off x="115888" y="908050"/>
            <a:ext cx="6286500" cy="5111750"/>
            <a:chOff x="434" y="983"/>
            <a:chExt cx="3427" cy="2259"/>
          </a:xfrm>
        </p:grpSpPr>
        <p:cxnSp>
          <p:nvCxnSpPr>
            <p:cNvPr id="2" name="_s2052"/>
            <p:cNvCxnSpPr>
              <a:cxnSpLocks noChangeShapeType="1"/>
              <a:stCxn id="0" idx="2"/>
              <a:endCxn id="14" idx="3"/>
            </p:cNvCxnSpPr>
            <p:nvPr/>
          </p:nvCxnSpPr>
          <p:spPr bwMode="auto">
            <a:xfrm rot="10800000" flipV="1">
              <a:off x="2264" y="2293"/>
              <a:ext cx="1576" cy="2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lg" len="lg"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2053" name="_s2053"/>
            <p:cNvCxnSpPr>
              <a:cxnSpLocks noChangeShapeType="1"/>
            </p:cNvCxnSpPr>
            <p:nvPr/>
          </p:nvCxnSpPr>
          <p:spPr bwMode="auto">
            <a:xfrm rot="10800000">
              <a:off x="1349" y="1151"/>
              <a:ext cx="2512" cy="16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lg" len="lg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2056" name="_s2056"/>
            <p:cNvCxnSpPr>
              <a:cxnSpLocks noChangeShapeType="1"/>
              <a:stCxn id="0" idx="2"/>
              <a:endCxn id="14" idx="2"/>
            </p:cNvCxnSpPr>
            <p:nvPr/>
          </p:nvCxnSpPr>
          <p:spPr bwMode="auto">
            <a:xfrm rot="10800000">
              <a:off x="1349" y="2936"/>
              <a:ext cx="2491" cy="30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lg" len="lg"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70676" name="_s2057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5400000" flipH="1" flipV="1">
              <a:off x="1095" y="1959"/>
              <a:ext cx="507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lg" len="lg"/>
              <a:tailEnd/>
            </a:ln>
          </p:spPr>
        </p:cxnSp>
        <p:sp>
          <p:nvSpPr>
            <p:cNvPr id="13" name="_s2058"/>
            <p:cNvSpPr>
              <a:spLocks noChangeArrowheads="1"/>
            </p:cNvSpPr>
            <p:nvPr/>
          </p:nvSpPr>
          <p:spPr bwMode="auto">
            <a:xfrm>
              <a:off x="434" y="983"/>
              <a:ext cx="1829" cy="72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Will the proposed action affect a listed species or designated critical habitat?</a:t>
              </a:r>
            </a:p>
          </p:txBody>
        </p:sp>
        <p:sp>
          <p:nvSpPr>
            <p:cNvPr id="14" name="_s2059"/>
            <p:cNvSpPr>
              <a:spLocks noChangeArrowheads="1"/>
            </p:cNvSpPr>
            <p:nvPr/>
          </p:nvSpPr>
          <p:spPr bwMode="auto">
            <a:xfrm>
              <a:off x="434" y="2213"/>
              <a:ext cx="1830" cy="72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Likely to adversely affect species or critical habitat?</a:t>
              </a:r>
            </a:p>
          </p:txBody>
        </p:sp>
        <p:sp>
          <p:nvSpPr>
            <p:cNvPr id="70679" name="AutoShape 17"/>
            <p:cNvSpPr>
              <a:spLocks noChangeArrowheads="1"/>
            </p:cNvSpPr>
            <p:nvPr/>
          </p:nvSpPr>
          <p:spPr bwMode="auto">
            <a:xfrm>
              <a:off x="1114" y="1791"/>
              <a:ext cx="462" cy="226"/>
            </a:xfrm>
            <a:prstGeom prst="flowChartAlternateProcess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b="1"/>
                <a:t>YES</a:t>
              </a:r>
            </a:p>
          </p:txBody>
        </p:sp>
      </p:grpSp>
      <p:sp>
        <p:nvSpPr>
          <p:cNvPr id="70659" name="AutoShape 27"/>
          <p:cNvSpPr>
            <a:spLocks noChangeArrowheads="1"/>
          </p:cNvSpPr>
          <p:nvPr/>
        </p:nvSpPr>
        <p:spPr bwMode="auto">
          <a:xfrm>
            <a:off x="4573588" y="1271588"/>
            <a:ext cx="690562" cy="511175"/>
          </a:xfrm>
          <a:prstGeom prst="flowChartAlternate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cs typeface="Arial" charset="0"/>
              </a:rPr>
              <a:t>NO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492240" y="2834640"/>
            <a:ext cx="1965960" cy="196596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Determination May Affect, </a:t>
            </a:r>
            <a:endParaRPr lang="en-US" sz="1400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Not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Likely to Adversely Affect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Informal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Consultation </a:t>
            </a:r>
            <a:endParaRPr lang="en-US" sz="1400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30 days)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6477000" y="4892040"/>
            <a:ext cx="1965960" cy="1965960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Determination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May Affect, </a:t>
            </a:r>
            <a:endParaRPr lang="en-US" sz="1400" i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Likely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to 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</a:rPr>
              <a:t>Adversely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</a:rPr>
              <a:t>Affect </a:t>
            </a:r>
            <a:endParaRPr lang="en-US" sz="1400" i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Formal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Consultation </a:t>
            </a:r>
            <a:endParaRPr lang="en-US" sz="1400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135 days)</a:t>
            </a:r>
          </a:p>
        </p:txBody>
      </p:sp>
      <p:sp>
        <p:nvSpPr>
          <p:cNvPr id="70667" name="AutoShape 27"/>
          <p:cNvSpPr>
            <a:spLocks noChangeArrowheads="1"/>
          </p:cNvSpPr>
          <p:nvPr/>
        </p:nvSpPr>
        <p:spPr bwMode="auto">
          <a:xfrm>
            <a:off x="4573588" y="3771900"/>
            <a:ext cx="690562" cy="511175"/>
          </a:xfrm>
          <a:prstGeom prst="flowChartAlternate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cs typeface="Arial" charset="0"/>
              </a:rPr>
              <a:t>NO</a:t>
            </a:r>
          </a:p>
        </p:txBody>
      </p:sp>
      <p:sp>
        <p:nvSpPr>
          <p:cNvPr id="70668" name="AutoShape 17"/>
          <p:cNvSpPr>
            <a:spLocks noChangeArrowheads="1"/>
          </p:cNvSpPr>
          <p:nvPr/>
        </p:nvSpPr>
        <p:spPr bwMode="auto">
          <a:xfrm>
            <a:off x="4495800" y="5638800"/>
            <a:ext cx="846138" cy="5111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YES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496050" y="762000"/>
            <a:ext cx="1965960" cy="1965960"/>
          </a:xfrm>
          <a:prstGeom prst="ellips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Determination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No </a:t>
            </a:r>
            <a:r>
              <a:rPr lang="en-US" sz="1400" i="1" dirty="0">
                <a:solidFill>
                  <a:schemeClr val="tx1"/>
                </a:solidFill>
              </a:rPr>
              <a:t>Effect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 Consultation Required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More Information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73588"/>
          </a:xfrm>
        </p:spPr>
        <p:txBody>
          <a:bodyPr/>
          <a:lstStyle/>
          <a:p>
            <a:r>
              <a:rPr lang="en-US" dirty="0" smtClean="0"/>
              <a:t>Endangered Species Act of 1973</a:t>
            </a:r>
          </a:p>
          <a:p>
            <a:pPr lvl="1"/>
            <a:r>
              <a:rPr lang="en-US" sz="2200" dirty="0" smtClean="0">
                <a:hlinkClick r:id="rId3"/>
              </a:rPr>
              <a:t>http://www.fws.gov/endangered/ESA/content.html</a:t>
            </a:r>
            <a:r>
              <a:rPr lang="en-US" sz="2200" dirty="0" smtClean="0"/>
              <a:t>   </a:t>
            </a:r>
          </a:p>
          <a:p>
            <a:r>
              <a:rPr lang="en-US" dirty="0" smtClean="0"/>
              <a:t>50 CFR 402 </a:t>
            </a:r>
          </a:p>
          <a:p>
            <a:pPr lvl="1"/>
            <a:r>
              <a:rPr lang="en-US" sz="2200" dirty="0" smtClean="0">
                <a:hlinkClick r:id="rId4"/>
              </a:rPr>
              <a:t>http://frwebgate.access.gpo.gov/cgi-bin/multidb.cgi</a:t>
            </a:r>
            <a:r>
              <a:rPr lang="en-US" sz="2200" dirty="0" smtClean="0"/>
              <a:t>   </a:t>
            </a:r>
          </a:p>
          <a:p>
            <a:r>
              <a:rPr lang="en-US" dirty="0" smtClean="0"/>
              <a:t>The Section 7 Consultation Handbook </a:t>
            </a:r>
          </a:p>
          <a:p>
            <a:pPr lvl="1"/>
            <a:r>
              <a:rPr lang="en-US" sz="2200" dirty="0" smtClean="0">
                <a:hlinkClick r:id="rId5"/>
              </a:rPr>
              <a:t>http://endangered.fws.gov/consultations/s7hndbk/s7hndbk.htm</a:t>
            </a:r>
            <a:r>
              <a:rPr lang="en-US" sz="2200" dirty="0" smtClean="0"/>
              <a:t>   </a:t>
            </a:r>
          </a:p>
          <a:p>
            <a:r>
              <a:rPr lang="en-US" dirty="0" smtClean="0"/>
              <a:t>Additional species information </a:t>
            </a:r>
          </a:p>
          <a:p>
            <a:pPr lvl="1"/>
            <a:r>
              <a:rPr lang="en-US" sz="2200" dirty="0" smtClean="0">
                <a:hlinkClick r:id="rId6"/>
              </a:rPr>
              <a:t>http://www.fws.gov/endangered/wildlife.html</a:t>
            </a:r>
            <a:r>
              <a:rPr lang="en-US" sz="2200" dirty="0" smtClean="0"/>
              <a:t> </a:t>
            </a:r>
          </a:p>
          <a:p>
            <a:r>
              <a:rPr lang="en-US" dirty="0" smtClean="0"/>
              <a:t>Section 10</a:t>
            </a:r>
          </a:p>
          <a:p>
            <a:pPr lvl="1"/>
            <a:r>
              <a:rPr lang="en-US" sz="2200" dirty="0" smtClean="0">
                <a:hlinkClick r:id="rId7"/>
              </a:rPr>
              <a:t>http://www.fws.gov/endangered/esa/sec10.html</a:t>
            </a:r>
            <a:r>
              <a:rPr lang="en-US" sz="22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3"/>
                </a:solidFill>
              </a:rPr>
              <a:t>ANY QUESTIONS?</a:t>
            </a:r>
            <a:br>
              <a:rPr lang="en-US" sz="6600" dirty="0">
                <a:solidFill>
                  <a:schemeClr val="accent3"/>
                </a:solidFill>
              </a:rPr>
            </a:br>
            <a:endParaRPr lang="en-US" sz="66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7277"/>
            <a:ext cx="7086600" cy="495595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1143000" y="1600200"/>
            <a:ext cx="6705600" cy="2133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tIns="0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7650" name="Picture 3" descr="species mont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524000"/>
            <a:ext cx="6934200" cy="30686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The Endangered Species Act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46637"/>
            <a:ext cx="8686800" cy="1554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/>
              <a:t>… </a:t>
            </a:r>
            <a:r>
              <a:rPr lang="en-US" i="1" dirty="0" smtClean="0"/>
              <a:t>working </a:t>
            </a:r>
            <a:r>
              <a:rPr lang="en-US" i="1" dirty="0"/>
              <a:t>with others to conserve, protect and enhance fish, wildlife, plants and their habitats for the continuing benefit of the American people. </a:t>
            </a:r>
            <a:endParaRPr lang="en-US" dirty="0" smtClean="0"/>
          </a:p>
        </p:txBody>
      </p:sp>
      <p:pic>
        <p:nvPicPr>
          <p:cNvPr id="27653" name="Picture 6" descr="greenear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5711825"/>
            <a:ext cx="12192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Endangered Species Act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Section </a:t>
            </a:r>
            <a:r>
              <a:rPr lang="en-US" sz="2800" dirty="0" smtClean="0"/>
              <a:t>4: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Listing</a:t>
            </a:r>
            <a:r>
              <a:rPr lang="en-US" sz="2800" dirty="0"/>
              <a:t>, Critical Habitat </a:t>
            </a:r>
            <a:r>
              <a:rPr lang="en-US" sz="2800" dirty="0" smtClean="0"/>
              <a:t>Designation, Recovery</a:t>
            </a:r>
            <a:r>
              <a:rPr lang="en-US" sz="2800" dirty="0"/>
              <a:t>, </a:t>
            </a:r>
            <a:r>
              <a:rPr lang="en-US" sz="2800" dirty="0" smtClean="0"/>
              <a:t>	Monitoring</a:t>
            </a:r>
            <a:endParaRPr lang="en-US" sz="2800" dirty="0"/>
          </a:p>
          <a:p>
            <a:r>
              <a:rPr lang="en-US" sz="2800" dirty="0"/>
              <a:t>Section </a:t>
            </a:r>
            <a:r>
              <a:rPr lang="en-US" sz="2800" dirty="0" smtClean="0"/>
              <a:t>6:  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How we work with State Partners (Funding)</a:t>
            </a:r>
            <a:endParaRPr lang="en-US" sz="2800" dirty="0"/>
          </a:p>
          <a:p>
            <a:r>
              <a:rPr lang="en-US" sz="2800" dirty="0" smtClean="0"/>
              <a:t>Section 7: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The </a:t>
            </a:r>
            <a:r>
              <a:rPr lang="en-US" sz="2800" dirty="0"/>
              <a:t>Role of Federal </a:t>
            </a:r>
            <a:r>
              <a:rPr lang="en-US" sz="2800" dirty="0" smtClean="0"/>
              <a:t>Agencies (Consultation)</a:t>
            </a:r>
            <a:endParaRPr lang="en-US" sz="2800" dirty="0"/>
          </a:p>
          <a:p>
            <a:r>
              <a:rPr lang="en-US" sz="2800" dirty="0"/>
              <a:t>Section </a:t>
            </a:r>
            <a:r>
              <a:rPr lang="en-US" sz="2800" dirty="0" smtClean="0"/>
              <a:t>9: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Unlawful Activities (Take)</a:t>
            </a:r>
            <a:endParaRPr lang="en-US" sz="2800" dirty="0"/>
          </a:p>
          <a:p>
            <a:r>
              <a:rPr lang="en-US" sz="2800" dirty="0"/>
              <a:t>Section </a:t>
            </a:r>
            <a:r>
              <a:rPr lang="en-US" sz="2800" dirty="0" smtClean="0"/>
              <a:t>10: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Exceptions, Permits (HCPs, GCPs)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802"/>
            <a:ext cx="8534400" cy="934998"/>
          </a:xfrm>
        </p:spPr>
        <p:txBody>
          <a:bodyPr>
            <a:normAutofit fontScale="9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sz="4000" dirty="0">
                <a:solidFill>
                  <a:schemeClr val="accent3"/>
                </a:solidFill>
              </a:rPr>
              <a:t>Utah prairie dog </a:t>
            </a:r>
            <a:r>
              <a:rPr lang="en-US" sz="4000" dirty="0" smtClean="0">
                <a:solidFill>
                  <a:schemeClr val="accent3"/>
                </a:solidFill>
              </a:rPr>
              <a:t>Listing Actions (Section 4)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969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Endangered </a:t>
            </a:r>
          </a:p>
          <a:p>
            <a:pPr lvl="1"/>
            <a:r>
              <a:rPr lang="en-US" sz="2400" dirty="0" smtClean="0"/>
              <a:t>June 4, 1973 </a:t>
            </a:r>
          </a:p>
          <a:p>
            <a:pPr lvl="1"/>
            <a:r>
              <a:rPr lang="en-US" sz="2400" dirty="0" smtClean="0"/>
              <a:t>38 FR 14678</a:t>
            </a:r>
          </a:p>
          <a:p>
            <a:r>
              <a:rPr lang="en-US" sz="2800" dirty="0" smtClean="0"/>
              <a:t>Threatened </a:t>
            </a:r>
          </a:p>
          <a:p>
            <a:pPr lvl="1"/>
            <a:r>
              <a:rPr lang="en-US" sz="2400" dirty="0" smtClean="0"/>
              <a:t>May 29, 1984 </a:t>
            </a:r>
          </a:p>
          <a:p>
            <a:pPr lvl="1"/>
            <a:r>
              <a:rPr lang="en-US" sz="2400" dirty="0" smtClean="0"/>
              <a:t>49 FR 22330 with special 4(d) rule</a:t>
            </a:r>
          </a:p>
          <a:p>
            <a:r>
              <a:rPr lang="en-US" sz="2800" dirty="0" smtClean="0"/>
              <a:t>4(d) special rule amended</a:t>
            </a:r>
          </a:p>
          <a:p>
            <a:pPr lvl="1"/>
            <a:r>
              <a:rPr lang="en-US" sz="2400" dirty="0" smtClean="0"/>
              <a:t>June 14, 1991 </a:t>
            </a:r>
          </a:p>
          <a:p>
            <a:pPr lvl="1"/>
            <a:r>
              <a:rPr lang="en-US" sz="2400" dirty="0" smtClean="0"/>
              <a:t>56 FR 27438</a:t>
            </a:r>
          </a:p>
          <a:p>
            <a:pPr lvl="1"/>
            <a:r>
              <a:rPr lang="en-US" sz="2400" dirty="0" smtClean="0"/>
              <a:t>Revised 4(d) rule Aug, 2 2012</a:t>
            </a:r>
          </a:p>
          <a:p>
            <a:pPr lvl="1"/>
            <a:r>
              <a:rPr lang="en-US" sz="2400" dirty="0" smtClean="0"/>
              <a:t>Expanded to include lands near conservation lands/safety hazards/significant human cultural and burial sites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08" y="1600199"/>
            <a:ext cx="3361492" cy="501519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accent3"/>
                </a:solidFill>
              </a:rPr>
              <a:t>Listing Factors</a:t>
            </a:r>
            <a:r>
              <a:rPr lang="en-US" dirty="0" smtClean="0">
                <a:solidFill>
                  <a:schemeClr val="accent3"/>
                </a:solidFill>
              </a:rPr>
              <a:t> (Section 4)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17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36713"/>
            <a:ext cx="8382000" cy="4383087"/>
          </a:xfrm>
        </p:spPr>
        <p:txBody>
          <a:bodyPr>
            <a:normAutofit/>
          </a:bodyPr>
          <a:lstStyle/>
          <a:p>
            <a:pPr marL="609600" indent="-609600">
              <a:buFont typeface="Calibri" pitchFamily="34" charset="0"/>
              <a:buAutoNum type="alphaUcPeriod"/>
            </a:pPr>
            <a:r>
              <a:rPr lang="en-US" sz="2600" dirty="0" smtClean="0"/>
              <a:t>Present or threatened destruction, modification, or curtailment of its habitat or range;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600" dirty="0" smtClean="0"/>
              <a:t>Over-utilization for commercial, recreational, scientific, or educational purposes;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600" dirty="0" smtClean="0"/>
              <a:t>Disease or predation;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600" dirty="0" smtClean="0"/>
              <a:t>Inadequacy of existing regulatory mechanisms; and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2600" dirty="0" smtClean="0"/>
              <a:t>Other natural or manmade factors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95946" cy="2667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6566356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Laura </a:t>
            </a:r>
            <a:r>
              <a:rPr lang="en-US" sz="800" dirty="0" err="1" smtClean="0"/>
              <a:t>Romin</a:t>
            </a:r>
            <a:r>
              <a:rPr lang="en-US" sz="800" dirty="0" smtClean="0"/>
              <a:t> &amp; Larry Dalton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Recovery </a:t>
            </a:r>
            <a:r>
              <a:rPr dirty="0" smtClean="0">
                <a:solidFill>
                  <a:schemeClr val="accent3"/>
                </a:solidFill>
              </a:rPr>
              <a:t>Plan</a:t>
            </a:r>
            <a:r>
              <a:rPr lang="en-US" dirty="0" smtClean="0">
                <a:solidFill>
                  <a:schemeClr val="accent3"/>
                </a:solidFill>
              </a:rPr>
              <a:t> (Section 4)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2625725"/>
          </a:xfrm>
        </p:spPr>
        <p:txBody>
          <a:bodyPr>
            <a:noAutofit/>
          </a:bodyPr>
          <a:lstStyle/>
          <a:p>
            <a:r>
              <a:rPr lang="en-US" dirty="0" smtClean="0"/>
              <a:t>First Recovery Plan was finalized- September 30, 1991</a:t>
            </a:r>
          </a:p>
          <a:p>
            <a:r>
              <a:rPr lang="en-US" dirty="0" smtClean="0"/>
              <a:t>Revised Recovery Plan was published in Federal Register Spring 2012</a:t>
            </a:r>
            <a:endParaRPr lang="en-US" dirty="0"/>
          </a:p>
          <a:p>
            <a:r>
              <a:rPr lang="en-US" dirty="0" smtClean="0"/>
              <a:t>Developed to promote the conservation and recovery of the species</a:t>
            </a:r>
          </a:p>
        </p:txBody>
      </p:sp>
      <p:pic>
        <p:nvPicPr>
          <p:cNvPr id="35843" name="Picture 12" descr="prairie-dog-rapture+by+anthony+fal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191" y="3733800"/>
            <a:ext cx="4104409" cy="304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Recovery Plan – 5 basic elements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022850"/>
          </a:xfrm>
        </p:spPr>
        <p:txBody>
          <a:bodyPr>
            <a:normAutofit/>
          </a:bodyPr>
          <a:lstStyle/>
          <a:p>
            <a:pPr marL="228600" indent="-228600">
              <a:buFontTx/>
              <a:buChar char="•"/>
            </a:pPr>
            <a:r>
              <a:rPr lang="en-US" dirty="0" smtClean="0"/>
              <a:t>Recovery goal and a set of delisting criteria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</a:t>
            </a:r>
            <a:r>
              <a:rPr lang="en-US" dirty="0" smtClean="0"/>
              <a:t>hree general strategies for management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Recommendations for population and habitat monitoring</a:t>
            </a:r>
          </a:p>
          <a:p>
            <a:pPr marL="228600" indent="-228600">
              <a:buFontTx/>
              <a:buChar char="•"/>
            </a:pPr>
            <a:r>
              <a:rPr lang="en-US" dirty="0"/>
              <a:t>R</a:t>
            </a:r>
            <a:r>
              <a:rPr lang="en-US" dirty="0" smtClean="0"/>
              <a:t>esearch program to address critical information needs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Implementation procedures that specify oversight and coordination responsibilities</a:t>
            </a:r>
          </a:p>
          <a:p>
            <a:pPr marL="228600" indent="-228600">
              <a:buFontTx/>
              <a:buChar char="•"/>
            </a:pPr>
            <a:endParaRPr lang="en-US" sz="2400" dirty="0" smtClean="0"/>
          </a:p>
        </p:txBody>
      </p:sp>
      <p:pic>
        <p:nvPicPr>
          <p:cNvPr id="4" name="Picture 7" descr="prairie dog pups conversation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5023"/>
            <a:ext cx="4670426" cy="31267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dirty="0">
                <a:solidFill>
                  <a:schemeClr val="accent3"/>
                </a:solidFill>
              </a:rPr>
              <a:t>Three Recovery Units (RUs)</a:t>
            </a:r>
          </a:p>
        </p:txBody>
      </p:sp>
      <p:pic>
        <p:nvPicPr>
          <p:cNvPr id="4" name="Picture 743" descr="recoveryplan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600200"/>
            <a:ext cx="3884612" cy="5029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629400"/>
            <a:ext cx="3884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USFWS 2011 Draft Recovery Plan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512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ample presentation slides(2)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slides(2)</Template>
  <TotalTime>1601</TotalTime>
  <Words>924</Words>
  <Application>Microsoft Office PowerPoint</Application>
  <PresentationFormat>On-screen Show (4:3)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Sample presentation slides(2)</vt:lpstr>
      <vt:lpstr>White with Courier font for code slides</vt:lpstr>
      <vt:lpstr>Clarity</vt:lpstr>
      <vt:lpstr>The Endangered Species Act and the Utah Prairie Dog</vt:lpstr>
      <vt:lpstr>Laws, Regulations &amp; Guidelines</vt:lpstr>
      <vt:lpstr>The Endangered Species Act</vt:lpstr>
      <vt:lpstr>The Endangered Species Act</vt:lpstr>
      <vt:lpstr>Utah prairie dog Listing Actions (Section 4)</vt:lpstr>
      <vt:lpstr>Listing Factors (Section 4)</vt:lpstr>
      <vt:lpstr>Recovery Plan (Section 4)</vt:lpstr>
      <vt:lpstr>Recovery Plan – 5 basic elements</vt:lpstr>
      <vt:lpstr>Three Recovery Units (RUs)</vt:lpstr>
      <vt:lpstr>Components of Recovery Plan</vt:lpstr>
      <vt:lpstr>Section 9 of the Act</vt:lpstr>
      <vt:lpstr>50 CFR 17.3 </vt:lpstr>
      <vt:lpstr>Avoiding Prohibitions of Section 9</vt:lpstr>
      <vt:lpstr>Evaluating Proposed Projects</vt:lpstr>
      <vt:lpstr>PowerPoint Presentation</vt:lpstr>
      <vt:lpstr>Section 7 Consultation</vt:lpstr>
      <vt:lpstr>Section 7 Consultation</vt:lpstr>
      <vt:lpstr>Section 7 Consultation</vt:lpstr>
      <vt:lpstr>Section 7 Consultation</vt:lpstr>
      <vt:lpstr>Section 7 Consultation</vt:lpstr>
      <vt:lpstr>Section 7 Consultation</vt:lpstr>
      <vt:lpstr>Decision Tree – Section 7 Consultation</vt:lpstr>
      <vt:lpstr>More Information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Bekee Megown</dc:creator>
  <cp:lastModifiedBy>Novak, Kate</cp:lastModifiedBy>
  <cp:revision>152</cp:revision>
  <cp:lastPrinted>2011-04-27T18:04:09Z</cp:lastPrinted>
  <dcterms:created xsi:type="dcterms:W3CDTF">2009-05-13T15:31:53Z</dcterms:created>
  <dcterms:modified xsi:type="dcterms:W3CDTF">2019-05-30T21:05:32Z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TC102867781033</vt:lpwstr>
  </property>
</Properties>
</file>