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4"/>
  </p:notesMasterIdLst>
  <p:sldIdLst>
    <p:sldId id="282" r:id="rId6"/>
    <p:sldId id="257" r:id="rId7"/>
    <p:sldId id="258" r:id="rId8"/>
    <p:sldId id="283" r:id="rId9"/>
    <p:sldId id="269" r:id="rId10"/>
    <p:sldId id="264" r:id="rId11"/>
    <p:sldId id="275" r:id="rId12"/>
    <p:sldId id="261" r:id="rId13"/>
    <p:sldId id="278" r:id="rId14"/>
    <p:sldId id="259" r:id="rId15"/>
    <p:sldId id="276" r:id="rId16"/>
    <p:sldId id="262" r:id="rId17"/>
    <p:sldId id="277" r:id="rId18"/>
    <p:sldId id="266" r:id="rId19"/>
    <p:sldId id="279" r:id="rId20"/>
    <p:sldId id="260" r:id="rId21"/>
    <p:sldId id="280" r:id="rId22"/>
    <p:sldId id="26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79239" autoAdjust="0"/>
  </p:normalViewPr>
  <p:slideViewPr>
    <p:cSldViewPr snapToGrid="0">
      <p:cViewPr varScale="1">
        <p:scale>
          <a:sx n="103" d="100"/>
          <a:sy n="103" d="100"/>
        </p:scale>
        <p:origin x="138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Approved</c:v>
                </c:pt>
              </c:strCache>
            </c:strRef>
          </c:tx>
          <c:spPr>
            <a:gradFill>
              <a:gsLst>
                <a:gs pos="0">
                  <a:schemeClr val="accent6"/>
                </a:gs>
                <a:gs pos="100000">
                  <a:schemeClr val="accent6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3</c:v>
                </c:pt>
                <c:pt idx="1">
                  <c:v>2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1</c:v>
                </c:pt>
                <c:pt idx="6">
                  <c:v>1</c:v>
                </c:pt>
                <c:pt idx="7">
                  <c:v>4</c:v>
                </c:pt>
                <c:pt idx="8">
                  <c:v>5</c:v>
                </c:pt>
                <c:pt idx="9">
                  <c:v>7</c:v>
                </c:pt>
                <c:pt idx="1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B6-45B6-AB95-FC3F82B1A8B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039031680"/>
        <c:axId val="1549975456"/>
      </c:barChart>
      <c:catAx>
        <c:axId val="2039031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9975456"/>
        <c:crosses val="autoZero"/>
        <c:auto val="1"/>
        <c:lblAlgn val="ctr"/>
        <c:lblOffset val="100"/>
        <c:noMultiLvlLbl val="0"/>
      </c:catAx>
      <c:valAx>
        <c:axId val="15499754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39031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9661914419788435"/>
          <c:y val="1.857064522025224E-2"/>
          <c:w val="0.17014545056867891"/>
          <c:h val="0.122145128861268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433300-1325-476B-9BA4-2F49CC25836F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8DD1AEC-9614-4A84-94AF-78AAA7C70A0A}">
      <dgm:prSet/>
      <dgm:spPr/>
      <dgm:t>
        <a:bodyPr/>
        <a:lstStyle/>
        <a:p>
          <a:r>
            <a:rPr lang="en-US" dirty="0"/>
            <a:t>The Helping Expedite and Advance Responsible Tribal Home Ownership Act of 2012.</a:t>
          </a:r>
        </a:p>
      </dgm:t>
    </dgm:pt>
    <dgm:pt modelId="{730BF43E-3291-4A51-914D-D60404BBB584}" type="parTrans" cxnId="{37D7746C-BBE6-4EFE-BD60-7E0D7A9E21EA}">
      <dgm:prSet/>
      <dgm:spPr/>
      <dgm:t>
        <a:bodyPr/>
        <a:lstStyle/>
        <a:p>
          <a:endParaRPr lang="en-US"/>
        </a:p>
      </dgm:t>
    </dgm:pt>
    <dgm:pt modelId="{66F86D59-D3E0-42C3-95B0-61CE0767E646}" type="sibTrans" cxnId="{37D7746C-BBE6-4EFE-BD60-7E0D7A9E21EA}">
      <dgm:prSet/>
      <dgm:spPr/>
      <dgm:t>
        <a:bodyPr/>
        <a:lstStyle/>
        <a:p>
          <a:endParaRPr lang="en-US"/>
        </a:p>
      </dgm:t>
    </dgm:pt>
    <dgm:pt modelId="{A1E0CD14-8273-4DF3-B629-172C25AD133A}">
      <dgm:prSet/>
      <dgm:spPr/>
      <dgm:t>
        <a:bodyPr/>
        <a:lstStyle/>
        <a:p>
          <a:r>
            <a:rPr lang="en-US" dirty="0"/>
            <a:t>Amendment of the Indian long-term Leasing Act of 1955 under U.S.C Sec 415.</a:t>
          </a:r>
        </a:p>
      </dgm:t>
    </dgm:pt>
    <dgm:pt modelId="{265BA8EA-D9D4-460E-8395-D7AED04D2650}" type="parTrans" cxnId="{98B48214-B4C4-408E-8FCA-0DF3722881FF}">
      <dgm:prSet/>
      <dgm:spPr/>
      <dgm:t>
        <a:bodyPr/>
        <a:lstStyle/>
        <a:p>
          <a:endParaRPr lang="en-US"/>
        </a:p>
      </dgm:t>
    </dgm:pt>
    <dgm:pt modelId="{ADAD86EB-B02B-44D3-8495-15C570E11153}" type="sibTrans" cxnId="{98B48214-B4C4-408E-8FCA-0DF3722881FF}">
      <dgm:prSet/>
      <dgm:spPr/>
      <dgm:t>
        <a:bodyPr/>
        <a:lstStyle/>
        <a:p>
          <a:endParaRPr lang="en-US"/>
        </a:p>
      </dgm:t>
    </dgm:pt>
    <dgm:pt modelId="{AA166819-F6C8-4EBB-BE92-7970B40880E7}">
      <dgm:prSet/>
      <dgm:spPr/>
      <dgm:t>
        <a:bodyPr/>
        <a:lstStyle/>
        <a:p>
          <a:r>
            <a:rPr lang="en-US" dirty="0"/>
            <a:t>May only authorize the following lease types:</a:t>
          </a:r>
        </a:p>
      </dgm:t>
    </dgm:pt>
    <dgm:pt modelId="{D80EF96F-6A45-46A6-94E8-D89E547F0F33}" type="parTrans" cxnId="{2F824EE4-1113-4D2C-ABEA-EF79365873D8}">
      <dgm:prSet/>
      <dgm:spPr/>
      <dgm:t>
        <a:bodyPr/>
        <a:lstStyle/>
        <a:p>
          <a:endParaRPr lang="en-US"/>
        </a:p>
      </dgm:t>
    </dgm:pt>
    <dgm:pt modelId="{F3BD3E51-8E26-4504-8F66-E933614BF27D}" type="sibTrans" cxnId="{2F824EE4-1113-4D2C-ABEA-EF79365873D8}">
      <dgm:prSet/>
      <dgm:spPr/>
      <dgm:t>
        <a:bodyPr/>
        <a:lstStyle/>
        <a:p>
          <a:endParaRPr lang="en-US"/>
        </a:p>
      </dgm:t>
    </dgm:pt>
    <dgm:pt modelId="{93FF0A3D-8A2A-4C13-A267-9D40BB8BAED4}">
      <dgm:prSet/>
      <dgm:spPr/>
      <dgm:t>
        <a:bodyPr/>
        <a:lstStyle/>
        <a:p>
          <a:r>
            <a:rPr lang="en-US" dirty="0"/>
            <a:t>Business</a:t>
          </a:r>
        </a:p>
      </dgm:t>
    </dgm:pt>
    <dgm:pt modelId="{055AFEAB-4897-441C-82FE-780DF1619092}" type="parTrans" cxnId="{55E3E269-4C5F-4000-A949-3A329170159B}">
      <dgm:prSet/>
      <dgm:spPr/>
      <dgm:t>
        <a:bodyPr/>
        <a:lstStyle/>
        <a:p>
          <a:endParaRPr lang="en-US"/>
        </a:p>
      </dgm:t>
    </dgm:pt>
    <dgm:pt modelId="{DB78746F-6CD2-4E37-B558-A19951FBCC98}" type="sibTrans" cxnId="{55E3E269-4C5F-4000-A949-3A329170159B}">
      <dgm:prSet/>
      <dgm:spPr/>
      <dgm:t>
        <a:bodyPr/>
        <a:lstStyle/>
        <a:p>
          <a:endParaRPr lang="en-US"/>
        </a:p>
      </dgm:t>
    </dgm:pt>
    <dgm:pt modelId="{1244F9C2-B6F1-4C75-B997-E9BD0371F6BC}">
      <dgm:prSet/>
      <dgm:spPr/>
      <dgm:t>
        <a:bodyPr/>
        <a:lstStyle/>
        <a:p>
          <a:r>
            <a:rPr lang="en-US" dirty="0"/>
            <a:t>Agricultural</a:t>
          </a:r>
        </a:p>
      </dgm:t>
    </dgm:pt>
    <dgm:pt modelId="{ECE66C6E-E4AB-4B3B-A86D-705BD303D286}" type="parTrans" cxnId="{4F63C46F-614C-48A9-A255-C5C23869E5F9}">
      <dgm:prSet/>
      <dgm:spPr/>
      <dgm:t>
        <a:bodyPr/>
        <a:lstStyle/>
        <a:p>
          <a:endParaRPr lang="en-US"/>
        </a:p>
      </dgm:t>
    </dgm:pt>
    <dgm:pt modelId="{8D08CF94-9B86-43D7-9C00-A9396BDC8FBB}" type="sibTrans" cxnId="{4F63C46F-614C-48A9-A255-C5C23869E5F9}">
      <dgm:prSet/>
      <dgm:spPr/>
      <dgm:t>
        <a:bodyPr/>
        <a:lstStyle/>
        <a:p>
          <a:endParaRPr lang="en-US"/>
        </a:p>
      </dgm:t>
    </dgm:pt>
    <dgm:pt modelId="{1C4BCF7D-1572-4180-8387-B29616D42AE8}">
      <dgm:prSet/>
      <dgm:spPr/>
      <dgm:t>
        <a:bodyPr/>
        <a:lstStyle/>
        <a:p>
          <a:r>
            <a:rPr lang="en-US" dirty="0"/>
            <a:t>Wind and solar lease (WSR)</a:t>
          </a:r>
        </a:p>
      </dgm:t>
    </dgm:pt>
    <dgm:pt modelId="{6C6436F0-F59A-4DA9-8BAF-0F2C585A2710}" type="parTrans" cxnId="{5B1E9A00-70B1-4C11-ACE6-84F7E1EB8B59}">
      <dgm:prSet/>
      <dgm:spPr/>
      <dgm:t>
        <a:bodyPr/>
        <a:lstStyle/>
        <a:p>
          <a:endParaRPr lang="en-US"/>
        </a:p>
      </dgm:t>
    </dgm:pt>
    <dgm:pt modelId="{A17CC755-2795-46D8-87B7-4BFEB0C8FCD7}" type="sibTrans" cxnId="{5B1E9A00-70B1-4C11-ACE6-84F7E1EB8B59}">
      <dgm:prSet/>
      <dgm:spPr/>
      <dgm:t>
        <a:bodyPr/>
        <a:lstStyle/>
        <a:p>
          <a:endParaRPr lang="en-US"/>
        </a:p>
      </dgm:t>
    </dgm:pt>
    <dgm:pt modelId="{A578DC48-2964-4244-87F4-7AE182FBDB59}">
      <dgm:prSet/>
      <dgm:spPr/>
      <dgm:t>
        <a:bodyPr/>
        <a:lstStyle/>
        <a:p>
          <a:r>
            <a:rPr lang="en-US" dirty="0"/>
            <a:t>Wind Energy Evaluation leases (WEEL)</a:t>
          </a:r>
        </a:p>
      </dgm:t>
    </dgm:pt>
    <dgm:pt modelId="{EC7754B2-C1F5-4AAB-9A44-43C1E0712C3F}" type="parTrans" cxnId="{5BC240DB-F490-4EC2-96BB-F6AFC7214197}">
      <dgm:prSet/>
      <dgm:spPr/>
      <dgm:t>
        <a:bodyPr/>
        <a:lstStyle/>
        <a:p>
          <a:endParaRPr lang="en-US"/>
        </a:p>
      </dgm:t>
    </dgm:pt>
    <dgm:pt modelId="{C7024515-9C42-4728-81FA-1ADA9B0306CF}" type="sibTrans" cxnId="{5BC240DB-F490-4EC2-96BB-F6AFC7214197}">
      <dgm:prSet/>
      <dgm:spPr/>
      <dgm:t>
        <a:bodyPr/>
        <a:lstStyle/>
        <a:p>
          <a:endParaRPr lang="en-US"/>
        </a:p>
      </dgm:t>
    </dgm:pt>
    <dgm:pt modelId="{386E9909-E4C3-4A4E-B9BE-CB74FEDCAD8E}">
      <dgm:prSet/>
      <dgm:spPr/>
      <dgm:t>
        <a:bodyPr/>
        <a:lstStyle/>
        <a:p>
          <a:r>
            <a:rPr lang="en-US" dirty="0"/>
            <a:t>Residential</a:t>
          </a:r>
        </a:p>
      </dgm:t>
    </dgm:pt>
    <dgm:pt modelId="{F7D77546-C62A-4926-A99C-DAAFBC67DAB9}" type="parTrans" cxnId="{2B31C571-EEB3-45B8-B2B8-01BB9C0B8D4B}">
      <dgm:prSet/>
      <dgm:spPr/>
      <dgm:t>
        <a:bodyPr/>
        <a:lstStyle/>
        <a:p>
          <a:endParaRPr lang="en-US"/>
        </a:p>
      </dgm:t>
    </dgm:pt>
    <dgm:pt modelId="{435C4297-26AB-4ED0-9940-3594C35084C8}" type="sibTrans" cxnId="{2B31C571-EEB3-45B8-B2B8-01BB9C0B8D4B}">
      <dgm:prSet/>
      <dgm:spPr/>
      <dgm:t>
        <a:bodyPr/>
        <a:lstStyle/>
        <a:p>
          <a:endParaRPr lang="en-US"/>
        </a:p>
      </dgm:t>
    </dgm:pt>
    <dgm:pt modelId="{EB98FA62-ABE8-47DD-84C5-81BA653EF37D}">
      <dgm:prSet/>
      <dgm:spPr/>
      <dgm:t>
        <a:bodyPr/>
        <a:lstStyle/>
        <a:p>
          <a:r>
            <a:rPr lang="en-US" dirty="0"/>
            <a:t>Public, religious, educational, or recreational leases.</a:t>
          </a:r>
        </a:p>
      </dgm:t>
    </dgm:pt>
    <dgm:pt modelId="{165D8D9A-BBBF-42E0-8816-8E4F345087F1}" type="parTrans" cxnId="{B7405FA4-1919-4EF5-AB1B-62F7760B4A51}">
      <dgm:prSet/>
      <dgm:spPr/>
      <dgm:t>
        <a:bodyPr/>
        <a:lstStyle/>
        <a:p>
          <a:endParaRPr lang="en-US"/>
        </a:p>
      </dgm:t>
    </dgm:pt>
    <dgm:pt modelId="{B2008CBD-7531-4D61-9F7A-9C860C9CB215}" type="sibTrans" cxnId="{B7405FA4-1919-4EF5-AB1B-62F7760B4A51}">
      <dgm:prSet/>
      <dgm:spPr/>
      <dgm:t>
        <a:bodyPr/>
        <a:lstStyle/>
        <a:p>
          <a:endParaRPr lang="en-US"/>
        </a:p>
      </dgm:t>
    </dgm:pt>
    <dgm:pt modelId="{709DA7BA-3D97-4548-8D62-7D05823DA836}">
      <dgm:prSet/>
      <dgm:spPr/>
      <dgm:t>
        <a:bodyPr/>
        <a:lstStyle/>
        <a:p>
          <a:r>
            <a:rPr lang="en-US" dirty="0"/>
            <a:t>Must only apply to tribal trust and/or restricted land, not to lands held in trust for individual Indian landowners, fee lands or fractionated interests</a:t>
          </a:r>
        </a:p>
      </dgm:t>
    </dgm:pt>
    <dgm:pt modelId="{C38A552C-42BB-40A9-AC51-BB29C77E2C92}" type="parTrans" cxnId="{5658556B-173A-41F3-8E19-A63E24F69912}">
      <dgm:prSet/>
      <dgm:spPr/>
      <dgm:t>
        <a:bodyPr/>
        <a:lstStyle/>
        <a:p>
          <a:endParaRPr lang="en-US"/>
        </a:p>
      </dgm:t>
    </dgm:pt>
    <dgm:pt modelId="{9BAD0D75-D7D5-496F-B919-ADF7E7F9F299}" type="sibTrans" cxnId="{5658556B-173A-41F3-8E19-A63E24F69912}">
      <dgm:prSet/>
      <dgm:spPr/>
      <dgm:t>
        <a:bodyPr/>
        <a:lstStyle/>
        <a:p>
          <a:endParaRPr lang="en-US"/>
        </a:p>
      </dgm:t>
    </dgm:pt>
    <dgm:pt modelId="{6B2605F2-EFF2-4EFD-A71B-165D836514A5}">
      <dgm:prSet/>
      <dgm:spPr/>
      <dgm:t>
        <a:bodyPr/>
        <a:lstStyle/>
        <a:p>
          <a:r>
            <a:rPr lang="en-US" dirty="0"/>
            <a:t>Must not authorize exploration, development, or extraction of any mineral resources.</a:t>
          </a:r>
        </a:p>
      </dgm:t>
    </dgm:pt>
    <dgm:pt modelId="{F636115D-210D-4365-9060-AF99F36399B3}" type="parTrans" cxnId="{CEAB661F-1F4C-44A7-A933-3573D778A982}">
      <dgm:prSet/>
      <dgm:spPr/>
      <dgm:t>
        <a:bodyPr/>
        <a:lstStyle/>
        <a:p>
          <a:endParaRPr lang="en-US"/>
        </a:p>
      </dgm:t>
    </dgm:pt>
    <dgm:pt modelId="{31069ED7-5BBE-4B5F-B731-238E477BFDC0}" type="sibTrans" cxnId="{CEAB661F-1F4C-44A7-A933-3573D778A982}">
      <dgm:prSet/>
      <dgm:spPr/>
      <dgm:t>
        <a:bodyPr/>
        <a:lstStyle/>
        <a:p>
          <a:endParaRPr lang="en-US"/>
        </a:p>
      </dgm:t>
    </dgm:pt>
    <dgm:pt modelId="{CF5522DD-72B2-42D5-973D-44DC31C84904}" type="pres">
      <dgm:prSet presAssocID="{13433300-1325-476B-9BA4-2F49CC25836F}" presName="linear" presStyleCnt="0">
        <dgm:presLayoutVars>
          <dgm:animLvl val="lvl"/>
          <dgm:resizeHandles val="exact"/>
        </dgm:presLayoutVars>
      </dgm:prSet>
      <dgm:spPr/>
    </dgm:pt>
    <dgm:pt modelId="{3944450A-99B4-43C7-9E97-5B2DA3152355}" type="pres">
      <dgm:prSet presAssocID="{A8DD1AEC-9614-4A84-94AF-78AAA7C70A0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AC3A055-BDEA-4343-9754-8B75EEA0986B}" type="pres">
      <dgm:prSet presAssocID="{66F86D59-D3E0-42C3-95B0-61CE0767E646}" presName="spacer" presStyleCnt="0"/>
      <dgm:spPr/>
    </dgm:pt>
    <dgm:pt modelId="{08D5BE2E-CDC2-46EA-9FA5-A4545B5E29ED}" type="pres">
      <dgm:prSet presAssocID="{A1E0CD14-8273-4DF3-B629-172C25AD133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402BD42-22DE-4C0C-BDDF-B08B8F1EB4FC}" type="pres">
      <dgm:prSet presAssocID="{ADAD86EB-B02B-44D3-8495-15C570E11153}" presName="spacer" presStyleCnt="0"/>
      <dgm:spPr/>
    </dgm:pt>
    <dgm:pt modelId="{5C9BECA1-700F-44EF-BEEF-54C25C1DF6F3}" type="pres">
      <dgm:prSet presAssocID="{AA166819-F6C8-4EBB-BE92-7970B40880E7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BE1EA734-23C9-426B-B74F-DBC3BB58D680}" type="pres">
      <dgm:prSet presAssocID="{AA166819-F6C8-4EBB-BE92-7970B40880E7}" presName="childText" presStyleLbl="revTx" presStyleIdx="0" presStyleCnt="1">
        <dgm:presLayoutVars>
          <dgm:bulletEnabled val="1"/>
        </dgm:presLayoutVars>
      </dgm:prSet>
      <dgm:spPr/>
    </dgm:pt>
    <dgm:pt modelId="{D030D86B-EB6E-4E90-A76F-AFAC9E09357C}" type="pres">
      <dgm:prSet presAssocID="{709DA7BA-3D97-4548-8D62-7D05823DA83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0A94D43-9A13-408B-8F6B-BCF83B7653E2}" type="pres">
      <dgm:prSet presAssocID="{9BAD0D75-D7D5-496F-B919-ADF7E7F9F299}" presName="spacer" presStyleCnt="0"/>
      <dgm:spPr/>
    </dgm:pt>
    <dgm:pt modelId="{52938C15-BEF9-4021-B5F6-EA2185E1A89B}" type="pres">
      <dgm:prSet presAssocID="{6B2605F2-EFF2-4EFD-A71B-165D836514A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B1E9A00-70B1-4C11-ACE6-84F7E1EB8B59}" srcId="{AA166819-F6C8-4EBB-BE92-7970B40880E7}" destId="{1C4BCF7D-1572-4180-8387-B29616D42AE8}" srcOrd="2" destOrd="0" parTransId="{6C6436F0-F59A-4DA9-8BAF-0F2C585A2710}" sibTransId="{A17CC755-2795-46D8-87B7-4BFEB0C8FCD7}"/>
    <dgm:cxn modelId="{E93BF901-BDEF-46D9-A264-03E80E837BE5}" type="presOf" srcId="{6B2605F2-EFF2-4EFD-A71B-165D836514A5}" destId="{52938C15-BEF9-4021-B5F6-EA2185E1A89B}" srcOrd="0" destOrd="0" presId="urn:microsoft.com/office/officeart/2005/8/layout/vList2"/>
    <dgm:cxn modelId="{302DDE06-75D6-4CFA-9610-77398DDB388F}" type="presOf" srcId="{A578DC48-2964-4244-87F4-7AE182FBDB59}" destId="{BE1EA734-23C9-426B-B74F-DBC3BB58D680}" srcOrd="0" destOrd="3" presId="urn:microsoft.com/office/officeart/2005/8/layout/vList2"/>
    <dgm:cxn modelId="{98B48214-B4C4-408E-8FCA-0DF3722881FF}" srcId="{13433300-1325-476B-9BA4-2F49CC25836F}" destId="{A1E0CD14-8273-4DF3-B629-172C25AD133A}" srcOrd="1" destOrd="0" parTransId="{265BA8EA-D9D4-460E-8395-D7AED04D2650}" sibTransId="{ADAD86EB-B02B-44D3-8495-15C570E11153}"/>
    <dgm:cxn modelId="{CEAB661F-1F4C-44A7-A933-3573D778A982}" srcId="{13433300-1325-476B-9BA4-2F49CC25836F}" destId="{6B2605F2-EFF2-4EFD-A71B-165D836514A5}" srcOrd="4" destOrd="0" parTransId="{F636115D-210D-4365-9060-AF99F36399B3}" sibTransId="{31069ED7-5BBE-4B5F-B731-238E477BFDC0}"/>
    <dgm:cxn modelId="{1F6C4224-6B4A-417B-95D7-AC13F18F0069}" type="presOf" srcId="{AA166819-F6C8-4EBB-BE92-7970B40880E7}" destId="{5C9BECA1-700F-44EF-BEEF-54C25C1DF6F3}" srcOrd="0" destOrd="0" presId="urn:microsoft.com/office/officeart/2005/8/layout/vList2"/>
    <dgm:cxn modelId="{D5115A47-69FB-4BAF-B8A8-EE67EB9F4534}" type="presOf" srcId="{1244F9C2-B6F1-4C75-B997-E9BD0371F6BC}" destId="{BE1EA734-23C9-426B-B74F-DBC3BB58D680}" srcOrd="0" destOrd="1" presId="urn:microsoft.com/office/officeart/2005/8/layout/vList2"/>
    <dgm:cxn modelId="{B654DF48-A18F-4008-AC27-5556F7CDE5FF}" type="presOf" srcId="{1C4BCF7D-1572-4180-8387-B29616D42AE8}" destId="{BE1EA734-23C9-426B-B74F-DBC3BB58D680}" srcOrd="0" destOrd="2" presId="urn:microsoft.com/office/officeart/2005/8/layout/vList2"/>
    <dgm:cxn modelId="{55E3E269-4C5F-4000-A949-3A329170159B}" srcId="{AA166819-F6C8-4EBB-BE92-7970B40880E7}" destId="{93FF0A3D-8A2A-4C13-A267-9D40BB8BAED4}" srcOrd="0" destOrd="0" parTransId="{055AFEAB-4897-441C-82FE-780DF1619092}" sibTransId="{DB78746F-6CD2-4E37-B558-A19951FBCC98}"/>
    <dgm:cxn modelId="{5658556B-173A-41F3-8E19-A63E24F69912}" srcId="{13433300-1325-476B-9BA4-2F49CC25836F}" destId="{709DA7BA-3D97-4548-8D62-7D05823DA836}" srcOrd="3" destOrd="0" parTransId="{C38A552C-42BB-40A9-AC51-BB29C77E2C92}" sibTransId="{9BAD0D75-D7D5-496F-B919-ADF7E7F9F299}"/>
    <dgm:cxn modelId="{37D7746C-BBE6-4EFE-BD60-7E0D7A9E21EA}" srcId="{13433300-1325-476B-9BA4-2F49CC25836F}" destId="{A8DD1AEC-9614-4A84-94AF-78AAA7C70A0A}" srcOrd="0" destOrd="0" parTransId="{730BF43E-3291-4A51-914D-D60404BBB584}" sibTransId="{66F86D59-D3E0-42C3-95B0-61CE0767E646}"/>
    <dgm:cxn modelId="{4F63C46F-614C-48A9-A255-C5C23869E5F9}" srcId="{AA166819-F6C8-4EBB-BE92-7970B40880E7}" destId="{1244F9C2-B6F1-4C75-B997-E9BD0371F6BC}" srcOrd="1" destOrd="0" parTransId="{ECE66C6E-E4AB-4B3B-A86D-705BD303D286}" sibTransId="{8D08CF94-9B86-43D7-9C00-A9396BDC8FBB}"/>
    <dgm:cxn modelId="{2B31C571-EEB3-45B8-B2B8-01BB9C0B8D4B}" srcId="{AA166819-F6C8-4EBB-BE92-7970B40880E7}" destId="{386E9909-E4C3-4A4E-B9BE-CB74FEDCAD8E}" srcOrd="4" destOrd="0" parTransId="{F7D77546-C62A-4926-A99C-DAAFBC67DAB9}" sibTransId="{435C4297-26AB-4ED0-9940-3594C35084C8}"/>
    <dgm:cxn modelId="{675E9B82-2514-4F1B-92EB-001614E7D154}" type="presOf" srcId="{93FF0A3D-8A2A-4C13-A267-9D40BB8BAED4}" destId="{BE1EA734-23C9-426B-B74F-DBC3BB58D680}" srcOrd="0" destOrd="0" presId="urn:microsoft.com/office/officeart/2005/8/layout/vList2"/>
    <dgm:cxn modelId="{14DB8C89-5852-439F-A38F-2683C445B08F}" type="presOf" srcId="{709DA7BA-3D97-4548-8D62-7D05823DA836}" destId="{D030D86B-EB6E-4E90-A76F-AFAC9E09357C}" srcOrd="0" destOrd="0" presId="urn:microsoft.com/office/officeart/2005/8/layout/vList2"/>
    <dgm:cxn modelId="{B7405FA4-1919-4EF5-AB1B-62F7760B4A51}" srcId="{AA166819-F6C8-4EBB-BE92-7970B40880E7}" destId="{EB98FA62-ABE8-47DD-84C5-81BA653EF37D}" srcOrd="5" destOrd="0" parTransId="{165D8D9A-BBBF-42E0-8816-8E4F345087F1}" sibTransId="{B2008CBD-7531-4D61-9F7A-9C860C9CB215}"/>
    <dgm:cxn modelId="{ED890AAE-0A61-4E2B-BE5A-F673C7B40A8E}" type="presOf" srcId="{A1E0CD14-8273-4DF3-B629-172C25AD133A}" destId="{08D5BE2E-CDC2-46EA-9FA5-A4545B5E29ED}" srcOrd="0" destOrd="0" presId="urn:microsoft.com/office/officeart/2005/8/layout/vList2"/>
    <dgm:cxn modelId="{7F6238BC-14CD-47A6-BF1D-FDED8E5B4E20}" type="presOf" srcId="{386E9909-E4C3-4A4E-B9BE-CB74FEDCAD8E}" destId="{BE1EA734-23C9-426B-B74F-DBC3BB58D680}" srcOrd="0" destOrd="4" presId="urn:microsoft.com/office/officeart/2005/8/layout/vList2"/>
    <dgm:cxn modelId="{B29999C7-6796-424B-A0C0-CC97CD0397E3}" type="presOf" srcId="{13433300-1325-476B-9BA4-2F49CC25836F}" destId="{CF5522DD-72B2-42D5-973D-44DC31C84904}" srcOrd="0" destOrd="0" presId="urn:microsoft.com/office/officeart/2005/8/layout/vList2"/>
    <dgm:cxn modelId="{D53BAADA-232A-480F-BF7C-13EFB5EC6064}" type="presOf" srcId="{A8DD1AEC-9614-4A84-94AF-78AAA7C70A0A}" destId="{3944450A-99B4-43C7-9E97-5B2DA3152355}" srcOrd="0" destOrd="0" presId="urn:microsoft.com/office/officeart/2005/8/layout/vList2"/>
    <dgm:cxn modelId="{5BC240DB-F490-4EC2-96BB-F6AFC7214197}" srcId="{AA166819-F6C8-4EBB-BE92-7970B40880E7}" destId="{A578DC48-2964-4244-87F4-7AE182FBDB59}" srcOrd="3" destOrd="0" parTransId="{EC7754B2-C1F5-4AAB-9A44-43C1E0712C3F}" sibTransId="{C7024515-9C42-4728-81FA-1ADA9B0306CF}"/>
    <dgm:cxn modelId="{2F824EE4-1113-4D2C-ABEA-EF79365873D8}" srcId="{13433300-1325-476B-9BA4-2F49CC25836F}" destId="{AA166819-F6C8-4EBB-BE92-7970B40880E7}" srcOrd="2" destOrd="0" parTransId="{D80EF96F-6A45-46A6-94E8-D89E547F0F33}" sibTransId="{F3BD3E51-8E26-4504-8F66-E933614BF27D}"/>
    <dgm:cxn modelId="{298BE5FB-B425-41C6-98B4-D144C09432C2}" type="presOf" srcId="{EB98FA62-ABE8-47DD-84C5-81BA653EF37D}" destId="{BE1EA734-23C9-426B-B74F-DBC3BB58D680}" srcOrd="0" destOrd="5" presId="urn:microsoft.com/office/officeart/2005/8/layout/vList2"/>
    <dgm:cxn modelId="{E97E89B5-FDD0-4F16-9D04-11CAB71417D2}" type="presParOf" srcId="{CF5522DD-72B2-42D5-973D-44DC31C84904}" destId="{3944450A-99B4-43C7-9E97-5B2DA3152355}" srcOrd="0" destOrd="0" presId="urn:microsoft.com/office/officeart/2005/8/layout/vList2"/>
    <dgm:cxn modelId="{ADCFB14A-B5DC-43AA-866F-1EE4BED524CC}" type="presParOf" srcId="{CF5522DD-72B2-42D5-973D-44DC31C84904}" destId="{CAC3A055-BDEA-4343-9754-8B75EEA0986B}" srcOrd="1" destOrd="0" presId="urn:microsoft.com/office/officeart/2005/8/layout/vList2"/>
    <dgm:cxn modelId="{7E532B15-F338-4064-807D-A0E292E40F47}" type="presParOf" srcId="{CF5522DD-72B2-42D5-973D-44DC31C84904}" destId="{08D5BE2E-CDC2-46EA-9FA5-A4545B5E29ED}" srcOrd="2" destOrd="0" presId="urn:microsoft.com/office/officeart/2005/8/layout/vList2"/>
    <dgm:cxn modelId="{1A0429DA-D4B5-4381-9DB1-46B07516E135}" type="presParOf" srcId="{CF5522DD-72B2-42D5-973D-44DC31C84904}" destId="{2402BD42-22DE-4C0C-BDDF-B08B8F1EB4FC}" srcOrd="3" destOrd="0" presId="urn:microsoft.com/office/officeart/2005/8/layout/vList2"/>
    <dgm:cxn modelId="{22C15B8F-FE0E-42CC-B3BE-A246AC29D1C8}" type="presParOf" srcId="{CF5522DD-72B2-42D5-973D-44DC31C84904}" destId="{5C9BECA1-700F-44EF-BEEF-54C25C1DF6F3}" srcOrd="4" destOrd="0" presId="urn:microsoft.com/office/officeart/2005/8/layout/vList2"/>
    <dgm:cxn modelId="{ED824FB2-A9A7-4F64-A98C-600EBC213B27}" type="presParOf" srcId="{CF5522DD-72B2-42D5-973D-44DC31C84904}" destId="{BE1EA734-23C9-426B-B74F-DBC3BB58D680}" srcOrd="5" destOrd="0" presId="urn:microsoft.com/office/officeart/2005/8/layout/vList2"/>
    <dgm:cxn modelId="{F8F302F7-E7F8-4889-9903-5132D99E4E6A}" type="presParOf" srcId="{CF5522DD-72B2-42D5-973D-44DC31C84904}" destId="{D030D86B-EB6E-4E90-A76F-AFAC9E09357C}" srcOrd="6" destOrd="0" presId="urn:microsoft.com/office/officeart/2005/8/layout/vList2"/>
    <dgm:cxn modelId="{54117101-965A-4AF9-870A-320F30192F7E}" type="presParOf" srcId="{CF5522DD-72B2-42D5-973D-44DC31C84904}" destId="{20A94D43-9A13-408B-8F6B-BCF83B7653E2}" srcOrd="7" destOrd="0" presId="urn:microsoft.com/office/officeart/2005/8/layout/vList2"/>
    <dgm:cxn modelId="{F218FF04-8FD9-4D54-8158-9EF5502A3A7A}" type="presParOf" srcId="{CF5522DD-72B2-42D5-973D-44DC31C84904}" destId="{52938C15-BEF9-4021-B5F6-EA2185E1A89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1A3F08-F324-43C0-84D8-D50A9FA178F0}" type="doc">
      <dgm:prSet loTypeId="urn:microsoft.com/office/officeart/2005/8/layout/chevron1" loCatId="process" qsTypeId="urn:microsoft.com/office/officeart/2005/8/quickstyle/simple5" qsCatId="simple" csTypeId="urn:microsoft.com/office/officeart/2005/8/colors/accent0_3" csCatId="mainScheme" phldr="1"/>
      <dgm:spPr/>
    </dgm:pt>
    <dgm:pt modelId="{6CA27F92-4D21-4AA5-AD98-F69C52E6CB90}">
      <dgm:prSet phldrT="[Text]" custT="1"/>
      <dgm:spPr/>
      <dgm:t>
        <a:bodyPr/>
        <a:lstStyle/>
        <a:p>
          <a:r>
            <a:rPr lang="en-US" sz="1800" dirty="0"/>
            <a:t>What happens now?</a:t>
          </a:r>
        </a:p>
      </dgm:t>
    </dgm:pt>
    <dgm:pt modelId="{F5011B9F-5CF8-4CCF-ABA5-713ABA4B98B6}" type="parTrans" cxnId="{347B4F63-2309-47E7-B385-F9C3B2F5A1B4}">
      <dgm:prSet/>
      <dgm:spPr/>
      <dgm:t>
        <a:bodyPr/>
        <a:lstStyle/>
        <a:p>
          <a:endParaRPr lang="en-US"/>
        </a:p>
      </dgm:t>
    </dgm:pt>
    <dgm:pt modelId="{11747981-33CF-44E6-AF9F-6184B02F2941}" type="sibTrans" cxnId="{347B4F63-2309-47E7-B385-F9C3B2F5A1B4}">
      <dgm:prSet/>
      <dgm:spPr/>
      <dgm:t>
        <a:bodyPr/>
        <a:lstStyle/>
        <a:p>
          <a:endParaRPr lang="en-US"/>
        </a:p>
      </dgm:t>
    </dgm:pt>
    <dgm:pt modelId="{74FE11E0-5B92-4C87-AC3B-09B3C827D4FD}">
      <dgm:prSet phldrT="[Text]" custT="1"/>
      <dgm:spPr/>
      <dgm:t>
        <a:bodyPr/>
        <a:lstStyle/>
        <a:p>
          <a:r>
            <a:rPr lang="en-US" sz="1800"/>
            <a:t>Tribe has authority to approve.</a:t>
          </a:r>
          <a:endParaRPr lang="en-US" sz="1800" dirty="0"/>
        </a:p>
      </dgm:t>
    </dgm:pt>
    <dgm:pt modelId="{473CF928-7206-4224-AC60-1C41D89DC28A}" type="parTrans" cxnId="{DED52985-8356-402B-8554-F9F6D8A6372F}">
      <dgm:prSet/>
      <dgm:spPr/>
      <dgm:t>
        <a:bodyPr/>
        <a:lstStyle/>
        <a:p>
          <a:endParaRPr lang="en-US"/>
        </a:p>
      </dgm:t>
    </dgm:pt>
    <dgm:pt modelId="{3B2D59D0-9FD0-43FA-9381-446F03844501}" type="sibTrans" cxnId="{DED52985-8356-402B-8554-F9F6D8A6372F}">
      <dgm:prSet/>
      <dgm:spPr/>
      <dgm:t>
        <a:bodyPr/>
        <a:lstStyle/>
        <a:p>
          <a:endParaRPr lang="en-US"/>
        </a:p>
      </dgm:t>
    </dgm:pt>
    <dgm:pt modelId="{00EEC226-0690-47BE-AADE-10D4D2DD5A0D}">
      <dgm:prSet phldrT="[Text]" custT="1"/>
      <dgm:spPr/>
      <dgm:t>
        <a:bodyPr/>
        <a:lstStyle/>
        <a:p>
          <a:r>
            <a:rPr lang="en-US" sz="1800" b="1"/>
            <a:t>What happens to Section 7 (Endangered Species Act)?</a:t>
          </a:r>
          <a:endParaRPr lang="en-US" sz="1800" b="1" dirty="0"/>
        </a:p>
      </dgm:t>
    </dgm:pt>
    <dgm:pt modelId="{C41CFFAC-6D9C-4D6C-85E3-0C615E093828}" type="parTrans" cxnId="{EBBD36FE-F43C-4515-8F75-3DB1E96BD5CA}">
      <dgm:prSet/>
      <dgm:spPr/>
      <dgm:t>
        <a:bodyPr/>
        <a:lstStyle/>
        <a:p>
          <a:endParaRPr lang="en-US"/>
        </a:p>
      </dgm:t>
    </dgm:pt>
    <dgm:pt modelId="{1FC43A02-9C94-44AD-AD0C-38A3CECAD429}" type="sibTrans" cxnId="{EBBD36FE-F43C-4515-8F75-3DB1E96BD5CA}">
      <dgm:prSet/>
      <dgm:spPr/>
      <dgm:t>
        <a:bodyPr/>
        <a:lstStyle/>
        <a:p>
          <a:endParaRPr lang="en-US"/>
        </a:p>
      </dgm:t>
    </dgm:pt>
    <dgm:pt modelId="{FF4E86FA-FCBB-48C5-BCD2-535AC539EA27}">
      <dgm:prSet phldrT="[Text]"/>
      <dgm:spPr/>
      <dgm:t>
        <a:bodyPr/>
        <a:lstStyle/>
        <a:p>
          <a:r>
            <a:rPr lang="en-US"/>
            <a:t>What happens to Section 106 (National Historic Preservation Act)?</a:t>
          </a:r>
          <a:endParaRPr lang="en-US" dirty="0"/>
        </a:p>
      </dgm:t>
    </dgm:pt>
    <dgm:pt modelId="{F42A407E-9C00-448E-A647-7326A5CF9DB3}" type="parTrans" cxnId="{026C09DF-466B-4207-A817-5910B7D5C6FE}">
      <dgm:prSet/>
      <dgm:spPr/>
      <dgm:t>
        <a:bodyPr/>
        <a:lstStyle/>
        <a:p>
          <a:endParaRPr lang="en-US"/>
        </a:p>
      </dgm:t>
    </dgm:pt>
    <dgm:pt modelId="{BB7F5765-CB3A-421C-95D0-EF05C4203216}" type="sibTrans" cxnId="{026C09DF-466B-4207-A817-5910B7D5C6FE}">
      <dgm:prSet/>
      <dgm:spPr/>
      <dgm:t>
        <a:bodyPr/>
        <a:lstStyle/>
        <a:p>
          <a:endParaRPr lang="en-US"/>
        </a:p>
      </dgm:t>
    </dgm:pt>
    <dgm:pt modelId="{82DD7246-B0FE-4340-A598-4E463AA1BB71}" type="pres">
      <dgm:prSet presAssocID="{B11A3F08-F324-43C0-84D8-D50A9FA178F0}" presName="Name0" presStyleCnt="0">
        <dgm:presLayoutVars>
          <dgm:dir/>
          <dgm:animLvl val="lvl"/>
          <dgm:resizeHandles val="exact"/>
        </dgm:presLayoutVars>
      </dgm:prSet>
      <dgm:spPr/>
    </dgm:pt>
    <dgm:pt modelId="{27DEDE30-3F53-4DB0-8126-F8F41063E869}" type="pres">
      <dgm:prSet presAssocID="{6CA27F92-4D21-4AA5-AD98-F69C52E6CB90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941433D-6214-4AFB-8066-0FA82DB3D62B}" type="pres">
      <dgm:prSet presAssocID="{11747981-33CF-44E6-AF9F-6184B02F2941}" presName="parTxOnlySpace" presStyleCnt="0"/>
      <dgm:spPr/>
    </dgm:pt>
    <dgm:pt modelId="{439BD670-3145-4FDF-B114-80C4D09F36C3}" type="pres">
      <dgm:prSet presAssocID="{74FE11E0-5B92-4C87-AC3B-09B3C827D4FD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A6BDF8F-A792-41C3-B2C9-E84A77E7DCE1}" type="pres">
      <dgm:prSet presAssocID="{3B2D59D0-9FD0-43FA-9381-446F03844501}" presName="parTxOnlySpace" presStyleCnt="0"/>
      <dgm:spPr/>
    </dgm:pt>
    <dgm:pt modelId="{B6659EDF-5D3E-409E-A912-36164792645C}" type="pres">
      <dgm:prSet presAssocID="{00EEC226-0690-47BE-AADE-10D4D2DD5A0D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43B1312-BE3E-4A1F-A4FE-E29D9745695D}" type="pres">
      <dgm:prSet presAssocID="{1FC43A02-9C94-44AD-AD0C-38A3CECAD429}" presName="parTxOnlySpace" presStyleCnt="0"/>
      <dgm:spPr/>
    </dgm:pt>
    <dgm:pt modelId="{4139E2EB-2CC2-4FB0-84EB-969B1380D110}" type="pres">
      <dgm:prSet presAssocID="{FF4E86FA-FCBB-48C5-BCD2-535AC539EA27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2C2D1340-3937-4BB1-BAB3-5D656AC905A6}" type="presOf" srcId="{B11A3F08-F324-43C0-84D8-D50A9FA178F0}" destId="{82DD7246-B0FE-4340-A598-4E463AA1BB71}" srcOrd="0" destOrd="0" presId="urn:microsoft.com/office/officeart/2005/8/layout/chevron1"/>
    <dgm:cxn modelId="{54844A41-BE83-4BFB-B35A-5B19E5530148}" type="presOf" srcId="{74FE11E0-5B92-4C87-AC3B-09B3C827D4FD}" destId="{439BD670-3145-4FDF-B114-80C4D09F36C3}" srcOrd="0" destOrd="0" presId="urn:microsoft.com/office/officeart/2005/8/layout/chevron1"/>
    <dgm:cxn modelId="{347B4F63-2309-47E7-B385-F9C3B2F5A1B4}" srcId="{B11A3F08-F324-43C0-84D8-D50A9FA178F0}" destId="{6CA27F92-4D21-4AA5-AD98-F69C52E6CB90}" srcOrd="0" destOrd="0" parTransId="{F5011B9F-5CF8-4CCF-ABA5-713ABA4B98B6}" sibTransId="{11747981-33CF-44E6-AF9F-6184B02F2941}"/>
    <dgm:cxn modelId="{49602559-6299-477D-9D3F-54D50BCD4429}" type="presOf" srcId="{00EEC226-0690-47BE-AADE-10D4D2DD5A0D}" destId="{B6659EDF-5D3E-409E-A912-36164792645C}" srcOrd="0" destOrd="0" presId="urn:microsoft.com/office/officeart/2005/8/layout/chevron1"/>
    <dgm:cxn modelId="{DED52985-8356-402B-8554-F9F6D8A6372F}" srcId="{B11A3F08-F324-43C0-84D8-D50A9FA178F0}" destId="{74FE11E0-5B92-4C87-AC3B-09B3C827D4FD}" srcOrd="1" destOrd="0" parTransId="{473CF928-7206-4224-AC60-1C41D89DC28A}" sibTransId="{3B2D59D0-9FD0-43FA-9381-446F03844501}"/>
    <dgm:cxn modelId="{632B43D9-5906-4BDE-81FE-CA3C240BF87B}" type="presOf" srcId="{6CA27F92-4D21-4AA5-AD98-F69C52E6CB90}" destId="{27DEDE30-3F53-4DB0-8126-F8F41063E869}" srcOrd="0" destOrd="0" presId="urn:microsoft.com/office/officeart/2005/8/layout/chevron1"/>
    <dgm:cxn modelId="{E1F8ACDE-82BD-4B0D-AED3-77768A7C9242}" type="presOf" srcId="{FF4E86FA-FCBB-48C5-BCD2-535AC539EA27}" destId="{4139E2EB-2CC2-4FB0-84EB-969B1380D110}" srcOrd="0" destOrd="0" presId="urn:microsoft.com/office/officeart/2005/8/layout/chevron1"/>
    <dgm:cxn modelId="{026C09DF-466B-4207-A817-5910B7D5C6FE}" srcId="{B11A3F08-F324-43C0-84D8-D50A9FA178F0}" destId="{FF4E86FA-FCBB-48C5-BCD2-535AC539EA27}" srcOrd="3" destOrd="0" parTransId="{F42A407E-9C00-448E-A647-7326A5CF9DB3}" sibTransId="{BB7F5765-CB3A-421C-95D0-EF05C4203216}"/>
    <dgm:cxn modelId="{EBBD36FE-F43C-4515-8F75-3DB1E96BD5CA}" srcId="{B11A3F08-F324-43C0-84D8-D50A9FA178F0}" destId="{00EEC226-0690-47BE-AADE-10D4D2DD5A0D}" srcOrd="2" destOrd="0" parTransId="{C41CFFAC-6D9C-4D6C-85E3-0C615E093828}" sibTransId="{1FC43A02-9C94-44AD-AD0C-38A3CECAD429}"/>
    <dgm:cxn modelId="{63DAFA01-4C52-4FD7-8F17-3164B4280E28}" type="presParOf" srcId="{82DD7246-B0FE-4340-A598-4E463AA1BB71}" destId="{27DEDE30-3F53-4DB0-8126-F8F41063E869}" srcOrd="0" destOrd="0" presId="urn:microsoft.com/office/officeart/2005/8/layout/chevron1"/>
    <dgm:cxn modelId="{686F6CA4-FB80-4C54-A115-329E62037201}" type="presParOf" srcId="{82DD7246-B0FE-4340-A598-4E463AA1BB71}" destId="{B941433D-6214-4AFB-8066-0FA82DB3D62B}" srcOrd="1" destOrd="0" presId="urn:microsoft.com/office/officeart/2005/8/layout/chevron1"/>
    <dgm:cxn modelId="{B9F95A6A-8E76-4626-AE74-E4A48472066E}" type="presParOf" srcId="{82DD7246-B0FE-4340-A598-4E463AA1BB71}" destId="{439BD670-3145-4FDF-B114-80C4D09F36C3}" srcOrd="2" destOrd="0" presId="urn:microsoft.com/office/officeart/2005/8/layout/chevron1"/>
    <dgm:cxn modelId="{6543ED85-02AE-4277-B82D-CE566177D4C4}" type="presParOf" srcId="{82DD7246-B0FE-4340-A598-4E463AA1BB71}" destId="{6A6BDF8F-A792-41C3-B2C9-E84A77E7DCE1}" srcOrd="3" destOrd="0" presId="urn:microsoft.com/office/officeart/2005/8/layout/chevron1"/>
    <dgm:cxn modelId="{989C5E8E-4FA5-471C-8071-67C697094DC3}" type="presParOf" srcId="{82DD7246-B0FE-4340-A598-4E463AA1BB71}" destId="{B6659EDF-5D3E-409E-A912-36164792645C}" srcOrd="4" destOrd="0" presId="urn:microsoft.com/office/officeart/2005/8/layout/chevron1"/>
    <dgm:cxn modelId="{44FA9644-D3C4-43D2-B0CD-CE952E518A8E}" type="presParOf" srcId="{82DD7246-B0FE-4340-A598-4E463AA1BB71}" destId="{243B1312-BE3E-4A1F-A4FE-E29D9745695D}" srcOrd="5" destOrd="0" presId="urn:microsoft.com/office/officeart/2005/8/layout/chevron1"/>
    <dgm:cxn modelId="{74AE19DA-9077-45BB-A9C0-91503FE9F933}" type="presParOf" srcId="{82DD7246-B0FE-4340-A598-4E463AA1BB71}" destId="{4139E2EB-2CC2-4FB0-84EB-969B1380D110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44450A-99B4-43C7-9E97-5B2DA3152355}">
      <dsp:nvSpPr>
        <dsp:cNvPr id="0" name=""/>
        <dsp:cNvSpPr/>
      </dsp:nvSpPr>
      <dsp:spPr>
        <a:xfrm>
          <a:off x="0" y="293277"/>
          <a:ext cx="5729679" cy="5569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The Helping Expedite and Advance Responsible Tribal Home Ownership Act of 2012.</a:t>
          </a:r>
        </a:p>
      </dsp:txBody>
      <dsp:txXfrm>
        <a:off x="27187" y="320464"/>
        <a:ext cx="5675305" cy="502546"/>
      </dsp:txXfrm>
    </dsp:sp>
    <dsp:sp modelId="{08D5BE2E-CDC2-46EA-9FA5-A4545B5E29ED}">
      <dsp:nvSpPr>
        <dsp:cNvPr id="0" name=""/>
        <dsp:cNvSpPr/>
      </dsp:nvSpPr>
      <dsp:spPr>
        <a:xfrm>
          <a:off x="0" y="890517"/>
          <a:ext cx="5729679" cy="5569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Amendment of the Indian long-term Leasing Act of 1955 under U.S.C Sec 415.</a:t>
          </a:r>
        </a:p>
      </dsp:txBody>
      <dsp:txXfrm>
        <a:off x="27187" y="917704"/>
        <a:ext cx="5675305" cy="502546"/>
      </dsp:txXfrm>
    </dsp:sp>
    <dsp:sp modelId="{5C9BECA1-700F-44EF-BEEF-54C25C1DF6F3}">
      <dsp:nvSpPr>
        <dsp:cNvPr id="0" name=""/>
        <dsp:cNvSpPr/>
      </dsp:nvSpPr>
      <dsp:spPr>
        <a:xfrm>
          <a:off x="0" y="1487757"/>
          <a:ext cx="5729679" cy="5569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May only authorize the following lease types:</a:t>
          </a:r>
        </a:p>
      </dsp:txBody>
      <dsp:txXfrm>
        <a:off x="27187" y="1514944"/>
        <a:ext cx="5675305" cy="502546"/>
      </dsp:txXfrm>
    </dsp:sp>
    <dsp:sp modelId="{BE1EA734-23C9-426B-B74F-DBC3BB58D680}">
      <dsp:nvSpPr>
        <dsp:cNvPr id="0" name=""/>
        <dsp:cNvSpPr/>
      </dsp:nvSpPr>
      <dsp:spPr>
        <a:xfrm>
          <a:off x="0" y="2044677"/>
          <a:ext cx="5729679" cy="1130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917" tIns="17780" rIns="99568" bIns="1778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 dirty="0"/>
            <a:t>Business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 dirty="0"/>
            <a:t>Agricultural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 dirty="0"/>
            <a:t>Wind and solar lease (WSR)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 dirty="0"/>
            <a:t>Wind Energy Evaluation leases (WEEL)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 dirty="0"/>
            <a:t>Residential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 dirty="0"/>
            <a:t>Public, religious, educational, or recreational leases.</a:t>
          </a:r>
        </a:p>
      </dsp:txBody>
      <dsp:txXfrm>
        <a:off x="0" y="2044677"/>
        <a:ext cx="5729679" cy="1130220"/>
      </dsp:txXfrm>
    </dsp:sp>
    <dsp:sp modelId="{D030D86B-EB6E-4E90-A76F-AFAC9E09357C}">
      <dsp:nvSpPr>
        <dsp:cNvPr id="0" name=""/>
        <dsp:cNvSpPr/>
      </dsp:nvSpPr>
      <dsp:spPr>
        <a:xfrm>
          <a:off x="0" y="3174897"/>
          <a:ext cx="5729679" cy="5569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Must only apply to tribal trust and/or restricted land, not to lands held in trust for individual Indian landowners, fee lands or fractionated interests</a:t>
          </a:r>
        </a:p>
      </dsp:txBody>
      <dsp:txXfrm>
        <a:off x="27187" y="3202084"/>
        <a:ext cx="5675305" cy="502546"/>
      </dsp:txXfrm>
    </dsp:sp>
    <dsp:sp modelId="{52938C15-BEF9-4021-B5F6-EA2185E1A89B}">
      <dsp:nvSpPr>
        <dsp:cNvPr id="0" name=""/>
        <dsp:cNvSpPr/>
      </dsp:nvSpPr>
      <dsp:spPr>
        <a:xfrm>
          <a:off x="0" y="3772137"/>
          <a:ext cx="5729679" cy="5569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Must not authorize exploration, development, or extraction of any mineral resources.</a:t>
          </a:r>
        </a:p>
      </dsp:txBody>
      <dsp:txXfrm>
        <a:off x="27187" y="3799324"/>
        <a:ext cx="5675305" cy="5025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DEDE30-3F53-4DB0-8126-F8F41063E869}">
      <dsp:nvSpPr>
        <dsp:cNvPr id="0" name=""/>
        <dsp:cNvSpPr/>
      </dsp:nvSpPr>
      <dsp:spPr>
        <a:xfrm>
          <a:off x="4665" y="548783"/>
          <a:ext cx="2715964" cy="108638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dk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dk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What happens now?</a:t>
          </a:r>
        </a:p>
      </dsp:txBody>
      <dsp:txXfrm>
        <a:off x="547858" y="548783"/>
        <a:ext cx="1629579" cy="1086385"/>
      </dsp:txXfrm>
    </dsp:sp>
    <dsp:sp modelId="{439BD670-3145-4FDF-B114-80C4D09F36C3}">
      <dsp:nvSpPr>
        <dsp:cNvPr id="0" name=""/>
        <dsp:cNvSpPr/>
      </dsp:nvSpPr>
      <dsp:spPr>
        <a:xfrm>
          <a:off x="2449033" y="548783"/>
          <a:ext cx="2715964" cy="108638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dk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dk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Tribe has authority to approve.</a:t>
          </a:r>
          <a:endParaRPr lang="en-US" sz="1800" kern="1200" dirty="0"/>
        </a:p>
      </dsp:txBody>
      <dsp:txXfrm>
        <a:off x="2992226" y="548783"/>
        <a:ext cx="1629579" cy="1086385"/>
      </dsp:txXfrm>
    </dsp:sp>
    <dsp:sp modelId="{B6659EDF-5D3E-409E-A912-36164792645C}">
      <dsp:nvSpPr>
        <dsp:cNvPr id="0" name=""/>
        <dsp:cNvSpPr/>
      </dsp:nvSpPr>
      <dsp:spPr>
        <a:xfrm>
          <a:off x="4893401" y="548783"/>
          <a:ext cx="2715964" cy="108638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dk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dk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What happens to Section 7 (Endangered Species Act)?</a:t>
          </a:r>
          <a:endParaRPr lang="en-US" sz="1800" b="1" kern="1200" dirty="0"/>
        </a:p>
      </dsp:txBody>
      <dsp:txXfrm>
        <a:off x="5436594" y="548783"/>
        <a:ext cx="1629579" cy="1086385"/>
      </dsp:txXfrm>
    </dsp:sp>
    <dsp:sp modelId="{4139E2EB-2CC2-4FB0-84EB-969B1380D110}">
      <dsp:nvSpPr>
        <dsp:cNvPr id="0" name=""/>
        <dsp:cNvSpPr/>
      </dsp:nvSpPr>
      <dsp:spPr>
        <a:xfrm>
          <a:off x="7337769" y="548783"/>
          <a:ext cx="2715964" cy="108638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dk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dk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What happens to Section 106 (National Historic Preservation Act)?</a:t>
          </a:r>
          <a:endParaRPr lang="en-US" sz="1600" kern="1200" dirty="0"/>
        </a:p>
      </dsp:txBody>
      <dsp:txXfrm>
        <a:off x="7880962" y="548783"/>
        <a:ext cx="1629579" cy="10863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D2F7B-7BFE-4C4D-A91A-F89BA869FDC9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C0F2C7-56B2-4539-849D-A23779CD7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13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i="0" dirty="0">
                <a:solidFill>
                  <a:srgbClr val="1B1B1B"/>
                </a:solidFill>
                <a:effectLst/>
                <a:latin typeface="Public Sans Web"/>
              </a:rPr>
              <a:t>Tribes may enact regulations that are tailored to the unique needs of the Tribe’s community.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B1B1B"/>
                </a:solidFill>
                <a:effectLst/>
                <a:latin typeface="Public Sans Web"/>
              </a:rPr>
              <a:t>Supports tribal self-determination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1B1B1B"/>
              </a:solidFill>
              <a:effectLst/>
              <a:latin typeface="Public Sans Web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1B1B1B"/>
              </a:solidFill>
              <a:effectLst/>
              <a:latin typeface="Public Sans Web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B1B1B"/>
                </a:solidFill>
                <a:effectLst/>
                <a:latin typeface="Public Sans Web"/>
              </a:rPr>
              <a:t>May only authorize the following lease types: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B1B1B"/>
                </a:solidFill>
                <a:effectLst/>
                <a:latin typeface="Public Sans Web"/>
              </a:rPr>
              <a:t>Business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B1B1B"/>
                </a:solidFill>
                <a:effectLst/>
                <a:latin typeface="Public Sans Web"/>
              </a:rPr>
              <a:t>Agricultural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B1B1B"/>
                </a:solidFill>
                <a:effectLst/>
                <a:latin typeface="Public Sans Web"/>
              </a:rPr>
              <a:t>Wind and solar lease (WSR)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B1B1B"/>
                </a:solidFill>
                <a:effectLst/>
                <a:latin typeface="Public Sans Web"/>
              </a:rPr>
              <a:t>Wind Energy Evaluation leases (WEEL)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B1B1B"/>
                </a:solidFill>
                <a:effectLst/>
                <a:latin typeface="Public Sans Web"/>
              </a:rPr>
              <a:t>Residential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B1B1B"/>
                </a:solidFill>
                <a:effectLst/>
                <a:latin typeface="Public Sans Web"/>
              </a:rPr>
              <a:t>Public, religious, educational, or recreational leases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0F2C7-56B2-4539-849D-A23779CD7A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100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1B1B1B"/>
                </a:solidFill>
                <a:effectLst/>
                <a:latin typeface="Public Sans Web"/>
              </a:rPr>
              <a:t>Identification and evaluation of the significant effects of the proposed lease on the environment.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2800" b="0" i="0" dirty="0">
              <a:solidFill>
                <a:srgbClr val="1B1B1B"/>
              </a:solidFill>
              <a:effectLst/>
              <a:latin typeface="Public Sans Web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1B1B1B"/>
                </a:solidFill>
                <a:effectLst/>
                <a:latin typeface="Public Sans Web"/>
              </a:rPr>
              <a:t>A period for public notice and comment related to any significant impacts of the proposed lease on the environment.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2800" b="0" i="0" dirty="0">
              <a:solidFill>
                <a:srgbClr val="1B1B1B"/>
              </a:solidFill>
              <a:effectLst/>
              <a:latin typeface="Public Sans Web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1B1B1B"/>
                </a:solidFill>
                <a:effectLst/>
                <a:latin typeface="Public Sans Web"/>
              </a:rPr>
              <a:t>The tribe’s response to relevant and substantive public comments on environmental impacts, prior to tribal approval of the lease.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0F2C7-56B2-4539-849D-A23779CD7A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75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laws still apply to leasing projects under tribal HEARTH Act leases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0F2C7-56B2-4539-849D-A23779CD7AD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63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Section 7</a:t>
            </a:r>
          </a:p>
          <a:p>
            <a:r>
              <a:rPr lang="en-US" dirty="0"/>
              <a:t>	</a:t>
            </a:r>
            <a:r>
              <a:rPr lang="en-US" sz="2400" dirty="0"/>
              <a:t>Development of a Biological Assessment</a:t>
            </a:r>
          </a:p>
          <a:p>
            <a:pPr lvl="1"/>
            <a:r>
              <a:rPr lang="en-US" dirty="0"/>
              <a:t>US Fish and Wildlife Service issues a Biological Opinion</a:t>
            </a:r>
          </a:p>
          <a:p>
            <a:endParaRPr lang="en-US" dirty="0"/>
          </a:p>
          <a:p>
            <a:pPr lvl="1"/>
            <a:r>
              <a:rPr lang="en-US" dirty="0"/>
              <a:t>	Informal: Not likely to adversely affect protected species</a:t>
            </a:r>
          </a:p>
          <a:p>
            <a:pPr lvl="1"/>
            <a:r>
              <a:rPr lang="en-US" dirty="0"/>
              <a:t>Formal: May affect protected species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0F2C7-56B2-4539-849D-A23779CD7A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54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your regs are set up, you begin setting up a lease project and completing your environmental review </a:t>
            </a:r>
          </a:p>
          <a:p>
            <a:endParaRPr lang="en-US" dirty="0"/>
          </a:p>
          <a:p>
            <a:r>
              <a:rPr lang="en-US" dirty="0"/>
              <a:t>BIA is still available to provide technical support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0F2C7-56B2-4539-849D-A23779CD7AD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44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Nature-based solutions strengthen the land by improving ecological functioning</a:t>
            </a:r>
          </a:p>
          <a:p>
            <a:endParaRPr lang="en-US" dirty="0"/>
          </a:p>
          <a:p>
            <a:r>
              <a:rPr lang="en-US" dirty="0"/>
              <a:t>If you think you’d like to develop conservation projects, reach out to me!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0F2C7-56B2-4539-849D-A23779CD7A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81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0F2C7-56B2-4539-849D-A23779CD7AD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70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2B745-E32B-D2A5-4DA0-616F9FE7B2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44A406-6BAA-725B-4CD2-77E914965E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C3235-671D-0701-57A1-13A50F36A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B5BC-96DD-4D87-95AE-44D2A0EA684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6F5A5-1A4A-F746-25DB-CC855DBB6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26086-AE2F-CCAB-ADBF-E90FDFC17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B1ABD-8E3A-45D4-8F78-79920866F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07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BCA59-D87C-C27B-40A9-5CA4923B8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4B7C2B-C758-2B55-E8DE-6A9EA0DE28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C54B2-280E-2572-E1E5-33C78AAA5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B5BC-96DD-4D87-95AE-44D2A0EA684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5D85D-E8DC-809C-9117-B056C1A55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4189D-7AE0-B110-58F3-8CA9A9849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B1ABD-8E3A-45D4-8F78-79920866F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854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963CB1-35FA-4DD8-3D74-1DD666DF29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489C55-2CC0-76B1-C87F-04726ACC07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4CB24-66BB-C4CB-CED8-3984D486D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B5BC-96DD-4D87-95AE-44D2A0EA684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3C9D4-63F1-F352-8059-05306982B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16194-454F-AB85-146C-739E635D7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B1ABD-8E3A-45D4-8F78-79920866F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74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DF4C-EFD1-4FF6-BE64-79726BC2DB7C}" type="datetimeFigureOut">
              <a:rPr lang="en-US" smtClean="0"/>
              <a:t>11/9/2023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BDB5-4794-485D-B981-C5BB3E978E1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229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DF4C-EFD1-4FF6-BE64-79726BC2DB7C}" type="datetimeFigureOut">
              <a:rPr lang="en-US" smtClean="0"/>
              <a:t>11/9/2023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BDB5-4794-485D-B981-C5BB3E978E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129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DF4C-EFD1-4FF6-BE64-79726BC2DB7C}" type="datetimeFigureOut">
              <a:rPr lang="en-US" smtClean="0"/>
              <a:t>11/9/2023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BDB5-4794-485D-B981-C5BB3E978E1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812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DF4C-EFD1-4FF6-BE64-79726BC2DB7C}" type="datetimeFigureOut">
              <a:rPr lang="en-US" smtClean="0"/>
              <a:t>11/9/2023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BDB5-4794-485D-B981-C5BB3E978E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134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DF4C-EFD1-4FF6-BE64-79726BC2DB7C}" type="datetimeFigureOut">
              <a:rPr lang="en-US" smtClean="0"/>
              <a:t>11/9/2023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BDB5-4794-485D-B981-C5BB3E978E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663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DF4C-EFD1-4FF6-BE64-79726BC2DB7C}" type="datetimeFigureOut">
              <a:rPr lang="en-US" smtClean="0"/>
              <a:t>11/9/2023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BDB5-4794-485D-B981-C5BB3E978E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1522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DF4C-EFD1-4FF6-BE64-79726BC2DB7C}" type="datetimeFigureOut">
              <a:rPr lang="en-US" smtClean="0"/>
              <a:t>11/9/2023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BDB5-4794-485D-B981-C5BB3E978E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9784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FBADF4C-EFD1-4FF6-BE64-79726BC2DB7C}" type="datetimeFigureOut">
              <a:rPr lang="en-US" smtClean="0"/>
              <a:t>11/9/2023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88CBDB5-4794-485D-B981-C5BB3E978E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957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E3182-E690-34AB-7E5A-72CD5B89E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CADA7-D2B9-DD9D-4F73-B8785D2F1B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F5A48-A25C-E2ED-D95B-76C3F261E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B5BC-96DD-4D87-95AE-44D2A0EA684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3EF7B-9C0A-DCBE-3871-09D6E71C6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711BD-CD7F-06D0-B58B-89803E146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B1ABD-8E3A-45D4-8F78-79920866F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994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DF4C-EFD1-4FF6-BE64-79726BC2DB7C}" type="datetimeFigureOut">
              <a:rPr lang="en-US" smtClean="0"/>
              <a:t>11/9/2023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BDB5-4794-485D-B981-C5BB3E978E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378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DF4C-EFD1-4FF6-BE64-79726BC2DB7C}" type="datetimeFigureOut">
              <a:rPr lang="en-US" smtClean="0"/>
              <a:t>11/9/2023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BDB5-4794-485D-B981-C5BB3E978E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1636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DF4C-EFD1-4FF6-BE64-79726BC2DB7C}" type="datetimeFigureOut">
              <a:rPr lang="en-US" smtClean="0"/>
              <a:t>11/9/2023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BDB5-4794-485D-B981-C5BB3E978E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869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DB2A8-D048-F824-7889-757E6365D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8C0EE-45E9-7C3A-7414-2E2121337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F370E-FBEB-4EB8-DA9D-ADD7A0C29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B5BC-96DD-4D87-95AE-44D2A0EA684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42A41-376F-00D5-E232-F24A15E16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B4666-FA35-C926-D747-7C5378326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B1ABD-8E3A-45D4-8F78-79920866F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67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206E3-0D35-0A87-BDF2-1C9E3ED18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95B48-B1AE-5E8D-E864-E143E6F123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CC24DF-FDBC-8FFE-9A59-7B1F451A28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ED9E67-C2B8-9A76-BC66-B90226E2C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B5BC-96DD-4D87-95AE-44D2A0EA684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FA7B5D-C6A6-C51A-D933-6FFAADB9D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E9709E-49EB-AC1C-713D-48346D536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B1ABD-8E3A-45D4-8F78-79920866F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27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14425-925B-8561-8C02-67B4D10EA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B87A7E-9F14-E754-05D0-D0B50F42C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C2F660-D936-B436-F6EB-AC42895EB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787AC4-99D8-603C-9041-5DC04B3BD9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E1788C-08C1-490D-CE6A-97A653FC88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65C8FB-79C1-E54E-6FD2-5A87062F8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B5BC-96DD-4D87-95AE-44D2A0EA684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55BAF6-EF1D-7908-A13C-E5650CC70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4A011A-521F-E563-002F-735AE602F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B1ABD-8E3A-45D4-8F78-79920866F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352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93282-92A5-9BB5-C4F4-49422B914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69816F-3615-CF0D-7A8E-4D4FF5B8E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B5BC-96DD-4D87-95AE-44D2A0EA684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18BFAA-2D37-B5DB-65B0-50540D35B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016579-6D10-DD56-02C9-F2C950D8F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B1ABD-8E3A-45D4-8F78-79920866F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62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D21B2C-B8E8-E5BE-3205-6799DF1FB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B5BC-96DD-4D87-95AE-44D2A0EA684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AC8943-0B81-FAA1-93A0-BBF247D85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79CAA-2726-0C3F-8028-006E12E68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B1ABD-8E3A-45D4-8F78-79920866F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66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BE061-D044-46B7-5B46-EC6F7B323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9E79F-C3A3-C7E8-DFFB-09C6177D9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FF2F4-7901-438C-37ED-99F15F5036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111175-E906-6BF8-4DB2-786842AD9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B5BC-96DD-4D87-95AE-44D2A0EA684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AB7C25-3DD1-FB47-D063-8C518BF00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9FF979-9F1E-D6B8-CC9A-9F9FE9C2E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B1ABD-8E3A-45D4-8F78-79920866F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75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17EE6-C377-AFBB-E33B-04E8F9876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361934-B6B1-6DD7-9CF4-AEE1667246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8F702D-7CFF-88C9-B7A7-4D42A9037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14FB1-FEB4-505F-BBD6-962688201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B5BC-96DD-4D87-95AE-44D2A0EA684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BCC8DB-2C60-1AE8-806C-D92FC11B4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70DF76-C8E2-5A64-BDA2-DC56F6D9F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B1ABD-8E3A-45D4-8F78-79920866F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90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C2E9BD-106A-BF4D-F5D6-E4189DBE0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C4873D-3CDD-A9D1-0145-D459B7F79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A3687-8F99-C333-5B07-50B9265034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CB5BC-96DD-4D87-95AE-44D2A0EA684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49D68-1B1F-3D9D-5E04-2CA99A50EC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387BC-8A1E-6310-BC2A-1FE1593FE2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B1ABD-8E3A-45D4-8F78-79920866F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25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FBADF4C-EFD1-4FF6-BE64-79726BC2DB7C}" type="datetimeFigureOut">
              <a:rPr lang="en-US" smtClean="0"/>
              <a:t>11/9/2023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88CBDB5-4794-485D-B981-C5BB3E978E1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83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jacilyn.snyder@bia.gov" TargetMode="External"/><Relationship Id="rId5" Type="http://schemas.openxmlformats.org/officeDocument/2006/relationships/hyperlink" Target="mailto:peter.dejongh@bia.gov" TargetMode="Externa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ED8D6-16EA-0671-34A8-6082EE53ED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51" y="163693"/>
            <a:ext cx="10058400" cy="2191512"/>
          </a:xfrm>
        </p:spPr>
        <p:txBody>
          <a:bodyPr>
            <a:normAutofit/>
          </a:bodyPr>
          <a:lstStyle/>
          <a:p>
            <a:pPr algn="ctr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Bureau of Indian Affairs (BIA)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Division of Environmental, Cultural Resources Management &amp; Safety (DECRMS)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HEARTH ACT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917B5E-1BD0-E5F3-B70C-69C6558BBB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8441" y="4381500"/>
            <a:ext cx="7677807" cy="198120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Presenter:</a:t>
            </a:r>
          </a:p>
          <a:p>
            <a:r>
              <a:rPr lang="en-US" sz="1600" dirty="0">
                <a:solidFill>
                  <a:schemeClr val="tx1"/>
                </a:solidFill>
              </a:rPr>
              <a:t>Jacilyn Snyder</a:t>
            </a:r>
          </a:p>
          <a:p>
            <a:r>
              <a:rPr lang="en-US" sz="1600" dirty="0">
                <a:solidFill>
                  <a:schemeClr val="tx1"/>
                </a:solidFill>
              </a:rPr>
              <a:t>Regional NEPA Coordinator</a:t>
            </a:r>
          </a:p>
          <a:p>
            <a:r>
              <a:rPr lang="en-US" sz="1600" dirty="0">
                <a:solidFill>
                  <a:schemeClr val="tx1"/>
                </a:solidFill>
              </a:rPr>
              <a:t>Pacific Region Office (PRO)</a:t>
            </a:r>
          </a:p>
          <a:p>
            <a:r>
              <a:rPr lang="en-US" sz="1600" dirty="0">
                <a:solidFill>
                  <a:schemeClr val="tx1"/>
                </a:solidFill>
              </a:rPr>
              <a:t>Email: Jacilyn.Snyder@BIA.gov</a:t>
            </a:r>
          </a:p>
        </p:txBody>
      </p:sp>
      <p:pic>
        <p:nvPicPr>
          <p:cNvPr id="4" name="Picture 3" descr="Department of Interior, Bureau of Indian Affairs logo.">
            <a:extLst>
              <a:ext uri="{FF2B5EF4-FFF2-40B4-BE49-F238E27FC236}">
                <a16:creationId xmlns:a16="http://schemas.microsoft.com/office/drawing/2014/main" id="{94B2ADCB-F058-286E-399B-E094C30E0A0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951" y="2578852"/>
            <a:ext cx="3164098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57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3E2F78-9BFF-B41B-4BD8-74948B417F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23" r="-2" b="-2"/>
          <a:stretch/>
        </p:blipFill>
        <p:spPr>
          <a:xfrm>
            <a:off x="4883025" y="979804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7EC34F-1D9D-C97D-DEA8-2644C35EF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en-US" sz="2900"/>
              <a:t>Protection and Conservation of Plants, Wildlife, and Habitat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C0D95-5AA0-2AE4-85F5-2812F34FC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r>
              <a:rPr lang="en-US" sz="2000" dirty="0"/>
              <a:t>Endangered Species Act</a:t>
            </a:r>
          </a:p>
          <a:p>
            <a:r>
              <a:rPr lang="en-US" sz="2000" dirty="0"/>
              <a:t>Migratory Bird Treaty Act</a:t>
            </a:r>
          </a:p>
          <a:p>
            <a:r>
              <a:rPr lang="en-US" sz="2000" dirty="0"/>
              <a:t>Bald and Golden Eagle Protection Act (BGEPA)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EA9967-9F01-416E-E762-8BF64613B0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97" b="96852" l="1500" r="92700">
                        <a14:foregroundMark x1="10900" y1="23388" x2="10900" y2="23388"/>
                        <a14:foregroundMark x1="10100" y1="22189" x2="10100" y2="22189"/>
                        <a14:foregroundMark x1="5400" y1="19490" x2="5400" y2="19490"/>
                        <a14:foregroundMark x1="4000" y1="19340" x2="4000" y2="19340"/>
                        <a14:foregroundMark x1="3300" y1="21589" x2="1500" y2="25487"/>
                        <a14:foregroundMark x1="12100" y1="60420" x2="64100" y2="69415"/>
                        <a14:foregroundMark x1="43500" y1="77511" x2="65300" y2="74513"/>
                        <a14:foregroundMark x1="65300" y1="74513" x2="65700" y2="74963"/>
                        <a14:foregroundMark x1="56500" y1="80060" x2="69100" y2="80360"/>
                        <a14:foregroundMark x1="54500" y1="81559" x2="54500" y2="81559"/>
                        <a14:foregroundMark x1="51700" y1="81559" x2="51700" y2="81559"/>
                        <a14:foregroundMark x1="51000" y1="82159" x2="51000" y2="82159"/>
                        <a14:foregroundMark x1="59600" y1="80810" x2="50400" y2="90105"/>
                        <a14:foregroundMark x1="50400" y1="90105" x2="38700" y2="87406"/>
                        <a14:foregroundMark x1="38700" y1="87406" x2="3600" y2="97001"/>
                        <a14:foregroundMark x1="3600" y1="97001" x2="2500" y2="95802"/>
                        <a14:foregroundMark x1="86400" y1="30885" x2="92700" y2="41979"/>
                        <a14:foregroundMark x1="86600" y1="27436" x2="81700" y2="19340"/>
                        <a14:foregroundMark x1="66000" y1="10945" x2="53300" y2="8546"/>
                        <a14:foregroundMark x1="58800" y1="6597" x2="58800" y2="6597"/>
                        <a14:foregroundMark x1="64000" y1="9895" x2="64000" y2="9895"/>
                        <a14:foregroundMark x1="64000" y1="8246" x2="64000" y2="8246"/>
                        <a14:foregroundMark x1="62500" y1="8546" x2="62500" y2="8546"/>
                        <a14:foregroundMark x1="62000" y1="7346" x2="62000" y2="7346"/>
                        <a14:foregroundMark x1="56400" y1="6747" x2="56400" y2="6747"/>
                        <a14:foregroundMark x1="55400" y1="7496" x2="55400" y2="7496"/>
                        <a14:foregroundMark x1="53500" y1="8546" x2="53500" y2="8546"/>
                        <a14:foregroundMark x1="37300" y1="35532" x2="41300" y2="24888"/>
                        <a14:foregroundMark x1="41300" y1="24888" x2="56400" y2="5697"/>
                      </a14:backgroundRemoval>
                    </a14:imgEffect>
                  </a14:imgLayer>
                </a14:imgProps>
              </a:ext>
            </a:extLst>
          </a:blip>
          <a:srcRect t="10125" r="-2" b="20901"/>
          <a:stretch/>
        </p:blipFill>
        <p:spPr>
          <a:xfrm>
            <a:off x="-1204306" y="3716052"/>
            <a:ext cx="7308975" cy="3346694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F189A2-8DE8-DF52-F295-C3D771D18724}"/>
              </a:ext>
            </a:extLst>
          </p:cNvPr>
          <p:cNvSpPr txBox="1"/>
          <p:nvPr/>
        </p:nvSpPr>
        <p:spPr>
          <a:xfrm>
            <a:off x="7984273" y="617034"/>
            <a:ext cx="382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San Joaquin Kit Fox - Endangered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F96173-A1D4-2C2A-AD15-BEC3DDA0568F}"/>
              </a:ext>
            </a:extLst>
          </p:cNvPr>
          <p:cNvSpPr txBox="1"/>
          <p:nvPr/>
        </p:nvSpPr>
        <p:spPr>
          <a:xfrm>
            <a:off x="4883025" y="6411997"/>
            <a:ext cx="382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Golden Eagle – Protected under BGEPA</a:t>
            </a:r>
          </a:p>
        </p:txBody>
      </p:sp>
    </p:spTree>
    <p:extLst>
      <p:ext uri="{BB962C8B-B14F-4D97-AF65-F5344CB8AC3E}">
        <p14:creationId xmlns:p14="http://schemas.microsoft.com/office/powerpoint/2010/main" val="3178766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F4433B-EA50-A6FC-E1F9-3B5ECE74B0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906" y="2470260"/>
            <a:ext cx="3115265" cy="239635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Sensitive Species and the HEARTH Act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E920F1-41AA-966F-091C-FA5744721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281" y="194384"/>
            <a:ext cx="3234579" cy="21511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F329DD-A114-5C40-287A-8965A859F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97" b="96852" l="1500" r="92700">
                        <a14:foregroundMark x1="10900" y1="23388" x2="10900" y2="23388"/>
                        <a14:foregroundMark x1="10100" y1="22189" x2="10100" y2="22189"/>
                        <a14:foregroundMark x1="5400" y1="19490" x2="5400" y2="19490"/>
                        <a14:foregroundMark x1="4000" y1="19340" x2="4000" y2="19340"/>
                        <a14:foregroundMark x1="3300" y1="21589" x2="1500" y2="25487"/>
                        <a14:foregroundMark x1="12100" y1="60420" x2="64100" y2="69415"/>
                        <a14:foregroundMark x1="43500" y1="77511" x2="65300" y2="74513"/>
                        <a14:foregroundMark x1="65300" y1="74513" x2="65700" y2="74963"/>
                        <a14:foregroundMark x1="56500" y1="80060" x2="69100" y2="80360"/>
                        <a14:foregroundMark x1="54500" y1="81559" x2="54500" y2="81559"/>
                        <a14:foregroundMark x1="51700" y1="81559" x2="51700" y2="81559"/>
                        <a14:foregroundMark x1="51000" y1="82159" x2="51000" y2="82159"/>
                        <a14:foregroundMark x1="59600" y1="80810" x2="50400" y2="90105"/>
                        <a14:foregroundMark x1="50400" y1="90105" x2="38700" y2="87406"/>
                        <a14:foregroundMark x1="38700" y1="87406" x2="3600" y2="97001"/>
                        <a14:foregroundMark x1="3600" y1="97001" x2="2500" y2="95802"/>
                        <a14:foregroundMark x1="86400" y1="30885" x2="92700" y2="41979"/>
                        <a14:foregroundMark x1="86600" y1="27436" x2="81700" y2="19340"/>
                        <a14:foregroundMark x1="66000" y1="10945" x2="53300" y2="8546"/>
                        <a14:foregroundMark x1="58800" y1="6597" x2="58800" y2="6597"/>
                        <a14:foregroundMark x1="64000" y1="9895" x2="64000" y2="9895"/>
                        <a14:foregroundMark x1="64000" y1="8246" x2="64000" y2="8246"/>
                        <a14:foregroundMark x1="62500" y1="8546" x2="62500" y2="8546"/>
                        <a14:foregroundMark x1="62000" y1="7346" x2="62000" y2="7346"/>
                        <a14:foregroundMark x1="56400" y1="6747" x2="56400" y2="6747"/>
                        <a14:foregroundMark x1="55400" y1="7496" x2="55400" y2="7496"/>
                        <a14:foregroundMark x1="53500" y1="8546" x2="53500" y2="8546"/>
                        <a14:foregroundMark x1="37300" y1="35532" x2="41300" y2="24888"/>
                        <a14:foregroundMark x1="41300" y1="24888" x2="56400" y2="56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32099" y="335999"/>
            <a:ext cx="2659901" cy="17741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261EFF-B7C8-AB21-458F-2F3F5B4253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71" t="12610" r="31235" b="14877"/>
          <a:stretch/>
        </p:blipFill>
        <p:spPr>
          <a:xfrm>
            <a:off x="10352766" y="4356016"/>
            <a:ext cx="1798917" cy="1691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C6ECF-F783-AC25-BBDE-8961785047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439" y="3887226"/>
            <a:ext cx="2659901" cy="1494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CB51A6-2318-D82D-92B1-E25EF8C8F5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4449" y="1194886"/>
            <a:ext cx="1913061" cy="2550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CAD83C-C4A2-EC9C-65DF-3026059A9C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2229" y="5162855"/>
            <a:ext cx="3047504" cy="1599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6303EB-79E1-E18C-57E3-71B162176D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6799" y="2539891"/>
            <a:ext cx="1913061" cy="2550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70497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6CAED0A-2A45-4C9C-BCDD-21A8A092C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C28DB5-5D0B-E933-85B4-88080BDED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US" dirty="0"/>
              <a:t>Endangered Species Act Consultation Process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EFDC1-580F-C04B-098A-0A0DBFE64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234" y="2599509"/>
            <a:ext cx="5018419" cy="3598989"/>
          </a:xfrm>
        </p:spPr>
        <p:txBody>
          <a:bodyPr anchor="ctr">
            <a:normAutofit/>
          </a:bodyPr>
          <a:lstStyle/>
          <a:p>
            <a:r>
              <a:rPr lang="en-US" sz="2400" dirty="0"/>
              <a:t>Section 10 Consultation – No federal nexus</a:t>
            </a:r>
          </a:p>
          <a:p>
            <a:endParaRPr lang="en-US" sz="2400" dirty="0"/>
          </a:p>
          <a:p>
            <a:r>
              <a:rPr lang="en-US" sz="2400" dirty="0"/>
              <a:t>Section 7 Consultation – Federal Nexus</a:t>
            </a: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EE3572-C86E-3998-BAAE-C93BF87EE5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5" b="98125" l="2239" r="98259">
                        <a14:foregroundMark x1="33333" y1="11667" x2="33333" y2="11667"/>
                        <a14:foregroundMark x1="46020" y1="12917" x2="46020" y2="12917"/>
                        <a14:foregroundMark x1="59701" y1="13333" x2="59701" y2="13333"/>
                        <a14:foregroundMark x1="57214" y1="16875" x2="57214" y2="16875"/>
                        <a14:foregroundMark x1="58458" y1="13750" x2="58458" y2="13750"/>
                        <a14:foregroundMark x1="63682" y1="15417" x2="63682" y2="15417"/>
                        <a14:foregroundMark x1="63682" y1="15417" x2="63682" y2="15417"/>
                        <a14:foregroundMark x1="66667" y1="12292" x2="81841" y2="15417"/>
                        <a14:foregroundMark x1="81841" y1="15417" x2="82338" y2="15625"/>
                        <a14:foregroundMark x1="69403" y1="10833" x2="57214" y2="15833"/>
                        <a14:foregroundMark x1="57214" y1="15833" x2="42786" y2="11458"/>
                        <a14:foregroundMark x1="42786" y1="11458" x2="33085" y2="19375"/>
                        <a14:foregroundMark x1="33085" y1="19375" x2="17910" y2="15208"/>
                        <a14:foregroundMark x1="17910" y1="15208" x2="2985" y2="24792"/>
                        <a14:foregroundMark x1="2985" y1="24792" x2="6716" y2="11250"/>
                        <a14:foregroundMark x1="6716" y1="11250" x2="9204" y2="63542"/>
                        <a14:foregroundMark x1="9204" y1="63542" x2="6965" y2="66458"/>
                        <a14:foregroundMark x1="8955" y1="66042" x2="8458" y2="76042"/>
                        <a14:foregroundMark x1="12189" y1="79375" x2="12189" y2="79375"/>
                        <a14:foregroundMark x1="9950" y1="71042" x2="15423" y2="80833"/>
                        <a14:foregroundMark x1="15423" y1="80833" x2="28607" y2="91458"/>
                        <a14:foregroundMark x1="28607" y1="91458" x2="43781" y2="94792"/>
                        <a14:foregroundMark x1="43781" y1="94792" x2="61692" y2="94375"/>
                        <a14:foregroundMark x1="61692" y1="94375" x2="92786" y2="79583"/>
                        <a14:foregroundMark x1="92786" y1="79583" x2="93532" y2="55208"/>
                        <a14:foregroundMark x1="93532" y1="55208" x2="95025" y2="51042"/>
                        <a14:foregroundMark x1="91294" y1="46250" x2="91294" y2="46250"/>
                        <a14:foregroundMark x1="93532" y1="40833" x2="93532" y2="40833"/>
                        <a14:foregroundMark x1="92537" y1="51250" x2="92537" y2="51250"/>
                        <a14:foregroundMark x1="94527" y1="47708" x2="94527" y2="47708"/>
                        <a14:foregroundMark x1="94776" y1="51042" x2="93781" y2="34583"/>
                        <a14:foregroundMark x1="94030" y1="36667" x2="98507" y2="16250"/>
                        <a14:foregroundMark x1="98507" y1="16250" x2="93035" y2="12917"/>
                        <a14:foregroundMark x1="95025" y1="35625" x2="90547" y2="10000"/>
                        <a14:foregroundMark x1="96269" y1="23125" x2="18408" y2="22083"/>
                        <a14:foregroundMark x1="18408" y1="22083" x2="9950" y2="23333"/>
                        <a14:foregroundMark x1="12438" y1="22500" x2="52736" y2="21875"/>
                        <a14:foregroundMark x1="52736" y1="21875" x2="81095" y2="25208"/>
                        <a14:foregroundMark x1="90050" y1="20000" x2="20896" y2="19792"/>
                        <a14:foregroundMark x1="9453" y1="13958" x2="82587" y2="16042"/>
                        <a14:foregroundMark x1="82587" y1="16042" x2="93035" y2="15417"/>
                        <a14:foregroundMark x1="77363" y1="19792" x2="28856" y2="17708"/>
                        <a14:foregroundMark x1="53980" y1="17083" x2="74378" y2="18750"/>
                        <a14:foregroundMark x1="74378" y1="18750" x2="82836" y2="18333"/>
                        <a14:foregroundMark x1="68408" y1="22500" x2="35323" y2="25625"/>
                        <a14:foregroundMark x1="35323" y1="25625" x2="19403" y2="23750"/>
                        <a14:foregroundMark x1="11194" y1="8333" x2="73383" y2="6042"/>
                        <a14:foregroundMark x1="73383" y1="6042" x2="87313" y2="7083"/>
                        <a14:foregroundMark x1="39552" y1="8958" x2="65423" y2="8542"/>
                        <a14:foregroundMark x1="8706" y1="21042" x2="50995" y2="28125"/>
                        <a14:foregroundMark x1="50995" y1="28125" x2="80846" y2="24583"/>
                        <a14:foregroundMark x1="7960" y1="26250" x2="39552" y2="25833"/>
                        <a14:foregroundMark x1="39552" y1="25833" x2="76368" y2="27083"/>
                        <a14:foregroundMark x1="76368" y1="27083" x2="89303" y2="26042"/>
                        <a14:foregroundMark x1="89552" y1="31667" x2="89552" y2="31667"/>
                        <a14:foregroundMark x1="89801" y1="36042" x2="89801" y2="36042"/>
                        <a14:foregroundMark x1="89801" y1="42500" x2="89801" y2="42500"/>
                        <a14:foregroundMark x1="89552" y1="41667" x2="88060" y2="68333"/>
                        <a14:foregroundMark x1="88060" y1="68333" x2="78856" y2="80625"/>
                        <a14:foregroundMark x1="78856" y1="80625" x2="66418" y2="88750"/>
                        <a14:foregroundMark x1="66418" y1="88750" x2="53980" y2="92500"/>
                        <a14:foregroundMark x1="53980" y1="92500" x2="40050" y2="90833"/>
                        <a14:foregroundMark x1="40050" y1="90833" x2="27363" y2="86042"/>
                        <a14:foregroundMark x1="27363" y1="86042" x2="16667" y2="74792"/>
                        <a14:foregroundMark x1="16667" y1="74792" x2="9701" y2="52500"/>
                        <a14:foregroundMark x1="9701" y1="52500" x2="9453" y2="26875"/>
                        <a14:foregroundMark x1="21393" y1="2083" x2="21393" y2="2083"/>
                        <a14:foregroundMark x1="21393" y1="2083" x2="41542" y2="1667"/>
                        <a14:foregroundMark x1="41542" y1="1667" x2="68159" y2="2500"/>
                        <a14:foregroundMark x1="68159" y1="2500" x2="83085" y2="2083"/>
                        <a14:foregroundMark x1="83085" y1="2083" x2="94527" y2="6250"/>
                        <a14:foregroundMark x1="94527" y1="6250" x2="98756" y2="15208"/>
                        <a14:foregroundMark x1="55721" y1="3750" x2="8209" y2="6875"/>
                        <a14:foregroundMark x1="24378" y1="1250" x2="7960" y2="3542"/>
                        <a14:foregroundMark x1="7960" y1="3542" x2="1990" y2="17083"/>
                        <a14:foregroundMark x1="1990" y1="17083" x2="1741" y2="67708"/>
                        <a14:foregroundMark x1="1741" y1="67708" x2="7960" y2="78542"/>
                        <a14:foregroundMark x1="7960" y1="78542" x2="24378" y2="91875"/>
                        <a14:foregroundMark x1="24378" y1="91875" x2="47264" y2="96667"/>
                        <a14:foregroundMark x1="47264" y1="96667" x2="61940" y2="95000"/>
                        <a14:foregroundMark x1="61940" y1="95000" x2="61940" y2="95000"/>
                        <a14:foregroundMark x1="3483" y1="66042" x2="3483" y2="66042"/>
                        <a14:foregroundMark x1="98507" y1="34792" x2="98507" y2="34792"/>
                        <a14:foregroundMark x1="98507" y1="28958" x2="97264" y2="35625"/>
                        <a14:foregroundMark x1="98010" y1="40000" x2="98010" y2="49375"/>
                        <a14:foregroundMark x1="98756" y1="54792" x2="98010" y2="63750"/>
                        <a14:foregroundMark x1="97512" y1="67500" x2="95025" y2="73958"/>
                        <a14:foregroundMark x1="84826" y1="86458" x2="77363" y2="91875"/>
                        <a14:foregroundMark x1="73134" y1="93125" x2="65672" y2="96250"/>
                        <a14:foregroundMark x1="62935" y1="97292" x2="52736" y2="98333"/>
                        <a14:foregroundMark x1="49005" y1="98333" x2="38308" y2="98125"/>
                        <a14:foregroundMark x1="2239" y1="12083" x2="3483" y2="6250"/>
                        <a14:foregroundMark x1="46269" y1="11250" x2="57214" y2="11042"/>
                        <a14:foregroundMark x1="80846" y1="13333" x2="90796" y2="14167"/>
                        <a14:foregroundMark x1="89552" y1="2708" x2="89552" y2="2708"/>
                        <a14:foregroundMark x1="87313" y1="77917" x2="87313" y2="77917"/>
                        <a14:foregroundMark x1="90050" y1="70417" x2="81592" y2="84167"/>
                        <a14:foregroundMark x1="91791" y1="72708" x2="85572" y2="82292"/>
                        <a14:foregroundMark x1="87811" y1="71875" x2="77861" y2="84583"/>
                        <a14:foregroundMark x1="77861" y1="84583" x2="68905" y2="88750"/>
                        <a14:foregroundMark x1="42786" y1="91458" x2="24378" y2="85625"/>
                        <a14:foregroundMark x1="24378" y1="85625" x2="14677" y2="77708"/>
                        <a14:foregroundMark x1="14677" y1="77708" x2="13184" y2="74167"/>
                        <a14:foregroundMark x1="39552" y1="96458" x2="27861" y2="91875"/>
                        <a14:foregroundMark x1="27861" y1="91875" x2="27363" y2="91875"/>
                        <a14:foregroundMark x1="19900" y1="86667" x2="14677" y2="81667"/>
                        <a14:foregroundMark x1="28109" y1="94375" x2="28109" y2="94375"/>
                        <a14:foregroundMark x1="31343" y1="95833" x2="31343" y2="95833"/>
                      </a14:backgroundRemoval>
                    </a14:imgEffect>
                  </a14:imgLayer>
                </a14:imgProps>
              </a:ext>
            </a:extLst>
          </a:blip>
          <a:srcRect l="4901" r="5144" b="-3"/>
          <a:stretch/>
        </p:blipFill>
        <p:spPr>
          <a:xfrm>
            <a:off x="5418759" y="2559047"/>
            <a:ext cx="2741805" cy="36394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1FF469-C047-C765-B816-C74F88E2D3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562" r="23861" b="2"/>
          <a:stretch/>
        </p:blipFill>
        <p:spPr>
          <a:xfrm>
            <a:off x="8412616" y="2559047"/>
            <a:ext cx="2743620" cy="36394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99F901-537C-4036-7A34-42F0C5D940CC}"/>
              </a:ext>
            </a:extLst>
          </p:cNvPr>
          <p:cNvSpPr txBox="1"/>
          <p:nvPr/>
        </p:nvSpPr>
        <p:spPr>
          <a:xfrm>
            <a:off x="8160564" y="6180707"/>
            <a:ext cx="3821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Valley Elderberry Longhorn Beetle</a:t>
            </a:r>
          </a:p>
          <a:p>
            <a:pPr algn="ctr"/>
            <a:r>
              <a:rPr lang="en-US" dirty="0"/>
              <a:t>Threatened</a:t>
            </a:r>
          </a:p>
        </p:txBody>
      </p:sp>
    </p:spTree>
    <p:extLst>
      <p:ext uri="{BB962C8B-B14F-4D97-AF65-F5344CB8AC3E}">
        <p14:creationId xmlns:p14="http://schemas.microsoft.com/office/powerpoint/2010/main" val="2484056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F4433B-EA50-A6FC-E1F9-3B5ECE74B0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906" y="2470260"/>
            <a:ext cx="3115265" cy="239635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Sensitive Species and the HEARTH Act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E920F1-41AA-966F-091C-FA5744721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281" y="194384"/>
            <a:ext cx="3234579" cy="21511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F329DD-A114-5C40-287A-8965A859F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97" b="96852" l="1500" r="92700">
                        <a14:foregroundMark x1="10900" y1="23388" x2="10900" y2="23388"/>
                        <a14:foregroundMark x1="10100" y1="22189" x2="10100" y2="22189"/>
                        <a14:foregroundMark x1="5400" y1="19490" x2="5400" y2="19490"/>
                        <a14:foregroundMark x1="4000" y1="19340" x2="4000" y2="19340"/>
                        <a14:foregroundMark x1="3300" y1="21589" x2="1500" y2="25487"/>
                        <a14:foregroundMark x1="12100" y1="60420" x2="64100" y2="69415"/>
                        <a14:foregroundMark x1="43500" y1="77511" x2="65300" y2="74513"/>
                        <a14:foregroundMark x1="65300" y1="74513" x2="65700" y2="74963"/>
                        <a14:foregroundMark x1="56500" y1="80060" x2="69100" y2="80360"/>
                        <a14:foregroundMark x1="54500" y1="81559" x2="54500" y2="81559"/>
                        <a14:foregroundMark x1="51700" y1="81559" x2="51700" y2="81559"/>
                        <a14:foregroundMark x1="51000" y1="82159" x2="51000" y2="82159"/>
                        <a14:foregroundMark x1="59600" y1="80810" x2="50400" y2="90105"/>
                        <a14:foregroundMark x1="50400" y1="90105" x2="38700" y2="87406"/>
                        <a14:foregroundMark x1="38700" y1="87406" x2="3600" y2="97001"/>
                        <a14:foregroundMark x1="3600" y1="97001" x2="2500" y2="95802"/>
                        <a14:foregroundMark x1="86400" y1="30885" x2="92700" y2="41979"/>
                        <a14:foregroundMark x1="86600" y1="27436" x2="81700" y2="19340"/>
                        <a14:foregroundMark x1="66000" y1="10945" x2="53300" y2="8546"/>
                        <a14:foregroundMark x1="58800" y1="6597" x2="58800" y2="6597"/>
                        <a14:foregroundMark x1="64000" y1="9895" x2="64000" y2="9895"/>
                        <a14:foregroundMark x1="64000" y1="8246" x2="64000" y2="8246"/>
                        <a14:foregroundMark x1="62500" y1="8546" x2="62500" y2="8546"/>
                        <a14:foregroundMark x1="62000" y1="7346" x2="62000" y2="7346"/>
                        <a14:foregroundMark x1="56400" y1="6747" x2="56400" y2="6747"/>
                        <a14:foregroundMark x1="55400" y1="7496" x2="55400" y2="7496"/>
                        <a14:foregroundMark x1="53500" y1="8546" x2="53500" y2="8546"/>
                        <a14:foregroundMark x1="37300" y1="35532" x2="41300" y2="24888"/>
                        <a14:foregroundMark x1="41300" y1="24888" x2="56400" y2="56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32099" y="335999"/>
            <a:ext cx="2659901" cy="17741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261EFF-B7C8-AB21-458F-2F3F5B4253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71" t="12610" r="31235" b="14877"/>
          <a:stretch/>
        </p:blipFill>
        <p:spPr>
          <a:xfrm>
            <a:off x="10352766" y="4356016"/>
            <a:ext cx="1798917" cy="1691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C6ECF-F783-AC25-BBDE-8961785047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439" y="3887226"/>
            <a:ext cx="2659901" cy="1494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CB51A6-2318-D82D-92B1-E25EF8C8F5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4449" y="1194886"/>
            <a:ext cx="1913061" cy="2550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CAD83C-C4A2-EC9C-65DF-3026059A9C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2229" y="5162855"/>
            <a:ext cx="3047504" cy="1599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6303EB-79E1-E18C-57E3-71B162176D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6799" y="2539891"/>
            <a:ext cx="1913061" cy="2550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10809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C445C8-97BB-BEF3-DF31-EEE99C9A6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en-US" sz="3400"/>
              <a:t>How we can help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800D7-154F-E82C-B17C-AF4641448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r>
              <a:rPr lang="en-US" sz="1800"/>
              <a:t>Is there the potential to impact Threatened or Endangered species or their habitat?</a:t>
            </a:r>
          </a:p>
          <a:p>
            <a:r>
              <a:rPr lang="en-US" sz="1800"/>
              <a:t>Identifying and evaluating impacts</a:t>
            </a:r>
          </a:p>
          <a:p>
            <a:r>
              <a:rPr lang="en-US" sz="1800"/>
              <a:t>Development of design features and mitigation</a:t>
            </a:r>
          </a:p>
          <a:p>
            <a:r>
              <a:rPr lang="en-US" sz="1800"/>
              <a:t>Government to government coordination</a:t>
            </a:r>
          </a:p>
          <a:p>
            <a:endParaRPr lang="en-US" sz="1800"/>
          </a:p>
          <a:p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02DE58-C745-C67E-1660-0EC48275B0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4" r="-2" b="24868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393A91-49CA-B030-50A1-83BCEA55C8DE}"/>
              </a:ext>
            </a:extLst>
          </p:cNvPr>
          <p:cNvSpPr txBox="1"/>
          <p:nvPr/>
        </p:nvSpPr>
        <p:spPr>
          <a:xfrm>
            <a:off x="7252995" y="6272784"/>
            <a:ext cx="357984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Spotted Owl – Threatened</a:t>
            </a:r>
          </a:p>
        </p:txBody>
      </p:sp>
    </p:spTree>
    <p:extLst>
      <p:ext uri="{BB962C8B-B14F-4D97-AF65-F5344CB8AC3E}">
        <p14:creationId xmlns:p14="http://schemas.microsoft.com/office/powerpoint/2010/main" val="482457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F4433B-EA50-A6FC-E1F9-3B5ECE74B0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906" y="2470260"/>
            <a:ext cx="3115265" cy="239635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Sensitive Species and the HEARTH Act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E920F1-41AA-966F-091C-FA5744721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281" y="194384"/>
            <a:ext cx="3234579" cy="21511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F329DD-A114-5C40-287A-8965A859F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97" b="96852" l="1500" r="92700">
                        <a14:foregroundMark x1="10900" y1="23388" x2="10900" y2="23388"/>
                        <a14:foregroundMark x1="10100" y1="22189" x2="10100" y2="22189"/>
                        <a14:foregroundMark x1="5400" y1="19490" x2="5400" y2="19490"/>
                        <a14:foregroundMark x1="4000" y1="19340" x2="4000" y2="19340"/>
                        <a14:foregroundMark x1="3300" y1="21589" x2="1500" y2="25487"/>
                        <a14:foregroundMark x1="12100" y1="60420" x2="64100" y2="69415"/>
                        <a14:foregroundMark x1="43500" y1="77511" x2="65300" y2="74513"/>
                        <a14:foregroundMark x1="65300" y1="74513" x2="65700" y2="74963"/>
                        <a14:foregroundMark x1="56500" y1="80060" x2="69100" y2="80360"/>
                        <a14:foregroundMark x1="54500" y1="81559" x2="54500" y2="81559"/>
                        <a14:foregroundMark x1="51700" y1="81559" x2="51700" y2="81559"/>
                        <a14:foregroundMark x1="51000" y1="82159" x2="51000" y2="82159"/>
                        <a14:foregroundMark x1="59600" y1="80810" x2="50400" y2="90105"/>
                        <a14:foregroundMark x1="50400" y1="90105" x2="38700" y2="87406"/>
                        <a14:foregroundMark x1="38700" y1="87406" x2="3600" y2="97001"/>
                        <a14:foregroundMark x1="3600" y1="97001" x2="2500" y2="95802"/>
                        <a14:foregroundMark x1="86400" y1="30885" x2="92700" y2="41979"/>
                        <a14:foregroundMark x1="86600" y1="27436" x2="81700" y2="19340"/>
                        <a14:foregroundMark x1="66000" y1="10945" x2="53300" y2="8546"/>
                        <a14:foregroundMark x1="58800" y1="6597" x2="58800" y2="6597"/>
                        <a14:foregroundMark x1="64000" y1="9895" x2="64000" y2="9895"/>
                        <a14:foregroundMark x1="64000" y1="8246" x2="64000" y2="8246"/>
                        <a14:foregroundMark x1="62500" y1="8546" x2="62500" y2="8546"/>
                        <a14:foregroundMark x1="62000" y1="7346" x2="62000" y2="7346"/>
                        <a14:foregroundMark x1="56400" y1="6747" x2="56400" y2="6747"/>
                        <a14:foregroundMark x1="55400" y1="7496" x2="55400" y2="7496"/>
                        <a14:foregroundMark x1="53500" y1="8546" x2="53500" y2="8546"/>
                        <a14:foregroundMark x1="37300" y1="35532" x2="41300" y2="24888"/>
                        <a14:foregroundMark x1="41300" y1="24888" x2="56400" y2="56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32099" y="335999"/>
            <a:ext cx="2659901" cy="17741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261EFF-B7C8-AB21-458F-2F3F5B4253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71" t="12610" r="31235" b="14877"/>
          <a:stretch/>
        </p:blipFill>
        <p:spPr>
          <a:xfrm>
            <a:off x="10352766" y="4356016"/>
            <a:ext cx="1798917" cy="1691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C6ECF-F783-AC25-BBDE-8961785047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439" y="3887226"/>
            <a:ext cx="2659901" cy="1494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CB51A6-2318-D82D-92B1-E25EF8C8F5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4449" y="1194886"/>
            <a:ext cx="1913061" cy="2550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CAD83C-C4A2-EC9C-65DF-3026059A9C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2229" y="5162855"/>
            <a:ext cx="3047504" cy="1599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6303EB-79E1-E18C-57E3-71B162176D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6799" y="2539891"/>
            <a:ext cx="1913061" cy="2550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36321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33D240C-2220-494F-90F6-2A8A57C05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5DDCD-BEFF-9248-7C3B-C72F68516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0952" y="1078992"/>
            <a:ext cx="6272784" cy="1536192"/>
          </a:xfrm>
        </p:spPr>
        <p:txBody>
          <a:bodyPr anchor="b">
            <a:normAutofit/>
          </a:bodyPr>
          <a:lstStyle/>
          <a:p>
            <a:r>
              <a:rPr lang="en-US" sz="5200" dirty="0"/>
              <a:t>Benefits of Conserving Sensitive Species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EF8913-9B6E-EE8B-BFE8-7121753689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709" b="-1"/>
          <a:stretch/>
        </p:blipFill>
        <p:spPr>
          <a:xfrm>
            <a:off x="-6" y="21"/>
            <a:ext cx="4711516" cy="29345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2F8B5D5-EDD3-466C-9CFA-C8A8B1C7F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70840" y="361188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C6858B-B383-4FB7-AAFA-9CBB9215D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0952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E10E0-9FE9-C227-8B81-9331B72F59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6" b="-2"/>
          <a:stretch/>
        </p:blipFill>
        <p:spPr>
          <a:xfrm>
            <a:off x="26" y="3172569"/>
            <a:ext cx="4711515" cy="36854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BCDDE-2770-029A-16F6-406250915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952" y="3187136"/>
            <a:ext cx="6272784" cy="3278964"/>
          </a:xfrm>
        </p:spPr>
        <p:txBody>
          <a:bodyPr>
            <a:normAutofit fontScale="92500" lnSpcReduction="10000"/>
          </a:bodyPr>
          <a:lstStyle/>
          <a:p>
            <a:r>
              <a:rPr lang="en-US" sz="2000" b="1" dirty="0"/>
              <a:t>Improved ecological functioning</a:t>
            </a:r>
          </a:p>
          <a:p>
            <a:pPr lvl="1"/>
            <a:r>
              <a:rPr lang="en-US" sz="2000" dirty="0"/>
              <a:t>Decreased erosion, resistance to invasive species, healthier air/soil/water, increased biodiversity, improved carbon sequestration</a:t>
            </a:r>
          </a:p>
          <a:p>
            <a:endParaRPr lang="en-US" sz="2000" dirty="0"/>
          </a:p>
          <a:p>
            <a:r>
              <a:rPr lang="en-US" sz="2000" b="1" dirty="0"/>
              <a:t>Biodiversity serves consumptive uses </a:t>
            </a:r>
          </a:p>
          <a:p>
            <a:pPr lvl="1"/>
            <a:r>
              <a:rPr lang="en-US" sz="2000" dirty="0"/>
              <a:t>Fishing, harvesting, medicine, etc.</a:t>
            </a:r>
          </a:p>
          <a:p>
            <a:pPr lvl="1"/>
            <a:endParaRPr lang="en-US" sz="2000" dirty="0"/>
          </a:p>
          <a:p>
            <a:r>
              <a:rPr lang="en-US" sz="2000" b="1" dirty="0"/>
              <a:t>Preserving cultural and recreational values</a:t>
            </a:r>
          </a:p>
          <a:p>
            <a:pPr lvl="1"/>
            <a:r>
              <a:rPr lang="en-US" sz="2000" dirty="0"/>
              <a:t>Wildlife viewing, ecotourism, conservation of species important to cultural heritage</a:t>
            </a:r>
          </a:p>
          <a:p>
            <a:pPr lvl="1"/>
            <a:endParaRPr lang="en-US" sz="15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AA22A5-5359-082B-C2E0-290C03C585ED}"/>
              </a:ext>
            </a:extLst>
          </p:cNvPr>
          <p:cNvSpPr txBox="1"/>
          <p:nvPr/>
        </p:nvSpPr>
        <p:spPr>
          <a:xfrm>
            <a:off x="588264" y="2562679"/>
            <a:ext cx="363881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Mojave Desert Tortoise – Threatened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04D9FA-4EB6-A22F-382D-925C961C3DFB}"/>
              </a:ext>
            </a:extLst>
          </p:cNvPr>
          <p:cNvSpPr txBox="1"/>
          <p:nvPr/>
        </p:nvSpPr>
        <p:spPr>
          <a:xfrm>
            <a:off x="339448" y="6422993"/>
            <a:ext cx="422322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Chinook Salmon – Threatened/Endangered</a:t>
            </a:r>
          </a:p>
        </p:txBody>
      </p:sp>
    </p:spTree>
    <p:extLst>
      <p:ext uri="{BB962C8B-B14F-4D97-AF65-F5344CB8AC3E}">
        <p14:creationId xmlns:p14="http://schemas.microsoft.com/office/powerpoint/2010/main" val="832755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F4433B-EA50-A6FC-E1F9-3B5ECE74B0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906" y="2470260"/>
            <a:ext cx="3115265" cy="239635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Sensitive Species and the HEARTH Act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E920F1-41AA-966F-091C-FA5744721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281" y="194384"/>
            <a:ext cx="3234579" cy="21511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F329DD-A114-5C40-287A-8965A859F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97" b="96852" l="1500" r="92700">
                        <a14:foregroundMark x1="10900" y1="23388" x2="10900" y2="23388"/>
                        <a14:foregroundMark x1="10100" y1="22189" x2="10100" y2="22189"/>
                        <a14:foregroundMark x1="5400" y1="19490" x2="5400" y2="19490"/>
                        <a14:foregroundMark x1="4000" y1="19340" x2="4000" y2="19340"/>
                        <a14:foregroundMark x1="3300" y1="21589" x2="1500" y2="25487"/>
                        <a14:foregroundMark x1="12100" y1="60420" x2="64100" y2="69415"/>
                        <a14:foregroundMark x1="43500" y1="77511" x2="65300" y2="74513"/>
                        <a14:foregroundMark x1="65300" y1="74513" x2="65700" y2="74963"/>
                        <a14:foregroundMark x1="56500" y1="80060" x2="69100" y2="80360"/>
                        <a14:foregroundMark x1="54500" y1="81559" x2="54500" y2="81559"/>
                        <a14:foregroundMark x1="51700" y1="81559" x2="51700" y2="81559"/>
                        <a14:foregroundMark x1="51000" y1="82159" x2="51000" y2="82159"/>
                        <a14:foregroundMark x1="59600" y1="80810" x2="50400" y2="90105"/>
                        <a14:foregroundMark x1="50400" y1="90105" x2="38700" y2="87406"/>
                        <a14:foregroundMark x1="38700" y1="87406" x2="3600" y2="97001"/>
                        <a14:foregroundMark x1="3600" y1="97001" x2="2500" y2="95802"/>
                        <a14:foregroundMark x1="86400" y1="30885" x2="92700" y2="41979"/>
                        <a14:foregroundMark x1="86600" y1="27436" x2="81700" y2="19340"/>
                        <a14:foregroundMark x1="66000" y1="10945" x2="53300" y2="8546"/>
                        <a14:foregroundMark x1="58800" y1="6597" x2="58800" y2="6597"/>
                        <a14:foregroundMark x1="64000" y1="9895" x2="64000" y2="9895"/>
                        <a14:foregroundMark x1="64000" y1="8246" x2="64000" y2="8246"/>
                        <a14:foregroundMark x1="62500" y1="8546" x2="62500" y2="8546"/>
                        <a14:foregroundMark x1="62000" y1="7346" x2="62000" y2="7346"/>
                        <a14:foregroundMark x1="56400" y1="6747" x2="56400" y2="6747"/>
                        <a14:foregroundMark x1="55400" y1="7496" x2="55400" y2="7496"/>
                        <a14:foregroundMark x1="53500" y1="8546" x2="53500" y2="8546"/>
                        <a14:foregroundMark x1="37300" y1="35532" x2="41300" y2="24888"/>
                        <a14:foregroundMark x1="41300" y1="24888" x2="56400" y2="56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32099" y="335999"/>
            <a:ext cx="2659901" cy="17741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261EFF-B7C8-AB21-458F-2F3F5B4253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71" t="12610" r="31235" b="14877"/>
          <a:stretch/>
        </p:blipFill>
        <p:spPr>
          <a:xfrm>
            <a:off x="10352766" y="4356016"/>
            <a:ext cx="1798917" cy="1691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C6ECF-F783-AC25-BBDE-8961785047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439" y="3887226"/>
            <a:ext cx="2659901" cy="1494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CB51A6-2318-D82D-92B1-E25EF8C8F5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4449" y="1194886"/>
            <a:ext cx="1913061" cy="2550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CAD83C-C4A2-EC9C-65DF-3026059A9C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2229" y="5162855"/>
            <a:ext cx="3047504" cy="1599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6303EB-79E1-E18C-57E3-71B162176D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6799" y="2539891"/>
            <a:ext cx="1913061" cy="2550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57578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D0259E-E536-89CB-5FA1-C6865200E6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35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A2F5E6-4886-A9CD-2773-8C42D7EF88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5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BD1CFB-0815-9B17-46C7-E664A6BA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anchor="ctr">
            <a:normAutofit/>
          </a:bodyPr>
          <a:lstStyle/>
          <a:p>
            <a:r>
              <a:rPr lang="en-US" sz="3600" b="1" dirty="0"/>
              <a:t>We are a Resource!</a:t>
            </a:r>
            <a:r>
              <a:rPr lang="en-US" sz="2800" dirty="0"/>
              <a:t>	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D5261-CE85-C613-72DD-905073D95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1776" y="2258171"/>
            <a:ext cx="3334336" cy="4415172"/>
          </a:xfrm>
        </p:spPr>
        <p:txBody>
          <a:bodyPr>
            <a:normAutofit/>
          </a:bodyPr>
          <a:lstStyle/>
          <a:p>
            <a:r>
              <a:rPr lang="en-US" sz="1600" dirty="0"/>
              <a:t>Your BIA Regional Biologist</a:t>
            </a:r>
          </a:p>
          <a:p>
            <a:pPr lvl="1"/>
            <a:r>
              <a:rPr lang="en-US" sz="1600" dirty="0"/>
              <a:t>Assist in analysis, field surveys, coordination with federal agencies, mitigation and project design, etc.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/>
              <a:t>If you have questions or think there may be impacts to listed species, please call me!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r>
              <a:rPr lang="en-US" sz="1600" dirty="0"/>
              <a:t>Peter DeJongh</a:t>
            </a:r>
          </a:p>
          <a:p>
            <a:pPr lvl="2"/>
            <a:r>
              <a:rPr lang="en-US" sz="1600" dirty="0">
                <a:hlinkClick r:id="rId5"/>
              </a:rPr>
              <a:t>peter.dejongh@bia.gov</a:t>
            </a:r>
            <a:endParaRPr lang="en-US" sz="1600" dirty="0"/>
          </a:p>
          <a:p>
            <a:pPr lvl="2"/>
            <a:r>
              <a:rPr lang="en-US" sz="1600" dirty="0"/>
              <a:t>916-704-0857</a:t>
            </a:r>
          </a:p>
          <a:p>
            <a:pPr lvl="1"/>
            <a:r>
              <a:rPr lang="en-US" sz="1600" dirty="0" err="1"/>
              <a:t>Jacilyn</a:t>
            </a:r>
            <a:r>
              <a:rPr lang="en-US" sz="1600" dirty="0"/>
              <a:t> Snyder</a:t>
            </a:r>
          </a:p>
          <a:p>
            <a:pPr lvl="2"/>
            <a:r>
              <a:rPr lang="en-US" sz="1600" dirty="0">
                <a:hlinkClick r:id="rId6"/>
              </a:rPr>
              <a:t>jacilyn.snyder@bia.gov</a:t>
            </a:r>
            <a:r>
              <a:rPr lang="en-US" sz="1600" dirty="0"/>
              <a:t> </a:t>
            </a:r>
          </a:p>
          <a:p>
            <a:pPr lvl="1"/>
            <a:endParaRPr lang="en-US" sz="1400" dirty="0"/>
          </a:p>
          <a:p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2160CD-FF5B-2F80-52E8-CCD6C83DC650}"/>
              </a:ext>
            </a:extLst>
          </p:cNvPr>
          <p:cNvSpPr txBox="1"/>
          <p:nvPr/>
        </p:nvSpPr>
        <p:spPr>
          <a:xfrm>
            <a:off x="3684379" y="6304011"/>
            <a:ext cx="325759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Peirson’s</a:t>
            </a:r>
            <a:r>
              <a:rPr lang="en-US" dirty="0"/>
              <a:t> Milkvetch – Threatened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3DD8CB-2125-F938-FF8F-208CA4B7C5BC}"/>
              </a:ext>
            </a:extLst>
          </p:cNvPr>
          <p:cNvSpPr txBox="1"/>
          <p:nvPr/>
        </p:nvSpPr>
        <p:spPr>
          <a:xfrm>
            <a:off x="7636881" y="6306583"/>
            <a:ext cx="440893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Flat-tailed Horned Lizard – Sensitive Species</a:t>
            </a:r>
          </a:p>
        </p:txBody>
      </p:sp>
    </p:spTree>
    <p:extLst>
      <p:ext uri="{BB962C8B-B14F-4D97-AF65-F5344CB8AC3E}">
        <p14:creationId xmlns:p14="http://schemas.microsoft.com/office/powerpoint/2010/main" val="700749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B0258-735D-AE4E-EA28-DD1ABCE5F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637754"/>
            <a:ext cx="10058400" cy="70230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Overview of HEARTH Act</a:t>
            </a:r>
          </a:p>
        </p:txBody>
      </p:sp>
      <p:graphicFrame>
        <p:nvGraphicFramePr>
          <p:cNvPr id="10" name="Content Placeholder 2" descr="Vertical Bullet List for an overview of what the HEARTH Act is and what authorization the Tribes can approve.">
            <a:extLst>
              <a:ext uri="{FF2B5EF4-FFF2-40B4-BE49-F238E27FC236}">
                <a16:creationId xmlns:a16="http://schemas.microsoft.com/office/drawing/2014/main" id="{23A71FB8-76BA-FA8C-AE13-C0F925491914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166070" y="1744909"/>
          <a:ext cx="5729680" cy="4622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Content Placeholder 5" descr="A group of Tribal members standing around a table approving the HEARTH Act.">
            <a:extLst>
              <a:ext uri="{FF2B5EF4-FFF2-40B4-BE49-F238E27FC236}">
                <a16:creationId xmlns:a16="http://schemas.microsoft.com/office/drawing/2014/main" id="{692C091A-5F86-A595-911D-332D16ADEE9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7487295" y="2070141"/>
            <a:ext cx="3802431" cy="20572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DA60F0-B764-E787-D388-E8D3948F9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9368" y="4471343"/>
            <a:ext cx="1810865" cy="144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82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849F9-1DB7-1196-0CBF-44A680575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394138"/>
            <a:ext cx="10058400" cy="930166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Approved BIA HEARTH Acts since 2013</a:t>
            </a:r>
          </a:p>
        </p:txBody>
      </p:sp>
      <p:graphicFrame>
        <p:nvGraphicFramePr>
          <p:cNvPr id="7" name="Content Placeholder 6" descr="Table showing approved BIA HEARTH Act since 2013.">
            <a:extLst>
              <a:ext uri="{FF2B5EF4-FFF2-40B4-BE49-F238E27FC236}">
                <a16:creationId xmlns:a16="http://schemas.microsoft.com/office/drawing/2014/main" id="{F768948B-3CB0-D7AC-872F-5530A54CA32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6962" y="1765738"/>
          <a:ext cx="10333037" cy="4430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80755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437A3-D6E5-5720-0958-EC6B14C68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132294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HEARTH Act Enacted</a:t>
            </a:r>
          </a:p>
        </p:txBody>
      </p:sp>
      <p:graphicFrame>
        <p:nvGraphicFramePr>
          <p:cNvPr id="4" name="Content Placeholder 3" descr="Brief overview of chevron process when the HEARTH Act is enacted.">
            <a:extLst>
              <a:ext uri="{FF2B5EF4-FFF2-40B4-BE49-F238E27FC236}">
                <a16:creationId xmlns:a16="http://schemas.microsoft.com/office/drawing/2014/main" id="{95DEA6D3-47D4-4A8C-C7FB-060711039F4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7280" y="1744910"/>
          <a:ext cx="10058400" cy="2183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2EB16AF-43D5-A67A-CCA2-99D0D6139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7289" y="4018327"/>
            <a:ext cx="2765550" cy="21839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ACBDE-1CC8-FFF9-97A9-48B44309A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5281" y="4018326"/>
            <a:ext cx="3334646" cy="218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99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F4433B-EA50-A6FC-E1F9-3B5ECE74B0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906" y="2470260"/>
            <a:ext cx="3115265" cy="239635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Sensitive Species and the HEARTH Act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E920F1-41AA-966F-091C-FA5744721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281" y="194384"/>
            <a:ext cx="3234579" cy="21511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F329DD-A114-5C40-287A-8965A859F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97" b="96852" l="1500" r="92700">
                        <a14:foregroundMark x1="10900" y1="23388" x2="10900" y2="23388"/>
                        <a14:foregroundMark x1="10100" y1="22189" x2="10100" y2="22189"/>
                        <a14:foregroundMark x1="5400" y1="19490" x2="5400" y2="19490"/>
                        <a14:foregroundMark x1="4000" y1="19340" x2="4000" y2="19340"/>
                        <a14:foregroundMark x1="3300" y1="21589" x2="1500" y2="25487"/>
                        <a14:foregroundMark x1="12100" y1="60420" x2="64100" y2="69415"/>
                        <a14:foregroundMark x1="43500" y1="77511" x2="65300" y2="74513"/>
                        <a14:foregroundMark x1="65300" y1="74513" x2="65700" y2="74963"/>
                        <a14:foregroundMark x1="56500" y1="80060" x2="69100" y2="80360"/>
                        <a14:foregroundMark x1="54500" y1="81559" x2="54500" y2="81559"/>
                        <a14:foregroundMark x1="51700" y1="81559" x2="51700" y2="81559"/>
                        <a14:foregroundMark x1="51000" y1="82159" x2="51000" y2="82159"/>
                        <a14:foregroundMark x1="59600" y1="80810" x2="50400" y2="90105"/>
                        <a14:foregroundMark x1="50400" y1="90105" x2="38700" y2="87406"/>
                        <a14:foregroundMark x1="38700" y1="87406" x2="3600" y2="97001"/>
                        <a14:foregroundMark x1="3600" y1="97001" x2="2500" y2="95802"/>
                        <a14:foregroundMark x1="86400" y1="30885" x2="92700" y2="41979"/>
                        <a14:foregroundMark x1="86600" y1="27436" x2="81700" y2="19340"/>
                        <a14:foregroundMark x1="66000" y1="10945" x2="53300" y2="8546"/>
                        <a14:foregroundMark x1="58800" y1="6597" x2="58800" y2="6597"/>
                        <a14:foregroundMark x1="64000" y1="9895" x2="64000" y2="9895"/>
                        <a14:foregroundMark x1="64000" y1="8246" x2="64000" y2="8246"/>
                        <a14:foregroundMark x1="62500" y1="8546" x2="62500" y2="8546"/>
                        <a14:foregroundMark x1="62000" y1="7346" x2="62000" y2="7346"/>
                        <a14:foregroundMark x1="56400" y1="6747" x2="56400" y2="6747"/>
                        <a14:foregroundMark x1="55400" y1="7496" x2="55400" y2="7496"/>
                        <a14:foregroundMark x1="53500" y1="8546" x2="53500" y2="8546"/>
                        <a14:foregroundMark x1="37300" y1="35532" x2="41300" y2="24888"/>
                        <a14:foregroundMark x1="41300" y1="24888" x2="56400" y2="56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32099" y="335999"/>
            <a:ext cx="2659901" cy="17741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261EFF-B7C8-AB21-458F-2F3F5B4253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71" t="12610" r="31235" b="14877"/>
          <a:stretch/>
        </p:blipFill>
        <p:spPr>
          <a:xfrm>
            <a:off x="10352766" y="4356016"/>
            <a:ext cx="1798917" cy="1691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C6ECF-F783-AC25-BBDE-8961785047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439" y="3887226"/>
            <a:ext cx="2659901" cy="1494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CB51A6-2318-D82D-92B1-E25EF8C8F5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4449" y="1194886"/>
            <a:ext cx="1913061" cy="2550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CAD83C-C4A2-EC9C-65DF-3026059A9C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2229" y="5162855"/>
            <a:ext cx="3047504" cy="1599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6303EB-79E1-E18C-57E3-71B162176D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6799" y="2539891"/>
            <a:ext cx="1913061" cy="2550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90664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D8D801-858A-C5E8-B4DA-AFD2CBDCD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3700"/>
              <a:t>HEARTH Act Summary</a:t>
            </a:r>
          </a:p>
        </p:txBody>
      </p:sp>
      <p:grpSp>
        <p:nvGrpSpPr>
          <p:cNvPr id="16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F4B0A-E73F-584E-4ECC-306415E59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en-US" sz="1900"/>
              <a:t>Helping Expedite and Advance Responsible Tribal Home Ownership Act</a:t>
            </a:r>
          </a:p>
          <a:p>
            <a:pPr lvl="1"/>
            <a:r>
              <a:rPr lang="en-US" sz="1900"/>
              <a:t>Signed into law in 2012</a:t>
            </a:r>
          </a:p>
          <a:p>
            <a:pPr lvl="1"/>
            <a:r>
              <a:rPr lang="en-US" sz="1900"/>
              <a:t>Amendment of the existing Indian Long Term Leasing Act of 1955, under USC Sec 415</a:t>
            </a:r>
          </a:p>
          <a:p>
            <a:endParaRPr lang="en-US" sz="1900"/>
          </a:p>
          <a:p>
            <a:r>
              <a:rPr lang="en-US" sz="1900">
                <a:effectLst/>
                <a:latin typeface="Calibri" panose="020F0502020204030204" pitchFamily="34" charset="0"/>
              </a:rPr>
              <a:t>Tribes set up their own regulations for leasing</a:t>
            </a:r>
          </a:p>
          <a:p>
            <a:endParaRPr lang="en-US" sz="1900">
              <a:effectLst/>
              <a:latin typeface="Calibri" panose="020F0502020204030204" pitchFamily="34" charset="0"/>
            </a:endParaRPr>
          </a:p>
          <a:p>
            <a:r>
              <a:rPr lang="en-US" sz="1900">
                <a:latin typeface="Calibri" panose="020F0502020204030204" pitchFamily="34" charset="0"/>
              </a:rPr>
              <a:t>Allows Tribes to negotiate leases themselves</a:t>
            </a:r>
            <a:endParaRPr lang="en-US" sz="19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C44485-46C5-C332-6B46-32A3265375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39" r="19662" b="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468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F4433B-EA50-A6FC-E1F9-3B5ECE74B0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906" y="2470260"/>
            <a:ext cx="3115265" cy="239635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Sensitive Species and the HEARTH Act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E920F1-41AA-966F-091C-FA5744721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281" y="194384"/>
            <a:ext cx="3234579" cy="21511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F329DD-A114-5C40-287A-8965A859F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97" b="96852" l="1500" r="92700">
                        <a14:foregroundMark x1="10900" y1="23388" x2="10900" y2="23388"/>
                        <a14:foregroundMark x1="10100" y1="22189" x2="10100" y2="22189"/>
                        <a14:foregroundMark x1="5400" y1="19490" x2="5400" y2="19490"/>
                        <a14:foregroundMark x1="4000" y1="19340" x2="4000" y2="19340"/>
                        <a14:foregroundMark x1="3300" y1="21589" x2="1500" y2="25487"/>
                        <a14:foregroundMark x1="12100" y1="60420" x2="64100" y2="69415"/>
                        <a14:foregroundMark x1="43500" y1="77511" x2="65300" y2="74513"/>
                        <a14:foregroundMark x1="65300" y1="74513" x2="65700" y2="74963"/>
                        <a14:foregroundMark x1="56500" y1="80060" x2="69100" y2="80360"/>
                        <a14:foregroundMark x1="54500" y1="81559" x2="54500" y2="81559"/>
                        <a14:foregroundMark x1="51700" y1="81559" x2="51700" y2="81559"/>
                        <a14:foregroundMark x1="51000" y1="82159" x2="51000" y2="82159"/>
                        <a14:foregroundMark x1="59600" y1="80810" x2="50400" y2="90105"/>
                        <a14:foregroundMark x1="50400" y1="90105" x2="38700" y2="87406"/>
                        <a14:foregroundMark x1="38700" y1="87406" x2="3600" y2="97001"/>
                        <a14:foregroundMark x1="3600" y1="97001" x2="2500" y2="95802"/>
                        <a14:foregroundMark x1="86400" y1="30885" x2="92700" y2="41979"/>
                        <a14:foregroundMark x1="86600" y1="27436" x2="81700" y2="19340"/>
                        <a14:foregroundMark x1="66000" y1="10945" x2="53300" y2="8546"/>
                        <a14:foregroundMark x1="58800" y1="6597" x2="58800" y2="6597"/>
                        <a14:foregroundMark x1="64000" y1="9895" x2="64000" y2="9895"/>
                        <a14:foregroundMark x1="64000" y1="8246" x2="64000" y2="8246"/>
                        <a14:foregroundMark x1="62500" y1="8546" x2="62500" y2="8546"/>
                        <a14:foregroundMark x1="62000" y1="7346" x2="62000" y2="7346"/>
                        <a14:foregroundMark x1="56400" y1="6747" x2="56400" y2="6747"/>
                        <a14:foregroundMark x1="55400" y1="7496" x2="55400" y2="7496"/>
                        <a14:foregroundMark x1="53500" y1="8546" x2="53500" y2="8546"/>
                        <a14:foregroundMark x1="37300" y1="35532" x2="41300" y2="24888"/>
                        <a14:foregroundMark x1="41300" y1="24888" x2="56400" y2="56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32099" y="335999"/>
            <a:ext cx="2659901" cy="17741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261EFF-B7C8-AB21-458F-2F3F5B4253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71" t="12610" r="31235" b="14877"/>
          <a:stretch/>
        </p:blipFill>
        <p:spPr>
          <a:xfrm>
            <a:off x="10352766" y="4356016"/>
            <a:ext cx="1798917" cy="1691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C6ECF-F783-AC25-BBDE-8961785047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439" y="3887226"/>
            <a:ext cx="2659901" cy="1494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CB51A6-2318-D82D-92B1-E25EF8C8F5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4449" y="1194886"/>
            <a:ext cx="1913061" cy="2550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CAD83C-C4A2-EC9C-65DF-3026059A9C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2229" y="5162855"/>
            <a:ext cx="3047504" cy="1599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6303EB-79E1-E18C-57E3-71B162176D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6799" y="2539891"/>
            <a:ext cx="1913061" cy="2550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16073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42016F-8B81-0461-1A04-61BF6035A1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8" b="99621" l="888" r="96701">
                        <a14:foregroundMark x1="127" y1="1515" x2="254" y2="96591"/>
                        <a14:foregroundMark x1="254" y1="96591" x2="30457" y2="99621"/>
                        <a14:foregroundMark x1="30457" y1="99621" x2="38198" y2="93939"/>
                        <a14:foregroundMark x1="38198" y1="93939" x2="37563" y2="10606"/>
                        <a14:foregroundMark x1="37563" y1="10606" x2="24619" y2="1515"/>
                        <a14:foregroundMark x1="24619" y1="1515" x2="1015" y2="758"/>
                        <a14:foregroundMark x1="40863" y1="99621" x2="40736" y2="18939"/>
                        <a14:foregroundMark x1="40736" y1="18939" x2="45305" y2="758"/>
                        <a14:foregroundMark x1="45305" y1="758" x2="58376" y2="379"/>
                        <a14:foregroundMark x1="58376" y1="379" x2="76904" y2="1515"/>
                        <a14:foregroundMark x1="76904" y1="1515" x2="92766" y2="379"/>
                        <a14:foregroundMark x1="92766" y1="379" x2="99619" y2="758"/>
                        <a14:foregroundMark x1="99619" y1="758" x2="99746" y2="76894"/>
                        <a14:foregroundMark x1="99746" y1="76894" x2="96701" y2="99621"/>
                        <a14:foregroundMark x1="96701" y1="99621" x2="40609" y2="98106"/>
                        <a14:foregroundMark x1="58756" y1="20076" x2="52030" y2="29924"/>
                        <a14:foregroundMark x1="52030" y1="29924" x2="50508" y2="85606"/>
                        <a14:foregroundMark x1="50508" y1="85606" x2="72208" y2="71591"/>
                        <a14:foregroundMark x1="72208" y1="71591" x2="69924" y2="37500"/>
                        <a14:foregroundMark x1="69924" y1="37500" x2="55711" y2="25379"/>
                        <a14:foregroundMark x1="55711" y1="25379" x2="50635" y2="27273"/>
                        <a14:backgroundMark x1="39721" y1="4924" x2="39721" y2="4924"/>
                        <a14:backgroundMark x1="38579" y1="2652" x2="39594" y2="10606"/>
                      </a14:backgroundRemoval>
                    </a14:imgEffect>
                  </a14:imgLayer>
                </a14:imgProps>
              </a:ext>
            </a:extLst>
          </a:blip>
          <a:srcRect r="27236" b="1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56343D-4330-C737-ADC6-86E9E1AC32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429" r="-2" b="5722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FD78C6-72F2-D751-905C-EFE608F1C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en-US" sz="3100"/>
              <a:t>HEARTH Act Environmental Requirements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83C7B-6981-5378-0071-1C83F754A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Environmental review process</a:t>
            </a:r>
          </a:p>
          <a:p>
            <a:pPr lvl="1"/>
            <a:r>
              <a:rPr lang="en-US" sz="1800" b="0" i="0" dirty="0">
                <a:effectLst/>
                <a:latin typeface="Public Sans Web"/>
              </a:rPr>
              <a:t>Identification and evaluation of the significant effects of the proposed lease on the environment</a:t>
            </a:r>
          </a:p>
          <a:p>
            <a:pPr lvl="1"/>
            <a:r>
              <a:rPr lang="en-US" sz="1800" b="0" i="0" dirty="0">
                <a:effectLst/>
                <a:latin typeface="Public Sans Web"/>
              </a:rPr>
              <a:t>A period for public notice and comment related to any significant impacts</a:t>
            </a:r>
          </a:p>
          <a:p>
            <a:pPr lvl="1"/>
            <a:r>
              <a:rPr lang="en-US" sz="1800" b="0" i="0" dirty="0">
                <a:effectLst/>
                <a:latin typeface="Public Sans Web"/>
              </a:rPr>
              <a:t>The tribe’s response to relevant and substantive public comments on environmental impacts</a:t>
            </a:r>
          </a:p>
          <a:p>
            <a:endParaRPr lang="en-US" sz="1800" dirty="0">
              <a:latin typeface="Public Sans Web"/>
            </a:endParaRPr>
          </a:p>
          <a:p>
            <a:r>
              <a:rPr lang="en-US" sz="1800" dirty="0"/>
              <a:t>BIA provides technical assistance in developing the environmental review process</a:t>
            </a:r>
          </a:p>
          <a:p>
            <a:endParaRPr lang="en-US" sz="17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98157B-1D5B-69FF-68B3-925F039F344E}"/>
              </a:ext>
            </a:extLst>
          </p:cNvPr>
          <p:cNvSpPr txBox="1"/>
          <p:nvPr/>
        </p:nvSpPr>
        <p:spPr>
          <a:xfrm>
            <a:off x="6189311" y="3487036"/>
            <a:ext cx="555463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California Tiger Salamander – Threatened/Endangered</a:t>
            </a:r>
          </a:p>
        </p:txBody>
      </p:sp>
    </p:spTree>
    <p:extLst>
      <p:ext uri="{BB962C8B-B14F-4D97-AF65-F5344CB8AC3E}">
        <p14:creationId xmlns:p14="http://schemas.microsoft.com/office/powerpoint/2010/main" val="1784599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F4433B-EA50-A6FC-E1F9-3B5ECE74B0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906" y="2470260"/>
            <a:ext cx="3115265" cy="239635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Sensitive Species and the HEARTH Act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E920F1-41AA-966F-091C-FA5744721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281" y="194384"/>
            <a:ext cx="3234579" cy="21511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F329DD-A114-5C40-287A-8965A859F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97" b="96852" l="1500" r="92700">
                        <a14:foregroundMark x1="10900" y1="23388" x2="10900" y2="23388"/>
                        <a14:foregroundMark x1="10100" y1="22189" x2="10100" y2="22189"/>
                        <a14:foregroundMark x1="5400" y1="19490" x2="5400" y2="19490"/>
                        <a14:foregroundMark x1="4000" y1="19340" x2="4000" y2="19340"/>
                        <a14:foregroundMark x1="3300" y1="21589" x2="1500" y2="25487"/>
                        <a14:foregroundMark x1="12100" y1="60420" x2="64100" y2="69415"/>
                        <a14:foregroundMark x1="43500" y1="77511" x2="65300" y2="74513"/>
                        <a14:foregroundMark x1="65300" y1="74513" x2="65700" y2="74963"/>
                        <a14:foregroundMark x1="56500" y1="80060" x2="69100" y2="80360"/>
                        <a14:foregroundMark x1="54500" y1="81559" x2="54500" y2="81559"/>
                        <a14:foregroundMark x1="51700" y1="81559" x2="51700" y2="81559"/>
                        <a14:foregroundMark x1="51000" y1="82159" x2="51000" y2="82159"/>
                        <a14:foregroundMark x1="59600" y1="80810" x2="50400" y2="90105"/>
                        <a14:foregroundMark x1="50400" y1="90105" x2="38700" y2="87406"/>
                        <a14:foregroundMark x1="38700" y1="87406" x2="3600" y2="97001"/>
                        <a14:foregroundMark x1="3600" y1="97001" x2="2500" y2="95802"/>
                        <a14:foregroundMark x1="86400" y1="30885" x2="92700" y2="41979"/>
                        <a14:foregroundMark x1="86600" y1="27436" x2="81700" y2="19340"/>
                        <a14:foregroundMark x1="66000" y1="10945" x2="53300" y2="8546"/>
                        <a14:foregroundMark x1="58800" y1="6597" x2="58800" y2="6597"/>
                        <a14:foregroundMark x1="64000" y1="9895" x2="64000" y2="9895"/>
                        <a14:foregroundMark x1="64000" y1="8246" x2="64000" y2="8246"/>
                        <a14:foregroundMark x1="62500" y1="8546" x2="62500" y2="8546"/>
                        <a14:foregroundMark x1="62000" y1="7346" x2="62000" y2="7346"/>
                        <a14:foregroundMark x1="56400" y1="6747" x2="56400" y2="6747"/>
                        <a14:foregroundMark x1="55400" y1="7496" x2="55400" y2="7496"/>
                        <a14:foregroundMark x1="53500" y1="8546" x2="53500" y2="8546"/>
                        <a14:foregroundMark x1="37300" y1="35532" x2="41300" y2="24888"/>
                        <a14:foregroundMark x1="41300" y1="24888" x2="56400" y2="56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32099" y="335999"/>
            <a:ext cx="2659901" cy="17741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261EFF-B7C8-AB21-458F-2F3F5B4253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71" t="12610" r="31235" b="14877"/>
          <a:stretch/>
        </p:blipFill>
        <p:spPr>
          <a:xfrm>
            <a:off x="10352766" y="4356016"/>
            <a:ext cx="1798917" cy="1691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C6ECF-F783-AC25-BBDE-8961785047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439" y="3887226"/>
            <a:ext cx="2659901" cy="1494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CB51A6-2318-D82D-92B1-E25EF8C8F5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4449" y="1194886"/>
            <a:ext cx="1913061" cy="2550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CAD83C-C4A2-EC9C-65DF-3026059A9C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2229" y="5162855"/>
            <a:ext cx="3047504" cy="1599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6303EB-79E1-E18C-57E3-71B162176D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6799" y="2539891"/>
            <a:ext cx="1913061" cy="2550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99950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5f8d6bc-25d0-4549-acd3-acfdac9c73d6">
      <Terms xmlns="http://schemas.microsoft.com/office/infopath/2007/PartnerControls"/>
    </lcf76f155ced4ddcb4097134ff3c332f>
    <TaxCatchAll xmlns="31062a0d-ede8-4112-b4bb-00a9c1bc8e1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CACC1E5987E944B21C2E185BB4B5B9" ma:contentTypeVersion="12" ma:contentTypeDescription="Create a new document." ma:contentTypeScope="" ma:versionID="e42ade68c5a97b2dbd940228ad1fb45a">
  <xsd:schema xmlns:xsd="http://www.w3.org/2001/XMLSchema" xmlns:xs="http://www.w3.org/2001/XMLSchema" xmlns:p="http://schemas.microsoft.com/office/2006/metadata/properties" xmlns:ns2="15f8d6bc-25d0-4549-acd3-acfdac9c73d6" xmlns:ns3="fb8aeab5-3c91-4590-8817-c52defbd01d4" xmlns:ns4="31062a0d-ede8-4112-b4bb-00a9c1bc8e16" targetNamespace="http://schemas.microsoft.com/office/2006/metadata/properties" ma:root="true" ma:fieldsID="213dc39d23b2888419d4914c989dda12" ns2:_="" ns3:_="" ns4:_="">
    <xsd:import namespace="15f8d6bc-25d0-4549-acd3-acfdac9c73d6"/>
    <xsd:import namespace="fb8aeab5-3c91-4590-8817-c52defbd01d4"/>
    <xsd:import namespace="31062a0d-ede8-4112-b4bb-00a9c1bc8e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f8d6bc-25d0-4549-acd3-acfdac9c73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c5df3ad-b4e5-45d1-88c9-23db5f1fe6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8aeab5-3c91-4590-8817-c52defbd01d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062a0d-ede8-4112-b4bb-00a9c1bc8e1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dc091a3-5029-4b9c-8c97-06117cccee1b}" ma:internalName="TaxCatchAll" ma:showField="CatchAllData" ma:web="fb8aeab5-3c91-4590-8817-c52defbd01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A85197E-B53F-4E94-8DC4-F105BE94E940}">
  <ds:schemaRefs>
    <ds:schemaRef ds:uri="http://schemas.microsoft.com/office/2006/metadata/properties"/>
    <ds:schemaRef ds:uri="http://schemas.microsoft.com/office/infopath/2007/PartnerControls"/>
    <ds:schemaRef ds:uri="15f8d6bc-25d0-4549-acd3-acfdac9c73d6"/>
    <ds:schemaRef ds:uri="31062a0d-ede8-4112-b4bb-00a9c1bc8e16"/>
  </ds:schemaRefs>
</ds:datastoreItem>
</file>

<file path=customXml/itemProps2.xml><?xml version="1.0" encoding="utf-8"?>
<ds:datastoreItem xmlns:ds="http://schemas.openxmlformats.org/officeDocument/2006/customXml" ds:itemID="{73A541FA-888F-4875-AAED-A1B78ED61E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E69CD6C-4E81-49A0-9BB1-F120D8330C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f8d6bc-25d0-4549-acd3-acfdac9c73d6"/>
    <ds:schemaRef ds:uri="fb8aeab5-3c91-4590-8817-c52defbd01d4"/>
    <ds:schemaRef ds:uri="31062a0d-ede8-4112-b4bb-00a9c1bc8e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11677</TotalTime>
  <Words>805</Words>
  <Application>Microsoft Office PowerPoint</Application>
  <PresentationFormat>Widescreen</PresentationFormat>
  <Paragraphs>127</Paragraphs>
  <Slides>18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Retrospect</vt:lpstr>
      <vt:lpstr>Bureau of Indian Affairs (BIA) Division of Environmental, Cultural Resources Management &amp; Safety (DECRMS)  HEARTH ACT</vt:lpstr>
      <vt:lpstr>Overview of HEARTH Act</vt:lpstr>
      <vt:lpstr>Approved BIA HEARTH Acts since 2013</vt:lpstr>
      <vt:lpstr>HEARTH Act Enacted</vt:lpstr>
      <vt:lpstr>Sensitive Species and the HEARTH Act</vt:lpstr>
      <vt:lpstr>HEARTH Act Summary</vt:lpstr>
      <vt:lpstr>Sensitive Species and the HEARTH Act</vt:lpstr>
      <vt:lpstr>HEARTH Act Environmental Requirements</vt:lpstr>
      <vt:lpstr>Sensitive Species and the HEARTH Act</vt:lpstr>
      <vt:lpstr>Protection and Conservation of Plants, Wildlife, and Habitat</vt:lpstr>
      <vt:lpstr>Sensitive Species and the HEARTH Act</vt:lpstr>
      <vt:lpstr>Endangered Species Act Consultation Process</vt:lpstr>
      <vt:lpstr>Sensitive Species and the HEARTH Act</vt:lpstr>
      <vt:lpstr>How we can help</vt:lpstr>
      <vt:lpstr>Sensitive Species and the HEARTH Act</vt:lpstr>
      <vt:lpstr>Benefits of Conserving Sensitive Species</vt:lpstr>
      <vt:lpstr>Sensitive Species and the HEARTH Act</vt:lpstr>
      <vt:lpstr>We are a Resource!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Sensitive Species and the HEARTH Act</dc:title>
  <dc:creator>DeJongh, Peter C</dc:creator>
  <cp:lastModifiedBy>DeJongh, Peter C</cp:lastModifiedBy>
  <cp:revision>18</cp:revision>
  <dcterms:created xsi:type="dcterms:W3CDTF">2023-10-31T15:42:30Z</dcterms:created>
  <dcterms:modified xsi:type="dcterms:W3CDTF">2023-11-09T16:50:25Z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0x010100BFCACC1E5987E944B21C2E185BB4B5B9</vt:lpwstr>
  </property>
</Properties>
</file>