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57" r:id="rId6"/>
    <p:sldId id="258" r:id="rId7"/>
    <p:sldId id="259" r:id="rId8"/>
    <p:sldId id="260" r:id="rId9"/>
    <p:sldId id="261" r:id="rId10"/>
    <p:sldId id="262" r:id="rId11"/>
    <p:sldId id="263"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3DE67-4C3A-4EF5-94B2-D655F85093B8}" v="8" dt="2023-11-08T21:45:39.141"/>
    <p1510:client id="{5A100091-0429-478B-B2D2-CA9E3B20E50A}" v="16" dt="2023-11-08T22:46:49.103"/>
    <p1510:client id="{7E65017C-DD13-4DD9-9465-955F31BFB886}" v="14" dt="2023-11-07T23:32:30.148"/>
    <p1510:client id="{B702755A-1070-4947-BDCA-208D5FA40D4C}" v="10" dt="2023-11-07T22:58:30.348"/>
    <p1510:client id="{B9559E71-B229-47DC-A7DF-05A39CF070AC}" v="148" dt="2023-11-08T18:40:00.398"/>
    <p1510:client id="{BDBA670C-5CA7-4002-B1BD-DAD82CDD3536}" v="287" dt="2023-11-07T23:53:01.780"/>
    <p1510:client id="{D640BAE9-096E-4EBA-8DE4-7AB0B9C39914}" v="49" dt="2023-11-08T20:49:26.3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62814" autoAdjust="0"/>
  </p:normalViewPr>
  <p:slideViewPr>
    <p:cSldViewPr snapToGrid="0">
      <p:cViewPr varScale="1">
        <p:scale>
          <a:sx n="54" d="100"/>
          <a:sy n="54" d="100"/>
        </p:scale>
        <p:origin x="20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AEA8B-A70B-4889-9D6F-6B663C08BC2E}"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28E10E-0FB5-4105-B475-31190D94D575}" type="slidenum">
              <a:rPr lang="en-US" smtClean="0"/>
              <a:t>‹#›</a:t>
            </a:fld>
            <a:endParaRPr lang="en-US"/>
          </a:p>
        </p:txBody>
      </p:sp>
    </p:spTree>
    <p:extLst>
      <p:ext uri="{BB962C8B-B14F-4D97-AF65-F5344CB8AC3E}">
        <p14:creationId xmlns:p14="http://schemas.microsoft.com/office/powerpoint/2010/main" val="147821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err="1"/>
              <a:t>Howka</a:t>
            </a:r>
            <a:r>
              <a:rPr lang="en-US"/>
              <a:t>, my name is Aiden Valverde and I am a descendent of the Iipay/Kumeyaay Nation of Santa Ysabel. I am currently a third year student at Cal State San Marcos with my focused major being American Indian Studies. I am also trying to pursue a career in conservation either at tribal, state, or federal level. I have always had a passion for conservation and a love for animals, while also wanting to educate and teach myself ways that I can support conservation efforts. </a:t>
            </a:r>
          </a:p>
          <a:p>
            <a:endParaRPr lang="en-US" dirty="0">
              <a:cs typeface="Calibri"/>
            </a:endParaRPr>
          </a:p>
        </p:txBody>
      </p:sp>
      <p:sp>
        <p:nvSpPr>
          <p:cNvPr id="4" name="Slide Number Placeholder 3"/>
          <p:cNvSpPr>
            <a:spLocks noGrp="1"/>
          </p:cNvSpPr>
          <p:nvPr>
            <p:ph type="sldNum" sz="quarter" idx="5"/>
          </p:nvPr>
        </p:nvSpPr>
        <p:spPr/>
        <p:txBody>
          <a:bodyPr/>
          <a:lstStyle/>
          <a:p>
            <a:fld id="{2B28E10E-0FB5-4105-B475-31190D94D575}" type="slidenum">
              <a:rPr lang="en-US" smtClean="0"/>
              <a:t>1</a:t>
            </a:fld>
            <a:endParaRPr lang="en-US"/>
          </a:p>
        </p:txBody>
      </p:sp>
    </p:spTree>
    <p:extLst>
      <p:ext uri="{BB962C8B-B14F-4D97-AF65-F5344CB8AC3E}">
        <p14:creationId xmlns:p14="http://schemas.microsoft.com/office/powerpoint/2010/main" val="343523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The project I am working on is through the Science and Service Program. I am assigned to the Carlsbad Fish and Wildlife office and have been working closely with my supervisor Alison on this. </a:t>
            </a:r>
          </a:p>
          <a:p>
            <a:pPr marL="171450" indent="-171450">
              <a:buFont typeface="Arial"/>
              <a:buChar char="•"/>
            </a:pPr>
            <a:r>
              <a:rPr lang="en-US" dirty="0"/>
              <a:t>The main focus for the project is to look at habitat use by three listed species of butterflies native to California, the Laguna Mountain Skipper, Hermes Copper, and Quino Checkerspot and the compatibility with use of traditional resources in their habitats. </a:t>
            </a:r>
            <a:endParaRPr lang="en-US" dirty="0">
              <a:cs typeface="Calibri"/>
            </a:endParaRPr>
          </a:p>
          <a:p>
            <a:pPr marL="171450" indent="-171450">
              <a:buFont typeface="Arial"/>
              <a:buChar char="•"/>
            </a:pPr>
            <a:r>
              <a:rPr lang="en-US" dirty="0"/>
              <a:t>The picture on the right is a Quino checkerspot caterpillar cage. </a:t>
            </a:r>
            <a:endParaRPr lang="en-US" dirty="0">
              <a:cs typeface="Calibri"/>
            </a:endParaRPr>
          </a:p>
          <a:p>
            <a:pPr>
              <a:lnSpc>
                <a:spcPct val="90000"/>
              </a:lnSpc>
              <a:spcBef>
                <a:spcPts val="1000"/>
              </a:spcBef>
            </a:pPr>
            <a:br>
              <a:rPr lang="en-US" dirty="0"/>
            </a:br>
            <a:endParaRPr lang="en-US" dirty="0"/>
          </a:p>
        </p:txBody>
      </p:sp>
      <p:sp>
        <p:nvSpPr>
          <p:cNvPr id="4" name="Slide Number Placeholder 3"/>
          <p:cNvSpPr>
            <a:spLocks noGrp="1"/>
          </p:cNvSpPr>
          <p:nvPr>
            <p:ph type="sldNum" sz="quarter" idx="5"/>
          </p:nvPr>
        </p:nvSpPr>
        <p:spPr/>
        <p:txBody>
          <a:bodyPr/>
          <a:lstStyle/>
          <a:p>
            <a:fld id="{2B28E10E-0FB5-4105-B475-31190D94D575}" type="slidenum">
              <a:rPr lang="en-US" smtClean="0"/>
              <a:t>2</a:t>
            </a:fld>
            <a:endParaRPr lang="en-US"/>
          </a:p>
        </p:txBody>
      </p:sp>
    </p:spTree>
    <p:extLst>
      <p:ext uri="{BB962C8B-B14F-4D97-AF65-F5344CB8AC3E}">
        <p14:creationId xmlns:p14="http://schemas.microsoft.com/office/powerpoint/2010/main" val="232991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The takeaway I want to emphasize in this presentation is my need for information from tribal leaders and community members about current or future desires communities may have for such traditional practices. These can just be ideas or possible activities that members have discussed, it does not have to be any official proposal. This will also personally benefit me in the long run learning about traditional practices and uses, especially of being indigenous descent and my major being American Indian Studies. So far I have been reading all I can about each species and what I can about traditional use, such as ethnobotany, however everything in oral local tradition might not have been documented. I am also interested in looking into the current practices or needs most relevant today. With the information given, a report will be written so see how traditional tribal use aligns with species habitat use, with the intent of the report to help expedite analysis and authorization of any Tribal land use requests on conserved public lands, and of course for Tribal land managers to use for managing impacts on their own lands if desired. Throughout this process I will be following up with communications to individual tribal leaders and councils directly. Please look for my communications through email and postal services. </a:t>
            </a:r>
          </a:p>
          <a:p>
            <a:pPr>
              <a:lnSpc>
                <a:spcPct val="90000"/>
              </a:lnSpc>
              <a:spcBef>
                <a:spcPts val="1000"/>
              </a:spcBef>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B28E10E-0FB5-4105-B475-31190D94D575}" type="slidenum">
              <a:rPr lang="en-US" smtClean="0"/>
              <a:t>3</a:t>
            </a:fld>
            <a:endParaRPr lang="en-US"/>
          </a:p>
        </p:txBody>
      </p:sp>
    </p:spTree>
    <p:extLst>
      <p:ext uri="{BB962C8B-B14F-4D97-AF65-F5344CB8AC3E}">
        <p14:creationId xmlns:p14="http://schemas.microsoft.com/office/powerpoint/2010/main" val="2999398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a:t>This is the northern area that includes my targeted species. The tribal trust lands shown on this map are just for geographic reference of  species locations. The red area is Laguna Mountain Skipper habitat, on Palomar Mountain. The blue is Quino Checkerspot Butterfly habitat, distributed throughout the inland valleys and mountain slopes of Riverside County. The range polygons look different because we didn't have a range map for Quino like the other two butterflies. These are population locations.</a:t>
            </a:r>
          </a:p>
          <a:p>
            <a:pPr>
              <a:lnSpc>
                <a:spcPct val="90000"/>
              </a:lnSpc>
              <a:spcBef>
                <a:spcPts val="1000"/>
              </a:spcBef>
              <a:defRPr/>
            </a:pPr>
            <a:endParaRPr lang="en-US" dirty="0">
              <a:cs typeface="Calibri"/>
            </a:endParaRPr>
          </a:p>
        </p:txBody>
      </p:sp>
      <p:sp>
        <p:nvSpPr>
          <p:cNvPr id="4" name="Slide Number Placeholder 3"/>
          <p:cNvSpPr>
            <a:spLocks noGrp="1"/>
          </p:cNvSpPr>
          <p:nvPr>
            <p:ph type="sldNum" sz="quarter" idx="5"/>
          </p:nvPr>
        </p:nvSpPr>
        <p:spPr/>
        <p:txBody>
          <a:bodyPr/>
          <a:lstStyle/>
          <a:p>
            <a:fld id="{2B28E10E-0FB5-4105-B475-31190D94D575}" type="slidenum">
              <a:rPr lang="en-US" smtClean="0"/>
              <a:t>4</a:t>
            </a:fld>
            <a:endParaRPr lang="en-US"/>
          </a:p>
        </p:txBody>
      </p:sp>
    </p:spTree>
    <p:extLst>
      <p:ext uri="{BB962C8B-B14F-4D97-AF65-F5344CB8AC3E}">
        <p14:creationId xmlns:p14="http://schemas.microsoft.com/office/powerpoint/2010/main" val="1317416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This is the southern area that includes my targeted species. The red is again showing the Laguna Mountain Skipper Range, with it currently being reintroduced to the Laguna Mountains by the Fish and Wildlife Service. The blue will again show the Quino Checkerspot habitat range, which ranges from the coastal mesas inland to the foothills and desert's edge. And lastly, the orange is Hermes Copper Butterfly habitat, which will be stretching from the coastal mesas to the slope of Cuyamaca and Laguna Mountains.</a:t>
            </a:r>
          </a:p>
          <a:p>
            <a:pPr>
              <a:lnSpc>
                <a:spcPct val="90000"/>
              </a:lnSpc>
              <a:spcBef>
                <a:spcPts val="1000"/>
              </a:spcBef>
            </a:pPr>
            <a:endParaRPr lang="en-US" dirty="0">
              <a:cs typeface="Calibri"/>
            </a:endParaRPr>
          </a:p>
          <a:p>
            <a:pPr marL="285750" indent="-285750">
              <a:lnSpc>
                <a:spcPct val="90000"/>
              </a:lnSpc>
              <a:spcBef>
                <a:spcPts val="1000"/>
              </a:spcBef>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B28E10E-0FB5-4105-B475-31190D94D575}" type="slidenum">
              <a:rPr lang="en-US" smtClean="0"/>
              <a:t>5</a:t>
            </a:fld>
            <a:endParaRPr lang="en-US"/>
          </a:p>
        </p:txBody>
      </p:sp>
    </p:spTree>
    <p:extLst>
      <p:ext uri="{BB962C8B-B14F-4D97-AF65-F5344CB8AC3E}">
        <p14:creationId xmlns:p14="http://schemas.microsoft.com/office/powerpoint/2010/main" val="205615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This is the Laguna Mountain Skipper. Its preferred habitat is wet mountaintop meadows where it uses its primary host plant Cleveland's </a:t>
            </a:r>
            <a:r>
              <a:rPr lang="en-US" dirty="0" err="1"/>
              <a:t>Horkela</a:t>
            </a:r>
            <a:r>
              <a:rPr lang="en-US" dirty="0"/>
              <a:t>. This plant is a low growing long herb. </a:t>
            </a:r>
            <a:endParaRPr lang="en-US"/>
          </a:p>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2B28E10E-0FB5-4105-B475-31190D94D575}" type="slidenum">
              <a:rPr lang="en-US" smtClean="0"/>
              <a:t>6</a:t>
            </a:fld>
            <a:endParaRPr lang="en-US"/>
          </a:p>
        </p:txBody>
      </p:sp>
    </p:spTree>
    <p:extLst>
      <p:ext uri="{BB962C8B-B14F-4D97-AF65-F5344CB8AC3E}">
        <p14:creationId xmlns:p14="http://schemas.microsoft.com/office/powerpoint/2010/main" val="24045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This is the Hermes Copper Butterfly. It uses habitat in sage scrub and chaparral where its only host plant is found, the spiny red berry. This is a large long-lived shrub</a:t>
            </a:r>
          </a:p>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2B28E10E-0FB5-4105-B475-31190D94D575}" type="slidenum">
              <a:rPr lang="en-US" smtClean="0"/>
              <a:t>7</a:t>
            </a:fld>
            <a:endParaRPr lang="en-US"/>
          </a:p>
        </p:txBody>
      </p:sp>
    </p:spTree>
    <p:extLst>
      <p:ext uri="{BB962C8B-B14F-4D97-AF65-F5344CB8AC3E}">
        <p14:creationId xmlns:p14="http://schemas.microsoft.com/office/powerpoint/2010/main" val="1632589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This is the Quino Checkerspot Butterfly. Its habitats are grasslands and open woodlands, mainly sage scrub. Its host plants are </a:t>
            </a:r>
            <a:r>
              <a:rPr lang="en-US" sz="1200" dirty="0">
                <a:ea typeface="Calibri"/>
                <a:cs typeface="Calibri"/>
              </a:rPr>
              <a:t>dot seed plantain, Patagonian plantain, </a:t>
            </a:r>
            <a:r>
              <a:rPr lang="en-US" dirty="0"/>
              <a:t>Chinese houses, and white snap dragon.</a:t>
            </a:r>
            <a:endParaRPr lang="en-US" dirty="0">
              <a:cs typeface="Calibri"/>
            </a:endParaRPr>
          </a:p>
        </p:txBody>
      </p:sp>
      <p:sp>
        <p:nvSpPr>
          <p:cNvPr id="4" name="Slide Number Placeholder 3"/>
          <p:cNvSpPr>
            <a:spLocks noGrp="1"/>
          </p:cNvSpPr>
          <p:nvPr>
            <p:ph type="sldNum" sz="quarter" idx="5"/>
          </p:nvPr>
        </p:nvSpPr>
        <p:spPr/>
        <p:txBody>
          <a:bodyPr/>
          <a:lstStyle/>
          <a:p>
            <a:fld id="{2B28E10E-0FB5-4105-B475-31190D94D575}" type="slidenum">
              <a:rPr lang="en-US" smtClean="0"/>
              <a:t>8</a:t>
            </a:fld>
            <a:endParaRPr lang="en-US"/>
          </a:p>
        </p:txBody>
      </p:sp>
    </p:spTree>
    <p:extLst>
      <p:ext uri="{BB962C8B-B14F-4D97-AF65-F5344CB8AC3E}">
        <p14:creationId xmlns:p14="http://schemas.microsoft.com/office/powerpoint/2010/main" val="2504117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t>Thank you so much for letting me present this project to you all, here’s contact information for future communications. I look forward to reaching out and making connections with you all! I look forward to addressing any questions you may have. </a:t>
            </a:r>
            <a:br>
              <a:rPr lang="en-US" dirty="0">
                <a:cs typeface="+mn-lt"/>
              </a:rPr>
            </a:b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B28E10E-0FB5-4105-B475-31190D94D575}" type="slidenum">
              <a:rPr lang="en-US" smtClean="0"/>
              <a:t>9</a:t>
            </a:fld>
            <a:endParaRPr lang="en-US"/>
          </a:p>
        </p:txBody>
      </p:sp>
    </p:spTree>
    <p:extLst>
      <p:ext uri="{BB962C8B-B14F-4D97-AF65-F5344CB8AC3E}">
        <p14:creationId xmlns:p14="http://schemas.microsoft.com/office/powerpoint/2010/main" val="697473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B8839-CFB5-9463-D550-6600509456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D38008-EC5A-2B42-6FCC-B39FA6A94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B8CAF5-A6EE-9DF2-95D2-A578710E3B35}"/>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5" name="Footer Placeholder 4">
            <a:extLst>
              <a:ext uri="{FF2B5EF4-FFF2-40B4-BE49-F238E27FC236}">
                <a16:creationId xmlns:a16="http://schemas.microsoft.com/office/drawing/2014/main" id="{42B82825-2724-A9F6-CF02-FE7753CA6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1866E-D1AC-EF9A-2763-5363E7B09F18}"/>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2957301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238D-E123-2DE1-4AEB-A4BEB32D15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457867-64C8-D87F-AC1E-D417AFAB8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A374B-5DAA-B428-FBF1-C3FFBD1BBDA9}"/>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5" name="Footer Placeholder 4">
            <a:extLst>
              <a:ext uri="{FF2B5EF4-FFF2-40B4-BE49-F238E27FC236}">
                <a16:creationId xmlns:a16="http://schemas.microsoft.com/office/drawing/2014/main" id="{11B4C58C-5B7E-62BC-CC9B-09782880E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3E4F4-E882-E865-8BEA-E4E3C1ACF077}"/>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1880874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551F8A-2249-54A8-3628-1DF31ADD08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DBD8AE-01F7-B4E6-4DFB-980B26E9CE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19B0B-C28C-1B74-89BB-5D1299FEA52C}"/>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5" name="Footer Placeholder 4">
            <a:extLst>
              <a:ext uri="{FF2B5EF4-FFF2-40B4-BE49-F238E27FC236}">
                <a16:creationId xmlns:a16="http://schemas.microsoft.com/office/drawing/2014/main" id="{9499B82F-147E-E713-835D-42AF10329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D6E02-B836-9E01-D151-298C851A1C78}"/>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127122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001F-1150-BFFA-9CC4-5AB8346907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30378-CA4E-16A8-FE59-98336CB3B8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3AF98-4A58-45D6-B279-B1E356574B1E}"/>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5" name="Footer Placeholder 4">
            <a:extLst>
              <a:ext uri="{FF2B5EF4-FFF2-40B4-BE49-F238E27FC236}">
                <a16:creationId xmlns:a16="http://schemas.microsoft.com/office/drawing/2014/main" id="{3967F6AE-76ED-49D6-495B-5815BCE81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CDD15D-0840-DB7F-5872-C1AF717E480B}"/>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407278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1471-5861-0124-C449-F867C708D5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09A470-B274-DF55-E356-3E3BD84141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7D4E6-B9F6-DE03-F3F5-7CA64DB98B3C}"/>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5" name="Footer Placeholder 4">
            <a:extLst>
              <a:ext uri="{FF2B5EF4-FFF2-40B4-BE49-F238E27FC236}">
                <a16:creationId xmlns:a16="http://schemas.microsoft.com/office/drawing/2014/main" id="{9E118360-793D-AB37-2976-C15CC061C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1A3A4-50C8-6193-42C4-54C691F32AB3}"/>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263895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7C39-8E38-6DE6-123B-86674E4506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C6CE7C-BDB2-068F-80FB-355E0C0569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28229D-FBCD-5A9A-99A9-9A99F037FF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8D8AD6-AAA6-59C0-580D-62C5F9622F05}"/>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6" name="Footer Placeholder 5">
            <a:extLst>
              <a:ext uri="{FF2B5EF4-FFF2-40B4-BE49-F238E27FC236}">
                <a16:creationId xmlns:a16="http://schemas.microsoft.com/office/drawing/2014/main" id="{3875721B-9DE9-84E7-8B50-E43E86EDC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0C1AB8-0A8E-506F-22EF-AF73702A2BD1}"/>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81370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FC75-DE73-C6E8-0463-CB1B43F087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DB91D8-6812-2AEB-4C2D-802D1BD56E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2EBCD2-94CA-A028-4913-6E84F4E1E5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37D41E-B522-5252-0685-9D64D69712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1CC6B-381D-A757-BC97-E8B8974B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589769-2BDF-C070-11DB-746067583211}"/>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8" name="Footer Placeholder 7">
            <a:extLst>
              <a:ext uri="{FF2B5EF4-FFF2-40B4-BE49-F238E27FC236}">
                <a16:creationId xmlns:a16="http://schemas.microsoft.com/office/drawing/2014/main" id="{D814B5E8-388C-5E68-559D-0FD4F0BC4D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DBECE4-5AA5-7295-8657-230A622001A2}"/>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3448043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E396-8B3F-707D-8F69-0A35FAE095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E14CBB-C105-F633-88DC-D85B9C654FAF}"/>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4" name="Footer Placeholder 3">
            <a:extLst>
              <a:ext uri="{FF2B5EF4-FFF2-40B4-BE49-F238E27FC236}">
                <a16:creationId xmlns:a16="http://schemas.microsoft.com/office/drawing/2014/main" id="{68F2E9A1-117E-DA7F-1A9C-A4C9B4CEEE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A9521D-283A-6A99-7B55-EB2B8B698DC8}"/>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317259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AFC566-B85D-C232-3AFD-19A660DB1A44}"/>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3" name="Footer Placeholder 2">
            <a:extLst>
              <a:ext uri="{FF2B5EF4-FFF2-40B4-BE49-F238E27FC236}">
                <a16:creationId xmlns:a16="http://schemas.microsoft.com/office/drawing/2014/main" id="{1F2707F4-84ED-B3D3-C30B-2DE493B27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F4D457-B500-6A8F-D265-D1C39E7F7D78}"/>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172722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045C-50B6-4154-FCA5-474B976AF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FEC26D-76E4-A1AD-B3A3-A53CCF0473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01B11D-40AF-24CA-2E3A-F5B00EE12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3B485F-0E68-3F8C-6B18-05294A252D19}"/>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6" name="Footer Placeholder 5">
            <a:extLst>
              <a:ext uri="{FF2B5EF4-FFF2-40B4-BE49-F238E27FC236}">
                <a16:creationId xmlns:a16="http://schemas.microsoft.com/office/drawing/2014/main" id="{08A24467-5BC1-995C-384B-98EC31B7DD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43AA1C-F6D2-2676-EBDC-B57112888C7F}"/>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2277496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6E18A-3126-B21E-A089-50810680D9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B1F357-5CEF-5244-A606-7AA248BC46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90AC41-770B-8073-A69A-7CC759A34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45E7E7-BDF9-8F0D-9897-83C9D1BEFF7F}"/>
              </a:ext>
            </a:extLst>
          </p:cNvPr>
          <p:cNvSpPr>
            <a:spLocks noGrp="1"/>
          </p:cNvSpPr>
          <p:nvPr>
            <p:ph type="dt" sz="half" idx="10"/>
          </p:nvPr>
        </p:nvSpPr>
        <p:spPr/>
        <p:txBody>
          <a:bodyPr/>
          <a:lstStyle/>
          <a:p>
            <a:fld id="{1ECBD79E-E346-42A1-9D73-B01305F1E548}" type="datetimeFigureOut">
              <a:rPr lang="en-US" smtClean="0"/>
              <a:t>12/1/2023</a:t>
            </a:fld>
            <a:endParaRPr lang="en-US"/>
          </a:p>
        </p:txBody>
      </p:sp>
      <p:sp>
        <p:nvSpPr>
          <p:cNvPr id="6" name="Footer Placeholder 5">
            <a:extLst>
              <a:ext uri="{FF2B5EF4-FFF2-40B4-BE49-F238E27FC236}">
                <a16:creationId xmlns:a16="http://schemas.microsoft.com/office/drawing/2014/main" id="{41A320A8-E0A8-639C-A74B-F06670033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20733-1C34-1597-F538-1A2D56B68EC5}"/>
              </a:ext>
            </a:extLst>
          </p:cNvPr>
          <p:cNvSpPr>
            <a:spLocks noGrp="1"/>
          </p:cNvSpPr>
          <p:nvPr>
            <p:ph type="sldNum" sz="quarter" idx="12"/>
          </p:nvPr>
        </p:nvSpPr>
        <p:spPr/>
        <p:txBody>
          <a:bodyPr/>
          <a:lstStyle/>
          <a:p>
            <a:fld id="{3B30ED49-EF2A-44C7-B46E-EE4B6EBACF37}" type="slidenum">
              <a:rPr lang="en-US" smtClean="0"/>
              <a:t>‹#›</a:t>
            </a:fld>
            <a:endParaRPr lang="en-US"/>
          </a:p>
        </p:txBody>
      </p:sp>
    </p:spTree>
    <p:extLst>
      <p:ext uri="{BB962C8B-B14F-4D97-AF65-F5344CB8AC3E}">
        <p14:creationId xmlns:p14="http://schemas.microsoft.com/office/powerpoint/2010/main" val="385168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C7E41-8980-405C-115C-4C6E4F27CF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34D9DC-0F9F-69EA-9645-98F859627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1E238-E981-DE84-C776-DAF302FEC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BD79E-E346-42A1-9D73-B01305F1E548}" type="datetimeFigureOut">
              <a:rPr lang="en-US" smtClean="0"/>
              <a:t>12/1/2023</a:t>
            </a:fld>
            <a:endParaRPr lang="en-US"/>
          </a:p>
        </p:txBody>
      </p:sp>
      <p:sp>
        <p:nvSpPr>
          <p:cNvPr id="5" name="Footer Placeholder 4">
            <a:extLst>
              <a:ext uri="{FF2B5EF4-FFF2-40B4-BE49-F238E27FC236}">
                <a16:creationId xmlns:a16="http://schemas.microsoft.com/office/drawing/2014/main" id="{049122AD-EABE-31A2-5388-D0E3235DFB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2598A-75D5-4EE6-2FD2-3CE5C3F305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0ED49-EF2A-44C7-B46E-EE4B6EBACF37}" type="slidenum">
              <a:rPr lang="en-US" smtClean="0"/>
              <a:t>‹#›</a:t>
            </a:fld>
            <a:endParaRPr lang="en-US"/>
          </a:p>
        </p:txBody>
      </p:sp>
    </p:spTree>
    <p:extLst>
      <p:ext uri="{BB962C8B-B14F-4D97-AF65-F5344CB8AC3E}">
        <p14:creationId xmlns:p14="http://schemas.microsoft.com/office/powerpoint/2010/main" val="3317403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2.jpe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openxmlformats.org/officeDocument/2006/relationships/image" Target="../media/image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hyperlink" Target="mailto:aiden_valverde@fws.gov" TargetMode="External"/><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mailto:alison_anderson@fw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8708-57F3-39AD-0709-7051B5DE2302}"/>
              </a:ext>
            </a:extLst>
          </p:cNvPr>
          <p:cNvSpPr>
            <a:spLocks noGrp="1"/>
          </p:cNvSpPr>
          <p:nvPr>
            <p:ph type="ctrTitle"/>
          </p:nvPr>
        </p:nvSpPr>
        <p:spPr>
          <a:xfrm>
            <a:off x="973863" y="1714054"/>
            <a:ext cx="10252469" cy="1146629"/>
          </a:xfrm>
        </p:spPr>
        <p:style>
          <a:lnRef idx="2">
            <a:schemeClr val="dk1"/>
          </a:lnRef>
          <a:fillRef idx="1">
            <a:schemeClr val="lt1"/>
          </a:fillRef>
          <a:effectRef idx="0">
            <a:schemeClr val="dk1"/>
          </a:effectRef>
          <a:fontRef idx="minor">
            <a:schemeClr val="dk1"/>
          </a:fontRef>
        </p:style>
        <p:txBody>
          <a:bodyPr/>
          <a:lstStyle/>
          <a:p>
            <a:r>
              <a:rPr lang="en-US" b="1"/>
              <a:t>Science in the Service Project</a:t>
            </a:r>
            <a:endParaRPr lang="en-US" b="1">
              <a:cs typeface="Calibri Light"/>
            </a:endParaRPr>
          </a:p>
        </p:txBody>
      </p:sp>
      <p:sp>
        <p:nvSpPr>
          <p:cNvPr id="3" name="Subtitle 2">
            <a:extLst>
              <a:ext uri="{FF2B5EF4-FFF2-40B4-BE49-F238E27FC236}">
                <a16:creationId xmlns:a16="http://schemas.microsoft.com/office/drawing/2014/main" id="{6C54600D-2044-23EC-26EB-2B0F3AAD4B21}"/>
              </a:ext>
            </a:extLst>
          </p:cNvPr>
          <p:cNvSpPr>
            <a:spLocks noGrp="1"/>
          </p:cNvSpPr>
          <p:nvPr>
            <p:ph type="subTitle" idx="1"/>
          </p:nvPr>
        </p:nvSpPr>
        <p:spPr>
          <a:xfrm>
            <a:off x="2809217" y="3070394"/>
            <a:ext cx="6966858" cy="2590116"/>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r>
              <a:rPr lang="en-US" sz="3200" dirty="0"/>
              <a:t>Aiden Valverde </a:t>
            </a:r>
            <a:endParaRPr lang="en-US" sz="3200" dirty="0">
              <a:cs typeface="Calibri"/>
            </a:endParaRPr>
          </a:p>
          <a:p>
            <a:r>
              <a:rPr lang="en-US" sz="3200" dirty="0"/>
              <a:t>Carlsbad Fish and Wildlife Office </a:t>
            </a:r>
            <a:endParaRPr lang="en-US" sz="3200" dirty="0">
              <a:cs typeface="Calibri"/>
            </a:endParaRPr>
          </a:p>
          <a:p>
            <a:r>
              <a:rPr lang="en-US" sz="3200" dirty="0"/>
              <a:t>Fall Tribal Coordination Meeting </a:t>
            </a:r>
            <a:endParaRPr lang="en-US" sz="3200" dirty="0">
              <a:cs typeface="Calibri"/>
            </a:endParaRPr>
          </a:p>
          <a:p>
            <a:r>
              <a:rPr lang="en-US" sz="3200" dirty="0"/>
              <a:t>November 8, 2023</a:t>
            </a:r>
            <a:endParaRPr lang="en-US" sz="3200" dirty="0">
              <a:cs typeface="Calibri"/>
            </a:endParaRPr>
          </a:p>
        </p:txBody>
      </p:sp>
      <p:pic>
        <p:nvPicPr>
          <p:cNvPr id="5" name="Graphic 4" descr="Butterfly with solid fill">
            <a:extLst>
              <a:ext uri="{FF2B5EF4-FFF2-40B4-BE49-F238E27FC236}">
                <a16:creationId xmlns:a16="http://schemas.microsoft.com/office/drawing/2014/main" id="{2B7894D4-F107-0BC9-0D36-7CC839EE9A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159" y="125333"/>
            <a:ext cx="1340758" cy="1340759"/>
          </a:xfrm>
          <a:prstGeom prst="rect">
            <a:avLst/>
          </a:prstGeom>
        </p:spPr>
      </p:pic>
      <p:pic>
        <p:nvPicPr>
          <p:cNvPr id="7" name="Graphic 6" descr="Butterfly with solid fill">
            <a:extLst>
              <a:ext uri="{FF2B5EF4-FFF2-40B4-BE49-F238E27FC236}">
                <a16:creationId xmlns:a16="http://schemas.microsoft.com/office/drawing/2014/main" id="{44EB2546-D91E-E8DD-9BB6-3228D884BE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0877" y="129525"/>
            <a:ext cx="1331687" cy="1340760"/>
          </a:xfrm>
          <a:prstGeom prst="rect">
            <a:avLst/>
          </a:prstGeom>
        </p:spPr>
      </p:pic>
      <p:sp>
        <p:nvSpPr>
          <p:cNvPr id="8" name="TextBox 7">
            <a:extLst>
              <a:ext uri="{FF2B5EF4-FFF2-40B4-BE49-F238E27FC236}">
                <a16:creationId xmlns:a16="http://schemas.microsoft.com/office/drawing/2014/main" id="{118DEED3-E93C-39A2-D0A0-70CC27371A94}"/>
              </a:ext>
            </a:extLst>
          </p:cNvPr>
          <p:cNvSpPr txBox="1"/>
          <p:nvPr/>
        </p:nvSpPr>
        <p:spPr>
          <a:xfrm>
            <a:off x="147484" y="3088969"/>
            <a:ext cx="2392513" cy="255638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0" name="Picture 9">
            <a:extLst>
              <a:ext uri="{FF2B5EF4-FFF2-40B4-BE49-F238E27FC236}">
                <a16:creationId xmlns:a16="http://schemas.microsoft.com/office/drawing/2014/main" id="{2F5B6EBE-CDB8-CC1B-69FE-FD2C285E58E7}"/>
              </a:ext>
            </a:extLst>
          </p:cNvPr>
          <p:cNvPicPr>
            <a:picLocks noChangeAspect="1"/>
          </p:cNvPicPr>
          <p:nvPr/>
        </p:nvPicPr>
        <p:blipFill>
          <a:blip r:embed="rId5"/>
          <a:stretch>
            <a:fillRect/>
          </a:stretch>
        </p:blipFill>
        <p:spPr>
          <a:xfrm>
            <a:off x="225199" y="3236563"/>
            <a:ext cx="2235198" cy="2261195"/>
          </a:xfrm>
          <a:prstGeom prst="rect">
            <a:avLst/>
          </a:prstGeom>
        </p:spPr>
      </p:pic>
      <p:sp>
        <p:nvSpPr>
          <p:cNvPr id="11" name="TextBox 10">
            <a:extLst>
              <a:ext uri="{FF2B5EF4-FFF2-40B4-BE49-F238E27FC236}">
                <a16:creationId xmlns:a16="http://schemas.microsoft.com/office/drawing/2014/main" id="{71C72262-0885-29B2-91A0-E1A0B17BB8B0}"/>
              </a:ext>
            </a:extLst>
          </p:cNvPr>
          <p:cNvSpPr txBox="1"/>
          <p:nvPr/>
        </p:nvSpPr>
        <p:spPr>
          <a:xfrm>
            <a:off x="10012516" y="3056192"/>
            <a:ext cx="2031999" cy="258532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13" name="Picture 12">
            <a:extLst>
              <a:ext uri="{FF2B5EF4-FFF2-40B4-BE49-F238E27FC236}">
                <a16:creationId xmlns:a16="http://schemas.microsoft.com/office/drawing/2014/main" id="{DE73BFB6-AA47-78E1-3B59-1526EB230557}"/>
              </a:ext>
            </a:extLst>
          </p:cNvPr>
          <p:cNvPicPr>
            <a:picLocks noChangeAspect="1"/>
          </p:cNvPicPr>
          <p:nvPr/>
        </p:nvPicPr>
        <p:blipFill>
          <a:blip r:embed="rId6"/>
          <a:stretch>
            <a:fillRect/>
          </a:stretch>
        </p:blipFill>
        <p:spPr>
          <a:xfrm rot="5400000">
            <a:off x="9862865" y="3498524"/>
            <a:ext cx="2313859" cy="1735394"/>
          </a:xfrm>
          <a:prstGeom prst="rect">
            <a:avLst/>
          </a:prstGeom>
        </p:spPr>
      </p:pic>
      <p:sp>
        <p:nvSpPr>
          <p:cNvPr id="4" name="TextBox 3">
            <a:extLst>
              <a:ext uri="{FF2B5EF4-FFF2-40B4-BE49-F238E27FC236}">
                <a16:creationId xmlns:a16="http://schemas.microsoft.com/office/drawing/2014/main" id="{F570961D-D26D-5C1A-C7F8-2EEB3B297685}"/>
              </a:ext>
            </a:extLst>
          </p:cNvPr>
          <p:cNvSpPr txBox="1"/>
          <p:nvPr/>
        </p:nvSpPr>
        <p:spPr>
          <a:xfrm>
            <a:off x="11032120" y="6124937"/>
            <a:ext cx="1073069" cy="6631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D978A373-B8E4-7250-B473-01DC866749E9}"/>
              </a:ext>
            </a:extLst>
          </p:cNvPr>
          <p:cNvSpPr txBox="1"/>
          <p:nvPr/>
        </p:nvSpPr>
        <p:spPr>
          <a:xfrm>
            <a:off x="11668539" y="6410739"/>
            <a:ext cx="375976" cy="377330"/>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2469427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05E86-D398-67CB-E943-130ACC5642FE}"/>
              </a:ext>
            </a:extLst>
          </p:cNvPr>
          <p:cNvSpPr>
            <a:spLocks noGrp="1"/>
          </p:cNvSpPr>
          <p:nvPr>
            <p:ph type="title"/>
          </p:nvPr>
        </p:nvSpPr>
        <p:spPr>
          <a:xfrm>
            <a:off x="3523342" y="247196"/>
            <a:ext cx="5145315" cy="1343705"/>
          </a:xfrm>
        </p:spPr>
        <p:style>
          <a:lnRef idx="2">
            <a:schemeClr val="dk1"/>
          </a:lnRef>
          <a:fillRef idx="1">
            <a:schemeClr val="lt1"/>
          </a:fillRef>
          <a:effectRef idx="0">
            <a:schemeClr val="dk1"/>
          </a:effectRef>
          <a:fontRef idx="minor">
            <a:schemeClr val="dk1"/>
          </a:fontRef>
        </p:style>
        <p:txBody>
          <a:bodyPr/>
          <a:lstStyle/>
          <a:p>
            <a:pPr algn="ctr"/>
            <a:r>
              <a:rPr lang="en-US" b="1"/>
              <a:t>Project Objectives</a:t>
            </a:r>
            <a:endParaRPr lang="en-US" b="1">
              <a:cs typeface="Calibri Light"/>
            </a:endParaRPr>
          </a:p>
        </p:txBody>
      </p:sp>
      <p:sp>
        <p:nvSpPr>
          <p:cNvPr id="3" name="Content Placeholder 2">
            <a:extLst>
              <a:ext uri="{FF2B5EF4-FFF2-40B4-BE49-F238E27FC236}">
                <a16:creationId xmlns:a16="http://schemas.microsoft.com/office/drawing/2014/main" id="{D5D7EB67-1AF5-08DB-DCF0-7F0136B4BC3C}"/>
              </a:ext>
            </a:extLst>
          </p:cNvPr>
          <p:cNvSpPr>
            <a:spLocks noGrp="1"/>
          </p:cNvSpPr>
          <p:nvPr>
            <p:ph idx="1"/>
          </p:nvPr>
        </p:nvSpPr>
        <p:spPr>
          <a:xfrm>
            <a:off x="493486" y="1798411"/>
            <a:ext cx="5825672" cy="1902053"/>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algn="ctr"/>
            <a:r>
              <a:rPr lang="en-US" sz="3600">
                <a:cs typeface="Calibri"/>
              </a:rPr>
              <a:t>SIS Program </a:t>
            </a:r>
            <a:endParaRPr lang="en-US"/>
          </a:p>
          <a:p>
            <a:pPr algn="ctr"/>
            <a:r>
              <a:rPr lang="en-US" sz="3600">
                <a:cs typeface="Calibri"/>
              </a:rPr>
              <a:t>Project Information </a:t>
            </a:r>
          </a:p>
          <a:p>
            <a:pPr algn="ctr"/>
            <a:r>
              <a:rPr lang="en-US" sz="3600">
                <a:cs typeface="Calibri"/>
              </a:rPr>
              <a:t>Goals </a:t>
            </a:r>
          </a:p>
        </p:txBody>
      </p:sp>
      <p:pic>
        <p:nvPicPr>
          <p:cNvPr id="4" name="Graphic 3" descr="Butterfly with solid fill">
            <a:extLst>
              <a:ext uri="{FF2B5EF4-FFF2-40B4-BE49-F238E27FC236}">
                <a16:creationId xmlns:a16="http://schemas.microsoft.com/office/drawing/2014/main" id="{8D36CEC5-ACF4-E5F3-52B4-BD565CD75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8094" y="248236"/>
            <a:ext cx="1340758" cy="1340759"/>
          </a:xfrm>
          <a:prstGeom prst="rect">
            <a:avLst/>
          </a:prstGeom>
        </p:spPr>
      </p:pic>
      <p:pic>
        <p:nvPicPr>
          <p:cNvPr id="5" name="Graphic 4" descr="Butterfly with solid fill">
            <a:extLst>
              <a:ext uri="{FF2B5EF4-FFF2-40B4-BE49-F238E27FC236}">
                <a16:creationId xmlns:a16="http://schemas.microsoft.com/office/drawing/2014/main" id="{20276728-BA67-96B9-9786-B390D5541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52750" y="247701"/>
            <a:ext cx="1331687" cy="1340760"/>
          </a:xfrm>
          <a:prstGeom prst="rect">
            <a:avLst/>
          </a:prstGeom>
        </p:spPr>
      </p:pic>
      <p:sp>
        <p:nvSpPr>
          <p:cNvPr id="6" name="TextBox 5">
            <a:extLst>
              <a:ext uri="{FF2B5EF4-FFF2-40B4-BE49-F238E27FC236}">
                <a16:creationId xmlns:a16="http://schemas.microsoft.com/office/drawing/2014/main" id="{5B5F1629-4A92-18D2-E47C-4BD42C9C6D1B}"/>
              </a:ext>
            </a:extLst>
          </p:cNvPr>
          <p:cNvSpPr txBox="1"/>
          <p:nvPr/>
        </p:nvSpPr>
        <p:spPr>
          <a:xfrm>
            <a:off x="6594928" y="1796142"/>
            <a:ext cx="4692195" cy="480558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6">
            <a:extLst>
              <a:ext uri="{FF2B5EF4-FFF2-40B4-BE49-F238E27FC236}">
                <a16:creationId xmlns:a16="http://schemas.microsoft.com/office/drawing/2014/main" id="{DFB97B5B-819B-3751-341D-3A5FB16ECAA8}"/>
              </a:ext>
            </a:extLst>
          </p:cNvPr>
          <p:cNvPicPr>
            <a:picLocks noChangeAspect="1"/>
          </p:cNvPicPr>
          <p:nvPr/>
        </p:nvPicPr>
        <p:blipFill>
          <a:blip r:embed="rId5"/>
          <a:stretch>
            <a:fillRect/>
          </a:stretch>
        </p:blipFill>
        <p:spPr>
          <a:xfrm>
            <a:off x="6738257" y="2093232"/>
            <a:ext cx="4403270" cy="4222749"/>
          </a:xfrm>
          <a:prstGeom prst="rect">
            <a:avLst/>
          </a:prstGeom>
        </p:spPr>
      </p:pic>
      <p:sp>
        <p:nvSpPr>
          <p:cNvPr id="8" name="TextBox 7">
            <a:extLst>
              <a:ext uri="{FF2B5EF4-FFF2-40B4-BE49-F238E27FC236}">
                <a16:creationId xmlns:a16="http://schemas.microsoft.com/office/drawing/2014/main" id="{0B6A45EB-7715-E4F1-8EB4-39D609195C40}"/>
              </a:ext>
            </a:extLst>
          </p:cNvPr>
          <p:cNvSpPr txBox="1"/>
          <p:nvPr/>
        </p:nvSpPr>
        <p:spPr>
          <a:xfrm>
            <a:off x="2748642" y="3893910"/>
            <a:ext cx="3574143" cy="271235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Picture 8">
            <a:extLst>
              <a:ext uri="{FF2B5EF4-FFF2-40B4-BE49-F238E27FC236}">
                <a16:creationId xmlns:a16="http://schemas.microsoft.com/office/drawing/2014/main" id="{7085843E-DBD8-40A5-1767-5A81A9391FD7}"/>
              </a:ext>
            </a:extLst>
          </p:cNvPr>
          <p:cNvPicPr>
            <a:picLocks noChangeAspect="1"/>
          </p:cNvPicPr>
          <p:nvPr/>
        </p:nvPicPr>
        <p:blipFill>
          <a:blip r:embed="rId6"/>
          <a:stretch>
            <a:fillRect/>
          </a:stretch>
        </p:blipFill>
        <p:spPr>
          <a:xfrm>
            <a:off x="2866357" y="3996872"/>
            <a:ext cx="3348317" cy="2505635"/>
          </a:xfrm>
          <a:prstGeom prst="rect">
            <a:avLst/>
          </a:prstGeom>
        </p:spPr>
      </p:pic>
      <p:sp>
        <p:nvSpPr>
          <p:cNvPr id="11" name="TextBox 10">
            <a:extLst>
              <a:ext uri="{FF2B5EF4-FFF2-40B4-BE49-F238E27FC236}">
                <a16:creationId xmlns:a16="http://schemas.microsoft.com/office/drawing/2014/main" id="{370D5447-A519-29D9-8CFB-84059471D294}"/>
              </a:ext>
            </a:extLst>
          </p:cNvPr>
          <p:cNvSpPr txBox="1"/>
          <p:nvPr/>
        </p:nvSpPr>
        <p:spPr>
          <a:xfrm>
            <a:off x="492125" y="3887107"/>
            <a:ext cx="2041070" cy="270555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0" name="Picture 9">
            <a:extLst>
              <a:ext uri="{FF2B5EF4-FFF2-40B4-BE49-F238E27FC236}">
                <a16:creationId xmlns:a16="http://schemas.microsoft.com/office/drawing/2014/main" id="{FC8862B1-235E-C470-B9CE-4BB1DD9AC194}"/>
              </a:ext>
            </a:extLst>
          </p:cNvPr>
          <p:cNvPicPr>
            <a:picLocks noChangeAspect="1"/>
          </p:cNvPicPr>
          <p:nvPr/>
        </p:nvPicPr>
        <p:blipFill>
          <a:blip r:embed="rId7"/>
          <a:stretch>
            <a:fillRect/>
          </a:stretch>
        </p:blipFill>
        <p:spPr>
          <a:xfrm>
            <a:off x="594852" y="4025489"/>
            <a:ext cx="1833716" cy="2436762"/>
          </a:xfrm>
          <a:prstGeom prst="rect">
            <a:avLst/>
          </a:prstGeom>
        </p:spPr>
      </p:pic>
      <p:sp>
        <p:nvSpPr>
          <p:cNvPr id="15" name="TextBox 14">
            <a:extLst>
              <a:ext uri="{FF2B5EF4-FFF2-40B4-BE49-F238E27FC236}">
                <a16:creationId xmlns:a16="http://schemas.microsoft.com/office/drawing/2014/main" id="{5BF5A33B-895A-4704-AD2D-99C3153D25F2}"/>
              </a:ext>
            </a:extLst>
          </p:cNvPr>
          <p:cNvSpPr txBox="1"/>
          <p:nvPr/>
        </p:nvSpPr>
        <p:spPr>
          <a:xfrm>
            <a:off x="11867322" y="6052930"/>
            <a:ext cx="324678"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31404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6EB8-CE68-3FC9-66E8-7F57A66C30A5}"/>
              </a:ext>
            </a:extLst>
          </p:cNvPr>
          <p:cNvSpPr>
            <a:spLocks noGrp="1"/>
          </p:cNvSpPr>
          <p:nvPr>
            <p:ph type="title"/>
          </p:nvPr>
        </p:nvSpPr>
        <p:spPr>
          <a:xfrm>
            <a:off x="2824843" y="210911"/>
            <a:ext cx="6542315" cy="1343705"/>
          </a:xfrm>
        </p:spPr>
        <p:style>
          <a:lnRef idx="2">
            <a:schemeClr val="dk1"/>
          </a:lnRef>
          <a:fillRef idx="1">
            <a:schemeClr val="lt1"/>
          </a:fillRef>
          <a:effectRef idx="0">
            <a:schemeClr val="dk1"/>
          </a:effectRef>
          <a:fontRef idx="minor">
            <a:schemeClr val="dk1"/>
          </a:fontRef>
        </p:style>
        <p:txBody>
          <a:bodyPr/>
          <a:lstStyle/>
          <a:p>
            <a:pPr algn="ctr"/>
            <a:r>
              <a:rPr lang="en-US" b="1">
                <a:cs typeface="Calibri Light"/>
              </a:rPr>
              <a:t>Requests and Outreach</a:t>
            </a:r>
            <a:endParaRPr lang="en-US"/>
          </a:p>
        </p:txBody>
      </p:sp>
      <p:pic>
        <p:nvPicPr>
          <p:cNvPr id="4" name="Content Placeholder 3" descr="Butterfly with solid fill">
            <a:extLst>
              <a:ext uri="{FF2B5EF4-FFF2-40B4-BE49-F238E27FC236}">
                <a16:creationId xmlns:a16="http://schemas.microsoft.com/office/drawing/2014/main" id="{DF0710CB-2A02-2F51-CE3B-92A751E13AA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251857" y="207280"/>
            <a:ext cx="1331687" cy="1340758"/>
          </a:xfrm>
        </p:spPr>
      </p:pic>
      <p:pic>
        <p:nvPicPr>
          <p:cNvPr id="6" name="Content Placeholder 3" descr="Butterfly with solid fill">
            <a:extLst>
              <a:ext uri="{FF2B5EF4-FFF2-40B4-BE49-F238E27FC236}">
                <a16:creationId xmlns:a16="http://schemas.microsoft.com/office/drawing/2014/main" id="{C8088BF3-12E2-9B29-BDAB-77C117C7CF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8169" y="214004"/>
            <a:ext cx="1331687" cy="1340758"/>
          </a:xfrm>
          <a:prstGeom prst="rect">
            <a:avLst/>
          </a:prstGeom>
        </p:spPr>
      </p:pic>
      <p:sp>
        <p:nvSpPr>
          <p:cNvPr id="3" name="TextBox 2">
            <a:extLst>
              <a:ext uri="{FF2B5EF4-FFF2-40B4-BE49-F238E27FC236}">
                <a16:creationId xmlns:a16="http://schemas.microsoft.com/office/drawing/2014/main" id="{4A26543E-4195-FE22-CE49-CBDD5BAED689}"/>
              </a:ext>
            </a:extLst>
          </p:cNvPr>
          <p:cNvSpPr txBox="1"/>
          <p:nvPr/>
        </p:nvSpPr>
        <p:spPr>
          <a:xfrm>
            <a:off x="346386" y="1680680"/>
            <a:ext cx="4736203" cy="120032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r>
              <a:rPr lang="en-US" sz="3600">
                <a:cs typeface="Calibri"/>
              </a:rPr>
              <a:t>Traditional Practices </a:t>
            </a:r>
            <a:endParaRPr lang="en-US"/>
          </a:p>
          <a:p>
            <a:pPr marL="285750" indent="-285750" algn="ctr">
              <a:buFont typeface="Arial"/>
              <a:buChar char="•"/>
            </a:pPr>
            <a:r>
              <a:rPr lang="en-US" sz="3600">
                <a:cs typeface="Calibri"/>
              </a:rPr>
              <a:t>Goals and Plans</a:t>
            </a:r>
          </a:p>
        </p:txBody>
      </p:sp>
      <p:sp>
        <p:nvSpPr>
          <p:cNvPr id="5" name="TextBox 4">
            <a:extLst>
              <a:ext uri="{FF2B5EF4-FFF2-40B4-BE49-F238E27FC236}">
                <a16:creationId xmlns:a16="http://schemas.microsoft.com/office/drawing/2014/main" id="{65DB0159-EA96-4786-2B34-3546A54C7124}"/>
              </a:ext>
            </a:extLst>
          </p:cNvPr>
          <p:cNvSpPr txBox="1"/>
          <p:nvPr/>
        </p:nvSpPr>
        <p:spPr>
          <a:xfrm>
            <a:off x="5245938" y="1703311"/>
            <a:ext cx="6702322" cy="501445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6">
            <a:extLst>
              <a:ext uri="{FF2B5EF4-FFF2-40B4-BE49-F238E27FC236}">
                <a16:creationId xmlns:a16="http://schemas.microsoft.com/office/drawing/2014/main" id="{C303664A-7DD1-2319-F67C-0D8D07AA1551}"/>
              </a:ext>
            </a:extLst>
          </p:cNvPr>
          <p:cNvPicPr>
            <a:picLocks noChangeAspect="1"/>
          </p:cNvPicPr>
          <p:nvPr/>
        </p:nvPicPr>
        <p:blipFill>
          <a:blip r:embed="rId5"/>
          <a:stretch>
            <a:fillRect/>
          </a:stretch>
        </p:blipFill>
        <p:spPr>
          <a:xfrm>
            <a:off x="5478206" y="1834945"/>
            <a:ext cx="6274618" cy="4703916"/>
          </a:xfrm>
          <a:prstGeom prst="rect">
            <a:avLst/>
          </a:prstGeom>
        </p:spPr>
      </p:pic>
      <p:sp>
        <p:nvSpPr>
          <p:cNvPr id="8" name="TextBox 7">
            <a:extLst>
              <a:ext uri="{FF2B5EF4-FFF2-40B4-BE49-F238E27FC236}">
                <a16:creationId xmlns:a16="http://schemas.microsoft.com/office/drawing/2014/main" id="{5C7107EC-EA62-02F0-39A2-D0933B8A8A00}"/>
              </a:ext>
            </a:extLst>
          </p:cNvPr>
          <p:cNvSpPr txBox="1"/>
          <p:nvPr/>
        </p:nvSpPr>
        <p:spPr>
          <a:xfrm>
            <a:off x="344129" y="2982450"/>
            <a:ext cx="4738706" cy="373531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Picture 8">
            <a:extLst>
              <a:ext uri="{FF2B5EF4-FFF2-40B4-BE49-F238E27FC236}">
                <a16:creationId xmlns:a16="http://schemas.microsoft.com/office/drawing/2014/main" id="{A506AE50-66A3-8F5C-AD41-E30FD0A42083}"/>
              </a:ext>
            </a:extLst>
          </p:cNvPr>
          <p:cNvPicPr>
            <a:picLocks noChangeAspect="1"/>
          </p:cNvPicPr>
          <p:nvPr/>
        </p:nvPicPr>
        <p:blipFill>
          <a:blip r:embed="rId6"/>
          <a:stretch>
            <a:fillRect/>
          </a:stretch>
        </p:blipFill>
        <p:spPr>
          <a:xfrm>
            <a:off x="469427" y="3161458"/>
            <a:ext cx="4482123" cy="3366476"/>
          </a:xfrm>
          <a:prstGeom prst="rect">
            <a:avLst/>
          </a:prstGeom>
        </p:spPr>
      </p:pic>
      <p:sp>
        <p:nvSpPr>
          <p:cNvPr id="12" name="TextBox 11">
            <a:extLst>
              <a:ext uri="{FF2B5EF4-FFF2-40B4-BE49-F238E27FC236}">
                <a16:creationId xmlns:a16="http://schemas.microsoft.com/office/drawing/2014/main" id="{7C8388B3-4429-4DC3-D03D-AA7C209DE566}"/>
              </a:ext>
            </a:extLst>
          </p:cNvPr>
          <p:cNvSpPr txBox="1"/>
          <p:nvPr/>
        </p:nvSpPr>
        <p:spPr>
          <a:xfrm>
            <a:off x="12026348" y="6430617"/>
            <a:ext cx="16565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4275834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0275A1-D416-9BB6-8E23-2F007E9D3EB6}"/>
              </a:ext>
            </a:extLst>
          </p:cNvPr>
          <p:cNvPicPr>
            <a:picLocks noGrp="1" noChangeAspect="1"/>
          </p:cNvPicPr>
          <p:nvPr>
            <p:ph idx="1"/>
          </p:nvPr>
        </p:nvPicPr>
        <p:blipFill>
          <a:blip r:embed="rId3"/>
          <a:stretch>
            <a:fillRect/>
          </a:stretch>
        </p:blipFill>
        <p:spPr>
          <a:xfrm>
            <a:off x="1058247" y="43261"/>
            <a:ext cx="10083402" cy="6778452"/>
          </a:xfrm>
        </p:spPr>
      </p:pic>
      <p:sp>
        <p:nvSpPr>
          <p:cNvPr id="2" name="TextBox 1">
            <a:extLst>
              <a:ext uri="{FF2B5EF4-FFF2-40B4-BE49-F238E27FC236}">
                <a16:creationId xmlns:a16="http://schemas.microsoft.com/office/drawing/2014/main" id="{433BC8C8-97B1-FB1D-822E-4D1F6FAB5E72}"/>
              </a:ext>
            </a:extLst>
          </p:cNvPr>
          <p:cNvSpPr txBox="1"/>
          <p:nvPr/>
        </p:nvSpPr>
        <p:spPr>
          <a:xfrm>
            <a:off x="11410122" y="6023113"/>
            <a:ext cx="397565"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541977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566918-18AD-9F88-20C6-F5BB9EF02342}"/>
              </a:ext>
            </a:extLst>
          </p:cNvPr>
          <p:cNvPicPr>
            <a:picLocks noGrp="1" noChangeAspect="1"/>
          </p:cNvPicPr>
          <p:nvPr>
            <p:ph idx="1"/>
          </p:nvPr>
        </p:nvPicPr>
        <p:blipFill>
          <a:blip r:embed="rId3"/>
          <a:stretch>
            <a:fillRect/>
          </a:stretch>
        </p:blipFill>
        <p:spPr>
          <a:xfrm>
            <a:off x="1161770" y="45356"/>
            <a:ext cx="10050253" cy="6776358"/>
          </a:xfrm>
        </p:spPr>
      </p:pic>
      <p:sp>
        <p:nvSpPr>
          <p:cNvPr id="5" name="TextBox 4">
            <a:extLst>
              <a:ext uri="{FF2B5EF4-FFF2-40B4-BE49-F238E27FC236}">
                <a16:creationId xmlns:a16="http://schemas.microsoft.com/office/drawing/2014/main" id="{CFBBEE2C-B5BE-5B75-E125-C573ADF00962}"/>
              </a:ext>
            </a:extLst>
          </p:cNvPr>
          <p:cNvSpPr txBox="1"/>
          <p:nvPr/>
        </p:nvSpPr>
        <p:spPr>
          <a:xfrm>
            <a:off x="11469757" y="5764696"/>
            <a:ext cx="417443"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33246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9705A0-EEB9-151B-FC33-C17580BC49AE}"/>
              </a:ext>
            </a:extLst>
          </p:cNvPr>
          <p:cNvSpPr>
            <a:spLocks noGrp="1"/>
          </p:cNvSpPr>
          <p:nvPr>
            <p:ph type="title"/>
          </p:nvPr>
        </p:nvSpPr>
        <p:spPr>
          <a:xfrm>
            <a:off x="640080" y="325369"/>
            <a:ext cx="4368602" cy="1956841"/>
          </a:xfrm>
        </p:spPr>
        <p:txBody>
          <a:bodyPr anchor="b">
            <a:normAutofit/>
          </a:bodyPr>
          <a:lstStyle/>
          <a:p>
            <a:r>
              <a:rPr lang="en-US" sz="4600" b="1"/>
              <a:t>Laguna Mountain Skipper </a:t>
            </a:r>
            <a:endParaRPr lang="en-US" sz="4600" b="1">
              <a:cs typeface="Calibri Light"/>
            </a:endParaRP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BD602F-3BBF-D629-636B-69AA68EF3D7B}"/>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200">
                <a:cs typeface="Calibri"/>
              </a:rPr>
              <a:t>   </a:t>
            </a:r>
            <a:endParaRPr lang="en-US" sz="2200">
              <a:highlight>
                <a:srgbClr val="FFFF00"/>
              </a:highlight>
              <a:cs typeface="Calibri"/>
            </a:endParaRPr>
          </a:p>
        </p:txBody>
      </p:sp>
      <p:pic>
        <p:nvPicPr>
          <p:cNvPr id="4" name="Picture 3" descr="undefined">
            <a:extLst>
              <a:ext uri="{FF2B5EF4-FFF2-40B4-BE49-F238E27FC236}">
                <a16:creationId xmlns:a16="http://schemas.microsoft.com/office/drawing/2014/main" id="{00992C8A-68F6-ECC9-E878-C482CBA777C4}"/>
              </a:ext>
            </a:extLst>
          </p:cNvPr>
          <p:cNvPicPr>
            <a:picLocks noChangeAspect="1"/>
          </p:cNvPicPr>
          <p:nvPr/>
        </p:nvPicPr>
        <p:blipFill rotWithShape="1">
          <a:blip r:embed="rId3"/>
          <a:srcRect t="7442" r="-1" b="127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5F9A2BE2-67A5-6F01-3D87-F5846C5D6118}"/>
              </a:ext>
            </a:extLst>
          </p:cNvPr>
          <p:cNvSpPr txBox="1"/>
          <p:nvPr/>
        </p:nvSpPr>
        <p:spPr>
          <a:xfrm>
            <a:off x="147943" y="3557069"/>
            <a:ext cx="3397248" cy="3139321"/>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pic>
        <p:nvPicPr>
          <p:cNvPr id="7" name="Picture 6">
            <a:extLst>
              <a:ext uri="{FF2B5EF4-FFF2-40B4-BE49-F238E27FC236}">
                <a16:creationId xmlns:a16="http://schemas.microsoft.com/office/drawing/2014/main" id="{CDAF31C1-34D0-029D-B82F-D45571FFB984}"/>
              </a:ext>
            </a:extLst>
          </p:cNvPr>
          <p:cNvPicPr>
            <a:picLocks noChangeAspect="1"/>
          </p:cNvPicPr>
          <p:nvPr/>
        </p:nvPicPr>
        <p:blipFill>
          <a:blip r:embed="rId4"/>
          <a:stretch>
            <a:fillRect/>
          </a:stretch>
        </p:blipFill>
        <p:spPr>
          <a:xfrm rot="5400000">
            <a:off x="415471" y="3690257"/>
            <a:ext cx="2870199" cy="2870199"/>
          </a:xfrm>
          <a:prstGeom prst="rect">
            <a:avLst/>
          </a:prstGeom>
        </p:spPr>
      </p:pic>
      <p:sp>
        <p:nvSpPr>
          <p:cNvPr id="8" name="TextBox 7">
            <a:extLst>
              <a:ext uri="{FF2B5EF4-FFF2-40B4-BE49-F238E27FC236}">
                <a16:creationId xmlns:a16="http://schemas.microsoft.com/office/drawing/2014/main" id="{991FACB6-12D0-77E8-2D42-4EF4D1114C89}"/>
              </a:ext>
            </a:extLst>
          </p:cNvPr>
          <p:cNvSpPr txBox="1"/>
          <p:nvPr/>
        </p:nvSpPr>
        <p:spPr>
          <a:xfrm>
            <a:off x="146838" y="2787195"/>
            <a:ext cx="3758669" cy="646339"/>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1FF89267-012D-B36F-5C9A-44B7B834235F}"/>
              </a:ext>
            </a:extLst>
          </p:cNvPr>
          <p:cNvSpPr txBox="1"/>
          <p:nvPr/>
        </p:nvSpPr>
        <p:spPr>
          <a:xfrm>
            <a:off x="277252" y="2909689"/>
            <a:ext cx="3525657" cy="4001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Host Plant: Cleveland's </a:t>
            </a:r>
            <a:r>
              <a:rPr lang="en-US" sz="2000" err="1">
                <a:cs typeface="Calibri"/>
              </a:rPr>
              <a:t>Horkela</a:t>
            </a:r>
            <a:r>
              <a:rPr lang="en-US" sz="2000" dirty="0">
                <a:cs typeface="Calibri"/>
              </a:rPr>
              <a:t> </a:t>
            </a:r>
            <a:endParaRPr lang="en-US" sz="2000">
              <a:cs typeface="Calibri"/>
            </a:endParaRPr>
          </a:p>
        </p:txBody>
      </p:sp>
      <p:sp>
        <p:nvSpPr>
          <p:cNvPr id="10" name="TextBox 9">
            <a:extLst>
              <a:ext uri="{FF2B5EF4-FFF2-40B4-BE49-F238E27FC236}">
                <a16:creationId xmlns:a16="http://schemas.microsoft.com/office/drawing/2014/main" id="{DD2AD739-1E1F-D22D-F274-59C286D176C5}"/>
              </a:ext>
            </a:extLst>
          </p:cNvPr>
          <p:cNvSpPr txBox="1"/>
          <p:nvPr/>
        </p:nvSpPr>
        <p:spPr>
          <a:xfrm>
            <a:off x="9651426" y="71883"/>
            <a:ext cx="2432750" cy="2308324"/>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pic>
        <p:nvPicPr>
          <p:cNvPr id="11" name="Picture 10">
            <a:extLst>
              <a:ext uri="{FF2B5EF4-FFF2-40B4-BE49-F238E27FC236}">
                <a16:creationId xmlns:a16="http://schemas.microsoft.com/office/drawing/2014/main" id="{4CAF3353-B92C-F5DE-EBD5-1B18644FC36C}"/>
              </a:ext>
            </a:extLst>
          </p:cNvPr>
          <p:cNvPicPr>
            <a:picLocks noChangeAspect="1"/>
          </p:cNvPicPr>
          <p:nvPr/>
        </p:nvPicPr>
        <p:blipFill>
          <a:blip r:embed="rId5"/>
          <a:stretch>
            <a:fillRect/>
          </a:stretch>
        </p:blipFill>
        <p:spPr>
          <a:xfrm>
            <a:off x="9785769" y="362452"/>
            <a:ext cx="2167051" cy="1715764"/>
          </a:xfrm>
          <a:prstGeom prst="rect">
            <a:avLst/>
          </a:prstGeom>
        </p:spPr>
      </p:pic>
      <p:sp>
        <p:nvSpPr>
          <p:cNvPr id="13" name="TextBox 12">
            <a:extLst>
              <a:ext uri="{FF2B5EF4-FFF2-40B4-BE49-F238E27FC236}">
                <a16:creationId xmlns:a16="http://schemas.microsoft.com/office/drawing/2014/main" id="{41EE61B4-3034-9342-D62B-7FECDA156CCC}"/>
              </a:ext>
            </a:extLst>
          </p:cNvPr>
          <p:cNvSpPr txBox="1"/>
          <p:nvPr/>
        </p:nvSpPr>
        <p:spPr>
          <a:xfrm>
            <a:off x="3717017" y="4637766"/>
            <a:ext cx="4327072" cy="2054679"/>
          </a:xfrm>
          <a:prstGeom prst="rect">
            <a:avLst/>
          </a:prstGeom>
          <a:solidFill>
            <a:schemeClr val="accent2">
              <a:lumMod val="75000"/>
            </a:schemeClr>
          </a:solidFill>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4" name="Picture 13">
            <a:extLst>
              <a:ext uri="{FF2B5EF4-FFF2-40B4-BE49-F238E27FC236}">
                <a16:creationId xmlns:a16="http://schemas.microsoft.com/office/drawing/2014/main" id="{4BB3A4A7-6E9E-26F5-A38C-28FA773A28F2}"/>
              </a:ext>
            </a:extLst>
          </p:cNvPr>
          <p:cNvPicPr>
            <a:picLocks noChangeAspect="1"/>
          </p:cNvPicPr>
          <p:nvPr/>
        </p:nvPicPr>
        <p:blipFill rotWithShape="1">
          <a:blip r:embed="rId6"/>
          <a:srcRect t="-887" r="330" b="46696"/>
          <a:stretch/>
        </p:blipFill>
        <p:spPr>
          <a:xfrm>
            <a:off x="3907971" y="4857093"/>
            <a:ext cx="3931577" cy="1606344"/>
          </a:xfrm>
          <a:prstGeom prst="rect">
            <a:avLst/>
          </a:prstGeom>
        </p:spPr>
      </p:pic>
      <p:pic>
        <p:nvPicPr>
          <p:cNvPr id="17" name="Graphic 16" descr="Butterfly with solid fill">
            <a:extLst>
              <a:ext uri="{FF2B5EF4-FFF2-40B4-BE49-F238E27FC236}">
                <a16:creationId xmlns:a16="http://schemas.microsoft.com/office/drawing/2014/main" id="{80507384-95C7-8D16-BD8C-1DAA04456E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2530" y="3140840"/>
            <a:ext cx="1662445" cy="1663743"/>
          </a:xfrm>
          <a:prstGeom prst="rect">
            <a:avLst/>
          </a:prstGeom>
        </p:spPr>
      </p:pic>
      <p:sp>
        <p:nvSpPr>
          <p:cNvPr id="5" name="TextBox 4">
            <a:extLst>
              <a:ext uri="{FF2B5EF4-FFF2-40B4-BE49-F238E27FC236}">
                <a16:creationId xmlns:a16="http://schemas.microsoft.com/office/drawing/2014/main" id="{E5DF3B7B-A1A8-9EC6-5A96-2E496B914056}"/>
              </a:ext>
            </a:extLst>
          </p:cNvPr>
          <p:cNvSpPr txBox="1"/>
          <p:nvPr/>
        </p:nvSpPr>
        <p:spPr>
          <a:xfrm>
            <a:off x="11410122" y="5844209"/>
            <a:ext cx="407504"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196379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9725B7-DC98-7216-D59C-8B1D3BCB2BB1}"/>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b="1"/>
              <a:t>Hermes Copper Butterfly</a:t>
            </a:r>
          </a:p>
        </p:txBody>
      </p:sp>
      <p:sp>
        <p:nvSpPr>
          <p:cNvPr id="3" name="Content Placeholder 2">
            <a:extLst>
              <a:ext uri="{FF2B5EF4-FFF2-40B4-BE49-F238E27FC236}">
                <a16:creationId xmlns:a16="http://schemas.microsoft.com/office/drawing/2014/main" id="{C14AC74E-EF28-5B81-8B5B-9FEDB54015B5}"/>
              </a:ext>
            </a:extLst>
          </p:cNvPr>
          <p:cNvSpPr>
            <a:spLocks noGrp="1"/>
          </p:cNvSpPr>
          <p:nvPr>
            <p:ph idx="1"/>
          </p:nvPr>
        </p:nvSpPr>
        <p:spPr>
          <a:xfrm>
            <a:off x="5297760" y="4636008"/>
            <a:ext cx="6251111" cy="1572768"/>
          </a:xfrm>
        </p:spPr>
        <p:txBody>
          <a:bodyPr vert="horz" lIns="91440" tIns="45720" rIns="91440" bIns="45720" rtlCol="0">
            <a:normAutofit/>
          </a:bodyPr>
          <a:lstStyle/>
          <a:p>
            <a:pPr marL="0" indent="0">
              <a:buNone/>
            </a:pPr>
            <a:r>
              <a:rPr lang="en-US" sz="2400"/>
              <a:t>                 </a:t>
            </a:r>
          </a:p>
        </p:txBody>
      </p:sp>
      <p:pic>
        <p:nvPicPr>
          <p:cNvPr id="5" name="Picture 4">
            <a:extLst>
              <a:ext uri="{FF2B5EF4-FFF2-40B4-BE49-F238E27FC236}">
                <a16:creationId xmlns:a16="http://schemas.microsoft.com/office/drawing/2014/main" id="{C4AB3E8D-05CE-71FC-D48E-4208268A8826}"/>
              </a:ext>
            </a:extLst>
          </p:cNvPr>
          <p:cNvPicPr>
            <a:picLocks noChangeAspect="1"/>
          </p:cNvPicPr>
          <p:nvPr/>
        </p:nvPicPr>
        <p:blipFill rotWithShape="1">
          <a:blip r:embed="rId3"/>
          <a:srcRect t="1710" r="-1" b="-1"/>
          <a:stretch/>
        </p:blipFill>
        <p:spPr>
          <a:xfrm>
            <a:off x="1" y="10"/>
            <a:ext cx="4750650"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84828C6-CA25-C109-FB02-E3E048733EC0}"/>
              </a:ext>
            </a:extLst>
          </p:cNvPr>
          <p:cNvSpPr txBox="1"/>
          <p:nvPr/>
        </p:nvSpPr>
        <p:spPr>
          <a:xfrm>
            <a:off x="9108194" y="4632763"/>
            <a:ext cx="2908811" cy="2031325"/>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pic>
        <p:nvPicPr>
          <p:cNvPr id="6" name="Picture 5">
            <a:extLst>
              <a:ext uri="{FF2B5EF4-FFF2-40B4-BE49-F238E27FC236}">
                <a16:creationId xmlns:a16="http://schemas.microsoft.com/office/drawing/2014/main" id="{C4A7F089-467B-FDBF-45AE-EE780414BD09}"/>
              </a:ext>
            </a:extLst>
          </p:cNvPr>
          <p:cNvPicPr>
            <a:picLocks noChangeAspect="1"/>
          </p:cNvPicPr>
          <p:nvPr/>
        </p:nvPicPr>
        <p:blipFill>
          <a:blip r:embed="rId4"/>
          <a:stretch>
            <a:fillRect/>
          </a:stretch>
        </p:blipFill>
        <p:spPr>
          <a:xfrm>
            <a:off x="9288623" y="4701850"/>
            <a:ext cx="2548814" cy="1894115"/>
          </a:xfrm>
          <a:prstGeom prst="rect">
            <a:avLst/>
          </a:prstGeom>
        </p:spPr>
      </p:pic>
      <p:sp>
        <p:nvSpPr>
          <p:cNvPr id="7" name="TextBox 6">
            <a:extLst>
              <a:ext uri="{FF2B5EF4-FFF2-40B4-BE49-F238E27FC236}">
                <a16:creationId xmlns:a16="http://schemas.microsoft.com/office/drawing/2014/main" id="{04B83CAD-7EC5-38B4-9B40-BD1640B86785}"/>
              </a:ext>
            </a:extLst>
          </p:cNvPr>
          <p:cNvSpPr txBox="1"/>
          <p:nvPr/>
        </p:nvSpPr>
        <p:spPr>
          <a:xfrm>
            <a:off x="5878286" y="4649755"/>
            <a:ext cx="2768083" cy="2013858"/>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7">
            <a:extLst>
              <a:ext uri="{FF2B5EF4-FFF2-40B4-BE49-F238E27FC236}">
                <a16:creationId xmlns:a16="http://schemas.microsoft.com/office/drawing/2014/main" id="{50269D6F-2B0C-3C6D-28B4-C8E13291829B}"/>
              </a:ext>
            </a:extLst>
          </p:cNvPr>
          <p:cNvPicPr>
            <a:picLocks noChangeAspect="1"/>
          </p:cNvPicPr>
          <p:nvPr/>
        </p:nvPicPr>
        <p:blipFill>
          <a:blip r:embed="rId5"/>
          <a:stretch>
            <a:fillRect/>
          </a:stretch>
        </p:blipFill>
        <p:spPr>
          <a:xfrm>
            <a:off x="5984032" y="4717314"/>
            <a:ext cx="2517711" cy="1886516"/>
          </a:xfrm>
          <a:prstGeom prst="rect">
            <a:avLst/>
          </a:prstGeom>
        </p:spPr>
      </p:pic>
      <p:pic>
        <p:nvPicPr>
          <p:cNvPr id="10" name="Graphic 9" descr="Butterfly with solid fill">
            <a:extLst>
              <a:ext uri="{FF2B5EF4-FFF2-40B4-BE49-F238E27FC236}">
                <a16:creationId xmlns:a16="http://schemas.microsoft.com/office/drawing/2014/main" id="{5E42167B-2B4D-71DC-8E4F-C00B6B4544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3744" y="2850554"/>
            <a:ext cx="1662445" cy="1663743"/>
          </a:xfrm>
          <a:prstGeom prst="rect">
            <a:avLst/>
          </a:prstGeom>
        </p:spPr>
      </p:pic>
      <p:sp>
        <p:nvSpPr>
          <p:cNvPr id="12" name="TextBox 11">
            <a:extLst>
              <a:ext uri="{FF2B5EF4-FFF2-40B4-BE49-F238E27FC236}">
                <a16:creationId xmlns:a16="http://schemas.microsoft.com/office/drawing/2014/main" id="{F6B41827-3CE5-D96F-D8FE-F6ABE0FE6695}"/>
              </a:ext>
            </a:extLst>
          </p:cNvPr>
          <p:cNvSpPr txBox="1"/>
          <p:nvPr/>
        </p:nvSpPr>
        <p:spPr>
          <a:xfrm>
            <a:off x="3856652" y="1959429"/>
            <a:ext cx="3607837" cy="646331"/>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cs typeface="Calibri"/>
            </a:endParaRPr>
          </a:p>
        </p:txBody>
      </p:sp>
      <p:sp>
        <p:nvSpPr>
          <p:cNvPr id="13" name="TextBox 12">
            <a:extLst>
              <a:ext uri="{FF2B5EF4-FFF2-40B4-BE49-F238E27FC236}">
                <a16:creationId xmlns:a16="http://schemas.microsoft.com/office/drawing/2014/main" id="{DA1269AB-6955-6CBF-9BC5-E0AC9539C53A}"/>
              </a:ext>
            </a:extLst>
          </p:cNvPr>
          <p:cNvSpPr txBox="1"/>
          <p:nvPr/>
        </p:nvSpPr>
        <p:spPr>
          <a:xfrm>
            <a:off x="4035489" y="2114939"/>
            <a:ext cx="3226836" cy="33855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u="sng" dirty="0">
                <a:cs typeface="Calibri"/>
              </a:rPr>
              <a:t>Host Plant</a:t>
            </a:r>
            <a:r>
              <a:rPr lang="en-US" sz="1600" dirty="0">
                <a:cs typeface="Calibri"/>
              </a:rPr>
              <a:t>: Spiney red berry </a:t>
            </a:r>
          </a:p>
        </p:txBody>
      </p:sp>
      <p:sp>
        <p:nvSpPr>
          <p:cNvPr id="15" name="TextBox 14">
            <a:extLst>
              <a:ext uri="{FF2B5EF4-FFF2-40B4-BE49-F238E27FC236}">
                <a16:creationId xmlns:a16="http://schemas.microsoft.com/office/drawing/2014/main" id="{B46AD62E-5A66-9CE8-14C7-CF9285334A7F}"/>
              </a:ext>
            </a:extLst>
          </p:cNvPr>
          <p:cNvSpPr txBox="1"/>
          <p:nvPr/>
        </p:nvSpPr>
        <p:spPr>
          <a:xfrm>
            <a:off x="10061509" y="295469"/>
            <a:ext cx="1951653" cy="2585323"/>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pic>
        <p:nvPicPr>
          <p:cNvPr id="16" name="Picture 15">
            <a:extLst>
              <a:ext uri="{FF2B5EF4-FFF2-40B4-BE49-F238E27FC236}">
                <a16:creationId xmlns:a16="http://schemas.microsoft.com/office/drawing/2014/main" id="{51E04DE9-E40C-9F4C-5AFF-954912E4C43D}"/>
              </a:ext>
            </a:extLst>
          </p:cNvPr>
          <p:cNvPicPr>
            <a:picLocks noChangeAspect="1"/>
          </p:cNvPicPr>
          <p:nvPr/>
        </p:nvPicPr>
        <p:blipFill>
          <a:blip r:embed="rId8"/>
          <a:stretch>
            <a:fillRect/>
          </a:stretch>
        </p:blipFill>
        <p:spPr>
          <a:xfrm>
            <a:off x="10151706" y="402455"/>
            <a:ext cx="1771262" cy="2367496"/>
          </a:xfrm>
          <a:prstGeom prst="rect">
            <a:avLst/>
          </a:prstGeom>
        </p:spPr>
      </p:pic>
      <p:sp>
        <p:nvSpPr>
          <p:cNvPr id="17" name="TextBox 16">
            <a:extLst>
              <a:ext uri="{FF2B5EF4-FFF2-40B4-BE49-F238E27FC236}">
                <a16:creationId xmlns:a16="http://schemas.microsoft.com/office/drawing/2014/main" id="{0F25E913-F5E6-603E-F661-295C353449A7}"/>
              </a:ext>
            </a:extLst>
          </p:cNvPr>
          <p:cNvSpPr txBox="1"/>
          <p:nvPr/>
        </p:nvSpPr>
        <p:spPr>
          <a:xfrm>
            <a:off x="7907692" y="295468"/>
            <a:ext cx="1710613" cy="2308324"/>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pic>
        <p:nvPicPr>
          <p:cNvPr id="18" name="Picture 17">
            <a:extLst>
              <a:ext uri="{FF2B5EF4-FFF2-40B4-BE49-F238E27FC236}">
                <a16:creationId xmlns:a16="http://schemas.microsoft.com/office/drawing/2014/main" id="{79CCA4EB-9914-0449-9150-30542A11A4F5}"/>
              </a:ext>
            </a:extLst>
          </p:cNvPr>
          <p:cNvPicPr>
            <a:picLocks noChangeAspect="1"/>
          </p:cNvPicPr>
          <p:nvPr/>
        </p:nvPicPr>
        <p:blipFill>
          <a:blip r:embed="rId9"/>
          <a:stretch>
            <a:fillRect/>
          </a:stretch>
        </p:blipFill>
        <p:spPr>
          <a:xfrm>
            <a:off x="7959013" y="379444"/>
            <a:ext cx="1607976" cy="2141376"/>
          </a:xfrm>
          <a:prstGeom prst="rect">
            <a:avLst/>
          </a:prstGeom>
        </p:spPr>
      </p:pic>
      <p:sp>
        <p:nvSpPr>
          <p:cNvPr id="9" name="TextBox 8">
            <a:extLst>
              <a:ext uri="{FF2B5EF4-FFF2-40B4-BE49-F238E27FC236}">
                <a16:creationId xmlns:a16="http://schemas.microsoft.com/office/drawing/2014/main" id="{D3E8F8B0-C482-142B-E66F-C27F50E5126F}"/>
              </a:ext>
            </a:extLst>
          </p:cNvPr>
          <p:cNvSpPr txBox="1"/>
          <p:nvPr/>
        </p:nvSpPr>
        <p:spPr>
          <a:xfrm>
            <a:off x="218661" y="6208776"/>
            <a:ext cx="424468"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283867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D312C-114E-1184-622C-37C0F18CC272}"/>
              </a:ext>
            </a:extLst>
          </p:cNvPr>
          <p:cNvSpPr>
            <a:spLocks noGrp="1"/>
          </p:cNvSpPr>
          <p:nvPr>
            <p:ph type="title"/>
          </p:nvPr>
        </p:nvSpPr>
        <p:spPr>
          <a:xfrm>
            <a:off x="640080" y="325369"/>
            <a:ext cx="4368602" cy="1956841"/>
          </a:xfrm>
        </p:spPr>
        <p:txBody>
          <a:bodyPr anchor="b">
            <a:normAutofit/>
          </a:bodyPr>
          <a:lstStyle/>
          <a:p>
            <a:r>
              <a:rPr lang="en-US" sz="4200" b="1"/>
              <a:t>Quino Checkerspot Butterfly</a:t>
            </a:r>
            <a:endParaRPr lang="en-US" sz="4200" b="1">
              <a:cs typeface="Calibri Light"/>
            </a:endParaRP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7BE680-099D-2E69-3CAD-99A2D51B061F}"/>
              </a:ext>
            </a:extLst>
          </p:cNvPr>
          <p:cNvSpPr>
            <a:spLocks noGrp="1"/>
          </p:cNvSpPr>
          <p:nvPr>
            <p:ph idx="1"/>
          </p:nvPr>
        </p:nvSpPr>
        <p:spPr>
          <a:xfrm>
            <a:off x="156660" y="2897480"/>
            <a:ext cx="3383268" cy="2411186"/>
          </a:xfrm>
          <a:solidFill>
            <a:schemeClr val="accent2">
              <a:lumMod val="75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marL="0" indent="0">
              <a:buNone/>
            </a:pPr>
            <a:r>
              <a:rPr lang="en-US" sz="2200" dirty="0">
                <a:cs typeface="Calibri"/>
              </a:rPr>
              <a:t>     </a:t>
            </a:r>
            <a:endParaRPr lang="en-US" sz="2200" dirty="0">
              <a:ea typeface="Calibri"/>
              <a:cs typeface="Calibri"/>
            </a:endParaRPr>
          </a:p>
        </p:txBody>
      </p:sp>
      <p:pic>
        <p:nvPicPr>
          <p:cNvPr id="5" name="Picture 4">
            <a:extLst>
              <a:ext uri="{FF2B5EF4-FFF2-40B4-BE49-F238E27FC236}">
                <a16:creationId xmlns:a16="http://schemas.microsoft.com/office/drawing/2014/main" id="{750C10C8-9197-EBF1-6CCF-FBCD5F78CECF}"/>
              </a:ext>
            </a:extLst>
          </p:cNvPr>
          <p:cNvPicPr>
            <a:picLocks noChangeAspect="1"/>
          </p:cNvPicPr>
          <p:nvPr/>
        </p:nvPicPr>
        <p:blipFill rotWithShape="1">
          <a:blip r:embed="rId3"/>
          <a:srcRect l="11726" r="15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5D70677E-6023-035A-E2B1-3DA89329CDA2}"/>
              </a:ext>
            </a:extLst>
          </p:cNvPr>
          <p:cNvSpPr txBox="1"/>
          <p:nvPr/>
        </p:nvSpPr>
        <p:spPr>
          <a:xfrm>
            <a:off x="3691777" y="4365071"/>
            <a:ext cx="2780957" cy="2308324"/>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pic>
        <p:nvPicPr>
          <p:cNvPr id="6" name="Picture 5">
            <a:extLst>
              <a:ext uri="{FF2B5EF4-FFF2-40B4-BE49-F238E27FC236}">
                <a16:creationId xmlns:a16="http://schemas.microsoft.com/office/drawing/2014/main" id="{B9FB42C4-76F8-3169-2BC9-D19009605508}"/>
              </a:ext>
            </a:extLst>
          </p:cNvPr>
          <p:cNvPicPr>
            <a:picLocks noChangeAspect="1"/>
          </p:cNvPicPr>
          <p:nvPr/>
        </p:nvPicPr>
        <p:blipFill>
          <a:blip r:embed="rId4"/>
          <a:stretch>
            <a:fillRect/>
          </a:stretch>
        </p:blipFill>
        <p:spPr>
          <a:xfrm>
            <a:off x="3789751" y="4554785"/>
            <a:ext cx="2569045" cy="1932825"/>
          </a:xfrm>
          <a:prstGeom prst="rect">
            <a:avLst/>
          </a:prstGeom>
        </p:spPr>
      </p:pic>
      <p:sp>
        <p:nvSpPr>
          <p:cNvPr id="7" name="TextBox 6">
            <a:extLst>
              <a:ext uri="{FF2B5EF4-FFF2-40B4-BE49-F238E27FC236}">
                <a16:creationId xmlns:a16="http://schemas.microsoft.com/office/drawing/2014/main" id="{484C2AAA-B11E-B2B2-B7B8-67C3FD6AE6C8}"/>
              </a:ext>
            </a:extLst>
          </p:cNvPr>
          <p:cNvSpPr txBox="1"/>
          <p:nvPr/>
        </p:nvSpPr>
        <p:spPr>
          <a:xfrm>
            <a:off x="155677" y="5489677"/>
            <a:ext cx="3383935" cy="1200329"/>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8" name="TextBox 7">
            <a:extLst>
              <a:ext uri="{FF2B5EF4-FFF2-40B4-BE49-F238E27FC236}">
                <a16:creationId xmlns:a16="http://schemas.microsoft.com/office/drawing/2014/main" id="{382403EE-7920-F7BF-E41C-E34FBFF15F16}"/>
              </a:ext>
            </a:extLst>
          </p:cNvPr>
          <p:cNvSpPr txBox="1"/>
          <p:nvPr/>
        </p:nvSpPr>
        <p:spPr>
          <a:xfrm>
            <a:off x="221225" y="5678128"/>
            <a:ext cx="3244645" cy="83099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u="sng" dirty="0">
                <a:ea typeface="Calibri"/>
                <a:cs typeface="Calibri"/>
              </a:rPr>
              <a:t>Host Plants</a:t>
            </a:r>
            <a:r>
              <a:rPr lang="en-US" sz="1600" dirty="0">
                <a:ea typeface="Calibri"/>
                <a:cs typeface="Calibri"/>
              </a:rPr>
              <a:t>: dot seed plantain, Patagonian plantain, Chinese houses, and white snap dragon</a:t>
            </a:r>
            <a:endParaRPr lang="en-US" sz="1600" u="sng" dirty="0">
              <a:ea typeface="Calibri"/>
              <a:cs typeface="Calibri"/>
            </a:endParaRPr>
          </a:p>
        </p:txBody>
      </p:sp>
      <p:pic>
        <p:nvPicPr>
          <p:cNvPr id="10" name="Graphic 9" descr="Butterfly with solid fill">
            <a:extLst>
              <a:ext uri="{FF2B5EF4-FFF2-40B4-BE49-F238E27FC236}">
                <a16:creationId xmlns:a16="http://schemas.microsoft.com/office/drawing/2014/main" id="{767E1A57-489A-5EC9-7555-1B7193984F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675" y="2755462"/>
            <a:ext cx="1340758" cy="1340759"/>
          </a:xfrm>
          <a:prstGeom prst="rect">
            <a:avLst/>
          </a:prstGeom>
        </p:spPr>
      </p:pic>
      <p:pic>
        <p:nvPicPr>
          <p:cNvPr id="9" name="Picture 8">
            <a:extLst>
              <a:ext uri="{FF2B5EF4-FFF2-40B4-BE49-F238E27FC236}">
                <a16:creationId xmlns:a16="http://schemas.microsoft.com/office/drawing/2014/main" id="{709F697A-614A-C8D6-9F4D-56829BB7CC42}"/>
              </a:ext>
            </a:extLst>
          </p:cNvPr>
          <p:cNvPicPr>
            <a:picLocks noChangeAspect="1"/>
          </p:cNvPicPr>
          <p:nvPr/>
        </p:nvPicPr>
        <p:blipFill>
          <a:blip r:embed="rId7"/>
          <a:stretch>
            <a:fillRect/>
          </a:stretch>
        </p:blipFill>
        <p:spPr>
          <a:xfrm>
            <a:off x="315686" y="2952361"/>
            <a:ext cx="3069771" cy="2306216"/>
          </a:xfrm>
          <a:prstGeom prst="rect">
            <a:avLst/>
          </a:prstGeom>
        </p:spPr>
      </p:pic>
      <p:sp>
        <p:nvSpPr>
          <p:cNvPr id="11" name="TextBox 10">
            <a:extLst>
              <a:ext uri="{FF2B5EF4-FFF2-40B4-BE49-F238E27FC236}">
                <a16:creationId xmlns:a16="http://schemas.microsoft.com/office/drawing/2014/main" id="{9A331BBA-53D3-0114-7AEA-5382F5A230E5}"/>
              </a:ext>
            </a:extLst>
          </p:cNvPr>
          <p:cNvSpPr txBox="1"/>
          <p:nvPr/>
        </p:nvSpPr>
        <p:spPr>
          <a:xfrm>
            <a:off x="5007428" y="326570"/>
            <a:ext cx="2387081" cy="1754326"/>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pic>
        <p:nvPicPr>
          <p:cNvPr id="12" name="Picture 11">
            <a:extLst>
              <a:ext uri="{FF2B5EF4-FFF2-40B4-BE49-F238E27FC236}">
                <a16:creationId xmlns:a16="http://schemas.microsoft.com/office/drawing/2014/main" id="{CAE72359-743A-B272-0270-83D566E6DA58}"/>
              </a:ext>
            </a:extLst>
          </p:cNvPr>
          <p:cNvPicPr>
            <a:picLocks noChangeAspect="1"/>
          </p:cNvPicPr>
          <p:nvPr/>
        </p:nvPicPr>
        <p:blipFill>
          <a:blip r:embed="rId8"/>
          <a:stretch>
            <a:fillRect/>
          </a:stretch>
        </p:blipFill>
        <p:spPr>
          <a:xfrm>
            <a:off x="5082074" y="421433"/>
            <a:ext cx="2237792" cy="1513115"/>
          </a:xfrm>
          <a:prstGeom prst="rect">
            <a:avLst/>
          </a:prstGeom>
        </p:spPr>
      </p:pic>
      <p:sp>
        <p:nvSpPr>
          <p:cNvPr id="13" name="TextBox 12">
            <a:extLst>
              <a:ext uri="{FF2B5EF4-FFF2-40B4-BE49-F238E27FC236}">
                <a16:creationId xmlns:a16="http://schemas.microsoft.com/office/drawing/2014/main" id="{7A848CE8-4FCE-1170-2B3B-968B5429A7F5}"/>
              </a:ext>
            </a:extLst>
          </p:cNvPr>
          <p:cNvSpPr txBox="1"/>
          <p:nvPr/>
        </p:nvSpPr>
        <p:spPr>
          <a:xfrm>
            <a:off x="10660225" y="4377612"/>
            <a:ext cx="1454020" cy="2308324"/>
          </a:xfrm>
          <a:prstGeom prst="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pic>
        <p:nvPicPr>
          <p:cNvPr id="14" name="Picture 13">
            <a:extLst>
              <a:ext uri="{FF2B5EF4-FFF2-40B4-BE49-F238E27FC236}">
                <a16:creationId xmlns:a16="http://schemas.microsoft.com/office/drawing/2014/main" id="{D2118F89-9AE7-9A09-BEEA-170CEC761A05}"/>
              </a:ext>
            </a:extLst>
          </p:cNvPr>
          <p:cNvPicPr>
            <a:picLocks noChangeAspect="1"/>
          </p:cNvPicPr>
          <p:nvPr/>
        </p:nvPicPr>
        <p:blipFill>
          <a:blip r:embed="rId9"/>
          <a:stretch>
            <a:fillRect/>
          </a:stretch>
        </p:blipFill>
        <p:spPr>
          <a:xfrm>
            <a:off x="10716543" y="4489579"/>
            <a:ext cx="1333609" cy="2085393"/>
          </a:xfrm>
          <a:prstGeom prst="rect">
            <a:avLst/>
          </a:prstGeom>
        </p:spPr>
      </p:pic>
      <p:sp>
        <p:nvSpPr>
          <p:cNvPr id="15" name="TextBox 14">
            <a:extLst>
              <a:ext uri="{FF2B5EF4-FFF2-40B4-BE49-F238E27FC236}">
                <a16:creationId xmlns:a16="http://schemas.microsoft.com/office/drawing/2014/main" id="{7D7FAC72-6EDA-7696-8E32-F1AFAFF2C515}"/>
              </a:ext>
            </a:extLst>
          </p:cNvPr>
          <p:cNvSpPr txBox="1"/>
          <p:nvPr/>
        </p:nvSpPr>
        <p:spPr>
          <a:xfrm>
            <a:off x="11761857" y="325369"/>
            <a:ext cx="430143"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349730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2730D-4606-EB25-92DA-DAE9B42F4400}"/>
              </a:ext>
            </a:extLst>
          </p:cNvPr>
          <p:cNvSpPr>
            <a:spLocks noGrp="1"/>
          </p:cNvSpPr>
          <p:nvPr>
            <p:ph type="title"/>
          </p:nvPr>
        </p:nvSpPr>
        <p:spPr>
          <a:xfrm>
            <a:off x="761800" y="399144"/>
            <a:ext cx="5334197" cy="1708242"/>
          </a:xfrm>
        </p:spPr>
        <p:txBody>
          <a:bodyPr anchor="ctr">
            <a:normAutofit/>
          </a:bodyPr>
          <a:lstStyle/>
          <a:p>
            <a:r>
              <a:rPr lang="en-US" sz="4000">
                <a:cs typeface="Calibri Light"/>
              </a:rPr>
              <a:t>      </a:t>
            </a:r>
            <a:endParaRPr lang="en-US" sz="4000" b="1" u="sng">
              <a:cs typeface="Calibri Light"/>
            </a:endParaRPr>
          </a:p>
        </p:txBody>
      </p:sp>
      <p:sp>
        <p:nvSpPr>
          <p:cNvPr id="3" name="Content Placeholder 2">
            <a:extLst>
              <a:ext uri="{FF2B5EF4-FFF2-40B4-BE49-F238E27FC236}">
                <a16:creationId xmlns:a16="http://schemas.microsoft.com/office/drawing/2014/main" id="{DA91CDA8-9192-667A-7E76-6BC9C0F5E3F4}"/>
              </a:ext>
            </a:extLst>
          </p:cNvPr>
          <p:cNvSpPr>
            <a:spLocks noGrp="1"/>
          </p:cNvSpPr>
          <p:nvPr>
            <p:ph idx="1"/>
          </p:nvPr>
        </p:nvSpPr>
        <p:spPr>
          <a:xfrm>
            <a:off x="299157" y="984285"/>
            <a:ext cx="6195983" cy="3048218"/>
          </a:xfr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lnSpcReduction="10000"/>
          </a:bodyPr>
          <a:lstStyle/>
          <a:p>
            <a:pPr marL="0" indent="0">
              <a:buNone/>
            </a:pPr>
            <a:endParaRPr lang="en-US" sz="2000">
              <a:cs typeface="Calibri"/>
            </a:endParaRPr>
          </a:p>
          <a:p>
            <a:r>
              <a:rPr lang="en-US">
                <a:cs typeface="Calibri"/>
              </a:rPr>
              <a:t>Aiden's email/number: </a:t>
            </a:r>
            <a:r>
              <a:rPr lang="en-US">
                <a:cs typeface="Calibri"/>
                <a:hlinkClick r:id="rId3"/>
              </a:rPr>
              <a:t>aiden_valverde@fws.gov</a:t>
            </a:r>
            <a:r>
              <a:rPr lang="en-US">
                <a:cs typeface="Calibri" panose="020F0502020204030204"/>
              </a:rPr>
              <a:t>, </a:t>
            </a:r>
          </a:p>
          <a:p>
            <a:pPr marL="0" indent="0">
              <a:buNone/>
            </a:pPr>
            <a:r>
              <a:rPr lang="en-US">
                <a:cs typeface="Calibri" panose="020F0502020204030204"/>
              </a:rPr>
              <a:t>   (760)-315-9195. </a:t>
            </a:r>
          </a:p>
          <a:p>
            <a:r>
              <a:rPr lang="en-US">
                <a:cs typeface="Calibri" panose="020F0502020204030204"/>
              </a:rPr>
              <a:t>Alison's email: </a:t>
            </a:r>
            <a:r>
              <a:rPr lang="en-US">
                <a:cs typeface="Calibri"/>
                <a:hlinkClick r:id="rId4"/>
              </a:rPr>
              <a:t>alison_anderson@fws.gov</a:t>
            </a:r>
            <a:r>
              <a:rPr lang="en-US">
                <a:cs typeface="Calibri"/>
              </a:rPr>
              <a:t>, (760)-271-4167. </a:t>
            </a:r>
          </a:p>
          <a:p>
            <a:endParaRPr lang="en-US" sz="2000">
              <a:cs typeface="Calibri"/>
            </a:endParaRPr>
          </a:p>
        </p:txBody>
      </p:sp>
      <p:pic>
        <p:nvPicPr>
          <p:cNvPr id="5" name="Picture 4">
            <a:extLst>
              <a:ext uri="{FF2B5EF4-FFF2-40B4-BE49-F238E27FC236}">
                <a16:creationId xmlns:a16="http://schemas.microsoft.com/office/drawing/2014/main" id="{660BD9C9-B456-3022-92EA-B7FCB2F64028}"/>
              </a:ext>
            </a:extLst>
          </p:cNvPr>
          <p:cNvPicPr>
            <a:picLocks noChangeAspect="1"/>
          </p:cNvPicPr>
          <p:nvPr/>
        </p:nvPicPr>
        <p:blipFill rotWithShape="1">
          <a:blip r:embed="rId5"/>
          <a:srcRect r="3424" b="2"/>
          <a:stretch/>
        </p:blipFill>
        <p:spPr>
          <a:xfrm rot="5400000">
            <a:off x="6090456" y="756455"/>
            <a:ext cx="6868886" cy="5334204"/>
          </a:xfrm>
          <a:prstGeom prst="rect">
            <a:avLst/>
          </a:prstGeom>
          <a:effectLst>
            <a:outerShdw blurRad="127000" dist="50800" dir="10800000" sx="99000" sy="99000" algn="r" rotWithShape="0">
              <a:prstClr val="black">
                <a:alpha val="40000"/>
              </a:prstClr>
            </a:outerShdw>
          </a:effectLst>
        </p:spPr>
      </p:pic>
      <p:sp>
        <p:nvSpPr>
          <p:cNvPr id="7" name="TextBox 6">
            <a:extLst>
              <a:ext uri="{FF2B5EF4-FFF2-40B4-BE49-F238E27FC236}">
                <a16:creationId xmlns:a16="http://schemas.microsoft.com/office/drawing/2014/main" id="{AC90F293-5905-D305-F396-91D9DF19FF68}"/>
              </a:ext>
            </a:extLst>
          </p:cNvPr>
          <p:cNvSpPr txBox="1"/>
          <p:nvPr/>
        </p:nvSpPr>
        <p:spPr>
          <a:xfrm>
            <a:off x="587375" y="318525"/>
            <a:ext cx="5622017" cy="52322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Questions and Contact Information</a:t>
            </a:r>
            <a:r>
              <a:rPr lang="en-US" sz="2800">
                <a:cs typeface="Calibri"/>
              </a:rPr>
              <a:t> </a:t>
            </a:r>
          </a:p>
        </p:txBody>
      </p:sp>
      <p:sp>
        <p:nvSpPr>
          <p:cNvPr id="4" name="TextBox 3">
            <a:extLst>
              <a:ext uri="{FF2B5EF4-FFF2-40B4-BE49-F238E27FC236}">
                <a16:creationId xmlns:a16="http://schemas.microsoft.com/office/drawing/2014/main" id="{E7177FCA-D361-A281-DE21-41345AE06457}"/>
              </a:ext>
            </a:extLst>
          </p:cNvPr>
          <p:cNvSpPr txBox="1"/>
          <p:nvPr/>
        </p:nvSpPr>
        <p:spPr>
          <a:xfrm>
            <a:off x="303161" y="4195096"/>
            <a:ext cx="3023419" cy="230832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pic>
        <p:nvPicPr>
          <p:cNvPr id="6" name="Picture 5">
            <a:extLst>
              <a:ext uri="{FF2B5EF4-FFF2-40B4-BE49-F238E27FC236}">
                <a16:creationId xmlns:a16="http://schemas.microsoft.com/office/drawing/2014/main" id="{82380B6E-D478-6E31-A2B8-FF48444BD30B}"/>
              </a:ext>
            </a:extLst>
          </p:cNvPr>
          <p:cNvPicPr>
            <a:picLocks noChangeAspect="1"/>
          </p:cNvPicPr>
          <p:nvPr/>
        </p:nvPicPr>
        <p:blipFill>
          <a:blip r:embed="rId6"/>
          <a:stretch>
            <a:fillRect/>
          </a:stretch>
        </p:blipFill>
        <p:spPr>
          <a:xfrm>
            <a:off x="406401" y="4293010"/>
            <a:ext cx="2816941" cy="2114754"/>
          </a:xfrm>
          <a:prstGeom prst="rect">
            <a:avLst/>
          </a:prstGeom>
        </p:spPr>
      </p:pic>
      <p:sp>
        <p:nvSpPr>
          <p:cNvPr id="8" name="TextBox 7">
            <a:extLst>
              <a:ext uri="{FF2B5EF4-FFF2-40B4-BE49-F238E27FC236}">
                <a16:creationId xmlns:a16="http://schemas.microsoft.com/office/drawing/2014/main" id="{13BD82FE-743A-6C1D-16B4-6FEF05FFB592}"/>
              </a:ext>
            </a:extLst>
          </p:cNvPr>
          <p:cNvSpPr txBox="1"/>
          <p:nvPr/>
        </p:nvSpPr>
        <p:spPr>
          <a:xfrm>
            <a:off x="3490452" y="4195098"/>
            <a:ext cx="3007031" cy="230832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pic>
        <p:nvPicPr>
          <p:cNvPr id="9" name="Picture 8">
            <a:extLst>
              <a:ext uri="{FF2B5EF4-FFF2-40B4-BE49-F238E27FC236}">
                <a16:creationId xmlns:a16="http://schemas.microsoft.com/office/drawing/2014/main" id="{24B92297-392A-1B30-2029-443525588EB1}"/>
              </a:ext>
            </a:extLst>
          </p:cNvPr>
          <p:cNvPicPr>
            <a:picLocks noChangeAspect="1"/>
          </p:cNvPicPr>
          <p:nvPr/>
        </p:nvPicPr>
        <p:blipFill rotWithShape="1">
          <a:blip r:embed="rId7"/>
          <a:srcRect l="19058" t="896" r="21525" b="-597"/>
          <a:stretch/>
        </p:blipFill>
        <p:spPr>
          <a:xfrm rot="5400000">
            <a:off x="3902587" y="3986980"/>
            <a:ext cx="2173245" cy="2735014"/>
          </a:xfrm>
          <a:prstGeom prst="rect">
            <a:avLst/>
          </a:prstGeom>
        </p:spPr>
      </p:pic>
      <p:sp>
        <p:nvSpPr>
          <p:cNvPr id="10" name="TextBox 9">
            <a:extLst>
              <a:ext uri="{FF2B5EF4-FFF2-40B4-BE49-F238E27FC236}">
                <a16:creationId xmlns:a16="http://schemas.microsoft.com/office/drawing/2014/main" id="{AEFEE884-4CD2-03B9-4594-C554A58CDA45}"/>
              </a:ext>
            </a:extLst>
          </p:cNvPr>
          <p:cNvSpPr txBox="1"/>
          <p:nvPr/>
        </p:nvSpPr>
        <p:spPr>
          <a:xfrm>
            <a:off x="11604625" y="399144"/>
            <a:ext cx="471418" cy="369332"/>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4152899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51457c-ceb4-4284-bbcd-a3791e536788">
      <Terms xmlns="http://schemas.microsoft.com/office/infopath/2007/PartnerControls"/>
    </lcf76f155ced4ddcb4097134ff3c332f>
    <TaxCatchAll xmlns="31062a0d-ede8-4112-b4bb-00a9c1bc8e1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1619231B25F5419E6567B81F294E7D" ma:contentTypeVersion="14" ma:contentTypeDescription="Create a new document." ma:contentTypeScope="" ma:versionID="405bdc01cf12c42578d300ffa8fd262b">
  <xsd:schema xmlns:xsd="http://www.w3.org/2001/XMLSchema" xmlns:xs="http://www.w3.org/2001/XMLSchema" xmlns:p="http://schemas.microsoft.com/office/2006/metadata/properties" xmlns:ns2="9051457c-ceb4-4284-bbcd-a3791e536788" xmlns:ns3="949387c3-6f53-457b-84df-c7ef7f2e8cab" xmlns:ns4="31062a0d-ede8-4112-b4bb-00a9c1bc8e16" targetNamespace="http://schemas.microsoft.com/office/2006/metadata/properties" ma:root="true" ma:fieldsID="c10ab3aef28761d0c92f999ab46955e4" ns2:_="" ns3:_="" ns4:_="">
    <xsd:import namespace="9051457c-ceb4-4284-bbcd-a3791e536788"/>
    <xsd:import namespace="949387c3-6f53-457b-84df-c7ef7f2e8cab"/>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51457c-ceb4-4284-bbcd-a3791e5367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9387c3-6f53-457b-84df-c7ef7f2e8ca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0279dc8-4f71-4fbd-ba33-814a79485cc2}" ma:internalName="TaxCatchAll" ma:showField="CatchAllData" ma:web="949387c3-6f53-457b-84df-c7ef7f2e8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586C6A-228B-4936-B1EF-AB32CCE50617}">
  <ds:schemaRefs>
    <ds:schemaRef ds:uri="http://www.w3.org/XML/1998/namespace"/>
    <ds:schemaRef ds:uri="http://purl.org/dc/dcmitype/"/>
    <ds:schemaRef ds:uri="http://schemas.microsoft.com/office/infopath/2007/PartnerControls"/>
    <ds:schemaRef ds:uri="http://purl.org/dc/elements/1.1/"/>
    <ds:schemaRef ds:uri="949387c3-6f53-457b-84df-c7ef7f2e8cab"/>
    <ds:schemaRef ds:uri="http://schemas.microsoft.com/office/2006/documentManagement/types"/>
    <ds:schemaRef ds:uri="9051457c-ceb4-4284-bbcd-a3791e536788"/>
    <ds:schemaRef ds:uri="http://schemas.openxmlformats.org/package/2006/metadata/core-properties"/>
    <ds:schemaRef ds:uri="31062a0d-ede8-4112-b4bb-00a9c1bc8e16"/>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52D95AA-7F90-4E93-9D94-6874905B2FD1}">
  <ds:schemaRefs>
    <ds:schemaRef ds:uri="31062a0d-ede8-4112-b4bb-00a9c1bc8e16"/>
    <ds:schemaRef ds:uri="9051457c-ceb4-4284-bbcd-a3791e536788"/>
    <ds:schemaRef ds:uri="949387c3-6f53-457b-84df-c7ef7f2e8c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24CA04-856E-4A53-919F-69D363B85E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879</Words>
  <Application>Microsoft Office PowerPoint</Application>
  <PresentationFormat>Widescreen</PresentationFormat>
  <Paragraphs>128</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Science in the Service Project</vt:lpstr>
      <vt:lpstr>Project Objectives</vt:lpstr>
      <vt:lpstr>Requests and Outreach</vt:lpstr>
      <vt:lpstr>PowerPoint Presentation</vt:lpstr>
      <vt:lpstr>PowerPoint Presentation</vt:lpstr>
      <vt:lpstr>Laguna Mountain Skipper </vt:lpstr>
      <vt:lpstr>Hermes Copper Butterfly</vt:lpstr>
      <vt:lpstr>Quino Checkerspot Butterfly</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in the Service Project</dc:title>
  <dc:creator>Anderson, Alison</dc:creator>
  <cp:lastModifiedBy>D'ambrosio, Jessica M</cp:lastModifiedBy>
  <cp:revision>354</cp:revision>
  <dcterms:created xsi:type="dcterms:W3CDTF">2023-10-31T20:41:53Z</dcterms:created>
  <dcterms:modified xsi:type="dcterms:W3CDTF">2023-12-01T17:13:06Z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0x010100661619231B25F5419E6567B81F294E7D</vt:lpwstr>
  </property>
  <property fmtid="{D5CDD505-2E9C-101B-9397-08002B2CF9AE}" pid="3" name="MediaServiceImageTags">
    <vt:lpwstr/>
  </property>
</Properties>
</file>