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83" r:id="rId3"/>
    <p:sldId id="260" r:id="rId4"/>
    <p:sldId id="261" r:id="rId5"/>
    <p:sldId id="292" r:id="rId6"/>
    <p:sldId id="268" r:id="rId7"/>
    <p:sldId id="277" r:id="rId8"/>
    <p:sldId id="262" r:id="rId9"/>
    <p:sldId id="269" r:id="rId10"/>
    <p:sldId id="275" r:id="rId11"/>
    <p:sldId id="278" r:id="rId12"/>
    <p:sldId id="293" r:id="rId13"/>
    <p:sldId id="259" r:id="rId14"/>
    <p:sldId id="286" r:id="rId15"/>
    <p:sldId id="287" r:id="rId16"/>
    <p:sldId id="289" r:id="rId17"/>
    <p:sldId id="288" r:id="rId18"/>
    <p:sldId id="290" r:id="rId19"/>
    <p:sldId id="291" r:id="rId20"/>
    <p:sldId id="274" r:id="rId21"/>
    <p:sldId id="263"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initials="R" lastIdx="14" clrIdx="0"/>
  <p:cmAuthor id="1" name="Administra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2635" autoAdjust="0"/>
  </p:normalViewPr>
  <p:slideViewPr>
    <p:cSldViewPr>
      <p:cViewPr varScale="1">
        <p:scale>
          <a:sx n="104" d="100"/>
          <a:sy n="104" d="100"/>
        </p:scale>
        <p:origin x="18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9E62A6-7A5B-4FA2-A124-985863335769}" type="datetimeFigureOut">
              <a:rPr lang="en-US" smtClean="0"/>
              <a:t>4/18/2022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054DF-7ABA-4915-B201-AB79E14F10D6}" type="slidenum">
              <a:rPr lang="en-US" smtClean="0"/>
              <a:t>‹#›</a:t>
            </a:fld>
            <a:endParaRPr lang="en-US"/>
          </a:p>
        </p:txBody>
      </p:sp>
    </p:spTree>
    <p:extLst>
      <p:ext uri="{BB962C8B-B14F-4D97-AF65-F5344CB8AC3E}">
        <p14:creationId xmlns:p14="http://schemas.microsoft.com/office/powerpoint/2010/main" val="138805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All about</a:t>
            </a:r>
            <a:r>
              <a:rPr lang="en-US" baseline="0" dirty="0"/>
              <a:t> the ecosystem</a:t>
            </a:r>
          </a:p>
        </p:txBody>
      </p:sp>
      <p:sp>
        <p:nvSpPr>
          <p:cNvPr id="4" name="Slide Number Placeholder 3"/>
          <p:cNvSpPr>
            <a:spLocks noGrp="1"/>
          </p:cNvSpPr>
          <p:nvPr>
            <p:ph type="sldNum" sz="quarter" idx="10"/>
          </p:nvPr>
        </p:nvSpPr>
        <p:spPr/>
        <p:txBody>
          <a:bodyPr/>
          <a:lstStyle/>
          <a:p>
            <a:fld id="{8AC054DF-7ABA-4915-B201-AB79E14F10D6}" type="slidenum">
              <a:rPr lang="en-US" smtClean="0"/>
              <a:t>1</a:t>
            </a:fld>
            <a:endParaRPr lang="en-US"/>
          </a:p>
        </p:txBody>
      </p:sp>
    </p:spTree>
    <p:extLst>
      <p:ext uri="{BB962C8B-B14F-4D97-AF65-F5344CB8AC3E}">
        <p14:creationId xmlns:p14="http://schemas.microsoft.com/office/powerpoint/2010/main" val="177651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Greater sage-grouse once occupied more than 290 million acres of sagebrush in the West.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Early European settlers reported seeing millions of birds take to the skies.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the bird, known for its flamboyant mating ritual, has lost almost half of its habitat since then.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most significant threat to the species is habitat loss and fragmentation due to a variety of causes.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the Rocky Mountain portion of the range, sagebrush habitats have become increasing degraded and fragmented due to fossil fuel and renewable energy development, infrastructure such as roads and power lines, mining, improper grazing, the direct conversion of sagebrush to croplands, and by urban and ex-urban development.</a:t>
            </a:r>
          </a:p>
          <a:p>
            <a:r>
              <a:rPr lang="en-US" sz="1200" b="0" i="0" kern="1200" dirty="0">
                <a:solidFill>
                  <a:schemeClr val="tx1"/>
                </a:solidFill>
                <a:effectLst/>
                <a:latin typeface="+mn-lt"/>
                <a:ea typeface="+mn-ea"/>
                <a:cs typeface="+mn-cs"/>
              </a:rPr>
              <a:t>In the Great Basin, incursions of invasive plants such as </a:t>
            </a:r>
            <a:r>
              <a:rPr lang="en-US" sz="1200" b="0" i="0" kern="1200" dirty="0" err="1">
                <a:solidFill>
                  <a:schemeClr val="tx1"/>
                </a:solidFill>
                <a:effectLst/>
                <a:latin typeface="+mn-lt"/>
                <a:ea typeface="+mn-ea"/>
                <a:cs typeface="+mn-cs"/>
              </a:rPr>
              <a:t>cheatgrass</a:t>
            </a:r>
            <a:r>
              <a:rPr lang="en-US" sz="1200" b="0" i="0" kern="1200" dirty="0">
                <a:solidFill>
                  <a:schemeClr val="tx1"/>
                </a:solidFill>
                <a:effectLst/>
                <a:latin typeface="+mn-lt"/>
                <a:ea typeface="+mn-ea"/>
                <a:cs typeface="+mn-cs"/>
              </a:rPr>
              <a:t> and conifer, increases in wildfire size, frequency and intensity fueled by invasive plants, along with improper grazing from domestic livestock and free-roaming horses and burros, drought, and mining have eliminated the habitat and degraded the value of large areas of sagebrush habitat for greater sage-grouse.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threat of habitat loss to fire and invasive species can be exacerbated by even small amounts of development in important habitat.</a:t>
            </a:r>
          </a:p>
          <a:p>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11</a:t>
            </a:fld>
            <a:endParaRPr lang="en-US"/>
          </a:p>
        </p:txBody>
      </p:sp>
    </p:spTree>
    <p:extLst>
      <p:ext uri="{BB962C8B-B14F-4D97-AF65-F5344CB8AC3E}">
        <p14:creationId xmlns:p14="http://schemas.microsoft.com/office/powerpoint/2010/main" val="3909873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Jacelyn</a:t>
            </a:r>
            <a:r>
              <a:rPr lang="en-US" sz="1200" b="0" i="0" kern="1200" dirty="0">
                <a:solidFill>
                  <a:schemeClr val="tx1"/>
                </a:solidFill>
                <a:effectLst/>
                <a:latin typeface="+mn-lt"/>
                <a:ea typeface="+mn-ea"/>
                <a:cs typeface="+mn-cs"/>
              </a:rPr>
              <a:t> Downey</a:t>
            </a:r>
            <a:r>
              <a:rPr lang="en-US" sz="1200" b="0" i="0" kern="1200" baseline="0" dirty="0">
                <a:solidFill>
                  <a:schemeClr val="tx1"/>
                </a:solidFill>
                <a:effectLst/>
                <a:latin typeface="+mn-lt"/>
                <a:ea typeface="+mn-ea"/>
                <a:cs typeface="+mn-cs"/>
              </a:rPr>
              <a:t> from Audubon Rockies will be on to present about the sagebrush ecosystem trunk and it’s contents/uses</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12</a:t>
            </a:fld>
            <a:endParaRPr lang="en-US"/>
          </a:p>
        </p:txBody>
      </p:sp>
    </p:spTree>
    <p:extLst>
      <p:ext uri="{BB962C8B-B14F-4D97-AF65-F5344CB8AC3E}">
        <p14:creationId xmlns:p14="http://schemas.microsoft.com/office/powerpoint/2010/main" val="390987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a:t>
            </a:r>
            <a:r>
              <a:rPr lang="en-US" baseline="0" dirty="0"/>
              <a:t> Sagebrush Sea Web of Life poster is available. Contact Anna Harris anna_harris@fws.gov with your requested poster amount and mailing address.</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13</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14</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local </a:t>
            </a:r>
            <a:r>
              <a:rPr lang="en-US" dirty="0" err="1"/>
              <a:t>wildland</a:t>
            </a:r>
            <a:r>
              <a:rPr lang="en-US" baseline="0" dirty="0"/>
              <a:t> firefighter is useful for this exercise. BLM and Forest Service have many offices throughout the 11 Western States and can provide assistance.</a:t>
            </a:r>
          </a:p>
          <a:p>
            <a:pPr marL="171450" indent="-171450">
              <a:buFontTx/>
              <a:buChar char="-"/>
            </a:pPr>
            <a:endParaRPr lang="en-US" baseline="0" dirty="0"/>
          </a:p>
          <a:p>
            <a:pPr marL="171450" indent="-171450">
              <a:buFontTx/>
              <a:buChar char="-"/>
            </a:pPr>
            <a:r>
              <a:rPr lang="en-US" baseline="0" dirty="0"/>
              <a:t>The sagebrush ecosystem evolved with fire. But over the past decade fire has become more intense and more frequent, in large part to the spread of invasive plants like </a:t>
            </a:r>
            <a:r>
              <a:rPr lang="en-US" baseline="0" dirty="0" err="1"/>
              <a:t>cheatgrass</a:t>
            </a:r>
            <a:r>
              <a:rPr lang="en-US" baseline="0" dirty="0"/>
              <a:t>. </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15</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16</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17</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18</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19</a:t>
            </a:fld>
            <a:endParaRPr lang="en-US"/>
          </a:p>
        </p:txBody>
      </p:sp>
    </p:spTree>
    <p:extLst>
      <p:ext uri="{BB962C8B-B14F-4D97-AF65-F5344CB8AC3E}">
        <p14:creationId xmlns:p14="http://schemas.microsoft.com/office/powerpoint/2010/main" val="35831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be conducting student</a:t>
            </a:r>
            <a:r>
              <a:rPr lang="en-US" baseline="0" dirty="0"/>
              <a:t> surveys before </a:t>
            </a:r>
            <a:r>
              <a:rPr lang="en-US" dirty="0"/>
              <a:t>and after the program</a:t>
            </a:r>
            <a:r>
              <a:rPr lang="en-US" baseline="0" dirty="0"/>
              <a:t> to determine how much students learn and how their attitudes might have been impacted by the experience</a:t>
            </a:r>
            <a:r>
              <a:rPr lang="en-US" dirty="0"/>
              <a:t>. The Common Core and Next</a:t>
            </a:r>
            <a:r>
              <a:rPr lang="en-US" baseline="0" dirty="0"/>
              <a:t> Generation Science Standards will be i</a:t>
            </a:r>
            <a:r>
              <a:rPr lang="en-US" dirty="0"/>
              <a:t>ntegrated </a:t>
            </a:r>
            <a:r>
              <a:rPr lang="en-US" baseline="0" dirty="0"/>
              <a:t>into the curriculum in meaningful ways which connect students to the sagebrush and other ecosystems and places the students call home.” </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20</a:t>
            </a:fld>
            <a:endParaRPr lang="en-US"/>
          </a:p>
        </p:txBody>
      </p:sp>
    </p:spTree>
    <p:extLst>
      <p:ext uri="{BB962C8B-B14F-4D97-AF65-F5344CB8AC3E}">
        <p14:creationId xmlns:p14="http://schemas.microsoft.com/office/powerpoint/2010/main" val="68114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Goal</a:t>
            </a:r>
            <a:r>
              <a:rPr lang="en-US" baseline="0" dirty="0"/>
              <a:t> to connect students to the ecosystem, i</a:t>
            </a:r>
            <a:r>
              <a:rPr lang="en-US" dirty="0"/>
              <a:t>ncluding field experiences, but also through technology and activities </a:t>
            </a:r>
            <a:r>
              <a:rPr lang="en-US"/>
              <a:t>in schools</a:t>
            </a:r>
            <a:r>
              <a:rPr lang="en-US" baseline="0"/>
              <a:t> </a:t>
            </a:r>
            <a:r>
              <a:rPr lang="en-US" baseline="0" dirty="0"/>
              <a:t>and nearby nature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“Our vision</a:t>
            </a:r>
            <a:r>
              <a:rPr lang="en-US" baseline="0" dirty="0"/>
              <a:t> is to connect students with the sagebrush. We will do this by h</a:t>
            </a:r>
            <a:r>
              <a:rPr lang="en-US" dirty="0"/>
              <a:t>elping teachers engage students in a variety of ways and get them to think critically about the sagebrush ecosystem and ways to protect it and the diverse species that live there.” </a:t>
            </a:r>
          </a:p>
          <a:p>
            <a:endParaRPr lang="en-US" dirty="0"/>
          </a:p>
          <a:p>
            <a:pPr marL="171450" indent="-171450">
              <a:buFontTx/>
              <a:buChar char="-"/>
            </a:pPr>
            <a:r>
              <a:rPr lang="en-US" dirty="0"/>
              <a:t>Say that one of the components</a:t>
            </a:r>
            <a:r>
              <a:rPr lang="en-US" baseline="0" dirty="0"/>
              <a:t> will be a Teacher’s Guide with </a:t>
            </a:r>
            <a:r>
              <a:rPr lang="en-US" dirty="0"/>
              <a:t>10 lesson plans and supporting activities for grades 4-8, similar</a:t>
            </a:r>
            <a:r>
              <a:rPr lang="en-US" baseline="0" dirty="0"/>
              <a:t> to this one created for SOLVE in Oregon, but focused on understanding the sagebrush steppe ecosystem and ways students can support it and the 350 diverse species which live there</a:t>
            </a:r>
            <a:r>
              <a:rPr lang="en-US" dirty="0"/>
              <a:t>.</a:t>
            </a:r>
            <a:endParaRPr lang="en-US" baseline="0" dirty="0"/>
          </a:p>
          <a:p>
            <a:pPr marL="171450" indent="-171450">
              <a:buFontTx/>
              <a:buChar char="-"/>
            </a:pPr>
            <a:r>
              <a:rPr lang="en-US" baseline="0" dirty="0"/>
              <a:t>Each lesson plan will be aligned to the Common Core and Next Generation Science Standards and include adaptations and extensions to help teachers meet the needs of all learners. We will be working with partners to make it easy for teachers to incorporate meaningful learning connected to place.</a:t>
            </a:r>
          </a:p>
          <a:p>
            <a:r>
              <a:rPr lang="en-US" dirty="0"/>
              <a:t>- Service learning projects</a:t>
            </a:r>
          </a:p>
          <a:p>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2</a:t>
            </a:fld>
            <a:endParaRPr lang="en-US"/>
          </a:p>
        </p:txBody>
      </p:sp>
    </p:spTree>
    <p:extLst>
      <p:ext uri="{BB962C8B-B14F-4D97-AF65-F5344CB8AC3E}">
        <p14:creationId xmlns:p14="http://schemas.microsoft.com/office/powerpoint/2010/main" val="3954804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8AC054DF-7ABA-4915-B201-AB79E14F10D6}" type="slidenum">
              <a:rPr lang="en-US" smtClean="0"/>
              <a:t>21</a:t>
            </a:fld>
            <a:endParaRPr lang="en-US"/>
          </a:p>
        </p:txBody>
      </p:sp>
    </p:spTree>
    <p:extLst>
      <p:ext uri="{BB962C8B-B14F-4D97-AF65-F5344CB8AC3E}">
        <p14:creationId xmlns:p14="http://schemas.microsoft.com/office/powerpoint/2010/main" val="333221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largest grouse species, about the size of a large chicken, that lives in the west.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bird</a:t>
            </a:r>
            <a:r>
              <a:rPr lang="en-US" baseline="0" dirty="0"/>
              <a:t> was considered for listing under the Endangered species Act but because </a:t>
            </a:r>
            <a:r>
              <a:rPr lang="en-US" sz="1200" b="0" i="0" kern="1200" dirty="0">
                <a:solidFill>
                  <a:schemeClr val="tx1"/>
                </a:solidFill>
                <a:effectLst/>
                <a:latin typeface="+mn-lt"/>
                <a:ea typeface="+mn-ea"/>
                <a:cs typeface="+mn-cs"/>
              </a:rPr>
              <a:t>unprecedented conservation partnership across the western United States</a:t>
            </a:r>
            <a:r>
              <a:rPr lang="en-US" baseline="0" dirty="0"/>
              <a:t>, in September 2015 it is was found not warranted for listing under the ESA. </a:t>
            </a:r>
            <a:r>
              <a:rPr lang="en-US" sz="1200" b="0" i="0" kern="1200" dirty="0">
                <a:solidFill>
                  <a:schemeClr val="tx1"/>
                </a:solidFill>
                <a:effectLst/>
                <a:latin typeface="+mn-lt"/>
                <a:ea typeface="+mn-ea"/>
                <a:cs typeface="+mn-cs"/>
              </a:rPr>
              <a:t>This collaborative, science-based greater sage-grouse strategy is the largest land conservation effort in U.S. history.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greater sage-grouse is an umbrella species, emblematic of the health of sagebrush habitat it shares with more than 350 other kinds of wildlife, including world-class populations of mule deer, elk, pronghorn, and golden eagles.</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3</a:t>
            </a:fld>
            <a:endParaRPr lang="en-US"/>
          </a:p>
        </p:txBody>
      </p:sp>
    </p:spTree>
    <p:extLst>
      <p:ext uri="{BB962C8B-B14F-4D97-AF65-F5344CB8AC3E}">
        <p14:creationId xmlns:p14="http://schemas.microsoft.com/office/powerpoint/2010/main" val="68114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a:t>
            </a:r>
            <a:r>
              <a:rPr lang="en-US" baseline="0" dirty="0"/>
              <a:t> where the </a:t>
            </a:r>
            <a:r>
              <a:rPr lang="en-US" sz="1200" kern="1200" dirty="0">
                <a:solidFill>
                  <a:schemeClr val="tx1"/>
                </a:solidFill>
                <a:effectLst/>
                <a:latin typeface="+mn-lt"/>
                <a:ea typeface="+mn-ea"/>
                <a:cs typeface="+mn-cs"/>
              </a:rPr>
              <a:t>sage-grouse gather for males to show off and compete for mates</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4</a:t>
            </a:fld>
            <a:endParaRPr lang="en-US"/>
          </a:p>
        </p:txBody>
      </p:sp>
    </p:spTree>
    <p:extLst>
      <p:ext uri="{BB962C8B-B14F-4D97-AF65-F5344CB8AC3E}">
        <p14:creationId xmlns:p14="http://schemas.microsoft.com/office/powerpoint/2010/main" val="307093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a:t>
            </a:r>
            <a:r>
              <a:rPr lang="en-US" baseline="0" dirty="0"/>
              <a:t> U.S. Fish and Wildlife Service deployed a Live Stream </a:t>
            </a:r>
            <a:r>
              <a:rPr lang="en-US" baseline="0" dirty="0" err="1"/>
              <a:t>Lek</a:t>
            </a:r>
            <a:r>
              <a:rPr lang="en-US" baseline="0" dirty="0"/>
              <a:t> camera to allow people all over the world to view a strutting sage grouse. </a:t>
            </a:r>
          </a:p>
          <a:p>
            <a:pPr marL="171450" indent="-171450">
              <a:buFontTx/>
              <a:buChar char="-"/>
            </a:pPr>
            <a:endParaRPr lang="en-US" baseline="0" dirty="0"/>
          </a:p>
          <a:p>
            <a:pPr marL="171450" indent="-171450">
              <a:buFontTx/>
              <a:buChar char="-"/>
            </a:pPr>
            <a:r>
              <a:rPr lang="en-US" baseline="0" dirty="0"/>
              <a:t>The popularity of this camera led to development of this Teacher’s guide</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6</a:t>
            </a:fld>
            <a:endParaRPr lang="en-US"/>
          </a:p>
        </p:txBody>
      </p:sp>
    </p:spTree>
    <p:extLst>
      <p:ext uri="{BB962C8B-B14F-4D97-AF65-F5344CB8AC3E}">
        <p14:creationId xmlns:p14="http://schemas.microsoft.com/office/powerpoint/2010/main" val="244802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This poster about the sagebrush steppe ecosystem was produced by </a:t>
            </a:r>
            <a:r>
              <a:rPr lang="en-US" baseline="0" dirty="0" err="1"/>
              <a:t>Audobon</a:t>
            </a:r>
            <a:r>
              <a:rPr lang="en-US" baseline="0" dirty="0"/>
              <a:t> Wyoming. It shows some of the many living things that are dependent on each other for survival. Can you point out any organisms that you know?</a:t>
            </a:r>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7</a:t>
            </a:fld>
            <a:endParaRPr lang="en-US"/>
          </a:p>
        </p:txBody>
      </p:sp>
    </p:spTree>
    <p:extLst>
      <p:ext uri="{BB962C8B-B14F-4D97-AF65-F5344CB8AC3E}">
        <p14:creationId xmlns:p14="http://schemas.microsoft.com/office/powerpoint/2010/main" val="3654315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8</a:t>
            </a:fld>
            <a:endParaRPr lang="en-US"/>
          </a:p>
        </p:txBody>
      </p:sp>
    </p:spTree>
    <p:extLst>
      <p:ext uri="{BB962C8B-B14F-4D97-AF65-F5344CB8AC3E}">
        <p14:creationId xmlns:p14="http://schemas.microsoft.com/office/powerpoint/2010/main" val="277989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54DF-7ABA-4915-B201-AB79E14F10D6}" type="slidenum">
              <a:rPr lang="en-US" smtClean="0"/>
              <a:t>9</a:t>
            </a:fld>
            <a:endParaRPr lang="en-US"/>
          </a:p>
        </p:txBody>
      </p:sp>
    </p:spTree>
    <p:extLst>
      <p:ext uri="{BB962C8B-B14F-4D97-AF65-F5344CB8AC3E}">
        <p14:creationId xmlns:p14="http://schemas.microsoft.com/office/powerpoint/2010/main" val="2779896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8AC054DF-7ABA-4915-B201-AB79E14F10D6}" type="slidenum">
              <a:rPr lang="en-US" smtClean="0"/>
              <a:t>10</a:t>
            </a:fld>
            <a:endParaRPr lang="en-US"/>
          </a:p>
        </p:txBody>
      </p:sp>
    </p:spTree>
    <p:extLst>
      <p:ext uri="{BB962C8B-B14F-4D97-AF65-F5344CB8AC3E}">
        <p14:creationId xmlns:p14="http://schemas.microsoft.com/office/powerpoint/2010/main" val="333221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98E4C00-593B-46FD-A4A9-F84F5A7B644B}"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A88F-80D3-4BF9-A5B5-569C01572EBD}"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8E4C00-593B-46FD-A4A9-F84F5A7B644B}"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A88F-80D3-4BF9-A5B5-569C01572EB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8E4C00-593B-46FD-A4A9-F84F5A7B644B}"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A88F-80D3-4BF9-A5B5-569C01572EB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8E4C00-593B-46FD-A4A9-F84F5A7B644B}"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A88F-80D3-4BF9-A5B5-569C01572EBD}"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8E4C00-593B-46FD-A4A9-F84F5A7B644B}"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A88F-80D3-4BF9-A5B5-569C01572EB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8E4C00-593B-46FD-A4A9-F84F5A7B644B}"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FA88F-80D3-4BF9-A5B5-569C01572EBD}"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8E4C00-593B-46FD-A4A9-F84F5A7B644B}"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FA88F-80D3-4BF9-A5B5-569C01572EB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E4C00-593B-46FD-A4A9-F84F5A7B644B}"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FA88F-80D3-4BF9-A5B5-569C01572EB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8E4C00-593B-46FD-A4A9-F84F5A7B644B}"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A88F-80D3-4BF9-A5B5-569C01572EBD}"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8E4C00-593B-46FD-A4A9-F84F5A7B644B}"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A88F-80D3-4BF9-A5B5-569C01572EB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98E4C00-593B-46FD-A4A9-F84F5A7B644B}" type="datetimeFigureOut">
              <a:rPr lang="en-US" smtClean="0"/>
              <a:t>4/18/2022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D8FA88F-80D3-4BF9-A5B5-569C01572EB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https://www.youtube.com/embed/1Su0bu-CYfA?feature=player_detailp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cademy.allaboutbirds.org/on-a-sage-grouse-lek-the-male-display/" TargetMode="Externa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932" b="23499"/>
          <a:stretch/>
        </p:blipFill>
        <p:spPr>
          <a:xfrm>
            <a:off x="0" y="3460376"/>
            <a:ext cx="9144000" cy="3397624"/>
          </a:xfrm>
          <a:prstGeom prst="rect">
            <a:avLst/>
          </a:prstGeom>
        </p:spPr>
      </p:pic>
      <p:sp>
        <p:nvSpPr>
          <p:cNvPr id="2" name="Title 1"/>
          <p:cNvSpPr>
            <a:spLocks noGrp="1"/>
          </p:cNvSpPr>
          <p:nvPr>
            <p:ph type="ctrTitle"/>
          </p:nvPr>
        </p:nvSpPr>
        <p:spPr>
          <a:xfrm>
            <a:off x="609600" y="381001"/>
            <a:ext cx="7772400" cy="1676399"/>
          </a:xfrm>
        </p:spPr>
        <p:txBody>
          <a:bodyPr/>
          <a:lstStyle/>
          <a:p>
            <a:r>
              <a:rPr lang="en-US" sz="4500" cap="none" dirty="0"/>
              <a:t>Sagebrush Ecosystem Curriculum</a:t>
            </a:r>
          </a:p>
        </p:txBody>
      </p:sp>
      <p:sp>
        <p:nvSpPr>
          <p:cNvPr id="3" name="Subtitle 2"/>
          <p:cNvSpPr>
            <a:spLocks noGrp="1"/>
          </p:cNvSpPr>
          <p:nvPr>
            <p:ph type="subTitle" idx="1"/>
          </p:nvPr>
        </p:nvSpPr>
        <p:spPr>
          <a:xfrm>
            <a:off x="609600" y="1981200"/>
            <a:ext cx="6400800" cy="1479176"/>
          </a:xfrm>
        </p:spPr>
        <p:txBody>
          <a:bodyPr/>
          <a:lstStyle/>
          <a:p>
            <a:r>
              <a:rPr lang="en-US" dirty="0">
                <a:solidFill>
                  <a:schemeClr val="tx1"/>
                </a:solidFill>
                <a:latin typeface="Calibri" panose="020F0502020204030204" pitchFamily="34" charset="0"/>
              </a:rPr>
              <a:t>U.S. Fish &amp; Wildlife Service</a:t>
            </a:r>
          </a:p>
        </p:txBody>
      </p:sp>
    </p:spTree>
    <p:extLst>
      <p:ext uri="{BB962C8B-B14F-4D97-AF65-F5344CB8AC3E}">
        <p14:creationId xmlns:p14="http://schemas.microsoft.com/office/powerpoint/2010/main" val="2647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sz="3200" dirty="0"/>
              <a:t>Sagebrush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52600"/>
            <a:ext cx="2286000" cy="3227832"/>
          </a:xfrm>
          <a:prstGeom prst="rect">
            <a:avLst/>
          </a:prstGeom>
        </p:spPr>
      </p:pic>
      <p:sp>
        <p:nvSpPr>
          <p:cNvPr id="5" name="Rectangle 4"/>
          <p:cNvSpPr/>
          <p:nvPr/>
        </p:nvSpPr>
        <p:spPr>
          <a:xfrm>
            <a:off x="609600" y="5257800"/>
            <a:ext cx="2172390" cy="923330"/>
          </a:xfrm>
          <a:prstGeom prst="rect">
            <a:avLst/>
          </a:prstGeom>
        </p:spPr>
        <p:txBody>
          <a:bodyPr wrap="none">
            <a:spAutoFit/>
          </a:bodyPr>
          <a:lstStyle/>
          <a:p>
            <a:pPr algn="ctr"/>
            <a:r>
              <a:rPr lang="en-US" dirty="0"/>
              <a:t>Big sagebrush</a:t>
            </a:r>
            <a:br>
              <a:rPr lang="en-US" dirty="0"/>
            </a:br>
            <a:r>
              <a:rPr lang="en-US" dirty="0"/>
              <a:t>leaves and flowers</a:t>
            </a:r>
          </a:p>
          <a:p>
            <a:r>
              <a:rPr lang="en-US" i="1" dirty="0"/>
              <a:t>Artemisia </a:t>
            </a:r>
            <a:r>
              <a:rPr lang="en-US" i="1" dirty="0" err="1"/>
              <a:t>tridentata</a:t>
            </a:r>
            <a:endParaRPr lang="en-US"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825" y="1744662"/>
            <a:ext cx="2292350" cy="323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13726" y="5257800"/>
            <a:ext cx="2236510" cy="1200329"/>
          </a:xfrm>
          <a:prstGeom prst="rect">
            <a:avLst/>
          </a:prstGeom>
        </p:spPr>
        <p:txBody>
          <a:bodyPr wrap="none">
            <a:spAutoFit/>
          </a:bodyPr>
          <a:lstStyle/>
          <a:p>
            <a:pPr algn="ctr"/>
            <a:r>
              <a:rPr lang="en-US" dirty="0"/>
              <a:t>Mountain big </a:t>
            </a:r>
          </a:p>
          <a:p>
            <a:pPr algn="ctr"/>
            <a:r>
              <a:rPr lang="en-US" dirty="0"/>
              <a:t>sagebrush</a:t>
            </a:r>
            <a:br>
              <a:rPr lang="en-US" dirty="0"/>
            </a:br>
            <a:r>
              <a:rPr lang="en-US" i="1" dirty="0"/>
              <a:t>Artemisia </a:t>
            </a:r>
            <a:r>
              <a:rPr lang="en-US" i="1" dirty="0" err="1"/>
              <a:t>tridentata</a:t>
            </a:r>
            <a:r>
              <a:rPr lang="en-US" i="1" dirty="0"/>
              <a:t> </a:t>
            </a:r>
          </a:p>
          <a:p>
            <a:pPr algn="ctr"/>
            <a:r>
              <a:rPr lang="en-US" i="1" dirty="0"/>
              <a:t>subsp. </a:t>
            </a:r>
            <a:r>
              <a:rPr lang="en-US" i="1" dirty="0" err="1"/>
              <a:t>vaseyana</a:t>
            </a:r>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44662"/>
            <a:ext cx="2279650" cy="323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176558" y="5257799"/>
            <a:ext cx="2377574" cy="1200329"/>
          </a:xfrm>
          <a:prstGeom prst="rect">
            <a:avLst/>
          </a:prstGeom>
        </p:spPr>
        <p:txBody>
          <a:bodyPr wrap="none">
            <a:spAutoFit/>
          </a:bodyPr>
          <a:lstStyle/>
          <a:p>
            <a:pPr algn="ctr"/>
            <a:r>
              <a:rPr lang="en-US" dirty="0"/>
              <a:t>Wyoming big </a:t>
            </a:r>
          </a:p>
          <a:p>
            <a:pPr algn="ctr"/>
            <a:r>
              <a:rPr lang="en-US" dirty="0"/>
              <a:t>sagebrush</a:t>
            </a:r>
            <a:br>
              <a:rPr lang="en-US" dirty="0"/>
            </a:br>
            <a:r>
              <a:rPr lang="en-US" i="1" dirty="0"/>
              <a:t>Artemisia </a:t>
            </a:r>
            <a:r>
              <a:rPr lang="en-US" i="1" dirty="0" err="1"/>
              <a:t>tridentata</a:t>
            </a:r>
            <a:r>
              <a:rPr lang="en-US" i="1" dirty="0"/>
              <a:t> </a:t>
            </a:r>
          </a:p>
          <a:p>
            <a:pPr algn="ctr"/>
            <a:r>
              <a:rPr lang="en-US" i="1" dirty="0"/>
              <a:t>subsp. </a:t>
            </a:r>
            <a:r>
              <a:rPr lang="en-US" i="1" dirty="0" err="1"/>
              <a:t>wyomingensis</a:t>
            </a:r>
            <a:endParaRPr lang="en-US" dirty="0"/>
          </a:p>
        </p:txBody>
      </p:sp>
    </p:spTree>
    <p:extLst>
      <p:ext uri="{BB962C8B-B14F-4D97-AF65-F5344CB8AC3E}">
        <p14:creationId xmlns:p14="http://schemas.microsoft.com/office/powerpoint/2010/main" val="211159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026" y="76200"/>
            <a:ext cx="4563374" cy="2133600"/>
          </a:xfrm>
        </p:spPr>
        <p:txBody>
          <a:bodyPr>
            <a:normAutofit/>
          </a:bodyPr>
          <a:lstStyle/>
          <a:p>
            <a:r>
              <a:rPr lang="en-US" sz="3200" dirty="0"/>
              <a:t>Human Impacts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76400"/>
            <a:ext cx="4914900" cy="3276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2590800"/>
            <a:ext cx="5638800" cy="3759200"/>
          </a:xfrm>
          <a:prstGeom prst="rect">
            <a:avLst/>
          </a:prstGeom>
        </p:spPr>
      </p:pic>
    </p:spTree>
    <p:extLst>
      <p:ext uri="{BB962C8B-B14F-4D97-AF65-F5344CB8AC3E}">
        <p14:creationId xmlns:p14="http://schemas.microsoft.com/office/powerpoint/2010/main" val="303820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026" y="76200"/>
            <a:ext cx="4563374" cy="2133600"/>
          </a:xfrm>
        </p:spPr>
        <p:txBody>
          <a:bodyPr>
            <a:normAutofit/>
          </a:bodyPr>
          <a:lstStyle/>
          <a:p>
            <a:r>
              <a:rPr lang="en-US" sz="3200" dirty="0"/>
              <a:t>Trunk Contents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792"/>
          <a:stretch/>
        </p:blipFill>
        <p:spPr>
          <a:xfrm>
            <a:off x="304800" y="1447800"/>
            <a:ext cx="6096000" cy="3438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762000"/>
            <a:ext cx="4248150" cy="5664200"/>
          </a:xfrm>
          <a:prstGeom prst="rect">
            <a:avLst/>
          </a:prstGeom>
        </p:spPr>
      </p:pic>
    </p:spTree>
    <p:extLst>
      <p:ext uri="{BB962C8B-B14F-4D97-AF65-F5344CB8AC3E}">
        <p14:creationId xmlns:p14="http://schemas.microsoft.com/office/powerpoint/2010/main" val="250090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sz="3200" dirty="0"/>
              <a:t>The Sagebrush Sea’s Web of Life</a:t>
            </a:r>
          </a:p>
        </p:txBody>
      </p:sp>
      <p:sp>
        <p:nvSpPr>
          <p:cNvPr id="3" name="Content Placeholder 2"/>
          <p:cNvSpPr>
            <a:spLocks noGrp="1"/>
          </p:cNvSpPr>
          <p:nvPr>
            <p:ph idx="1"/>
          </p:nvPr>
        </p:nvSpPr>
        <p:spPr/>
        <p:txBody>
          <a:bodyPr/>
          <a:lstStyle/>
          <a:p>
            <a:pPr lvl="1"/>
            <a:endParaRPr lang="en-US" dirty="0"/>
          </a:p>
          <a:p>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a:stretch/>
        </p:blipFill>
        <p:spPr bwMode="auto">
          <a:xfrm>
            <a:off x="487218" y="1066800"/>
            <a:ext cx="6248400" cy="56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89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Invasive Plants: A Threat to the Ecosystem</a:t>
            </a:r>
          </a:p>
        </p:txBody>
      </p:sp>
      <p:sp>
        <p:nvSpPr>
          <p:cNvPr id="3" name="Content Placeholder 2"/>
          <p:cNvSpPr>
            <a:spLocks noGrp="1"/>
          </p:cNvSpPr>
          <p:nvPr>
            <p:ph idx="1"/>
          </p:nvPr>
        </p:nvSpPr>
        <p:spPr/>
        <p:txBody>
          <a:bodyPr/>
          <a:lstStyle/>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5400"/>
            <a:ext cx="5028976" cy="33542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590800"/>
            <a:ext cx="5538328" cy="3734108"/>
          </a:xfrm>
          <a:prstGeom prst="rect">
            <a:avLst/>
          </a:prstGeom>
        </p:spPr>
      </p:pic>
    </p:spTree>
    <p:extLst>
      <p:ext uri="{BB962C8B-B14F-4D97-AF65-F5344CB8AC3E}">
        <p14:creationId xmlns:p14="http://schemas.microsoft.com/office/powerpoint/2010/main" val="20419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Fire! Impacts on the Sagebrush Ecosystem</a:t>
            </a:r>
          </a:p>
        </p:txBody>
      </p:sp>
      <p:sp>
        <p:nvSpPr>
          <p:cNvPr id="3" name="Content Placeholder 2"/>
          <p:cNvSpPr>
            <a:spLocks noGrp="1"/>
          </p:cNvSpPr>
          <p:nvPr>
            <p:ph idx="1"/>
          </p:nvPr>
        </p:nvSpPr>
        <p:spPr/>
        <p:txBody>
          <a:bodyPr/>
          <a:lstStyle/>
          <a:p>
            <a:pPr lvl="1"/>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295400"/>
            <a:ext cx="5562600" cy="36843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2895600"/>
            <a:ext cx="5257800" cy="3482439"/>
          </a:xfrm>
          <a:prstGeom prst="rect">
            <a:avLst/>
          </a:prstGeom>
        </p:spPr>
      </p:pic>
    </p:spTree>
    <p:extLst>
      <p:ext uri="{BB962C8B-B14F-4D97-AF65-F5344CB8AC3E}">
        <p14:creationId xmlns:p14="http://schemas.microsoft.com/office/powerpoint/2010/main" val="249603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4114"/>
            <a:ext cx="7325824"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dirty="0"/>
              <a:t>Succession in the Sagebrush Ecosystem</a:t>
            </a:r>
          </a:p>
        </p:txBody>
      </p:sp>
      <p:sp>
        <p:nvSpPr>
          <p:cNvPr id="3" name="Content Placeholder 2"/>
          <p:cNvSpPr>
            <a:spLocks noGrp="1"/>
          </p:cNvSpPr>
          <p:nvPr>
            <p:ph idx="1"/>
          </p:nvPr>
        </p:nvSpPr>
        <p:spPr/>
        <p:txBody>
          <a:bodyPr/>
          <a:lstStyle/>
          <a:p>
            <a:pPr lvl="1"/>
            <a:endParaRPr lang="en-US" dirty="0"/>
          </a:p>
          <a:p>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3657600" cy="463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1" y="1542033"/>
            <a:ext cx="3696798" cy="461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7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Sagebrush Sea Survival</a:t>
            </a:r>
          </a:p>
        </p:txBody>
      </p:sp>
      <p:sp>
        <p:nvSpPr>
          <p:cNvPr id="3" name="Content Placeholder 2"/>
          <p:cNvSpPr>
            <a:spLocks noGrp="1"/>
          </p:cNvSpPr>
          <p:nvPr>
            <p:ph idx="1"/>
          </p:nvPr>
        </p:nvSpPr>
        <p:spPr>
          <a:xfrm>
            <a:off x="457200" y="1600200"/>
            <a:ext cx="3200400" cy="4876800"/>
          </a:xfrm>
        </p:spPr>
        <p:txBody>
          <a:bodyPr/>
          <a:lstStyle/>
          <a:p>
            <a:r>
              <a:rPr lang="en-US" dirty="0"/>
              <a:t>Food</a:t>
            </a:r>
          </a:p>
          <a:p>
            <a:endParaRPr lang="en-US" dirty="0"/>
          </a:p>
          <a:p>
            <a:r>
              <a:rPr lang="en-US" dirty="0"/>
              <a:t>Water</a:t>
            </a:r>
          </a:p>
          <a:p>
            <a:endParaRPr lang="en-US" dirty="0"/>
          </a:p>
          <a:p>
            <a:r>
              <a:rPr lang="en-US" dirty="0"/>
              <a:t>Shelter</a:t>
            </a:r>
          </a:p>
          <a:p>
            <a:endParaRPr lang="en-US" dirty="0"/>
          </a:p>
          <a:p>
            <a:r>
              <a:rPr lang="en-US" dirty="0"/>
              <a:t>Space</a:t>
            </a:r>
          </a:p>
          <a:p>
            <a:endParaRPr lang="en-US" dirty="0"/>
          </a:p>
          <a:p>
            <a:r>
              <a:rPr lang="en-US" dirty="0"/>
              <a:t>A place to raise young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631986"/>
            <a:ext cx="2901470" cy="1960009"/>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982" y="3810000"/>
            <a:ext cx="3352800" cy="2263139"/>
          </a:xfrm>
          <a:prstGeom prst="rect">
            <a:avLst/>
          </a:prstGeom>
        </p:spPr>
      </p:pic>
      <p:pic>
        <p:nvPicPr>
          <p:cNvPr id="7"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8300" y="1631986"/>
            <a:ext cx="3290014" cy="1960009"/>
          </a:xfrm>
          <a:prstGeom prst="rect">
            <a:avLst/>
          </a:prstGeom>
        </p:spPr>
      </p:pic>
    </p:spTree>
    <p:extLst>
      <p:ext uri="{BB962C8B-B14F-4D97-AF65-F5344CB8AC3E}">
        <p14:creationId xmlns:p14="http://schemas.microsoft.com/office/powerpoint/2010/main" val="31002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Human Connections</a:t>
            </a:r>
          </a:p>
        </p:txBody>
      </p:sp>
      <p:sp>
        <p:nvSpPr>
          <p:cNvPr id="3" name="Content Placeholder 2"/>
          <p:cNvSpPr>
            <a:spLocks noGrp="1"/>
          </p:cNvSpPr>
          <p:nvPr>
            <p:ph idx="1"/>
          </p:nvPr>
        </p:nvSpPr>
        <p:spPr/>
        <p:txBody>
          <a:bodyPr/>
          <a:lstStyle/>
          <a:p>
            <a:pPr lvl="1"/>
            <a:endParaRPr lang="en-US" dirty="0"/>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1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3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Develop Management Plans</a:t>
            </a:r>
          </a:p>
        </p:txBody>
      </p:sp>
      <p:sp>
        <p:nvSpPr>
          <p:cNvPr id="3" name="Content Placeholder 2"/>
          <p:cNvSpPr>
            <a:spLocks noGrp="1"/>
          </p:cNvSpPr>
          <p:nvPr>
            <p:ph idx="1"/>
          </p:nvPr>
        </p:nvSpPr>
        <p:spPr/>
        <p:txBody>
          <a:bodyPr/>
          <a:lstStyle/>
          <a:p>
            <a:pPr lvl="1"/>
            <a:endParaRPr lang="en-US" dirty="0"/>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28800"/>
            <a:ext cx="528035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1828800"/>
            <a:ext cx="26670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Describe ways scientists and ranchers are helping to improve habitat for sage-grouse and other wildlife</a:t>
            </a:r>
          </a:p>
        </p:txBody>
      </p:sp>
    </p:spTree>
    <p:extLst>
      <p:ext uri="{BB962C8B-B14F-4D97-AF65-F5344CB8AC3E}">
        <p14:creationId xmlns:p14="http://schemas.microsoft.com/office/powerpoint/2010/main" val="134677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299364" cy="6858000"/>
          </a:xfrm>
          <a:prstGeom prst="rect">
            <a:avLst/>
          </a:prstGeom>
        </p:spPr>
      </p:pic>
    </p:spTree>
    <p:extLst>
      <p:ext uri="{BB962C8B-B14F-4D97-AF65-F5344CB8AC3E}">
        <p14:creationId xmlns:p14="http://schemas.microsoft.com/office/powerpoint/2010/main" val="255416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534400" cy="990600"/>
          </a:xfrm>
        </p:spPr>
        <p:txBody>
          <a:bodyPr>
            <a:normAutofit/>
          </a:bodyPr>
          <a:lstStyle/>
          <a:p>
            <a:r>
              <a:rPr lang="en-US" sz="3200" dirty="0"/>
              <a:t> Community Presentations and Engagement</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766" r="9655"/>
          <a:stretch/>
        </p:blipFill>
        <p:spPr>
          <a:xfrm>
            <a:off x="172527" y="1447800"/>
            <a:ext cx="2852469" cy="48768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643" r="2189"/>
          <a:stretch/>
        </p:blipFill>
        <p:spPr>
          <a:xfrm>
            <a:off x="3124200" y="1442049"/>
            <a:ext cx="2872597" cy="48768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6888" t="10001" r="41697" b="18888"/>
          <a:stretch/>
        </p:blipFill>
        <p:spPr>
          <a:xfrm>
            <a:off x="6096000" y="1442049"/>
            <a:ext cx="2872597" cy="4876800"/>
          </a:xfrm>
          <a:prstGeom prst="rect">
            <a:avLst/>
          </a:prstGeom>
        </p:spPr>
      </p:pic>
    </p:spTree>
    <p:extLst>
      <p:ext uri="{BB962C8B-B14F-4D97-AF65-F5344CB8AC3E}">
        <p14:creationId xmlns:p14="http://schemas.microsoft.com/office/powerpoint/2010/main" val="12460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sz="3200" dirty="0"/>
              <a:t>Partners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8001000" cy="509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9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7255" y="1600200"/>
            <a:ext cx="7309489" cy="4876800"/>
          </a:xfrm>
        </p:spPr>
      </p:pic>
    </p:spTree>
    <p:extLst>
      <p:ext uri="{BB962C8B-B14F-4D97-AF65-F5344CB8AC3E}">
        <p14:creationId xmlns:p14="http://schemas.microsoft.com/office/powerpoint/2010/main" val="601624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p:spPr>
        <p:txBody>
          <a:bodyPr>
            <a:normAutofit/>
          </a:bodyPr>
          <a:lstStyle/>
          <a:p>
            <a:r>
              <a:rPr lang="en-US" sz="3200" dirty="0"/>
              <a:t>What is the Greater Sage-Grouse</a:t>
            </a:r>
          </a:p>
        </p:txBody>
      </p:sp>
      <p:sp>
        <p:nvSpPr>
          <p:cNvPr id="7" name="TextBox 6"/>
          <p:cNvSpPr txBox="1"/>
          <p:nvPr/>
        </p:nvSpPr>
        <p:spPr>
          <a:xfrm>
            <a:off x="-228600" y="4476750"/>
            <a:ext cx="2667000" cy="400110"/>
          </a:xfrm>
          <a:prstGeom prst="rect">
            <a:avLst/>
          </a:prstGeom>
          <a:noFill/>
        </p:spPr>
        <p:txBody>
          <a:bodyPr wrap="square" rtlCol="0">
            <a:spAutoFit/>
          </a:bodyPr>
          <a:lstStyle/>
          <a:p>
            <a:pPr algn="ctr"/>
            <a:r>
              <a:rPr lang="en-US" sz="2000" dirty="0">
                <a:latin typeface="+mj-lt"/>
              </a:rPr>
              <a:t>Male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95400"/>
            <a:ext cx="4117968" cy="2971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295400"/>
            <a:ext cx="3733800" cy="3733800"/>
          </a:xfrm>
          <a:prstGeom prst="rect">
            <a:avLst/>
          </a:prstGeom>
        </p:spPr>
      </p:pic>
      <p:sp>
        <p:nvSpPr>
          <p:cNvPr id="14" name="TextBox 13"/>
          <p:cNvSpPr txBox="1"/>
          <p:nvPr/>
        </p:nvSpPr>
        <p:spPr>
          <a:xfrm>
            <a:off x="6638925" y="5191125"/>
            <a:ext cx="2667000" cy="400110"/>
          </a:xfrm>
          <a:prstGeom prst="rect">
            <a:avLst/>
          </a:prstGeom>
          <a:noFill/>
        </p:spPr>
        <p:txBody>
          <a:bodyPr wrap="square" rtlCol="0">
            <a:spAutoFit/>
          </a:bodyPr>
          <a:lstStyle/>
          <a:p>
            <a:pPr algn="ctr"/>
            <a:r>
              <a:rPr lang="en-US" sz="2000" dirty="0">
                <a:latin typeface="+mj-lt"/>
              </a:rPr>
              <a:t>Female</a:t>
            </a:r>
          </a:p>
        </p:txBody>
      </p:sp>
      <p:pic>
        <p:nvPicPr>
          <p:cNvPr id="1026" name="Picture 2" descr="http://www.fs.usda.gov/Internet/FSE_MEDIA/stelprd38033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352800"/>
            <a:ext cx="42862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3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r>
              <a:rPr lang="en-US" sz="3200" dirty="0" err="1"/>
              <a:t>Lek</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9200"/>
            <a:ext cx="7751003" cy="5410200"/>
          </a:xfrm>
          <a:prstGeom prst="rect">
            <a:avLst/>
          </a:prstGeom>
        </p:spPr>
      </p:pic>
    </p:spTree>
    <p:extLst>
      <p:ext uri="{BB962C8B-B14F-4D97-AF65-F5344CB8AC3E}">
        <p14:creationId xmlns:p14="http://schemas.microsoft.com/office/powerpoint/2010/main" val="5778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a Sage Grouse </a:t>
            </a:r>
            <a:r>
              <a:rPr lang="en-US" dirty="0" err="1"/>
              <a:t>Lek</a:t>
            </a:r>
            <a:r>
              <a:rPr lang="en-US" dirty="0"/>
              <a:t> Video</a:t>
            </a:r>
          </a:p>
        </p:txBody>
      </p:sp>
      <p:sp>
        <p:nvSpPr>
          <p:cNvPr id="3" name="Content Placeholder 2"/>
          <p:cNvSpPr>
            <a:spLocks noGrp="1"/>
          </p:cNvSpPr>
          <p:nvPr>
            <p:ph idx="1"/>
          </p:nvPr>
        </p:nvSpPr>
        <p:spPr/>
        <p:txBody>
          <a:bodyPr/>
          <a:lstStyle/>
          <a:p>
            <a:endParaRPr lang="en-US" dirty="0"/>
          </a:p>
        </p:txBody>
      </p:sp>
      <p:pic>
        <p:nvPicPr>
          <p:cNvPr id="4" name="1Su0bu-CYfA?feature=player_detailpage"/>
          <p:cNvPicPr>
            <a:picLocks noRot="1" noChangeAspect="1"/>
          </p:cNvPicPr>
          <p:nvPr>
            <a:videoFile r:link="rId1"/>
          </p:nvPr>
        </p:nvPicPr>
        <p:blipFill>
          <a:blip r:embed="rId3"/>
          <a:stretch>
            <a:fillRect/>
          </a:stretch>
        </p:blipFill>
        <p:spPr>
          <a:xfrm>
            <a:off x="2286000" y="2667000"/>
            <a:ext cx="4572000" cy="2571750"/>
          </a:xfrm>
          <a:prstGeom prst="rect">
            <a:avLst/>
          </a:prstGeom>
        </p:spPr>
      </p:pic>
    </p:spTree>
    <p:extLst>
      <p:ext uri="{BB962C8B-B14F-4D97-AF65-F5344CB8AC3E}">
        <p14:creationId xmlns:p14="http://schemas.microsoft.com/office/powerpoint/2010/main" val="332829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6414" y="533400"/>
            <a:ext cx="8229600" cy="990600"/>
          </a:xfrm>
        </p:spPr>
        <p:txBody>
          <a:bodyPr/>
          <a:lstStyle/>
          <a:p>
            <a:r>
              <a:rPr lang="en-US" dirty="0"/>
              <a:t>Wildlife Web Cam: 1</a:t>
            </a:r>
            <a:r>
              <a:rPr lang="en-US" baseline="30000" dirty="0"/>
              <a:t>st</a:t>
            </a:r>
            <a:r>
              <a:rPr lang="en-US" dirty="0"/>
              <a:t> time on a </a:t>
            </a:r>
            <a:r>
              <a:rPr lang="en-US" dirty="0" err="1"/>
              <a:t>Lek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0" y="1524000"/>
            <a:ext cx="3352014" cy="4470749"/>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0212"/>
          <a:stretch/>
        </p:blipFill>
        <p:spPr>
          <a:xfrm>
            <a:off x="480204" y="1700768"/>
            <a:ext cx="4541291" cy="28956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54" y="1600200"/>
            <a:ext cx="8051800" cy="4635500"/>
          </a:xfrm>
          <a:prstGeom prst="rect">
            <a:avLst/>
          </a:prstGeom>
        </p:spPr>
      </p:pic>
      <p:sp>
        <p:nvSpPr>
          <p:cNvPr id="7" name="TextBox 6">
            <a:extLst>
              <a:ext uri="{FF2B5EF4-FFF2-40B4-BE49-F238E27FC236}">
                <a16:creationId xmlns:a16="http://schemas.microsoft.com/office/drawing/2014/main" id="{9B7C476C-5786-4378-90F9-646EDA71137A}"/>
              </a:ext>
            </a:extLst>
          </p:cNvPr>
          <p:cNvSpPr txBox="1"/>
          <p:nvPr/>
        </p:nvSpPr>
        <p:spPr>
          <a:xfrm>
            <a:off x="480204" y="6336268"/>
            <a:ext cx="4572000" cy="369332"/>
          </a:xfrm>
          <a:prstGeom prst="rect">
            <a:avLst/>
          </a:prstGeom>
          <a:noFill/>
        </p:spPr>
        <p:txBody>
          <a:bodyPr wrap="square">
            <a:spAutoFit/>
          </a:bodyPr>
          <a:lstStyle/>
          <a:p>
            <a:r>
              <a:rPr lang="en-US" dirty="0">
                <a:hlinkClick r:id="rId6"/>
              </a:rPr>
              <a:t>“On a Sage-Grouse Lek” Video</a:t>
            </a:r>
            <a:endParaRPr lang="en-US" dirty="0"/>
          </a:p>
        </p:txBody>
      </p:sp>
    </p:spTree>
    <p:extLst>
      <p:ext uri="{BB962C8B-B14F-4D97-AF65-F5344CB8AC3E}">
        <p14:creationId xmlns:p14="http://schemas.microsoft.com/office/powerpoint/2010/main" val="28114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51"/>
            <a:ext cx="9144000" cy="7070551"/>
          </a:xfrm>
          <a:prstGeom prst="rect">
            <a:avLst/>
          </a:prstGeom>
        </p:spPr>
      </p:pic>
      <p:sp>
        <p:nvSpPr>
          <p:cNvPr id="4" name="Rectangle 3"/>
          <p:cNvSpPr/>
          <p:nvPr/>
        </p:nvSpPr>
        <p:spPr>
          <a:xfrm>
            <a:off x="-533400" y="5257800"/>
            <a:ext cx="102108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6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D2533C"/>
                </a:solidFill>
              </a:rPr>
              <a:t>Sagebrush Obligate Species</a:t>
            </a:r>
            <a:br>
              <a:rPr lang="en-US" sz="3200" dirty="0">
                <a:solidFill>
                  <a:srgbClr val="D2533C"/>
                </a:solidFill>
              </a:rPr>
            </a:br>
            <a:r>
              <a:rPr lang="en-US" sz="3200" dirty="0">
                <a:solidFill>
                  <a:srgbClr val="D2533C"/>
                </a:solidFill>
              </a:rPr>
              <a:t>Include Sage-Grouse and…</a:t>
            </a:r>
            <a:endParaRPr lang="en-US" sz="2000" dirty="0"/>
          </a:p>
        </p:txBody>
      </p:sp>
      <p:sp>
        <p:nvSpPr>
          <p:cNvPr id="3" name="Content Placeholder 2"/>
          <p:cNvSpPr>
            <a:spLocks noGrp="1"/>
          </p:cNvSpPr>
          <p:nvPr>
            <p:ph idx="1"/>
          </p:nvPr>
        </p:nvSpPr>
        <p:spPr>
          <a:xfrm>
            <a:off x="914400" y="1752600"/>
            <a:ext cx="4495800" cy="4876800"/>
          </a:xfrm>
        </p:spPr>
        <p:txBody>
          <a:bodyPr>
            <a:normAutofit/>
          </a:bodyPr>
          <a:lstStyle/>
          <a:p>
            <a:r>
              <a:rPr lang="en-US" dirty="0"/>
              <a:t>Sage sparrow</a:t>
            </a:r>
          </a:p>
          <a:p>
            <a:r>
              <a:rPr lang="en-US" dirty="0"/>
              <a:t>Brewer’s sparrow</a:t>
            </a:r>
          </a:p>
          <a:p>
            <a:r>
              <a:rPr lang="en-US" dirty="0"/>
              <a:t>Sage thrasher</a:t>
            </a:r>
          </a:p>
          <a:p>
            <a:r>
              <a:rPr lang="en-US" dirty="0"/>
              <a:t>Pygmy rabbit</a:t>
            </a:r>
          </a:p>
          <a:p>
            <a:r>
              <a:rPr lang="en-US" dirty="0"/>
              <a:t>Sage sparrow</a:t>
            </a:r>
          </a:p>
          <a:p>
            <a:r>
              <a:rPr lang="en-US" dirty="0"/>
              <a:t>Gray flycatcher </a:t>
            </a:r>
          </a:p>
          <a:p>
            <a:r>
              <a:rPr lang="en-US" dirty="0"/>
              <a:t>Sagebrush vole</a:t>
            </a:r>
          </a:p>
          <a:p>
            <a:r>
              <a:rPr lang="en-US" dirty="0"/>
              <a:t>Pronghorn antelope</a:t>
            </a:r>
          </a:p>
          <a:p>
            <a:r>
              <a:rPr lang="en-US" dirty="0"/>
              <a:t>Sagebrush lizard</a:t>
            </a:r>
          </a:p>
        </p:txBody>
      </p:sp>
      <p:pic>
        <p:nvPicPr>
          <p:cNvPr id="1029" name="Picture 5" descr="http://www.nwf.org/~/media/Content/NWM/Animals/Mammals/pygmy-rabbit-Betsy-Demay-570x375.ash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834" y="2400870"/>
            <a:ext cx="3531766" cy="232353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allaboutbirds.org/guide/PHOTO/LARGE/saget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457200"/>
            <a:ext cx="2619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5205" y="4800600"/>
            <a:ext cx="3015395" cy="194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94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www.wy.blm.gov/jio-papo/papo/wildlife/pics/muledeer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86175"/>
            <a:ext cx="3945342"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a:solidFill>
                  <a:srgbClr val="D2533C"/>
                </a:solidFill>
              </a:rPr>
              <a:t>Sagebrush Near-Obligates Include . . .</a:t>
            </a:r>
            <a:endParaRPr lang="en-US" sz="2000" dirty="0"/>
          </a:p>
        </p:txBody>
      </p:sp>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419225"/>
            <a:ext cx="18034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a:spLocks noGrp="1"/>
          </p:cNvSpPr>
          <p:nvPr>
            <p:ph idx="1"/>
          </p:nvPr>
        </p:nvSpPr>
        <p:spPr>
          <a:xfrm>
            <a:off x="914400" y="1752600"/>
            <a:ext cx="4495800" cy="4876800"/>
          </a:xfrm>
        </p:spPr>
        <p:txBody>
          <a:bodyPr>
            <a:normAutofit/>
          </a:bodyPr>
          <a:lstStyle/>
          <a:p>
            <a:r>
              <a:rPr lang="en-US" dirty="0"/>
              <a:t>Burrowing owls</a:t>
            </a:r>
          </a:p>
          <a:p>
            <a:r>
              <a:rPr lang="en-US" dirty="0"/>
              <a:t>Merriam’s shrew</a:t>
            </a:r>
          </a:p>
          <a:p>
            <a:r>
              <a:rPr lang="en-US" dirty="0"/>
              <a:t>Mule deer</a:t>
            </a:r>
          </a:p>
          <a:p>
            <a:r>
              <a:rPr lang="en-US" dirty="0"/>
              <a:t>Vesper sparrow</a:t>
            </a:r>
          </a:p>
          <a:p>
            <a:r>
              <a:rPr lang="en-US" dirty="0"/>
              <a:t>Striped </a:t>
            </a:r>
            <a:r>
              <a:rPr lang="en-US" dirty="0" err="1"/>
              <a:t>whipsnake</a:t>
            </a:r>
            <a:endParaRPr lang="en-US" dirty="0"/>
          </a:p>
          <a:p>
            <a:r>
              <a:rPr lang="en-US" dirty="0"/>
              <a:t>Loggerhead shrikes</a:t>
            </a:r>
          </a:p>
          <a:p>
            <a:r>
              <a:rPr lang="en-US" dirty="0"/>
              <a:t>Many more species</a:t>
            </a:r>
          </a:p>
          <a:p>
            <a:endParaRPr lang="en-US" dirty="0"/>
          </a:p>
        </p:txBody>
      </p:sp>
      <p:pic>
        <p:nvPicPr>
          <p:cNvPr id="1028" name="Picture 4" descr="https://s-media-cache-ak0.pinimg.com/236x/72/b2/bc/72b2bc85d986e525d7e6abdba8ae00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1796" y="2019300"/>
            <a:ext cx="2247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rgbClr val="604C3B"/>
      </a:dk1>
      <a:lt1>
        <a:srgbClr val="FFFFFF"/>
      </a:lt1>
      <a:dk2>
        <a:srgbClr val="604C3B"/>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11360</TotalTime>
  <Words>984</Words>
  <Application>Microsoft Office PowerPoint</Application>
  <PresentationFormat>On-screen Show (4:3)</PresentationFormat>
  <Paragraphs>110</Paragraphs>
  <Slides>22</Slides>
  <Notes>20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Clarity</vt:lpstr>
      <vt:lpstr>Sagebrush Ecosystem Curriculum</vt:lpstr>
      <vt:lpstr>PowerPoint Presentation</vt:lpstr>
      <vt:lpstr>What is the Greater Sage-Grouse</vt:lpstr>
      <vt:lpstr>Lek</vt:lpstr>
      <vt:lpstr>On a Sage Grouse Lek Video</vt:lpstr>
      <vt:lpstr>Wildlife Web Cam: 1st time on a Lek</vt:lpstr>
      <vt:lpstr>PowerPoint Presentation</vt:lpstr>
      <vt:lpstr>Sagebrush Obligate Species Include Sage-Grouse and…</vt:lpstr>
      <vt:lpstr>Sagebrush Near-Obligates Include . . .</vt:lpstr>
      <vt:lpstr>Sagebrush</vt:lpstr>
      <vt:lpstr>Human Impacts</vt:lpstr>
      <vt:lpstr>Trunk Contents</vt:lpstr>
      <vt:lpstr>The Sagebrush Sea’s Web of Life</vt:lpstr>
      <vt:lpstr>Invasive Plants: A Threat to the Ecosystem</vt:lpstr>
      <vt:lpstr>Fire! Impacts on the Sagebrush Ecosystem</vt:lpstr>
      <vt:lpstr>Succession in the Sagebrush Ecosystem</vt:lpstr>
      <vt:lpstr>Sagebrush Sea Survival</vt:lpstr>
      <vt:lpstr>Human Connections</vt:lpstr>
      <vt:lpstr>Develop Management Plans</vt:lpstr>
      <vt:lpstr> Community Presentations and Engagement</vt:lpstr>
      <vt:lpstr>Partners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Sagebrush Steppe Ecosystem Curriculum</dc:title>
  <dc:creator>Administrator</dc:creator>
  <cp:lastModifiedBy>rick R</cp:lastModifiedBy>
  <cp:revision>121</cp:revision>
  <dcterms:created xsi:type="dcterms:W3CDTF">2015-06-26T15:31:28Z</dcterms:created>
  <dcterms:modified xsi:type="dcterms:W3CDTF">2022-04-18T19:57:08Z</dcterms:modified>
</cp:coreProperties>
</file>