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81" r:id="rId7"/>
    <p:sldId id="283" r:id="rId8"/>
    <p:sldId id="284" r:id="rId9"/>
    <p:sldId id="285" r:id="rId10"/>
    <p:sldId id="268" r:id="rId11"/>
    <p:sldId id="279"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2654FD36-F1B4-4811-8F6A-9B9B903DBDEB}">
          <p14:sldIdLst>
            <p14:sldId id="256"/>
            <p14:sldId id="257"/>
            <p14:sldId id="281"/>
            <p14:sldId id="283"/>
            <p14:sldId id="284"/>
            <p14:sldId id="285"/>
            <p14:sldId id="268"/>
            <p14:sldId id="279"/>
          </p14:sldIdLst>
        </p14:section>
        <p14:section name="Contact Information" id="{35FD7B85-A30C-4C47-A038-3F808ECEA073}">
          <p14:sldIdLst>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1F88D-8B99-4904-8616-5B59D8B3F6A5}" v="9" dt="2023-11-08T20:57:17.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13" autoAdjust="0"/>
  </p:normalViewPr>
  <p:slideViewPr>
    <p:cSldViewPr snapToGrid="0">
      <p:cViewPr varScale="1">
        <p:scale>
          <a:sx n="59" d="100"/>
          <a:sy n="59" d="100"/>
        </p:scale>
        <p:origin x="15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7094D-FD53-40EC-AB30-10FB9FBD54A2}"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FF39B-9A00-4A09-B090-8E77A566573E}" type="slidenum">
              <a:rPr lang="en-US" smtClean="0"/>
              <a:t>‹#›</a:t>
            </a:fld>
            <a:endParaRPr lang="en-US"/>
          </a:p>
        </p:txBody>
      </p:sp>
    </p:spTree>
    <p:extLst>
      <p:ext uri="{BB962C8B-B14F-4D97-AF65-F5344CB8AC3E}">
        <p14:creationId xmlns:p14="http://schemas.microsoft.com/office/powerpoint/2010/main" val="354474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Anjaleeqa</a:t>
            </a:r>
          </a:p>
          <a:p>
            <a:endParaRPr lang="en-US" dirty="0"/>
          </a:p>
        </p:txBody>
      </p:sp>
      <p:sp>
        <p:nvSpPr>
          <p:cNvPr id="4" name="Slide Number Placeholder 3"/>
          <p:cNvSpPr>
            <a:spLocks noGrp="1"/>
          </p:cNvSpPr>
          <p:nvPr>
            <p:ph type="sldNum" sz="quarter" idx="5"/>
          </p:nvPr>
        </p:nvSpPr>
        <p:spPr/>
        <p:txBody>
          <a:bodyPr/>
          <a:lstStyle/>
          <a:p>
            <a:fld id="{9ECFF39B-9A00-4A09-B090-8E77A566573E}" type="slidenum">
              <a:rPr lang="en-US" smtClean="0"/>
              <a:t>1</a:t>
            </a:fld>
            <a:endParaRPr lang="en-US"/>
          </a:p>
        </p:txBody>
      </p:sp>
    </p:spTree>
    <p:extLst>
      <p:ext uri="{BB962C8B-B14F-4D97-AF65-F5344CB8AC3E}">
        <p14:creationId xmlns:p14="http://schemas.microsoft.com/office/powerpoint/2010/main" val="193924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F39B-9A00-4A09-B090-8E77A566573E}" type="slidenum">
              <a:rPr lang="en-US" smtClean="0"/>
              <a:t>2</a:t>
            </a:fld>
            <a:endParaRPr lang="en-US"/>
          </a:p>
        </p:txBody>
      </p:sp>
    </p:spTree>
    <p:extLst>
      <p:ext uri="{BB962C8B-B14F-4D97-AF65-F5344CB8AC3E}">
        <p14:creationId xmlns:p14="http://schemas.microsoft.com/office/powerpoint/2010/main" val="47797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CFF39B-9A00-4A09-B090-8E77A566573E}" type="slidenum">
              <a:rPr lang="en-US" smtClean="0"/>
              <a:t>3</a:t>
            </a:fld>
            <a:endParaRPr lang="en-US"/>
          </a:p>
        </p:txBody>
      </p:sp>
    </p:spTree>
    <p:extLst>
      <p:ext uri="{BB962C8B-B14F-4D97-AF65-F5344CB8AC3E}">
        <p14:creationId xmlns:p14="http://schemas.microsoft.com/office/powerpoint/2010/main" val="172672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CFF39B-9A00-4A09-B090-8E77A566573E}" type="slidenum">
              <a:rPr lang="en-US" smtClean="0"/>
              <a:t>4</a:t>
            </a:fld>
            <a:endParaRPr lang="en-US"/>
          </a:p>
        </p:txBody>
      </p:sp>
    </p:spTree>
    <p:extLst>
      <p:ext uri="{BB962C8B-B14F-4D97-AF65-F5344CB8AC3E}">
        <p14:creationId xmlns:p14="http://schemas.microsoft.com/office/powerpoint/2010/main" val="246632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Builds on 3206</a:t>
            </a:r>
          </a:p>
        </p:txBody>
      </p:sp>
      <p:sp>
        <p:nvSpPr>
          <p:cNvPr id="4" name="Slide Number Placeholder 3"/>
          <p:cNvSpPr>
            <a:spLocks noGrp="1"/>
          </p:cNvSpPr>
          <p:nvPr>
            <p:ph type="sldNum" sz="quarter" idx="5"/>
          </p:nvPr>
        </p:nvSpPr>
        <p:spPr/>
        <p:txBody>
          <a:bodyPr/>
          <a:lstStyle/>
          <a:p>
            <a:fld id="{9ECFF39B-9A00-4A09-B090-8E77A566573E}" type="slidenum">
              <a:rPr lang="en-US" smtClean="0"/>
              <a:t>5</a:t>
            </a:fld>
            <a:endParaRPr lang="en-US"/>
          </a:p>
        </p:txBody>
      </p:sp>
    </p:spTree>
    <p:extLst>
      <p:ext uri="{BB962C8B-B14F-4D97-AF65-F5344CB8AC3E}">
        <p14:creationId xmlns:p14="http://schemas.microsoft.com/office/powerpoint/2010/main" val="63927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Builds on 3206</a:t>
            </a:r>
          </a:p>
        </p:txBody>
      </p:sp>
      <p:sp>
        <p:nvSpPr>
          <p:cNvPr id="4" name="Slide Number Placeholder 3"/>
          <p:cNvSpPr>
            <a:spLocks noGrp="1"/>
          </p:cNvSpPr>
          <p:nvPr>
            <p:ph type="sldNum" sz="quarter" idx="5"/>
          </p:nvPr>
        </p:nvSpPr>
        <p:spPr/>
        <p:txBody>
          <a:bodyPr/>
          <a:lstStyle/>
          <a:p>
            <a:fld id="{9ECFF39B-9A00-4A09-B090-8E77A566573E}" type="slidenum">
              <a:rPr lang="en-US" smtClean="0"/>
              <a:t>6</a:t>
            </a:fld>
            <a:endParaRPr lang="en-US"/>
          </a:p>
        </p:txBody>
      </p:sp>
    </p:spTree>
    <p:extLst>
      <p:ext uri="{BB962C8B-B14F-4D97-AF65-F5344CB8AC3E}">
        <p14:creationId xmlns:p14="http://schemas.microsoft.com/office/powerpoint/2010/main" val="296372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CFF39B-9A00-4A09-B090-8E77A566573E}" type="slidenum">
              <a:rPr lang="en-US" smtClean="0"/>
              <a:t>9</a:t>
            </a:fld>
            <a:endParaRPr lang="en-US"/>
          </a:p>
        </p:txBody>
      </p:sp>
    </p:spTree>
    <p:extLst>
      <p:ext uri="{BB962C8B-B14F-4D97-AF65-F5344CB8AC3E}">
        <p14:creationId xmlns:p14="http://schemas.microsoft.com/office/powerpoint/2010/main" val="12039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0DBA-4B21-E2DD-DE25-E0A0C68138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167780-4168-D85F-7851-1592845C3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01C2D1-308A-5558-A87D-14CDA8FF077F}"/>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5" name="Footer Placeholder 4">
            <a:extLst>
              <a:ext uri="{FF2B5EF4-FFF2-40B4-BE49-F238E27FC236}">
                <a16:creationId xmlns:a16="http://schemas.microsoft.com/office/drawing/2014/main" id="{80EBAF15-01D8-D7E3-AC0D-1A62376E1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EB2D-9DC0-E941-6FAA-26C00FF4EFFA}"/>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246330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2F0F-8821-54E0-41AB-98A76AD7D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B387C-6BBC-5E1E-DAFE-773EA8A69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49331-27AC-4D3C-26DA-9450A19D53B5}"/>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5" name="Footer Placeholder 4">
            <a:extLst>
              <a:ext uri="{FF2B5EF4-FFF2-40B4-BE49-F238E27FC236}">
                <a16:creationId xmlns:a16="http://schemas.microsoft.com/office/drawing/2014/main" id="{9CFE479B-2A75-7484-094F-5C3EB608C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C90C8-F3D4-1426-E194-FB8EF26FDBD3}"/>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183550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2DEA-09D4-181D-11D3-BFE1B9ED5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2D1908-8A43-C3D3-AA79-C1440329B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78804-74B6-ED12-264F-4698F2BAE36C}"/>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5" name="Footer Placeholder 4">
            <a:extLst>
              <a:ext uri="{FF2B5EF4-FFF2-40B4-BE49-F238E27FC236}">
                <a16:creationId xmlns:a16="http://schemas.microsoft.com/office/drawing/2014/main" id="{B5AFF7F1-BBE4-5B6F-9150-016D5962E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4DB29-CCD3-9F12-73F2-09C62E5B3947}"/>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292031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BB51-4177-6C2D-BF1E-FBBFF9B06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E475A-FF37-51F6-F012-19CB90751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A3C25-F98F-35A0-D627-CFE585CA8496}"/>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5" name="Footer Placeholder 4">
            <a:extLst>
              <a:ext uri="{FF2B5EF4-FFF2-40B4-BE49-F238E27FC236}">
                <a16:creationId xmlns:a16="http://schemas.microsoft.com/office/drawing/2014/main" id="{DF57286B-4860-B77E-C392-6BF4470A9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6CAC8-C653-E638-9571-021E8BB34614}"/>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96722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E852-9C50-1542-0A17-4B88BD159D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94391-7E7C-0DA0-D632-835CA302C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9ED815-4D07-2654-5F22-A9156A0D2FED}"/>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5" name="Footer Placeholder 4">
            <a:extLst>
              <a:ext uri="{FF2B5EF4-FFF2-40B4-BE49-F238E27FC236}">
                <a16:creationId xmlns:a16="http://schemas.microsoft.com/office/drawing/2014/main" id="{AEC74465-B816-94FB-D15F-5A5A9BC7B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8782D-C7C7-771C-4D65-3C8561E7E72E}"/>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234656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6177-1F2D-860B-DFD2-5A858F611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0D3B0-32D5-FD30-DCAC-ABFC848325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168A4D-E9F9-9343-B77B-AACB41FD11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3E467-CDF3-E935-609F-37E1EAA63DC0}"/>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6" name="Footer Placeholder 5">
            <a:extLst>
              <a:ext uri="{FF2B5EF4-FFF2-40B4-BE49-F238E27FC236}">
                <a16:creationId xmlns:a16="http://schemas.microsoft.com/office/drawing/2014/main" id="{A213262B-FBD0-B020-BE7B-9FC5C8CBD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594E3-8334-6E7E-FCB0-12F50A8BC5CE}"/>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325770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A48A-4D0A-9BD7-C70D-9AB424D1AD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226E0-6551-A469-FF8D-AF3E1229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FD4001-B626-C917-E4CE-4B65BAAD3E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9E5D4C-9193-C14F-CB25-BCBCCCED0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0BE2AB-E2E0-92CB-64E5-9996DC7772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2CC78-BEF7-59CD-2DB3-6D302F6F1F3C}"/>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8" name="Footer Placeholder 7">
            <a:extLst>
              <a:ext uri="{FF2B5EF4-FFF2-40B4-BE49-F238E27FC236}">
                <a16:creationId xmlns:a16="http://schemas.microsoft.com/office/drawing/2014/main" id="{7590A5CD-C470-1129-3D33-A6FA9FEFF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4E51C0-0A1C-9F95-B1F4-42F44DE84895}"/>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186959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1B3E-8A8B-0687-4DD8-CBF66DDF4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0A92E-2831-05E9-7877-AA9DD8D3B1FB}"/>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4" name="Footer Placeholder 3">
            <a:extLst>
              <a:ext uri="{FF2B5EF4-FFF2-40B4-BE49-F238E27FC236}">
                <a16:creationId xmlns:a16="http://schemas.microsoft.com/office/drawing/2014/main" id="{E2AAA30D-8F15-E074-1AA5-CBAC9FFE23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EEA28C-6608-9662-DB6E-FFFECE5823C6}"/>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153797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DF544-288E-7DFE-FDCE-EF288B2FD6E5}"/>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3" name="Footer Placeholder 2">
            <a:extLst>
              <a:ext uri="{FF2B5EF4-FFF2-40B4-BE49-F238E27FC236}">
                <a16:creationId xmlns:a16="http://schemas.microsoft.com/office/drawing/2014/main" id="{30381750-5128-B2CC-6A97-EA99594EB3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5241E8-0662-BB9E-34F0-8729E1BC8EBD}"/>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135100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6236-E74C-E867-EF82-B227E718D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0090E8-9B5F-49D4-D893-D31CD8077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89008-3C54-6ABF-385D-9A3130C34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BC25F3-A6FA-D4A0-51DA-80885502B9B5}"/>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6" name="Footer Placeholder 5">
            <a:extLst>
              <a:ext uri="{FF2B5EF4-FFF2-40B4-BE49-F238E27FC236}">
                <a16:creationId xmlns:a16="http://schemas.microsoft.com/office/drawing/2014/main" id="{F472982B-7808-2C64-64C5-9917F1CC7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FC0C7-FECC-E25B-F844-D6E930DCBABA}"/>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132551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BE2C-E5A6-CF65-6F9F-716F55A86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EF5A30-E30D-3D40-5A76-5353F8AEC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A7848E-D30F-86B6-D040-E1DB2758D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285E4-EB96-457D-78E1-DA540A032290}"/>
              </a:ext>
            </a:extLst>
          </p:cNvPr>
          <p:cNvSpPr>
            <a:spLocks noGrp="1"/>
          </p:cNvSpPr>
          <p:nvPr>
            <p:ph type="dt" sz="half" idx="10"/>
          </p:nvPr>
        </p:nvSpPr>
        <p:spPr/>
        <p:txBody>
          <a:bodyPr/>
          <a:lstStyle/>
          <a:p>
            <a:fld id="{6819521E-C1F3-46FE-9B40-53565147AED4}" type="datetimeFigureOut">
              <a:rPr lang="en-US" smtClean="0"/>
              <a:t>11/9/2023</a:t>
            </a:fld>
            <a:endParaRPr lang="en-US"/>
          </a:p>
        </p:txBody>
      </p:sp>
      <p:sp>
        <p:nvSpPr>
          <p:cNvPr id="6" name="Footer Placeholder 5">
            <a:extLst>
              <a:ext uri="{FF2B5EF4-FFF2-40B4-BE49-F238E27FC236}">
                <a16:creationId xmlns:a16="http://schemas.microsoft.com/office/drawing/2014/main" id="{7DD58F81-5C25-F575-68DB-D92F1E891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07CAF-30B8-C82B-AF83-C7FB857923C4}"/>
              </a:ext>
            </a:extLst>
          </p:cNvPr>
          <p:cNvSpPr>
            <a:spLocks noGrp="1"/>
          </p:cNvSpPr>
          <p:nvPr>
            <p:ph type="sldNum" sz="quarter" idx="12"/>
          </p:nvPr>
        </p:nvSpPr>
        <p:spPr/>
        <p:txBody>
          <a:bodyPr/>
          <a:lstStyle/>
          <a:p>
            <a:fld id="{9752B166-69A0-4820-9C3C-70F0C0E43326}" type="slidenum">
              <a:rPr lang="en-US" smtClean="0"/>
              <a:t>‹#›</a:t>
            </a:fld>
            <a:endParaRPr lang="en-US"/>
          </a:p>
        </p:txBody>
      </p:sp>
    </p:spTree>
    <p:extLst>
      <p:ext uri="{BB962C8B-B14F-4D97-AF65-F5344CB8AC3E}">
        <p14:creationId xmlns:p14="http://schemas.microsoft.com/office/powerpoint/2010/main" val="37771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725950-866F-AF33-471B-13201EF4D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0929C6-3404-4CFC-2FCE-95DE65B18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BA27-2D65-779E-6933-0F943B30E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9521E-C1F3-46FE-9B40-53565147AED4}" type="datetimeFigureOut">
              <a:rPr lang="en-US" smtClean="0"/>
              <a:t>11/9/2023</a:t>
            </a:fld>
            <a:endParaRPr lang="en-US"/>
          </a:p>
        </p:txBody>
      </p:sp>
      <p:sp>
        <p:nvSpPr>
          <p:cNvPr id="5" name="Footer Placeholder 4">
            <a:extLst>
              <a:ext uri="{FF2B5EF4-FFF2-40B4-BE49-F238E27FC236}">
                <a16:creationId xmlns:a16="http://schemas.microsoft.com/office/drawing/2014/main" id="{B5D38BC3-D926-73A2-F697-B35352F71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F5CA00-59D0-C749-2352-A123B3C96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2B166-69A0-4820-9C3C-70F0C0E43326}" type="slidenum">
              <a:rPr lang="en-US" smtClean="0"/>
              <a:t>‹#›</a:t>
            </a:fld>
            <a:endParaRPr lang="en-US"/>
          </a:p>
        </p:txBody>
      </p:sp>
    </p:spTree>
    <p:extLst>
      <p:ext uri="{BB962C8B-B14F-4D97-AF65-F5344CB8AC3E}">
        <p14:creationId xmlns:p14="http://schemas.microsoft.com/office/powerpoint/2010/main" val="2908919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ichael_eldon_brown@fw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anajaleeqa_baldwin@fw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E625-8A01-B5FF-5860-77AE71CB9AE7}"/>
              </a:ext>
            </a:extLst>
          </p:cNvPr>
          <p:cNvSpPr>
            <a:spLocks noGrp="1"/>
          </p:cNvSpPr>
          <p:nvPr>
            <p:ph type="ctrTitle"/>
          </p:nvPr>
        </p:nvSpPr>
        <p:spPr>
          <a:noFill/>
        </p:spPr>
        <p:txBody>
          <a:bodyPr anchor="ctr">
            <a:normAutofit/>
          </a:bodyPr>
          <a:lstStyle/>
          <a:p>
            <a:r>
              <a:rPr lang="en-US" sz="5400" b="1" dirty="0">
                <a:solidFill>
                  <a:srgbClr val="080808"/>
                </a:solidFill>
              </a:rPr>
              <a:t>National and Regional Tribal Updates</a:t>
            </a:r>
            <a:br>
              <a:rPr lang="en-US" sz="5400" b="1" dirty="0">
                <a:solidFill>
                  <a:srgbClr val="080808"/>
                </a:solidFill>
              </a:rPr>
            </a:br>
            <a:r>
              <a:rPr lang="en-US" sz="3600" b="1" dirty="0">
                <a:solidFill>
                  <a:srgbClr val="080808"/>
                </a:solidFill>
              </a:rPr>
              <a:t>USFWS Pacific Southwest Region </a:t>
            </a:r>
            <a:endParaRPr lang="en-US" sz="5400" b="1" dirty="0">
              <a:solidFill>
                <a:srgbClr val="080808"/>
              </a:solidFill>
            </a:endParaRPr>
          </a:p>
        </p:txBody>
      </p:sp>
      <p:sp>
        <p:nvSpPr>
          <p:cNvPr id="3" name="Subtitle 2">
            <a:extLst>
              <a:ext uri="{FF2B5EF4-FFF2-40B4-BE49-F238E27FC236}">
                <a16:creationId xmlns:a16="http://schemas.microsoft.com/office/drawing/2014/main" id="{C28570BC-0C19-0EAA-B88E-3D4B32245C2E}"/>
              </a:ext>
            </a:extLst>
          </p:cNvPr>
          <p:cNvSpPr>
            <a:spLocks noGrp="1"/>
          </p:cNvSpPr>
          <p:nvPr>
            <p:ph type="subTitle" idx="1"/>
          </p:nvPr>
        </p:nvSpPr>
        <p:spPr>
          <a:xfrm>
            <a:off x="2763012" y="4022662"/>
            <a:ext cx="6665976" cy="2003234"/>
          </a:xfrm>
          <a:noFill/>
        </p:spPr>
        <p:txBody>
          <a:bodyPr>
            <a:normAutofit/>
          </a:bodyPr>
          <a:lstStyle/>
          <a:p>
            <a:pPr algn="l"/>
            <a:r>
              <a:rPr lang="en-US" sz="1900" b="1" dirty="0">
                <a:solidFill>
                  <a:srgbClr val="080808"/>
                </a:solidFill>
              </a:rPr>
              <a:t>Eldon Brown			Anjaleeqa Baldwin</a:t>
            </a:r>
          </a:p>
          <a:p>
            <a:pPr algn="l"/>
            <a:r>
              <a:rPr lang="en-US" sz="1900" dirty="0">
                <a:solidFill>
                  <a:srgbClr val="080808"/>
                </a:solidFill>
              </a:rPr>
              <a:t>Native American Liaison		Assistant Tribal Coordinator</a:t>
            </a:r>
          </a:p>
          <a:p>
            <a:endParaRPr lang="en-US" sz="1900" dirty="0">
              <a:solidFill>
                <a:srgbClr val="080808"/>
              </a:solidFill>
            </a:endParaRPr>
          </a:p>
          <a:p>
            <a:r>
              <a:rPr lang="en-US" sz="1900" dirty="0">
                <a:solidFill>
                  <a:srgbClr val="080808"/>
                </a:solidFill>
              </a:rPr>
              <a:t>U.S. Fish and Wildlife Service</a:t>
            </a:r>
          </a:p>
          <a:p>
            <a:r>
              <a:rPr lang="en-US" sz="1900" dirty="0">
                <a:solidFill>
                  <a:srgbClr val="080808"/>
                </a:solidFill>
              </a:rPr>
              <a:t>November 8, 2023</a:t>
            </a:r>
          </a:p>
        </p:txBody>
      </p:sp>
      <p:pic>
        <p:nvPicPr>
          <p:cNvPr id="4" name="Picture 3" descr="map of California and Nevada">
            <a:extLst>
              <a:ext uri="{FF2B5EF4-FFF2-40B4-BE49-F238E27FC236}">
                <a16:creationId xmlns:a16="http://schemas.microsoft.com/office/drawing/2014/main" id="{8F58F20B-5150-1ED5-8AC0-AA5331D389DF}"/>
              </a:ext>
            </a:extLst>
          </p:cNvPr>
          <p:cNvPicPr>
            <a:picLocks noChangeAspect="1"/>
          </p:cNvPicPr>
          <p:nvPr/>
        </p:nvPicPr>
        <p:blipFill>
          <a:blip r:embed="rId3">
            <a:alphaModFix amt="18000"/>
          </a:blip>
          <a:stretch>
            <a:fillRect/>
          </a:stretch>
        </p:blipFill>
        <p:spPr>
          <a:xfrm>
            <a:off x="2932728" y="178448"/>
            <a:ext cx="6326544" cy="6326544"/>
          </a:xfrm>
          <a:prstGeom prst="rect">
            <a:avLst/>
          </a:prstGeom>
        </p:spPr>
      </p:pic>
    </p:spTree>
    <p:extLst>
      <p:ext uri="{BB962C8B-B14F-4D97-AF65-F5344CB8AC3E}">
        <p14:creationId xmlns:p14="http://schemas.microsoft.com/office/powerpoint/2010/main" val="379062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33021-ED47-077D-E8E4-F9BC286A6703}"/>
              </a:ext>
            </a:extLst>
          </p:cNvPr>
          <p:cNvSpPr>
            <a:spLocks noGrp="1"/>
          </p:cNvSpPr>
          <p:nvPr>
            <p:ph type="title"/>
          </p:nvPr>
        </p:nvSpPr>
        <p:spPr>
          <a:xfrm>
            <a:off x="5297762" y="329184"/>
            <a:ext cx="6251110" cy="1783080"/>
          </a:xfrm>
        </p:spPr>
        <p:txBody>
          <a:bodyPr anchor="b">
            <a:normAutofit/>
          </a:bodyPr>
          <a:lstStyle/>
          <a:p>
            <a:r>
              <a:rPr lang="en-US" sz="4000"/>
              <a:t>Today</a:t>
            </a:r>
          </a:p>
        </p:txBody>
      </p:sp>
      <p:pic>
        <p:nvPicPr>
          <p:cNvPr id="7" name="Picture 6" descr="black and white drawing of a tree and closeup of a leaf">
            <a:extLst>
              <a:ext uri="{FF2B5EF4-FFF2-40B4-BE49-F238E27FC236}">
                <a16:creationId xmlns:a16="http://schemas.microsoft.com/office/drawing/2014/main" id="{900CBEDC-8451-77BC-19C6-24D30D9CF905}"/>
              </a:ext>
            </a:extLst>
          </p:cNvPr>
          <p:cNvPicPr>
            <a:picLocks noChangeAspect="1"/>
          </p:cNvPicPr>
          <p:nvPr/>
        </p:nvPicPr>
        <p:blipFill rotWithShape="1">
          <a:blip r:embed="rId3">
            <a:extLst>
              <a:ext uri="{28A0092B-C50C-407E-A947-70E740481C1C}">
                <a14:useLocalDpi xmlns:a14="http://schemas.microsoft.com/office/drawing/2010/main" val="0"/>
              </a:ext>
            </a:extLst>
          </a:blip>
          <a:srcRect l="8511" r="442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E6E36D-E87C-68C6-B5EB-F24B5B5D8884}"/>
              </a:ext>
            </a:extLst>
          </p:cNvPr>
          <p:cNvSpPr>
            <a:spLocks noGrp="1"/>
          </p:cNvSpPr>
          <p:nvPr>
            <p:ph idx="1"/>
          </p:nvPr>
        </p:nvSpPr>
        <p:spPr>
          <a:xfrm>
            <a:off x="5297762" y="2706624"/>
            <a:ext cx="6251110" cy="3483864"/>
          </a:xfrm>
        </p:spPr>
        <p:txBody>
          <a:bodyPr>
            <a:normAutofit/>
          </a:bodyPr>
          <a:lstStyle/>
          <a:p>
            <a:r>
              <a:rPr lang="en-US" sz="2200" dirty="0"/>
              <a:t>Tribal Wildlife Grant FY23 Update</a:t>
            </a:r>
          </a:p>
          <a:p>
            <a:r>
              <a:rPr lang="en-US" sz="2200" dirty="0"/>
              <a:t>Current Efforts for Tribal Engagement</a:t>
            </a:r>
          </a:p>
          <a:p>
            <a:pPr lvl="1"/>
            <a:r>
              <a:rPr lang="en-US" sz="2200" dirty="0"/>
              <a:t>Native American Policy 5-year Review</a:t>
            </a:r>
          </a:p>
          <a:p>
            <a:pPr lvl="1"/>
            <a:r>
              <a:rPr lang="en-US" sz="2200" dirty="0"/>
              <a:t>National Coordination on Co-Stewardship</a:t>
            </a:r>
          </a:p>
          <a:p>
            <a:r>
              <a:rPr lang="en-US" sz="2400" dirty="0"/>
              <a:t>Regional Efforts</a:t>
            </a:r>
          </a:p>
          <a:p>
            <a:pPr marL="0" indent="0">
              <a:buNone/>
            </a:pPr>
            <a:endParaRPr lang="en-US" sz="2200" dirty="0"/>
          </a:p>
        </p:txBody>
      </p:sp>
    </p:spTree>
    <p:extLst>
      <p:ext uri="{BB962C8B-B14F-4D97-AF65-F5344CB8AC3E}">
        <p14:creationId xmlns:p14="http://schemas.microsoft.com/office/powerpoint/2010/main" val="161001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33021-ED47-077D-E8E4-F9BC286A6703}"/>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USFWS</a:t>
            </a:r>
            <a:br>
              <a:rPr lang="en-US" sz="3400" dirty="0">
                <a:solidFill>
                  <a:srgbClr val="FFFFFF"/>
                </a:solidFill>
              </a:rPr>
            </a:br>
            <a:r>
              <a:rPr lang="en-US" sz="3400" dirty="0">
                <a:solidFill>
                  <a:srgbClr val="FFFFFF"/>
                </a:solidFill>
              </a:rPr>
              <a:t>Tribal Wildlife Grant</a:t>
            </a:r>
          </a:p>
        </p:txBody>
      </p:sp>
      <p:sp>
        <p:nvSpPr>
          <p:cNvPr id="3" name="Content Placeholder 2">
            <a:extLst>
              <a:ext uri="{FF2B5EF4-FFF2-40B4-BE49-F238E27FC236}">
                <a16:creationId xmlns:a16="http://schemas.microsoft.com/office/drawing/2014/main" id="{E2E6E36D-E87C-68C6-B5EB-F24B5B5D8884}"/>
              </a:ext>
            </a:extLst>
          </p:cNvPr>
          <p:cNvSpPr>
            <a:spLocks noGrp="1"/>
          </p:cNvSpPr>
          <p:nvPr>
            <p:ph idx="1"/>
          </p:nvPr>
        </p:nvSpPr>
        <p:spPr>
          <a:xfrm>
            <a:off x="1457558" y="2107885"/>
            <a:ext cx="9724031" cy="3683358"/>
          </a:xfrm>
        </p:spPr>
        <p:txBody>
          <a:bodyPr anchor="ctr">
            <a:normAutofit/>
          </a:bodyPr>
          <a:lstStyle/>
          <a:p>
            <a:r>
              <a:rPr lang="en-US" sz="2000" b="1" i="1" dirty="0"/>
              <a:t>The Tribal Wildlife Grants (TWG) Program </a:t>
            </a:r>
            <a:r>
              <a:rPr lang="en-US" sz="2000" i="1" dirty="0"/>
              <a:t>was created to support the development and implementation of programs for the benefit of wildlife and their habitats and species of Tribal cultural or traditional importance, including species that are not hunted or fished.</a:t>
            </a:r>
          </a:p>
          <a:p>
            <a:r>
              <a:rPr lang="en-US" sz="2000" b="1" i="1" dirty="0">
                <a:solidFill>
                  <a:srgbClr val="1C1E21"/>
                </a:solidFill>
                <a:effectLst/>
              </a:rPr>
              <a:t>Since 2003, providing support for 350 conservation projects </a:t>
            </a:r>
            <a:r>
              <a:rPr lang="en-US" sz="2000" b="0" i="1" dirty="0">
                <a:solidFill>
                  <a:srgbClr val="1C1E21"/>
                </a:solidFill>
                <a:effectLst/>
              </a:rPr>
              <a:t>administered by participating Federally-recognized tribes. A number of projects funded through the program have focused on climate change impacts on wildlife on tribal lands.</a:t>
            </a:r>
          </a:p>
          <a:p>
            <a:r>
              <a:rPr lang="en-US" sz="2000" i="1" dirty="0">
                <a:solidFill>
                  <a:srgbClr val="1C1E21"/>
                </a:solidFill>
              </a:rPr>
              <a:t>If a Tribe has never received a Tribal Wildlife Grant, the USFWS provides path for federally recognized Tribes to be eligible to receive one, if they submit a proposal. </a:t>
            </a:r>
          </a:p>
          <a:p>
            <a:r>
              <a:rPr lang="en-US" sz="2000" b="1" i="1" dirty="0">
                <a:solidFill>
                  <a:srgbClr val="1C1E21"/>
                </a:solidFill>
              </a:rPr>
              <a:t>Next funding announcement expected: February 2024</a:t>
            </a:r>
            <a:endParaRPr lang="en-US" sz="2000" b="1" i="1" dirty="0"/>
          </a:p>
        </p:txBody>
      </p:sp>
    </p:spTree>
    <p:extLst>
      <p:ext uri="{BB962C8B-B14F-4D97-AF65-F5344CB8AC3E}">
        <p14:creationId xmlns:p14="http://schemas.microsoft.com/office/powerpoint/2010/main" val="308085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Rectangle 6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33021-ED47-077D-E8E4-F9BC286A670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FY 2023 Update  for the USFWS</a:t>
            </a:r>
            <a:br>
              <a:rPr lang="en-US" sz="4000" dirty="0">
                <a:solidFill>
                  <a:srgbClr val="FFFFFF"/>
                </a:solidFill>
              </a:rPr>
            </a:br>
            <a:r>
              <a:rPr lang="en-US" sz="4000" dirty="0">
                <a:solidFill>
                  <a:srgbClr val="FFFFFF"/>
                </a:solidFill>
              </a:rPr>
              <a:t>Tribal Wildlife Grant</a:t>
            </a:r>
          </a:p>
        </p:txBody>
      </p:sp>
      <p:sp>
        <p:nvSpPr>
          <p:cNvPr id="3" name="Content Placeholder 2">
            <a:extLst>
              <a:ext uri="{FF2B5EF4-FFF2-40B4-BE49-F238E27FC236}">
                <a16:creationId xmlns:a16="http://schemas.microsoft.com/office/drawing/2014/main" id="{E2E6E36D-E87C-68C6-B5EB-F24B5B5D8884}"/>
              </a:ext>
            </a:extLst>
          </p:cNvPr>
          <p:cNvSpPr>
            <a:spLocks noGrp="1"/>
          </p:cNvSpPr>
          <p:nvPr>
            <p:ph idx="1"/>
          </p:nvPr>
        </p:nvSpPr>
        <p:spPr>
          <a:xfrm>
            <a:off x="4835711" y="1030480"/>
            <a:ext cx="6555347" cy="5546047"/>
          </a:xfrm>
        </p:spPr>
        <p:txBody>
          <a:bodyPr anchor="ctr">
            <a:normAutofit/>
          </a:bodyPr>
          <a:lstStyle/>
          <a:p>
            <a:r>
              <a:rPr lang="en-US" i="1" dirty="0"/>
              <a:t>FY 2023 Tribal Wildlife Grant</a:t>
            </a:r>
          </a:p>
          <a:p>
            <a:r>
              <a:rPr lang="en-US" i="1" dirty="0"/>
              <a:t>$6.4 million available</a:t>
            </a:r>
          </a:p>
          <a:p>
            <a:r>
              <a:rPr lang="en-US" i="1" dirty="0"/>
              <a:t>71 Tribal Proposals received nationally</a:t>
            </a:r>
          </a:p>
          <a:p>
            <a:r>
              <a:rPr lang="en-US" i="1" dirty="0"/>
              <a:t> 36 Tribes were awarded nationally</a:t>
            </a:r>
          </a:p>
          <a:p>
            <a:r>
              <a:rPr lang="en-US" b="1" i="1" dirty="0"/>
              <a:t>5 Tribes awarded in the UFWS Pacific Southwest Region</a:t>
            </a:r>
          </a:p>
          <a:p>
            <a:pPr lvl="1"/>
            <a:r>
              <a:rPr lang="en-US" b="1" i="1" dirty="0"/>
              <a:t>3 California</a:t>
            </a:r>
          </a:p>
          <a:p>
            <a:pPr lvl="1"/>
            <a:r>
              <a:rPr lang="en-US" b="1" i="1" dirty="0"/>
              <a:t>2 Nevada</a:t>
            </a:r>
          </a:p>
          <a:p>
            <a:endParaRPr lang="en-US" b="1" i="1" dirty="0"/>
          </a:p>
          <a:p>
            <a:r>
              <a:rPr lang="en-US" b="1" i="1" dirty="0"/>
              <a:t>FWS can provide technical assistance to Tribal proposal</a:t>
            </a:r>
          </a:p>
          <a:p>
            <a:pPr marL="0" indent="0">
              <a:buNone/>
            </a:pPr>
            <a:endParaRPr lang="en-US" sz="2400" i="1" dirty="0"/>
          </a:p>
          <a:p>
            <a:pPr marL="0" indent="0">
              <a:buNone/>
            </a:pPr>
            <a:endParaRPr lang="en-US" sz="2000" i="1" dirty="0"/>
          </a:p>
        </p:txBody>
      </p:sp>
    </p:spTree>
    <p:extLst>
      <p:ext uri="{BB962C8B-B14F-4D97-AF65-F5344CB8AC3E}">
        <p14:creationId xmlns:p14="http://schemas.microsoft.com/office/powerpoint/2010/main" val="48250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1E9D2E-9CE7-CC9E-5BE9-C33185038819}"/>
              </a:ext>
            </a:extLst>
          </p:cNvPr>
          <p:cNvSpPr>
            <a:spLocks noGrp="1"/>
          </p:cNvSpPr>
          <p:nvPr>
            <p:ph type="title"/>
          </p:nvPr>
        </p:nvSpPr>
        <p:spPr>
          <a:xfrm>
            <a:off x="630936" y="640080"/>
            <a:ext cx="4818888" cy="1481328"/>
          </a:xfrm>
        </p:spPr>
        <p:txBody>
          <a:bodyPr vert="horz" lIns="91440" tIns="45720" rIns="91440" bIns="45720" rtlCol="0" anchor="b">
            <a:normAutofit fontScale="90000"/>
          </a:bodyPr>
          <a:lstStyle/>
          <a:p>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Native American Policy (2016)</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7DB5CA-1755-AF7A-2475-7E01209AB73F}"/>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dirty="0"/>
              <a:t>Collaborative National Tribal and FWS Effort</a:t>
            </a:r>
          </a:p>
          <a:p>
            <a:pPr marL="285750" indent="-228600">
              <a:lnSpc>
                <a:spcPct val="90000"/>
              </a:lnSpc>
              <a:spcAft>
                <a:spcPts val="600"/>
              </a:spcAft>
              <a:buFont typeface="Arial" panose="020B0604020202020204" pitchFamily="34" charset="0"/>
              <a:buChar char="•"/>
            </a:pPr>
            <a:r>
              <a:rPr lang="en-US" sz="2400" dirty="0"/>
              <a:t>Policy is the core to our Tribal engagement</a:t>
            </a:r>
          </a:p>
          <a:p>
            <a:pPr marL="285750" indent="-228600">
              <a:lnSpc>
                <a:spcPct val="90000"/>
              </a:lnSpc>
              <a:spcAft>
                <a:spcPts val="600"/>
              </a:spcAft>
              <a:buFont typeface="Arial" panose="020B0604020202020204" pitchFamily="34" charset="0"/>
              <a:buChar char="•"/>
            </a:pPr>
            <a:r>
              <a:rPr lang="en-US" sz="2400" dirty="0"/>
              <a:t>Commitment: 5-year Review of Policy</a:t>
            </a:r>
          </a:p>
          <a:p>
            <a:pPr marL="285750" indent="-228600">
              <a:lnSpc>
                <a:spcPct val="90000"/>
              </a:lnSpc>
              <a:spcAft>
                <a:spcPts val="600"/>
              </a:spcAft>
              <a:buFont typeface="Arial" panose="020B0604020202020204" pitchFamily="34" charset="0"/>
              <a:buChar char="•"/>
            </a:pPr>
            <a:r>
              <a:rPr lang="en-US" sz="2400" dirty="0"/>
              <a:t>Conducted in 2022</a:t>
            </a:r>
          </a:p>
        </p:txBody>
      </p:sp>
      <p:pic>
        <p:nvPicPr>
          <p:cNvPr id="5" name="Content Placeholder 4" descr="black and white image of a feather and text which reads Native American Policy January 20, 2016">
            <a:extLst>
              <a:ext uri="{FF2B5EF4-FFF2-40B4-BE49-F238E27FC236}">
                <a16:creationId xmlns:a16="http://schemas.microsoft.com/office/drawing/2014/main" id="{7DAE7D70-5587-8A50-F7F1-A7146C551F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3174" y="640080"/>
            <a:ext cx="4350715" cy="5577840"/>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427077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1E9D2E-9CE7-CC9E-5BE9-C33185038819}"/>
              </a:ext>
            </a:extLst>
          </p:cNvPr>
          <p:cNvSpPr>
            <a:spLocks noGrp="1"/>
          </p:cNvSpPr>
          <p:nvPr>
            <p:ph type="title"/>
          </p:nvPr>
        </p:nvSpPr>
        <p:spPr>
          <a:xfrm>
            <a:off x="630936" y="640080"/>
            <a:ext cx="4818888" cy="1481328"/>
          </a:xfrm>
        </p:spPr>
        <p:txBody>
          <a:bodyPr vert="horz" lIns="91440" tIns="45720" rIns="91440" bIns="45720" rtlCol="0" anchor="b">
            <a:normAutofit/>
          </a:bodyPr>
          <a:lstStyle/>
          <a:p>
            <a:br>
              <a:rPr lang="en-US" sz="3600" kern="1200" dirty="0">
                <a:solidFill>
                  <a:schemeClr val="tx1"/>
                </a:solidFill>
                <a:latin typeface="+mj-lt"/>
                <a:ea typeface="+mj-ea"/>
                <a:cs typeface="+mj-cs"/>
              </a:rPr>
            </a:br>
            <a:r>
              <a:rPr lang="en-US" sz="3600" b="1" kern="1200" dirty="0">
                <a:solidFill>
                  <a:schemeClr val="tx1"/>
                </a:solidFill>
                <a:latin typeface="+mj-lt"/>
                <a:ea typeface="+mj-ea"/>
                <a:cs typeface="+mj-cs"/>
              </a:rPr>
              <a:t>5-Year Review Outcomes </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7DB5CA-1755-AF7A-2475-7E01209AB73F}"/>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b="1" dirty="0"/>
              <a:t>Letter sent to Tribes</a:t>
            </a:r>
          </a:p>
          <a:p>
            <a:pPr marL="285750" indent="-228600">
              <a:lnSpc>
                <a:spcPct val="90000"/>
              </a:lnSpc>
              <a:spcAft>
                <a:spcPts val="600"/>
              </a:spcAft>
              <a:buFont typeface="Arial" panose="020B0604020202020204" pitchFamily="34" charset="0"/>
              <a:buChar char="•"/>
            </a:pPr>
            <a:r>
              <a:rPr lang="en-US" sz="2400" b="1" dirty="0"/>
              <a:t>Employee Training</a:t>
            </a:r>
          </a:p>
          <a:p>
            <a:pPr marL="285750" indent="-228600">
              <a:lnSpc>
                <a:spcPct val="90000"/>
              </a:lnSpc>
              <a:spcAft>
                <a:spcPts val="600"/>
              </a:spcAft>
              <a:buFont typeface="Arial" panose="020B0604020202020204" pitchFamily="34" charset="0"/>
              <a:buChar char="•"/>
            </a:pPr>
            <a:r>
              <a:rPr lang="en-US" sz="2400" b="1" dirty="0"/>
              <a:t>Increased Capacity</a:t>
            </a:r>
          </a:p>
          <a:p>
            <a:pPr marL="285750" indent="-228600">
              <a:lnSpc>
                <a:spcPct val="90000"/>
              </a:lnSpc>
              <a:spcAft>
                <a:spcPts val="600"/>
              </a:spcAft>
              <a:buFont typeface="Arial" panose="020B0604020202020204" pitchFamily="34" charset="0"/>
              <a:buChar char="•"/>
            </a:pPr>
            <a:r>
              <a:rPr lang="en-US" sz="2400" b="1" dirty="0"/>
              <a:t>Greater Coordination on Service Actions</a:t>
            </a:r>
          </a:p>
          <a:p>
            <a:pPr marL="285750" indent="-228600">
              <a:lnSpc>
                <a:spcPct val="90000"/>
              </a:lnSpc>
              <a:spcAft>
                <a:spcPts val="600"/>
              </a:spcAft>
              <a:buFont typeface="Arial" panose="020B0604020202020204" pitchFamily="34" charset="0"/>
              <a:buChar char="•"/>
            </a:pPr>
            <a:r>
              <a:rPr lang="en-US" sz="2400" b="1" dirty="0"/>
              <a:t>Enhance Data Sharing Protocols</a:t>
            </a:r>
          </a:p>
        </p:txBody>
      </p:sp>
      <p:pic>
        <p:nvPicPr>
          <p:cNvPr id="5" name="Content Placeholder 4" descr="black and white image of a feather and text which reads Native American Policy January 20, 2016">
            <a:extLst>
              <a:ext uri="{FF2B5EF4-FFF2-40B4-BE49-F238E27FC236}">
                <a16:creationId xmlns:a16="http://schemas.microsoft.com/office/drawing/2014/main" id="{7DAE7D70-5587-8A50-F7F1-A7146C551F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3174" y="640080"/>
            <a:ext cx="4350715" cy="5577840"/>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163413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7419D1-1D55-9754-3C4E-31AC07782A6B}"/>
              </a:ext>
            </a:extLst>
          </p:cNvPr>
          <p:cNvSpPr>
            <a:spLocks noGrp="1"/>
          </p:cNvSpPr>
          <p:nvPr>
            <p:ph type="title"/>
          </p:nvPr>
        </p:nvSpPr>
        <p:spPr>
          <a:xfrm>
            <a:off x="804672" y="640080"/>
            <a:ext cx="3282696" cy="5257800"/>
          </a:xfrm>
        </p:spPr>
        <p:txBody>
          <a:bodyPr>
            <a:normAutofit/>
          </a:bodyPr>
          <a:lstStyle/>
          <a:p>
            <a:r>
              <a:rPr lang="en-US" sz="3600" dirty="0">
                <a:solidFill>
                  <a:schemeClr val="bg1"/>
                </a:solidFill>
              </a:rPr>
              <a:t>HQ Native American Program</a:t>
            </a:r>
            <a:br>
              <a:rPr lang="en-US" sz="3600" dirty="0">
                <a:solidFill>
                  <a:schemeClr val="bg1"/>
                </a:solidFill>
              </a:rPr>
            </a:br>
            <a:br>
              <a:rPr lang="en-US" sz="3600" dirty="0">
                <a:solidFill>
                  <a:schemeClr val="bg1"/>
                </a:solidFill>
              </a:rPr>
            </a:br>
            <a:r>
              <a:rPr lang="en-US" sz="3600" b="1" dirty="0">
                <a:solidFill>
                  <a:schemeClr val="bg1"/>
                </a:solidFill>
              </a:rPr>
              <a:t>Director’s Order 227</a:t>
            </a:r>
            <a:br>
              <a:rPr lang="en-US" dirty="0">
                <a:solidFill>
                  <a:schemeClr val="bg1"/>
                </a:solidFill>
              </a:rPr>
            </a:br>
            <a:br>
              <a:rPr lang="en-US" dirty="0">
                <a:solidFill>
                  <a:schemeClr val="bg1"/>
                </a:solidFill>
              </a:rPr>
            </a:br>
            <a:r>
              <a:rPr lang="en-US" sz="3600" b="1" dirty="0">
                <a:solidFill>
                  <a:schemeClr val="bg1"/>
                </a:solidFill>
              </a:rPr>
              <a:t>Co-Stewardship</a:t>
            </a:r>
            <a:endParaRPr lang="en-US" b="1" dirty="0">
              <a:solidFill>
                <a:schemeClr val="bg1"/>
              </a:solidFill>
            </a:endParaRPr>
          </a:p>
        </p:txBody>
      </p:sp>
      <p:sp>
        <p:nvSpPr>
          <p:cNvPr id="3" name="Content Placeholder 2">
            <a:extLst>
              <a:ext uri="{FF2B5EF4-FFF2-40B4-BE49-F238E27FC236}">
                <a16:creationId xmlns:a16="http://schemas.microsoft.com/office/drawing/2014/main" id="{D2CAB92F-CA46-926C-DEBE-E038154A899E}"/>
              </a:ext>
            </a:extLst>
          </p:cNvPr>
          <p:cNvSpPr>
            <a:spLocks noGrp="1"/>
          </p:cNvSpPr>
          <p:nvPr>
            <p:ph idx="1"/>
          </p:nvPr>
        </p:nvSpPr>
        <p:spPr>
          <a:xfrm>
            <a:off x="5362674" y="640080"/>
            <a:ext cx="6024654" cy="5257800"/>
          </a:xfrm>
        </p:spPr>
        <p:txBody>
          <a:bodyPr anchor="ctr">
            <a:normAutofit/>
          </a:bodyPr>
          <a:lstStyle/>
          <a:p>
            <a:pPr lvl="1"/>
            <a:r>
              <a:rPr lang="en-US" sz="2000" b="1" dirty="0"/>
              <a:t>“[Ensure Tribes interests] play an integral role in decision making…”</a:t>
            </a:r>
          </a:p>
          <a:p>
            <a:pPr lvl="1"/>
            <a:r>
              <a:rPr lang="en-US" sz="2000" b="1" dirty="0"/>
              <a:t>“Engage in co-stewardship, consistent with applicable laws…”</a:t>
            </a:r>
          </a:p>
          <a:p>
            <a:pPr lvl="1"/>
            <a:r>
              <a:rPr lang="en-US" sz="2000" b="1" dirty="0"/>
              <a:t>“Coordinate at the earliest phases of planning and work directly with Tribes…”</a:t>
            </a:r>
          </a:p>
          <a:p>
            <a:pPr lvl="1"/>
            <a:r>
              <a:rPr lang="en-US" sz="2000" b="1" dirty="0"/>
              <a:t>Increase Service staff understanding of Tribal and Native expertise and Indigenous Knowledge </a:t>
            </a:r>
          </a:p>
          <a:p>
            <a:pPr lvl="1"/>
            <a:r>
              <a:rPr lang="en-US" sz="2000" b="1" dirty="0"/>
              <a:t>Ensure processes are in place to respond to Tribes</a:t>
            </a:r>
          </a:p>
        </p:txBody>
      </p:sp>
      <p:pic>
        <p:nvPicPr>
          <p:cNvPr id="5" name="Picture 4" descr="A black and white drawing of a feather&#10;&#10;">
            <a:extLst>
              <a:ext uri="{FF2B5EF4-FFF2-40B4-BE49-F238E27FC236}">
                <a16:creationId xmlns:a16="http://schemas.microsoft.com/office/drawing/2014/main" id="{F43B69ED-6092-C6DF-07D3-782A04EA4058}"/>
              </a:ext>
            </a:extLst>
          </p:cNvPr>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5362674" y="358737"/>
            <a:ext cx="5593233" cy="6499263"/>
          </a:xfrm>
          <a:prstGeom prst="rect">
            <a:avLst/>
          </a:prstGeom>
        </p:spPr>
      </p:pic>
    </p:spTree>
    <p:extLst>
      <p:ext uri="{BB962C8B-B14F-4D97-AF65-F5344CB8AC3E}">
        <p14:creationId xmlns:p14="http://schemas.microsoft.com/office/powerpoint/2010/main" val="252005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315F5-0848-F3B6-9CA5-85B9E7D61A97}"/>
              </a:ext>
            </a:extLst>
          </p:cNvPr>
          <p:cNvSpPr>
            <a:spLocks noGrp="1"/>
          </p:cNvSpPr>
          <p:nvPr>
            <p:ph type="title"/>
          </p:nvPr>
        </p:nvSpPr>
        <p:spPr>
          <a:xfrm>
            <a:off x="640080" y="325369"/>
            <a:ext cx="4368602" cy="1956841"/>
          </a:xfrm>
        </p:spPr>
        <p:txBody>
          <a:bodyPr anchor="b">
            <a:normAutofit/>
          </a:bodyPr>
          <a:lstStyle/>
          <a:p>
            <a:r>
              <a:rPr lang="en-US" sz="5400" b="1"/>
              <a:t>Regional Updates</a:t>
            </a:r>
          </a:p>
        </p:txBody>
      </p:sp>
      <p:sp>
        <p:nvSpPr>
          <p:cNvPr id="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6331F1-EE79-FE24-7089-E902B8F73A36}"/>
              </a:ext>
            </a:extLst>
          </p:cNvPr>
          <p:cNvSpPr>
            <a:spLocks noGrp="1"/>
          </p:cNvSpPr>
          <p:nvPr>
            <p:ph idx="1"/>
          </p:nvPr>
        </p:nvSpPr>
        <p:spPr>
          <a:xfrm>
            <a:off x="640080" y="2872899"/>
            <a:ext cx="4243589" cy="3320668"/>
          </a:xfrm>
        </p:spPr>
        <p:txBody>
          <a:bodyPr>
            <a:normAutofit/>
          </a:bodyPr>
          <a:lstStyle/>
          <a:p>
            <a:r>
              <a:rPr lang="en-US" sz="2200" b="1" dirty="0"/>
              <a:t>FWS Co-Stewardship Workplan</a:t>
            </a:r>
          </a:p>
          <a:p>
            <a:r>
              <a:rPr lang="en-US" sz="2200" b="1" dirty="0"/>
              <a:t>Education and Training</a:t>
            </a:r>
          </a:p>
          <a:p>
            <a:pPr lvl="1"/>
            <a:r>
              <a:rPr lang="en-US" sz="2200" b="1" dirty="0"/>
              <a:t>Tribal Participation Opportunity</a:t>
            </a:r>
          </a:p>
          <a:p>
            <a:r>
              <a:rPr lang="en-US" sz="2200" b="1" dirty="0"/>
              <a:t>Increase Capacity</a:t>
            </a:r>
          </a:p>
          <a:p>
            <a:pPr lvl="1"/>
            <a:r>
              <a:rPr lang="en-US" sz="2200" b="1" dirty="0"/>
              <a:t>Regional Office: Assistant Tribal Coordinator </a:t>
            </a:r>
          </a:p>
          <a:p>
            <a:r>
              <a:rPr lang="en-US" sz="2200" b="1" dirty="0"/>
              <a:t>Continued Coordination</a:t>
            </a:r>
          </a:p>
          <a:p>
            <a:endParaRPr lang="en-US" sz="2200" dirty="0"/>
          </a:p>
          <a:p>
            <a:endParaRPr lang="en-US" sz="2200" dirty="0"/>
          </a:p>
          <a:p>
            <a:endParaRPr lang="en-US" sz="2200" dirty="0"/>
          </a:p>
          <a:p>
            <a:endParaRPr lang="en-US" sz="2200" dirty="0"/>
          </a:p>
          <a:p>
            <a:endParaRPr lang="en-US" sz="2200" dirty="0"/>
          </a:p>
          <a:p>
            <a:endParaRPr lang="en-US" sz="2200" dirty="0"/>
          </a:p>
        </p:txBody>
      </p:sp>
      <p:pic>
        <p:nvPicPr>
          <p:cNvPr id="6" name="Picture 5" descr="A picture containing sky, nature, outdoor, cloud&#10;&#10;">
            <a:extLst>
              <a:ext uri="{FF2B5EF4-FFF2-40B4-BE49-F238E27FC236}">
                <a16:creationId xmlns:a16="http://schemas.microsoft.com/office/drawing/2014/main" id="{E7EFB657-5A00-7753-38EF-868FACF76DCC}"/>
              </a:ext>
            </a:extLst>
          </p:cNvPr>
          <p:cNvPicPr>
            <a:picLocks noChangeAspect="1"/>
          </p:cNvPicPr>
          <p:nvPr/>
        </p:nvPicPr>
        <p:blipFill rotWithShape="1">
          <a:blip r:embed="rId2">
            <a:extLst>
              <a:ext uri="{28A0092B-C50C-407E-A947-70E740481C1C}">
                <a14:useLocalDpi xmlns:a14="http://schemas.microsoft.com/office/drawing/2010/main" val="0"/>
              </a:ext>
            </a:extLst>
          </a:blip>
          <a:srcRect t="3345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44785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35022-9EF8-7B4B-53FA-40160D9E0568}"/>
              </a:ext>
            </a:extLst>
          </p:cNvPr>
          <p:cNvSpPr>
            <a:spLocks noGrp="1"/>
          </p:cNvSpPr>
          <p:nvPr>
            <p:ph type="title"/>
          </p:nvPr>
        </p:nvSpPr>
        <p:spPr>
          <a:xfrm>
            <a:off x="1113414" y="1645550"/>
            <a:ext cx="4620584" cy="2652131"/>
          </a:xfrm>
        </p:spPr>
        <p:txBody>
          <a:bodyPr vert="horz" lIns="91440" tIns="45720" rIns="91440" bIns="45720" rtlCol="0" anchor="b">
            <a:normAutofit/>
          </a:bodyPr>
          <a:lstStyle/>
          <a:p>
            <a:r>
              <a:rPr lang="en-US" sz="2400" b="1" dirty="0"/>
              <a:t>Eldon Brown, Regional Office</a:t>
            </a:r>
            <a:br>
              <a:rPr lang="en-US" sz="2400" dirty="0"/>
            </a:br>
            <a:r>
              <a:rPr lang="en-US" sz="2400" dirty="0">
                <a:hlinkClick r:id="rId3"/>
              </a:rPr>
              <a:t>michael_eldon_brown@fws.gov</a:t>
            </a:r>
            <a:br>
              <a:rPr lang="en-US" sz="2400" dirty="0"/>
            </a:br>
            <a:br>
              <a:rPr lang="en-US" sz="2400" dirty="0"/>
            </a:br>
            <a:r>
              <a:rPr lang="en-US" sz="2400" b="1" dirty="0"/>
              <a:t>Anjaleeqa Baldwin, Regional Office</a:t>
            </a:r>
            <a:br>
              <a:rPr lang="en-US" sz="2400" dirty="0"/>
            </a:br>
            <a:r>
              <a:rPr lang="en-US" sz="2400" dirty="0">
                <a:hlinkClick r:id="rId4"/>
              </a:rPr>
              <a:t>anjaleeqa_Baldwin@fws.gov </a:t>
            </a:r>
            <a:br>
              <a:rPr lang="en-US" sz="2400" dirty="0"/>
            </a:br>
            <a:endParaRPr lang="en-US" sz="2400" dirty="0"/>
          </a:p>
        </p:txBody>
      </p:sp>
      <p:pic>
        <p:nvPicPr>
          <p:cNvPr id="10" name="Picture 9" descr="A picture containing tree, outdoor, sky, water&#10;&#10;">
            <a:extLst>
              <a:ext uri="{FF2B5EF4-FFF2-40B4-BE49-F238E27FC236}">
                <a16:creationId xmlns:a16="http://schemas.microsoft.com/office/drawing/2014/main" id="{2AB207CF-58A7-FC73-766C-4EB2810E4C61}"/>
              </a:ext>
            </a:extLst>
          </p:cNvPr>
          <p:cNvPicPr>
            <a:picLocks noChangeAspect="1"/>
          </p:cNvPicPr>
          <p:nvPr/>
        </p:nvPicPr>
        <p:blipFill rotWithShape="1">
          <a:blip r:embed="rId5">
            <a:extLst>
              <a:ext uri="{28A0092B-C50C-407E-A947-70E740481C1C}">
                <a14:useLocalDpi xmlns:a14="http://schemas.microsoft.com/office/drawing/2010/main" val="0"/>
              </a:ext>
            </a:extLst>
          </a:blip>
          <a:srcRect l="5558" r="307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99717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5f8d6bc-25d0-4549-acd3-acfdac9c73d6">
      <Terms xmlns="http://schemas.microsoft.com/office/infopath/2007/PartnerControls"/>
    </lcf76f155ced4ddcb4097134ff3c332f>
    <TaxCatchAll xmlns="31062a0d-ede8-4112-b4bb-00a9c1bc8e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CACC1E5987E944B21C2E185BB4B5B9" ma:contentTypeVersion="12" ma:contentTypeDescription="Create a new document." ma:contentTypeScope="" ma:versionID="e42ade68c5a97b2dbd940228ad1fb45a">
  <xsd:schema xmlns:xsd="http://www.w3.org/2001/XMLSchema" xmlns:xs="http://www.w3.org/2001/XMLSchema" xmlns:p="http://schemas.microsoft.com/office/2006/metadata/properties" xmlns:ns2="15f8d6bc-25d0-4549-acd3-acfdac9c73d6" xmlns:ns3="fb8aeab5-3c91-4590-8817-c52defbd01d4" xmlns:ns4="31062a0d-ede8-4112-b4bb-00a9c1bc8e16" targetNamespace="http://schemas.microsoft.com/office/2006/metadata/properties" ma:root="true" ma:fieldsID="213dc39d23b2888419d4914c989dda12" ns2:_="" ns3:_="" ns4:_="">
    <xsd:import namespace="15f8d6bc-25d0-4549-acd3-acfdac9c73d6"/>
    <xsd:import namespace="fb8aeab5-3c91-4590-8817-c52defbd01d4"/>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8d6bc-25d0-4549-acd3-acfdac9c73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8aeab5-3c91-4590-8817-c52defbd01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091a3-5029-4b9c-8c97-06117cccee1b}" ma:internalName="TaxCatchAll" ma:showField="CatchAllData" ma:web="fb8aeab5-3c91-4590-8817-c52defbd0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864FC9-DB30-4613-8E91-ADF36A725BE4}">
  <ds:schemaRefs>
    <ds:schemaRef ds:uri="http://schemas.microsoft.com/sharepoint/v3/contenttype/forms"/>
  </ds:schemaRefs>
</ds:datastoreItem>
</file>

<file path=customXml/itemProps2.xml><?xml version="1.0" encoding="utf-8"?>
<ds:datastoreItem xmlns:ds="http://schemas.openxmlformats.org/officeDocument/2006/customXml" ds:itemID="{D1DE9C6A-799D-40B2-8E7E-238E03977332}">
  <ds:schemaRefs>
    <ds:schemaRef ds:uri="http://schemas.microsoft.com/office/2006/metadata/properties"/>
    <ds:schemaRef ds:uri="http://schemas.microsoft.com/office/infopath/2007/PartnerControls"/>
    <ds:schemaRef ds:uri="15f8d6bc-25d0-4549-acd3-acfdac9c73d6"/>
    <ds:schemaRef ds:uri="31062a0d-ede8-4112-b4bb-00a9c1bc8e16"/>
  </ds:schemaRefs>
</ds:datastoreItem>
</file>

<file path=customXml/itemProps3.xml><?xml version="1.0" encoding="utf-8"?>
<ds:datastoreItem xmlns:ds="http://schemas.openxmlformats.org/officeDocument/2006/customXml" ds:itemID="{D2F567E5-48DF-4CD6-A980-434412C7B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8d6bc-25d0-4549-acd3-acfdac9c73d6"/>
    <ds:schemaRef ds:uri="fb8aeab5-3c91-4590-8817-c52defbd01d4"/>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TotalTime>
  <Words>421</Words>
  <Application>Microsoft Office PowerPoint</Application>
  <PresentationFormat>Widescreen</PresentationFormat>
  <Paragraphs>66</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National and Regional Tribal Updates USFWS Pacific Southwest Region </vt:lpstr>
      <vt:lpstr>Today</vt:lpstr>
      <vt:lpstr>USFWS Tribal Wildlife Grant</vt:lpstr>
      <vt:lpstr>FY 2023 Update  for the USFWS Tribal Wildlife Grant</vt:lpstr>
      <vt:lpstr> Native American Policy (2016)</vt:lpstr>
      <vt:lpstr> 5-Year Review Outcomes </vt:lpstr>
      <vt:lpstr>HQ Native American Program  Director’s Order 227  Co-Stewardship</vt:lpstr>
      <vt:lpstr>Regional Updates</vt:lpstr>
      <vt:lpstr>Eldon Brown, Regional Office michael_eldon_brown@fws.gov  Anjaleeqa Baldwin, Regional Office anjaleeqa_Baldwin@fws.gov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Meaningful Tribal Coordination</dc:title>
  <dc:creator>Brown, Michael (Eldon)</dc:creator>
  <cp:lastModifiedBy>D'ambrosio, Jessica M</cp:lastModifiedBy>
  <cp:revision>5</cp:revision>
  <dcterms:created xsi:type="dcterms:W3CDTF">2023-01-27T23:44:43Z</dcterms:created>
  <dcterms:modified xsi:type="dcterms:W3CDTF">2023-11-09T17:10:51Z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0x010100BFCACC1E5987E944B21C2E185BB4B5B9</vt:lpwstr>
  </property>
</Properties>
</file>