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3"/>
  </p:sldMasterIdLst>
  <p:notesMasterIdLst>
    <p:notesMasterId r:id="rId26"/>
  </p:notesMasterIdLst>
  <p:sldIdLst>
    <p:sldId id="256" r:id="rId4"/>
    <p:sldId id="258" r:id="rId5"/>
    <p:sldId id="287" r:id="rId6"/>
    <p:sldId id="272" r:id="rId7"/>
    <p:sldId id="260" r:id="rId8"/>
    <p:sldId id="288" r:id="rId9"/>
    <p:sldId id="264" r:id="rId10"/>
    <p:sldId id="270" r:id="rId11"/>
    <p:sldId id="268" r:id="rId12"/>
    <p:sldId id="265" r:id="rId13"/>
    <p:sldId id="271" r:id="rId14"/>
    <p:sldId id="273" r:id="rId15"/>
    <p:sldId id="277" r:id="rId16"/>
    <p:sldId id="276" r:id="rId17"/>
    <p:sldId id="274" r:id="rId18"/>
    <p:sldId id="285" r:id="rId19"/>
    <p:sldId id="279" r:id="rId20"/>
    <p:sldId id="280" r:id="rId21"/>
    <p:sldId id="278" r:id="rId22"/>
    <p:sldId id="281" r:id="rId23"/>
    <p:sldId id="259" r:id="rId24"/>
    <p:sldId id="269"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8F45C7"/>
    <a:srgbClr val="663300"/>
    <a:srgbClr val="FFCC00"/>
    <a:srgbClr val="CC9900"/>
    <a:srgbClr val="E0BC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9EC196-88F1-4C40-B4B9-66C6EEE2E0E1}" v="2" dt="2023-11-07T00:24:15.4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6" autoAdjust="0"/>
    <p:restoredTop sz="76909" autoAdjust="0"/>
  </p:normalViewPr>
  <p:slideViewPr>
    <p:cSldViewPr snapToGrid="0">
      <p:cViewPr varScale="1">
        <p:scale>
          <a:sx n="66" d="100"/>
          <a:sy n="66" d="100"/>
        </p:scale>
        <p:origin x="1176" y="38"/>
      </p:cViewPr>
      <p:guideLst/>
    </p:cSldViewPr>
  </p:slideViewPr>
  <p:outlineViewPr>
    <p:cViewPr>
      <p:scale>
        <a:sx n="33" d="100"/>
        <a:sy n="33" d="100"/>
      </p:scale>
      <p:origin x="0" y="-2813"/>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AF6D4E-A3E2-437F-BAE8-D31D2EABA288}"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3B8F8D8D-2C93-43C7-A2B8-8B0645721E96}">
      <dgm:prSet phldrT="[Text]"/>
      <dgm:spPr/>
      <dgm:t>
        <a:bodyPr/>
        <a:lstStyle/>
        <a:p>
          <a:r>
            <a:rPr lang="en-US" dirty="0"/>
            <a:t>Petition received</a:t>
          </a:r>
        </a:p>
      </dgm:t>
    </dgm:pt>
    <dgm:pt modelId="{527152B5-3E2A-4CB8-8DB6-FFEC89547E6B}" type="parTrans" cxnId="{368ACEF0-D1C5-45FC-B7AD-C154B19B4E2B}">
      <dgm:prSet/>
      <dgm:spPr/>
      <dgm:t>
        <a:bodyPr/>
        <a:lstStyle/>
        <a:p>
          <a:endParaRPr lang="en-US"/>
        </a:p>
      </dgm:t>
    </dgm:pt>
    <dgm:pt modelId="{1EB07525-B2F7-4610-9F80-AAFFF3E82662}" type="sibTrans" cxnId="{368ACEF0-D1C5-45FC-B7AD-C154B19B4E2B}">
      <dgm:prSet/>
      <dgm:spPr/>
      <dgm:t>
        <a:bodyPr/>
        <a:lstStyle/>
        <a:p>
          <a:endParaRPr lang="en-US"/>
        </a:p>
      </dgm:t>
    </dgm:pt>
    <dgm:pt modelId="{3872DC70-8D6E-4025-ADE6-9E5BEBD7AF81}">
      <dgm:prSet phldrT="[Text]"/>
      <dgm:spPr/>
      <dgm:t>
        <a:bodyPr/>
        <a:lstStyle/>
        <a:p>
          <a:r>
            <a:rPr lang="en-US" dirty="0"/>
            <a:t>Substantial</a:t>
          </a:r>
        </a:p>
      </dgm:t>
    </dgm:pt>
    <dgm:pt modelId="{B685D12D-BB0D-4699-BF38-DA25FA0FDF40}" type="parTrans" cxnId="{2B302614-FC63-4794-8B98-4DA14766C91D}">
      <dgm:prSet/>
      <dgm:spPr/>
      <dgm:t>
        <a:bodyPr/>
        <a:lstStyle/>
        <a:p>
          <a:endParaRPr lang="en-US"/>
        </a:p>
      </dgm:t>
    </dgm:pt>
    <dgm:pt modelId="{F5BFA161-45DD-4A29-A67C-16C5D02F2188}" type="sibTrans" cxnId="{2B302614-FC63-4794-8B98-4DA14766C91D}">
      <dgm:prSet/>
      <dgm:spPr/>
      <dgm:t>
        <a:bodyPr/>
        <a:lstStyle/>
        <a:p>
          <a:endParaRPr lang="en-US"/>
        </a:p>
      </dgm:t>
    </dgm:pt>
    <dgm:pt modelId="{03FC8A6B-DA53-4778-9CFE-803DF875A301}">
      <dgm:prSet phldrT="[Text]"/>
      <dgm:spPr/>
      <dgm:t>
        <a:bodyPr/>
        <a:lstStyle/>
        <a:p>
          <a:r>
            <a:rPr lang="en-US" dirty="0"/>
            <a:t>Proposed listing rule (E or T)</a:t>
          </a:r>
        </a:p>
      </dgm:t>
    </dgm:pt>
    <dgm:pt modelId="{F607D755-6871-4E25-80F4-029A6802BAE3}" type="parTrans" cxnId="{A709328E-FA41-4065-8769-B1132BA6C24E}">
      <dgm:prSet/>
      <dgm:spPr/>
      <dgm:t>
        <a:bodyPr/>
        <a:lstStyle/>
        <a:p>
          <a:endParaRPr lang="en-US"/>
        </a:p>
      </dgm:t>
    </dgm:pt>
    <dgm:pt modelId="{7BDF11CD-5278-4F41-9C89-00E1750F0811}" type="sibTrans" cxnId="{A709328E-FA41-4065-8769-B1132BA6C24E}">
      <dgm:prSet/>
      <dgm:spPr/>
      <dgm:t>
        <a:bodyPr/>
        <a:lstStyle/>
        <a:p>
          <a:endParaRPr lang="en-US"/>
        </a:p>
      </dgm:t>
    </dgm:pt>
    <dgm:pt modelId="{63B3CA8F-D06F-401B-8DFA-49BE1CFD3464}">
      <dgm:prSet phldrT="[Text]"/>
      <dgm:spPr/>
      <dgm:t>
        <a:bodyPr/>
        <a:lstStyle/>
        <a:p>
          <a:r>
            <a:rPr lang="en-US" dirty="0"/>
            <a:t>Not substantial</a:t>
          </a:r>
        </a:p>
      </dgm:t>
    </dgm:pt>
    <dgm:pt modelId="{978805E2-5721-4CD7-B688-920489737CF0}" type="parTrans" cxnId="{D4564986-CB7C-45A6-90F7-73D3AE20F6EA}">
      <dgm:prSet/>
      <dgm:spPr/>
      <dgm:t>
        <a:bodyPr/>
        <a:lstStyle/>
        <a:p>
          <a:endParaRPr lang="en-US"/>
        </a:p>
      </dgm:t>
    </dgm:pt>
    <dgm:pt modelId="{8C2870B7-BEB5-4800-86C4-F6BA171D15A1}" type="sibTrans" cxnId="{D4564986-CB7C-45A6-90F7-73D3AE20F6EA}">
      <dgm:prSet/>
      <dgm:spPr/>
      <dgm:t>
        <a:bodyPr/>
        <a:lstStyle/>
        <a:p>
          <a:endParaRPr lang="en-US"/>
        </a:p>
      </dgm:t>
    </dgm:pt>
    <dgm:pt modelId="{CC267C7B-F019-47E7-A7ED-AAACD2DB0E29}">
      <dgm:prSet/>
      <dgm:spPr/>
      <dgm:t>
        <a:bodyPr/>
        <a:lstStyle/>
        <a:p>
          <a:r>
            <a:rPr lang="en-US" dirty="0"/>
            <a:t>Final listing rule</a:t>
          </a:r>
        </a:p>
      </dgm:t>
    </dgm:pt>
    <dgm:pt modelId="{3E83D21C-44A1-4489-BA9F-71BBD8DCE69D}" type="parTrans" cxnId="{D3F378DD-CD63-4EBD-A453-8B93A50012B6}">
      <dgm:prSet/>
      <dgm:spPr/>
      <dgm:t>
        <a:bodyPr/>
        <a:lstStyle/>
        <a:p>
          <a:endParaRPr lang="en-US"/>
        </a:p>
      </dgm:t>
    </dgm:pt>
    <dgm:pt modelId="{8661C5C1-15FB-4FA8-827B-5671355AEF36}" type="sibTrans" cxnId="{D3F378DD-CD63-4EBD-A453-8B93A50012B6}">
      <dgm:prSet/>
      <dgm:spPr/>
      <dgm:t>
        <a:bodyPr/>
        <a:lstStyle/>
        <a:p>
          <a:endParaRPr lang="en-US"/>
        </a:p>
      </dgm:t>
    </dgm:pt>
    <dgm:pt modelId="{790F93FB-E85A-443E-AEED-CF8E1DE03B21}">
      <dgm:prSet/>
      <dgm:spPr/>
      <dgm:t>
        <a:bodyPr/>
        <a:lstStyle/>
        <a:p>
          <a:r>
            <a:rPr lang="en-US" dirty="0"/>
            <a:t>Species Status Assessment</a:t>
          </a:r>
        </a:p>
      </dgm:t>
    </dgm:pt>
    <dgm:pt modelId="{32FF747F-F583-4B3A-B730-5F905C632E8E}" type="parTrans" cxnId="{9A4B9276-4697-4715-9D81-6529625585DE}">
      <dgm:prSet/>
      <dgm:spPr/>
      <dgm:t>
        <a:bodyPr/>
        <a:lstStyle/>
        <a:p>
          <a:endParaRPr lang="en-US"/>
        </a:p>
      </dgm:t>
    </dgm:pt>
    <dgm:pt modelId="{A585D2E7-B1DF-43F1-AE33-F19E92D60D52}" type="sibTrans" cxnId="{9A4B9276-4697-4715-9D81-6529625585DE}">
      <dgm:prSet/>
      <dgm:spPr/>
      <dgm:t>
        <a:bodyPr/>
        <a:lstStyle/>
        <a:p>
          <a:endParaRPr lang="en-US"/>
        </a:p>
      </dgm:t>
    </dgm:pt>
    <dgm:pt modelId="{1F27E0BC-3EA6-4549-BDA1-7E43F29D615A}">
      <dgm:prSet phldrT="[Text]"/>
      <dgm:spPr/>
      <dgm:t>
        <a:bodyPr/>
        <a:lstStyle/>
        <a:p>
          <a:r>
            <a:rPr lang="en-US" dirty="0"/>
            <a:t>Not warranted</a:t>
          </a:r>
        </a:p>
      </dgm:t>
    </dgm:pt>
    <dgm:pt modelId="{270B4940-6E1A-4299-A2B0-C3681EA95CF0}" type="parTrans" cxnId="{CD8CF083-A28D-4BAB-A43A-CAF9A6E20FFB}">
      <dgm:prSet/>
      <dgm:spPr/>
      <dgm:t>
        <a:bodyPr/>
        <a:lstStyle/>
        <a:p>
          <a:endParaRPr lang="en-US"/>
        </a:p>
      </dgm:t>
    </dgm:pt>
    <dgm:pt modelId="{7AE16D40-12CD-429F-A640-121A3ACCD854}" type="sibTrans" cxnId="{CD8CF083-A28D-4BAB-A43A-CAF9A6E20FFB}">
      <dgm:prSet/>
      <dgm:spPr/>
      <dgm:t>
        <a:bodyPr/>
        <a:lstStyle/>
        <a:p>
          <a:endParaRPr lang="en-US"/>
        </a:p>
      </dgm:t>
    </dgm:pt>
    <dgm:pt modelId="{7B560681-2FE3-4AD9-9BB4-4EEABC869F56}" type="pres">
      <dgm:prSet presAssocID="{CEAF6D4E-A3E2-437F-BAE8-D31D2EABA288}" presName="diagram" presStyleCnt="0">
        <dgm:presLayoutVars>
          <dgm:chPref val="1"/>
          <dgm:dir/>
          <dgm:animOne val="branch"/>
          <dgm:animLvl val="lvl"/>
          <dgm:resizeHandles val="exact"/>
        </dgm:presLayoutVars>
      </dgm:prSet>
      <dgm:spPr/>
    </dgm:pt>
    <dgm:pt modelId="{A65F3380-2943-4A25-9636-935ED0694391}" type="pres">
      <dgm:prSet presAssocID="{3B8F8D8D-2C93-43C7-A2B8-8B0645721E96}" presName="root1" presStyleCnt="0"/>
      <dgm:spPr/>
    </dgm:pt>
    <dgm:pt modelId="{4B0F6A11-6C5F-4A05-8D5E-CB52774CC1AC}" type="pres">
      <dgm:prSet presAssocID="{3B8F8D8D-2C93-43C7-A2B8-8B0645721E96}" presName="LevelOneTextNode" presStyleLbl="node0" presStyleIdx="0" presStyleCnt="1">
        <dgm:presLayoutVars>
          <dgm:chPref val="3"/>
        </dgm:presLayoutVars>
      </dgm:prSet>
      <dgm:spPr/>
    </dgm:pt>
    <dgm:pt modelId="{03626A97-B46B-4EB9-992A-0DE8BD9066FE}" type="pres">
      <dgm:prSet presAssocID="{3B8F8D8D-2C93-43C7-A2B8-8B0645721E96}" presName="level2hierChild" presStyleCnt="0"/>
      <dgm:spPr/>
    </dgm:pt>
    <dgm:pt modelId="{846872FA-96BF-4DB8-B005-9509BD77748D}" type="pres">
      <dgm:prSet presAssocID="{B685D12D-BB0D-4699-BF38-DA25FA0FDF40}" presName="conn2-1" presStyleLbl="parChTrans1D2" presStyleIdx="0" presStyleCnt="2"/>
      <dgm:spPr/>
    </dgm:pt>
    <dgm:pt modelId="{73D8636C-C69F-44D6-93AA-9BC39FE38E73}" type="pres">
      <dgm:prSet presAssocID="{B685D12D-BB0D-4699-BF38-DA25FA0FDF40}" presName="connTx" presStyleLbl="parChTrans1D2" presStyleIdx="0" presStyleCnt="2"/>
      <dgm:spPr/>
    </dgm:pt>
    <dgm:pt modelId="{E3D6E443-4FC6-457E-8D18-381F6C7C0070}" type="pres">
      <dgm:prSet presAssocID="{3872DC70-8D6E-4025-ADE6-9E5BEBD7AF81}" presName="root2" presStyleCnt="0"/>
      <dgm:spPr/>
    </dgm:pt>
    <dgm:pt modelId="{25A2225E-EC28-4064-89ED-40AD3D50CF2B}" type="pres">
      <dgm:prSet presAssocID="{3872DC70-8D6E-4025-ADE6-9E5BEBD7AF81}" presName="LevelTwoTextNode" presStyleLbl="node2" presStyleIdx="0" presStyleCnt="2">
        <dgm:presLayoutVars>
          <dgm:chPref val="3"/>
        </dgm:presLayoutVars>
      </dgm:prSet>
      <dgm:spPr/>
    </dgm:pt>
    <dgm:pt modelId="{B408B581-EF76-4FA6-9397-99461CBD7236}" type="pres">
      <dgm:prSet presAssocID="{3872DC70-8D6E-4025-ADE6-9E5BEBD7AF81}" presName="level3hierChild" presStyleCnt="0"/>
      <dgm:spPr/>
    </dgm:pt>
    <dgm:pt modelId="{565D2AD4-0ED9-4EAA-AAAE-08A9EED17965}" type="pres">
      <dgm:prSet presAssocID="{32FF747F-F583-4B3A-B730-5F905C632E8E}" presName="conn2-1" presStyleLbl="parChTrans1D3" presStyleIdx="0" presStyleCnt="1"/>
      <dgm:spPr/>
    </dgm:pt>
    <dgm:pt modelId="{2E866D18-95DD-4082-8BD0-964ECB40FF09}" type="pres">
      <dgm:prSet presAssocID="{32FF747F-F583-4B3A-B730-5F905C632E8E}" presName="connTx" presStyleLbl="parChTrans1D3" presStyleIdx="0" presStyleCnt="1"/>
      <dgm:spPr/>
    </dgm:pt>
    <dgm:pt modelId="{DC92AB53-4FC1-4E02-A272-6358E076B23D}" type="pres">
      <dgm:prSet presAssocID="{790F93FB-E85A-443E-AEED-CF8E1DE03B21}" presName="root2" presStyleCnt="0"/>
      <dgm:spPr/>
    </dgm:pt>
    <dgm:pt modelId="{2B7A13C4-B73B-4CC3-B118-79663C081142}" type="pres">
      <dgm:prSet presAssocID="{790F93FB-E85A-443E-AEED-CF8E1DE03B21}" presName="LevelTwoTextNode" presStyleLbl="node3" presStyleIdx="0" presStyleCnt="1">
        <dgm:presLayoutVars>
          <dgm:chPref val="3"/>
        </dgm:presLayoutVars>
      </dgm:prSet>
      <dgm:spPr/>
    </dgm:pt>
    <dgm:pt modelId="{62071B8B-55FC-4516-9F61-CC7DE7D9BC95}" type="pres">
      <dgm:prSet presAssocID="{790F93FB-E85A-443E-AEED-CF8E1DE03B21}" presName="level3hierChild" presStyleCnt="0"/>
      <dgm:spPr/>
    </dgm:pt>
    <dgm:pt modelId="{75EEC050-A00C-4C8C-A814-F46650BA92FB}" type="pres">
      <dgm:prSet presAssocID="{F607D755-6871-4E25-80F4-029A6802BAE3}" presName="conn2-1" presStyleLbl="parChTrans1D4" presStyleIdx="0" presStyleCnt="3"/>
      <dgm:spPr/>
    </dgm:pt>
    <dgm:pt modelId="{67557CB3-6521-40A6-81A7-FA325D12DB4A}" type="pres">
      <dgm:prSet presAssocID="{F607D755-6871-4E25-80F4-029A6802BAE3}" presName="connTx" presStyleLbl="parChTrans1D4" presStyleIdx="0" presStyleCnt="3"/>
      <dgm:spPr/>
    </dgm:pt>
    <dgm:pt modelId="{463AB410-C9D9-4C2D-9711-EA335759FA4F}" type="pres">
      <dgm:prSet presAssocID="{03FC8A6B-DA53-4778-9CFE-803DF875A301}" presName="root2" presStyleCnt="0"/>
      <dgm:spPr/>
    </dgm:pt>
    <dgm:pt modelId="{FDE75832-A3C6-41B1-83FC-928E6E358750}" type="pres">
      <dgm:prSet presAssocID="{03FC8A6B-DA53-4778-9CFE-803DF875A301}" presName="LevelTwoTextNode" presStyleLbl="node4" presStyleIdx="0" presStyleCnt="3">
        <dgm:presLayoutVars>
          <dgm:chPref val="3"/>
        </dgm:presLayoutVars>
      </dgm:prSet>
      <dgm:spPr/>
    </dgm:pt>
    <dgm:pt modelId="{E7FCD25B-E53A-460E-853E-D42D943BF2BC}" type="pres">
      <dgm:prSet presAssocID="{03FC8A6B-DA53-4778-9CFE-803DF875A301}" presName="level3hierChild" presStyleCnt="0"/>
      <dgm:spPr/>
    </dgm:pt>
    <dgm:pt modelId="{450C6571-3F67-45F8-AAB0-F4C34BD0963C}" type="pres">
      <dgm:prSet presAssocID="{3E83D21C-44A1-4489-BA9F-71BBD8DCE69D}" presName="conn2-1" presStyleLbl="parChTrans1D4" presStyleIdx="1" presStyleCnt="3"/>
      <dgm:spPr/>
    </dgm:pt>
    <dgm:pt modelId="{F319C5D4-53F8-424F-B0A7-63568725F1D6}" type="pres">
      <dgm:prSet presAssocID="{3E83D21C-44A1-4489-BA9F-71BBD8DCE69D}" presName="connTx" presStyleLbl="parChTrans1D4" presStyleIdx="1" presStyleCnt="3"/>
      <dgm:spPr/>
    </dgm:pt>
    <dgm:pt modelId="{C3069512-0E75-45A3-A513-7E84C8B3D02B}" type="pres">
      <dgm:prSet presAssocID="{CC267C7B-F019-47E7-A7ED-AAACD2DB0E29}" presName="root2" presStyleCnt="0"/>
      <dgm:spPr/>
    </dgm:pt>
    <dgm:pt modelId="{82999FB5-4260-4579-ACB8-1ADB14A32EDA}" type="pres">
      <dgm:prSet presAssocID="{CC267C7B-F019-47E7-A7ED-AAACD2DB0E29}" presName="LevelTwoTextNode" presStyleLbl="node4" presStyleIdx="1" presStyleCnt="3">
        <dgm:presLayoutVars>
          <dgm:chPref val="3"/>
        </dgm:presLayoutVars>
      </dgm:prSet>
      <dgm:spPr/>
    </dgm:pt>
    <dgm:pt modelId="{80BB6E28-AAAE-448F-9293-5147998178F8}" type="pres">
      <dgm:prSet presAssocID="{CC267C7B-F019-47E7-A7ED-AAACD2DB0E29}" presName="level3hierChild" presStyleCnt="0"/>
      <dgm:spPr/>
    </dgm:pt>
    <dgm:pt modelId="{2527B891-1D64-42A2-8D5F-44D44634114D}" type="pres">
      <dgm:prSet presAssocID="{270B4940-6E1A-4299-A2B0-C3681EA95CF0}" presName="conn2-1" presStyleLbl="parChTrans1D4" presStyleIdx="2" presStyleCnt="3"/>
      <dgm:spPr/>
    </dgm:pt>
    <dgm:pt modelId="{78C9EEF5-B29E-4B3D-8DA7-1AA82467C520}" type="pres">
      <dgm:prSet presAssocID="{270B4940-6E1A-4299-A2B0-C3681EA95CF0}" presName="connTx" presStyleLbl="parChTrans1D4" presStyleIdx="2" presStyleCnt="3"/>
      <dgm:spPr/>
    </dgm:pt>
    <dgm:pt modelId="{F2A89EA9-98F4-45A7-9DC8-AB3B7569CBCD}" type="pres">
      <dgm:prSet presAssocID="{1F27E0BC-3EA6-4549-BDA1-7E43F29D615A}" presName="root2" presStyleCnt="0"/>
      <dgm:spPr/>
    </dgm:pt>
    <dgm:pt modelId="{D8D07D34-C8AE-4EF5-9CAA-E2189F8CEFAD}" type="pres">
      <dgm:prSet presAssocID="{1F27E0BC-3EA6-4549-BDA1-7E43F29D615A}" presName="LevelTwoTextNode" presStyleLbl="node4" presStyleIdx="2" presStyleCnt="3">
        <dgm:presLayoutVars>
          <dgm:chPref val="3"/>
        </dgm:presLayoutVars>
      </dgm:prSet>
      <dgm:spPr/>
    </dgm:pt>
    <dgm:pt modelId="{46276C54-88E1-42E6-BF9E-089C84123C46}" type="pres">
      <dgm:prSet presAssocID="{1F27E0BC-3EA6-4549-BDA1-7E43F29D615A}" presName="level3hierChild" presStyleCnt="0"/>
      <dgm:spPr/>
    </dgm:pt>
    <dgm:pt modelId="{B5BE79EA-4E69-443E-AF97-CDEC11B1B827}" type="pres">
      <dgm:prSet presAssocID="{978805E2-5721-4CD7-B688-920489737CF0}" presName="conn2-1" presStyleLbl="parChTrans1D2" presStyleIdx="1" presStyleCnt="2"/>
      <dgm:spPr/>
    </dgm:pt>
    <dgm:pt modelId="{4D151AD4-7DB3-4B56-BC47-629566B8679B}" type="pres">
      <dgm:prSet presAssocID="{978805E2-5721-4CD7-B688-920489737CF0}" presName="connTx" presStyleLbl="parChTrans1D2" presStyleIdx="1" presStyleCnt="2"/>
      <dgm:spPr/>
    </dgm:pt>
    <dgm:pt modelId="{C11A3770-0F90-4411-8E6E-3A7309814858}" type="pres">
      <dgm:prSet presAssocID="{63B3CA8F-D06F-401B-8DFA-49BE1CFD3464}" presName="root2" presStyleCnt="0"/>
      <dgm:spPr/>
    </dgm:pt>
    <dgm:pt modelId="{6E8D6318-6C87-465C-AF34-86FA65D53361}" type="pres">
      <dgm:prSet presAssocID="{63B3CA8F-D06F-401B-8DFA-49BE1CFD3464}" presName="LevelTwoTextNode" presStyleLbl="node2" presStyleIdx="1" presStyleCnt="2">
        <dgm:presLayoutVars>
          <dgm:chPref val="3"/>
        </dgm:presLayoutVars>
      </dgm:prSet>
      <dgm:spPr/>
    </dgm:pt>
    <dgm:pt modelId="{48C1328A-F446-4520-9017-E9DDFB56E962}" type="pres">
      <dgm:prSet presAssocID="{63B3CA8F-D06F-401B-8DFA-49BE1CFD3464}" presName="level3hierChild" presStyleCnt="0"/>
      <dgm:spPr/>
    </dgm:pt>
  </dgm:ptLst>
  <dgm:cxnLst>
    <dgm:cxn modelId="{4556BC05-1F87-49E3-8E2A-32BC11CBFF00}" type="presOf" srcId="{270B4940-6E1A-4299-A2B0-C3681EA95CF0}" destId="{78C9EEF5-B29E-4B3D-8DA7-1AA82467C520}" srcOrd="1" destOrd="0" presId="urn:microsoft.com/office/officeart/2005/8/layout/hierarchy2"/>
    <dgm:cxn modelId="{76570E06-B142-4E4B-948B-2C5089375127}" type="presOf" srcId="{3E83D21C-44A1-4489-BA9F-71BBD8DCE69D}" destId="{F319C5D4-53F8-424F-B0A7-63568725F1D6}" srcOrd="1" destOrd="0" presId="urn:microsoft.com/office/officeart/2005/8/layout/hierarchy2"/>
    <dgm:cxn modelId="{2B302614-FC63-4794-8B98-4DA14766C91D}" srcId="{3B8F8D8D-2C93-43C7-A2B8-8B0645721E96}" destId="{3872DC70-8D6E-4025-ADE6-9E5BEBD7AF81}" srcOrd="0" destOrd="0" parTransId="{B685D12D-BB0D-4699-BF38-DA25FA0FDF40}" sibTransId="{F5BFA161-45DD-4A29-A67C-16C5D02F2188}"/>
    <dgm:cxn modelId="{3957081D-F943-467D-89CF-58A20E95024A}" type="presOf" srcId="{978805E2-5721-4CD7-B688-920489737CF0}" destId="{4D151AD4-7DB3-4B56-BC47-629566B8679B}" srcOrd="1" destOrd="0" presId="urn:microsoft.com/office/officeart/2005/8/layout/hierarchy2"/>
    <dgm:cxn modelId="{DBCC342D-C886-46F7-8977-DACF571BC3C6}" type="presOf" srcId="{CC267C7B-F019-47E7-A7ED-AAACD2DB0E29}" destId="{82999FB5-4260-4579-ACB8-1ADB14A32EDA}" srcOrd="0" destOrd="0" presId="urn:microsoft.com/office/officeart/2005/8/layout/hierarchy2"/>
    <dgm:cxn modelId="{0AC9432F-26C2-4BBB-BD84-AEF9DF6E6B68}" type="presOf" srcId="{790F93FB-E85A-443E-AEED-CF8E1DE03B21}" destId="{2B7A13C4-B73B-4CC3-B118-79663C081142}" srcOrd="0" destOrd="0" presId="urn:microsoft.com/office/officeart/2005/8/layout/hierarchy2"/>
    <dgm:cxn modelId="{55853B34-E967-4255-898E-21D0F77A1082}" type="presOf" srcId="{03FC8A6B-DA53-4778-9CFE-803DF875A301}" destId="{FDE75832-A3C6-41B1-83FC-928E6E358750}" srcOrd="0" destOrd="0" presId="urn:microsoft.com/office/officeart/2005/8/layout/hierarchy2"/>
    <dgm:cxn modelId="{D503E435-3CDE-453C-B831-B517DD95C407}" type="presOf" srcId="{978805E2-5721-4CD7-B688-920489737CF0}" destId="{B5BE79EA-4E69-443E-AF97-CDEC11B1B827}" srcOrd="0" destOrd="0" presId="urn:microsoft.com/office/officeart/2005/8/layout/hierarchy2"/>
    <dgm:cxn modelId="{DBCDA961-206C-4EB7-81C5-AE5F04CA4EC6}" type="presOf" srcId="{CEAF6D4E-A3E2-437F-BAE8-D31D2EABA288}" destId="{7B560681-2FE3-4AD9-9BB4-4EEABC869F56}" srcOrd="0" destOrd="0" presId="urn:microsoft.com/office/officeart/2005/8/layout/hierarchy2"/>
    <dgm:cxn modelId="{17D97C62-0179-4235-88F7-9B5ED32988D6}" type="presOf" srcId="{1F27E0BC-3EA6-4549-BDA1-7E43F29D615A}" destId="{D8D07D34-C8AE-4EF5-9CAA-E2189F8CEFAD}" srcOrd="0" destOrd="0" presId="urn:microsoft.com/office/officeart/2005/8/layout/hierarchy2"/>
    <dgm:cxn modelId="{8D223B48-469E-453B-8E0F-EBAC2589210F}" type="presOf" srcId="{270B4940-6E1A-4299-A2B0-C3681EA95CF0}" destId="{2527B891-1D64-42A2-8D5F-44D44634114D}" srcOrd="0" destOrd="0" presId="urn:microsoft.com/office/officeart/2005/8/layout/hierarchy2"/>
    <dgm:cxn modelId="{03907769-9778-4DD2-B6C4-076D8225BA55}" type="presOf" srcId="{B685D12D-BB0D-4699-BF38-DA25FA0FDF40}" destId="{73D8636C-C69F-44D6-93AA-9BC39FE38E73}" srcOrd="1" destOrd="0" presId="urn:microsoft.com/office/officeart/2005/8/layout/hierarchy2"/>
    <dgm:cxn modelId="{B6737872-F1C4-4AFB-BD6A-EFD1B4470D57}" type="presOf" srcId="{63B3CA8F-D06F-401B-8DFA-49BE1CFD3464}" destId="{6E8D6318-6C87-465C-AF34-86FA65D53361}" srcOrd="0" destOrd="0" presId="urn:microsoft.com/office/officeart/2005/8/layout/hierarchy2"/>
    <dgm:cxn modelId="{AFA89272-99D1-4CDC-B5CF-27CC29710652}" type="presOf" srcId="{3E83D21C-44A1-4489-BA9F-71BBD8DCE69D}" destId="{450C6571-3F67-45F8-AAB0-F4C34BD0963C}" srcOrd="0" destOrd="0" presId="urn:microsoft.com/office/officeart/2005/8/layout/hierarchy2"/>
    <dgm:cxn modelId="{9A4B9276-4697-4715-9D81-6529625585DE}" srcId="{3872DC70-8D6E-4025-ADE6-9E5BEBD7AF81}" destId="{790F93FB-E85A-443E-AEED-CF8E1DE03B21}" srcOrd="0" destOrd="0" parTransId="{32FF747F-F583-4B3A-B730-5F905C632E8E}" sibTransId="{A585D2E7-B1DF-43F1-AE33-F19E92D60D52}"/>
    <dgm:cxn modelId="{C2DCBA7D-6E98-4F65-A893-2A1AAC191956}" type="presOf" srcId="{F607D755-6871-4E25-80F4-029A6802BAE3}" destId="{75EEC050-A00C-4C8C-A814-F46650BA92FB}" srcOrd="0" destOrd="0" presId="urn:microsoft.com/office/officeart/2005/8/layout/hierarchy2"/>
    <dgm:cxn modelId="{CD8CF083-A28D-4BAB-A43A-CAF9A6E20FFB}" srcId="{790F93FB-E85A-443E-AEED-CF8E1DE03B21}" destId="{1F27E0BC-3EA6-4549-BDA1-7E43F29D615A}" srcOrd="1" destOrd="0" parTransId="{270B4940-6E1A-4299-A2B0-C3681EA95CF0}" sibTransId="{7AE16D40-12CD-429F-A640-121A3ACCD854}"/>
    <dgm:cxn modelId="{D4564986-CB7C-45A6-90F7-73D3AE20F6EA}" srcId="{3B8F8D8D-2C93-43C7-A2B8-8B0645721E96}" destId="{63B3CA8F-D06F-401B-8DFA-49BE1CFD3464}" srcOrd="1" destOrd="0" parTransId="{978805E2-5721-4CD7-B688-920489737CF0}" sibTransId="{8C2870B7-BEB5-4800-86C4-F6BA171D15A1}"/>
    <dgm:cxn modelId="{79A2A689-3BE1-4785-8D21-0790D285C8CA}" type="presOf" srcId="{B685D12D-BB0D-4699-BF38-DA25FA0FDF40}" destId="{846872FA-96BF-4DB8-B005-9509BD77748D}" srcOrd="0" destOrd="0" presId="urn:microsoft.com/office/officeart/2005/8/layout/hierarchy2"/>
    <dgm:cxn modelId="{A709328E-FA41-4065-8769-B1132BA6C24E}" srcId="{790F93FB-E85A-443E-AEED-CF8E1DE03B21}" destId="{03FC8A6B-DA53-4778-9CFE-803DF875A301}" srcOrd="0" destOrd="0" parTransId="{F607D755-6871-4E25-80F4-029A6802BAE3}" sibTransId="{7BDF11CD-5278-4F41-9C89-00E1750F0811}"/>
    <dgm:cxn modelId="{2D061794-B32C-4227-9760-20C34F23BC64}" type="presOf" srcId="{F607D755-6871-4E25-80F4-029A6802BAE3}" destId="{67557CB3-6521-40A6-81A7-FA325D12DB4A}" srcOrd="1" destOrd="0" presId="urn:microsoft.com/office/officeart/2005/8/layout/hierarchy2"/>
    <dgm:cxn modelId="{0B9DC4B6-2757-4847-890B-36EC301F2B36}" type="presOf" srcId="{3872DC70-8D6E-4025-ADE6-9E5BEBD7AF81}" destId="{25A2225E-EC28-4064-89ED-40AD3D50CF2B}" srcOrd="0" destOrd="0" presId="urn:microsoft.com/office/officeart/2005/8/layout/hierarchy2"/>
    <dgm:cxn modelId="{B4A716CA-E8E6-427C-BB91-24CFD532B4D1}" type="presOf" srcId="{3B8F8D8D-2C93-43C7-A2B8-8B0645721E96}" destId="{4B0F6A11-6C5F-4A05-8D5E-CB52774CC1AC}" srcOrd="0" destOrd="0" presId="urn:microsoft.com/office/officeart/2005/8/layout/hierarchy2"/>
    <dgm:cxn modelId="{9FE51AD8-3681-4CDD-9B8D-B7520E370F68}" type="presOf" srcId="{32FF747F-F583-4B3A-B730-5F905C632E8E}" destId="{2E866D18-95DD-4082-8BD0-964ECB40FF09}" srcOrd="1" destOrd="0" presId="urn:microsoft.com/office/officeart/2005/8/layout/hierarchy2"/>
    <dgm:cxn modelId="{D3F378DD-CD63-4EBD-A453-8B93A50012B6}" srcId="{03FC8A6B-DA53-4778-9CFE-803DF875A301}" destId="{CC267C7B-F019-47E7-A7ED-AAACD2DB0E29}" srcOrd="0" destOrd="0" parTransId="{3E83D21C-44A1-4489-BA9F-71BBD8DCE69D}" sibTransId="{8661C5C1-15FB-4FA8-827B-5671355AEF36}"/>
    <dgm:cxn modelId="{DB3B42E7-3FED-4C61-94F9-05520DDD4209}" type="presOf" srcId="{32FF747F-F583-4B3A-B730-5F905C632E8E}" destId="{565D2AD4-0ED9-4EAA-AAAE-08A9EED17965}" srcOrd="0" destOrd="0" presId="urn:microsoft.com/office/officeart/2005/8/layout/hierarchy2"/>
    <dgm:cxn modelId="{368ACEF0-D1C5-45FC-B7AD-C154B19B4E2B}" srcId="{CEAF6D4E-A3E2-437F-BAE8-D31D2EABA288}" destId="{3B8F8D8D-2C93-43C7-A2B8-8B0645721E96}" srcOrd="0" destOrd="0" parTransId="{527152B5-3E2A-4CB8-8DB6-FFEC89547E6B}" sibTransId="{1EB07525-B2F7-4610-9F80-AAFFF3E82662}"/>
    <dgm:cxn modelId="{7F074F87-BE73-49DE-A049-7B8492493920}" type="presParOf" srcId="{7B560681-2FE3-4AD9-9BB4-4EEABC869F56}" destId="{A65F3380-2943-4A25-9636-935ED0694391}" srcOrd="0" destOrd="0" presId="urn:microsoft.com/office/officeart/2005/8/layout/hierarchy2"/>
    <dgm:cxn modelId="{97736FB4-5A8E-41CE-8255-F1D5AE42887F}" type="presParOf" srcId="{A65F3380-2943-4A25-9636-935ED0694391}" destId="{4B0F6A11-6C5F-4A05-8D5E-CB52774CC1AC}" srcOrd="0" destOrd="0" presId="urn:microsoft.com/office/officeart/2005/8/layout/hierarchy2"/>
    <dgm:cxn modelId="{F2A23910-A08F-4719-9005-30600E0E1B2E}" type="presParOf" srcId="{A65F3380-2943-4A25-9636-935ED0694391}" destId="{03626A97-B46B-4EB9-992A-0DE8BD9066FE}" srcOrd="1" destOrd="0" presId="urn:microsoft.com/office/officeart/2005/8/layout/hierarchy2"/>
    <dgm:cxn modelId="{881E5AAF-6C01-40C5-9397-46BE9EE5BF13}" type="presParOf" srcId="{03626A97-B46B-4EB9-992A-0DE8BD9066FE}" destId="{846872FA-96BF-4DB8-B005-9509BD77748D}" srcOrd="0" destOrd="0" presId="urn:microsoft.com/office/officeart/2005/8/layout/hierarchy2"/>
    <dgm:cxn modelId="{4C8585A8-7181-4B3F-AF8C-100E306BAE28}" type="presParOf" srcId="{846872FA-96BF-4DB8-B005-9509BD77748D}" destId="{73D8636C-C69F-44D6-93AA-9BC39FE38E73}" srcOrd="0" destOrd="0" presId="urn:microsoft.com/office/officeart/2005/8/layout/hierarchy2"/>
    <dgm:cxn modelId="{3DB0DD18-EE53-4E96-A610-1D42FB7F03B4}" type="presParOf" srcId="{03626A97-B46B-4EB9-992A-0DE8BD9066FE}" destId="{E3D6E443-4FC6-457E-8D18-381F6C7C0070}" srcOrd="1" destOrd="0" presId="urn:microsoft.com/office/officeart/2005/8/layout/hierarchy2"/>
    <dgm:cxn modelId="{CA59EC65-933C-4670-AE8D-CB05E8BE6171}" type="presParOf" srcId="{E3D6E443-4FC6-457E-8D18-381F6C7C0070}" destId="{25A2225E-EC28-4064-89ED-40AD3D50CF2B}" srcOrd="0" destOrd="0" presId="urn:microsoft.com/office/officeart/2005/8/layout/hierarchy2"/>
    <dgm:cxn modelId="{90C3F29A-F69D-49C0-9B66-172E854AD5FB}" type="presParOf" srcId="{E3D6E443-4FC6-457E-8D18-381F6C7C0070}" destId="{B408B581-EF76-4FA6-9397-99461CBD7236}" srcOrd="1" destOrd="0" presId="urn:microsoft.com/office/officeart/2005/8/layout/hierarchy2"/>
    <dgm:cxn modelId="{ACDE9B10-E132-4299-A614-28A7B6D5D647}" type="presParOf" srcId="{B408B581-EF76-4FA6-9397-99461CBD7236}" destId="{565D2AD4-0ED9-4EAA-AAAE-08A9EED17965}" srcOrd="0" destOrd="0" presId="urn:microsoft.com/office/officeart/2005/8/layout/hierarchy2"/>
    <dgm:cxn modelId="{7D19AC3F-F7A1-47AC-BFB2-B240E35E378C}" type="presParOf" srcId="{565D2AD4-0ED9-4EAA-AAAE-08A9EED17965}" destId="{2E866D18-95DD-4082-8BD0-964ECB40FF09}" srcOrd="0" destOrd="0" presId="urn:microsoft.com/office/officeart/2005/8/layout/hierarchy2"/>
    <dgm:cxn modelId="{FCD08485-97C2-4E48-87C3-360C54ADD98D}" type="presParOf" srcId="{B408B581-EF76-4FA6-9397-99461CBD7236}" destId="{DC92AB53-4FC1-4E02-A272-6358E076B23D}" srcOrd="1" destOrd="0" presId="urn:microsoft.com/office/officeart/2005/8/layout/hierarchy2"/>
    <dgm:cxn modelId="{62E1E8A1-C862-4BF9-88D6-E0B353962549}" type="presParOf" srcId="{DC92AB53-4FC1-4E02-A272-6358E076B23D}" destId="{2B7A13C4-B73B-4CC3-B118-79663C081142}" srcOrd="0" destOrd="0" presId="urn:microsoft.com/office/officeart/2005/8/layout/hierarchy2"/>
    <dgm:cxn modelId="{C8A03CA0-F070-4F1F-9C93-C478F4CAA741}" type="presParOf" srcId="{DC92AB53-4FC1-4E02-A272-6358E076B23D}" destId="{62071B8B-55FC-4516-9F61-CC7DE7D9BC95}" srcOrd="1" destOrd="0" presId="urn:microsoft.com/office/officeart/2005/8/layout/hierarchy2"/>
    <dgm:cxn modelId="{C5315841-FBD0-4A1C-A800-94D2E3ADB0FF}" type="presParOf" srcId="{62071B8B-55FC-4516-9F61-CC7DE7D9BC95}" destId="{75EEC050-A00C-4C8C-A814-F46650BA92FB}" srcOrd="0" destOrd="0" presId="urn:microsoft.com/office/officeart/2005/8/layout/hierarchy2"/>
    <dgm:cxn modelId="{7887961D-20A0-4E93-9C0C-80D212517587}" type="presParOf" srcId="{75EEC050-A00C-4C8C-A814-F46650BA92FB}" destId="{67557CB3-6521-40A6-81A7-FA325D12DB4A}" srcOrd="0" destOrd="0" presId="urn:microsoft.com/office/officeart/2005/8/layout/hierarchy2"/>
    <dgm:cxn modelId="{3E7467B5-0A89-461A-9423-D6FDC8CBE102}" type="presParOf" srcId="{62071B8B-55FC-4516-9F61-CC7DE7D9BC95}" destId="{463AB410-C9D9-4C2D-9711-EA335759FA4F}" srcOrd="1" destOrd="0" presId="urn:microsoft.com/office/officeart/2005/8/layout/hierarchy2"/>
    <dgm:cxn modelId="{87703E7E-7F86-4BA9-AE35-068943C191EF}" type="presParOf" srcId="{463AB410-C9D9-4C2D-9711-EA335759FA4F}" destId="{FDE75832-A3C6-41B1-83FC-928E6E358750}" srcOrd="0" destOrd="0" presId="urn:microsoft.com/office/officeart/2005/8/layout/hierarchy2"/>
    <dgm:cxn modelId="{6ECC3043-4947-4F55-BD0F-2C0C13377444}" type="presParOf" srcId="{463AB410-C9D9-4C2D-9711-EA335759FA4F}" destId="{E7FCD25B-E53A-460E-853E-D42D943BF2BC}" srcOrd="1" destOrd="0" presId="urn:microsoft.com/office/officeart/2005/8/layout/hierarchy2"/>
    <dgm:cxn modelId="{8EAF14FC-3D9F-4521-9DCE-7B9574A1EB70}" type="presParOf" srcId="{E7FCD25B-E53A-460E-853E-D42D943BF2BC}" destId="{450C6571-3F67-45F8-AAB0-F4C34BD0963C}" srcOrd="0" destOrd="0" presId="urn:microsoft.com/office/officeart/2005/8/layout/hierarchy2"/>
    <dgm:cxn modelId="{1600A38D-F4E6-4104-B37B-4A7AA13F07B2}" type="presParOf" srcId="{450C6571-3F67-45F8-AAB0-F4C34BD0963C}" destId="{F319C5D4-53F8-424F-B0A7-63568725F1D6}" srcOrd="0" destOrd="0" presId="urn:microsoft.com/office/officeart/2005/8/layout/hierarchy2"/>
    <dgm:cxn modelId="{85BEC939-53E4-4822-B081-08265151E167}" type="presParOf" srcId="{E7FCD25B-E53A-460E-853E-D42D943BF2BC}" destId="{C3069512-0E75-45A3-A513-7E84C8B3D02B}" srcOrd="1" destOrd="0" presId="urn:microsoft.com/office/officeart/2005/8/layout/hierarchy2"/>
    <dgm:cxn modelId="{5032B129-3532-4D05-8FF1-E6732D407AF3}" type="presParOf" srcId="{C3069512-0E75-45A3-A513-7E84C8B3D02B}" destId="{82999FB5-4260-4579-ACB8-1ADB14A32EDA}" srcOrd="0" destOrd="0" presId="urn:microsoft.com/office/officeart/2005/8/layout/hierarchy2"/>
    <dgm:cxn modelId="{3F061DFC-6690-4E1D-9104-9010E74A06A3}" type="presParOf" srcId="{C3069512-0E75-45A3-A513-7E84C8B3D02B}" destId="{80BB6E28-AAAE-448F-9293-5147998178F8}" srcOrd="1" destOrd="0" presId="urn:microsoft.com/office/officeart/2005/8/layout/hierarchy2"/>
    <dgm:cxn modelId="{5295475B-7E66-4D96-9B57-FB694D6B18A5}" type="presParOf" srcId="{62071B8B-55FC-4516-9F61-CC7DE7D9BC95}" destId="{2527B891-1D64-42A2-8D5F-44D44634114D}" srcOrd="2" destOrd="0" presId="urn:microsoft.com/office/officeart/2005/8/layout/hierarchy2"/>
    <dgm:cxn modelId="{901AE6B3-91F4-44D9-A844-BD613BB37410}" type="presParOf" srcId="{2527B891-1D64-42A2-8D5F-44D44634114D}" destId="{78C9EEF5-B29E-4B3D-8DA7-1AA82467C520}" srcOrd="0" destOrd="0" presId="urn:microsoft.com/office/officeart/2005/8/layout/hierarchy2"/>
    <dgm:cxn modelId="{0582990E-D32E-48EF-AF18-D99AA4A93DC4}" type="presParOf" srcId="{62071B8B-55FC-4516-9F61-CC7DE7D9BC95}" destId="{F2A89EA9-98F4-45A7-9DC8-AB3B7569CBCD}" srcOrd="3" destOrd="0" presId="urn:microsoft.com/office/officeart/2005/8/layout/hierarchy2"/>
    <dgm:cxn modelId="{98B62582-6EB5-4217-B07B-45433FB1AAC7}" type="presParOf" srcId="{F2A89EA9-98F4-45A7-9DC8-AB3B7569CBCD}" destId="{D8D07D34-C8AE-4EF5-9CAA-E2189F8CEFAD}" srcOrd="0" destOrd="0" presId="urn:microsoft.com/office/officeart/2005/8/layout/hierarchy2"/>
    <dgm:cxn modelId="{30D635A4-8ED4-4BDC-AFD3-CB9C53122684}" type="presParOf" srcId="{F2A89EA9-98F4-45A7-9DC8-AB3B7569CBCD}" destId="{46276C54-88E1-42E6-BF9E-089C84123C46}" srcOrd="1" destOrd="0" presId="urn:microsoft.com/office/officeart/2005/8/layout/hierarchy2"/>
    <dgm:cxn modelId="{2D7CDE37-5002-4E98-AAFB-937ACDEB4D18}" type="presParOf" srcId="{03626A97-B46B-4EB9-992A-0DE8BD9066FE}" destId="{B5BE79EA-4E69-443E-AF97-CDEC11B1B827}" srcOrd="2" destOrd="0" presId="urn:microsoft.com/office/officeart/2005/8/layout/hierarchy2"/>
    <dgm:cxn modelId="{4CFA3C15-2657-483E-BAE0-9D5CE8FEAB67}" type="presParOf" srcId="{B5BE79EA-4E69-443E-AF97-CDEC11B1B827}" destId="{4D151AD4-7DB3-4B56-BC47-629566B8679B}" srcOrd="0" destOrd="0" presId="urn:microsoft.com/office/officeart/2005/8/layout/hierarchy2"/>
    <dgm:cxn modelId="{9317CA51-09AC-443D-BA15-58E0B7BCDB55}" type="presParOf" srcId="{03626A97-B46B-4EB9-992A-0DE8BD9066FE}" destId="{C11A3770-0F90-4411-8E6E-3A7309814858}" srcOrd="3" destOrd="0" presId="urn:microsoft.com/office/officeart/2005/8/layout/hierarchy2"/>
    <dgm:cxn modelId="{D48905DB-8A99-43FC-AD1A-D076D3C3B73E}" type="presParOf" srcId="{C11A3770-0F90-4411-8E6E-3A7309814858}" destId="{6E8D6318-6C87-465C-AF34-86FA65D53361}" srcOrd="0" destOrd="0" presId="urn:microsoft.com/office/officeart/2005/8/layout/hierarchy2"/>
    <dgm:cxn modelId="{5D3B37DC-8570-4DCF-96D5-38C9749CCB59}" type="presParOf" srcId="{C11A3770-0F90-4411-8E6E-3A7309814858}" destId="{48C1328A-F446-4520-9017-E9DDFB56E962}" srcOrd="1" destOrd="0" presId="urn:microsoft.com/office/officeart/2005/8/layout/hierarchy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E515E3-4003-467C-92C6-1AAF7001ED6A}"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lang="en-US"/>
        </a:p>
      </dgm:t>
    </dgm:pt>
    <dgm:pt modelId="{9DC3C1F9-BC2E-4611-931F-69AA6ABB45FD}">
      <dgm:prSet phldrT="[Text]"/>
      <dgm:spPr/>
      <dgm:t>
        <a:bodyPr/>
        <a:lstStyle/>
        <a:p>
          <a:r>
            <a:rPr lang="en-US" dirty="0"/>
            <a:t>90-day finding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900A64D-2926-40BD-8775-408253694BB2}" type="parTrans" cxnId="{2FD2E844-28FD-479E-AAB8-22B636C05EDD}">
      <dgm:prSet/>
      <dgm:spPr/>
      <dgm:t>
        <a:bodyPr/>
        <a:lstStyle/>
        <a:p>
          <a:endParaRPr lang="en-US"/>
        </a:p>
      </dgm:t>
    </dgm:pt>
    <dgm:pt modelId="{3B13102C-DFC2-4154-9714-633F8B4CC51E}" type="sibTrans" cxnId="{2FD2E844-28FD-479E-AAB8-22B636C05EDD}">
      <dgm:prSet/>
      <dgm:spPr/>
      <dgm:t>
        <a:bodyPr/>
        <a:lstStyle/>
        <a:p>
          <a:endParaRPr lang="en-US"/>
        </a:p>
      </dgm:t>
    </dgm:pt>
    <dgm:pt modelId="{4A181747-C6FC-4DD1-930E-FED39311BF4F}" type="pres">
      <dgm:prSet presAssocID="{A3E515E3-4003-467C-92C6-1AAF7001ED6A}" presName="diagram" presStyleCnt="0">
        <dgm:presLayoutVars>
          <dgm:chPref val="1"/>
          <dgm:dir/>
          <dgm:animOne val="branch"/>
          <dgm:animLvl val="lvl"/>
          <dgm:resizeHandles val="exact"/>
        </dgm:presLayoutVars>
      </dgm:prSet>
      <dgm:spPr/>
    </dgm:pt>
    <dgm:pt modelId="{77F67B06-D8E9-455D-860E-DD07B25E523D}" type="pres">
      <dgm:prSet presAssocID="{9DC3C1F9-BC2E-4611-931F-69AA6ABB45FD}" presName="root1" presStyleCnt="0"/>
      <dgm:spPr/>
    </dgm:pt>
    <dgm:pt modelId="{BB942043-1218-4F9F-BC38-BC36D6291237}" type="pres">
      <dgm:prSet presAssocID="{9DC3C1F9-BC2E-4611-931F-69AA6ABB45FD}" presName="LevelOneTextNode" presStyleLbl="node0" presStyleIdx="0" presStyleCnt="1" custScaleX="67902" custScaleY="55743" custLinFactNeighborX="-2445" custLinFactNeighborY="22420">
        <dgm:presLayoutVars>
          <dgm:chPref val="3"/>
        </dgm:presLayoutVars>
      </dgm:prSet>
      <dgm:spPr>
        <a:prstGeom prst="rect">
          <a:avLst/>
        </a:prstGeom>
      </dgm:spPr>
    </dgm:pt>
    <dgm:pt modelId="{13D01D1C-9121-4E58-A092-78D047A24D7D}" type="pres">
      <dgm:prSet presAssocID="{9DC3C1F9-BC2E-4611-931F-69AA6ABB45FD}" presName="level2hierChild" presStyleCnt="0"/>
      <dgm:spPr/>
    </dgm:pt>
  </dgm:ptLst>
  <dgm:cxnLst>
    <dgm:cxn modelId="{2FD2E844-28FD-479E-AAB8-22B636C05EDD}" srcId="{A3E515E3-4003-467C-92C6-1AAF7001ED6A}" destId="{9DC3C1F9-BC2E-4611-931F-69AA6ABB45FD}" srcOrd="0" destOrd="0" parTransId="{F900A64D-2926-40BD-8775-408253694BB2}" sibTransId="{3B13102C-DFC2-4154-9714-633F8B4CC51E}"/>
    <dgm:cxn modelId="{CD5A9E85-9454-4267-821A-0F067F478FDC}" type="presOf" srcId="{A3E515E3-4003-467C-92C6-1AAF7001ED6A}" destId="{4A181747-C6FC-4DD1-930E-FED39311BF4F}" srcOrd="0" destOrd="0" presId="urn:microsoft.com/office/officeart/2005/8/layout/hierarchy2"/>
    <dgm:cxn modelId="{503139C4-7769-4688-A37F-D5E979A4BC37}" type="presOf" srcId="{9DC3C1F9-BC2E-4611-931F-69AA6ABB45FD}" destId="{BB942043-1218-4F9F-BC38-BC36D6291237}" srcOrd="0" destOrd="0" presId="urn:microsoft.com/office/officeart/2005/8/layout/hierarchy2"/>
    <dgm:cxn modelId="{F087B3B4-8496-4C06-8172-03E8176AA759}" type="presParOf" srcId="{4A181747-C6FC-4DD1-930E-FED39311BF4F}" destId="{77F67B06-D8E9-455D-860E-DD07B25E523D}" srcOrd="0" destOrd="0" presId="urn:microsoft.com/office/officeart/2005/8/layout/hierarchy2"/>
    <dgm:cxn modelId="{6D756F29-5E98-448D-9569-6DE0B429D5D0}" type="presParOf" srcId="{77F67B06-D8E9-455D-860E-DD07B25E523D}" destId="{BB942043-1218-4F9F-BC38-BC36D6291237}" srcOrd="0" destOrd="0" presId="urn:microsoft.com/office/officeart/2005/8/layout/hierarchy2"/>
    <dgm:cxn modelId="{FFA2C9A4-51B9-4015-85D5-A4B46FF7E873}" type="presParOf" srcId="{77F67B06-D8E9-455D-860E-DD07B25E523D}" destId="{13D01D1C-9121-4E58-A092-78D047A24D7D}"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E515E3-4003-467C-92C6-1AAF7001ED6A}" type="doc">
      <dgm:prSet loTypeId="urn:microsoft.com/office/officeart/2005/8/layout/hierarchy2" loCatId="hierarchy" qsTypeId="urn:microsoft.com/office/officeart/2005/8/quickstyle/simple1" qsCatId="simple" csTypeId="urn:microsoft.com/office/officeart/2005/8/colors/accent6_4" csCatId="accent6" phldr="1"/>
      <dgm:spPr/>
      <dgm:t>
        <a:bodyPr/>
        <a:lstStyle/>
        <a:p>
          <a:endParaRPr lang="en-US"/>
        </a:p>
      </dgm:t>
    </dgm:pt>
    <dgm:pt modelId="{9DC3C1F9-BC2E-4611-931F-69AA6ABB45FD}">
      <dgm:prSet phldrT="[Text]"/>
      <dgm:spPr/>
      <dgm:t>
        <a:bodyPr/>
        <a:lstStyle/>
        <a:p>
          <a:r>
            <a:rPr lang="en-US" dirty="0"/>
            <a:t>Proposed critical habitat</a:t>
          </a:r>
        </a:p>
      </dgm:t>
    </dgm:pt>
    <dgm:pt modelId="{F900A64D-2926-40BD-8775-408253694BB2}" type="parTrans" cxnId="{2FD2E844-28FD-479E-AAB8-22B636C05EDD}">
      <dgm:prSet/>
      <dgm:spPr/>
      <dgm:t>
        <a:bodyPr/>
        <a:lstStyle/>
        <a:p>
          <a:endParaRPr lang="en-US"/>
        </a:p>
      </dgm:t>
    </dgm:pt>
    <dgm:pt modelId="{3B13102C-DFC2-4154-9714-633F8B4CC51E}" type="sibTrans" cxnId="{2FD2E844-28FD-479E-AAB8-22B636C05EDD}">
      <dgm:prSet/>
      <dgm:spPr/>
      <dgm:t>
        <a:bodyPr/>
        <a:lstStyle/>
        <a:p>
          <a:endParaRPr lang="en-US"/>
        </a:p>
      </dgm:t>
    </dgm:pt>
    <dgm:pt modelId="{6F6EB382-809E-466C-BE11-4E78BDFB7EC5}">
      <dgm:prSet phldrT="[Text]"/>
      <dgm:spPr/>
      <dgm:t>
        <a:bodyPr/>
        <a:lstStyle/>
        <a:p>
          <a:r>
            <a:rPr lang="en-US" dirty="0"/>
            <a:t>Final designated critical habitat</a:t>
          </a:r>
        </a:p>
      </dgm:t>
    </dgm:pt>
    <dgm:pt modelId="{53F6412D-678F-4F5F-AF0D-7C57D9A977B4}" type="parTrans" cxnId="{D3F041CE-BF46-4F77-A1A9-A17D87EB1BFF}">
      <dgm:prSet/>
      <dgm:spPr/>
      <dgm:t>
        <a:bodyPr/>
        <a:lstStyle/>
        <a:p>
          <a:endParaRPr lang="en-US"/>
        </a:p>
      </dgm:t>
    </dgm:pt>
    <dgm:pt modelId="{518D155B-DC6F-45F1-956A-42F6D95F4865}" type="sibTrans" cxnId="{D3F041CE-BF46-4F77-A1A9-A17D87EB1BFF}">
      <dgm:prSet/>
      <dgm:spPr/>
      <dgm:t>
        <a:bodyPr/>
        <a:lstStyle/>
        <a:p>
          <a:endParaRPr lang="en-US"/>
        </a:p>
      </dgm:t>
    </dgm:pt>
    <dgm:pt modelId="{4A181747-C6FC-4DD1-930E-FED39311BF4F}" type="pres">
      <dgm:prSet presAssocID="{A3E515E3-4003-467C-92C6-1AAF7001ED6A}" presName="diagram" presStyleCnt="0">
        <dgm:presLayoutVars>
          <dgm:chPref val="1"/>
          <dgm:dir/>
          <dgm:animOne val="branch"/>
          <dgm:animLvl val="lvl"/>
          <dgm:resizeHandles val="exact"/>
        </dgm:presLayoutVars>
      </dgm:prSet>
      <dgm:spPr/>
    </dgm:pt>
    <dgm:pt modelId="{77F67B06-D8E9-455D-860E-DD07B25E523D}" type="pres">
      <dgm:prSet presAssocID="{9DC3C1F9-BC2E-4611-931F-69AA6ABB45FD}" presName="root1" presStyleCnt="0"/>
      <dgm:spPr/>
    </dgm:pt>
    <dgm:pt modelId="{BB942043-1218-4F9F-BC38-BC36D6291237}" type="pres">
      <dgm:prSet presAssocID="{9DC3C1F9-BC2E-4611-931F-69AA6ABB45FD}" presName="LevelOneTextNode" presStyleLbl="node0" presStyleIdx="0" presStyleCnt="1">
        <dgm:presLayoutVars>
          <dgm:chPref val="3"/>
        </dgm:presLayoutVars>
      </dgm:prSet>
      <dgm:spPr/>
    </dgm:pt>
    <dgm:pt modelId="{13D01D1C-9121-4E58-A092-78D047A24D7D}" type="pres">
      <dgm:prSet presAssocID="{9DC3C1F9-BC2E-4611-931F-69AA6ABB45FD}" presName="level2hierChild" presStyleCnt="0"/>
      <dgm:spPr/>
    </dgm:pt>
    <dgm:pt modelId="{80EB7A0A-0D60-45C2-A823-23FA86415B8E}" type="pres">
      <dgm:prSet presAssocID="{53F6412D-678F-4F5F-AF0D-7C57D9A977B4}" presName="conn2-1" presStyleLbl="parChTrans1D2" presStyleIdx="0" presStyleCnt="1"/>
      <dgm:spPr/>
    </dgm:pt>
    <dgm:pt modelId="{5ACB4A01-2078-4827-81AD-5C654D6D73B4}" type="pres">
      <dgm:prSet presAssocID="{53F6412D-678F-4F5F-AF0D-7C57D9A977B4}" presName="connTx" presStyleLbl="parChTrans1D2" presStyleIdx="0" presStyleCnt="1"/>
      <dgm:spPr/>
    </dgm:pt>
    <dgm:pt modelId="{05ACD998-3696-4254-80C3-A1CD0936B0EE}" type="pres">
      <dgm:prSet presAssocID="{6F6EB382-809E-466C-BE11-4E78BDFB7EC5}" presName="root2" presStyleCnt="0"/>
      <dgm:spPr/>
    </dgm:pt>
    <dgm:pt modelId="{8FA91544-B90E-4622-9595-92788FE35CC3}" type="pres">
      <dgm:prSet presAssocID="{6F6EB382-809E-466C-BE11-4E78BDFB7EC5}" presName="LevelTwoTextNode" presStyleLbl="node2" presStyleIdx="0" presStyleCnt="1" custLinFactNeighborX="-7814" custLinFactNeighborY="-82">
        <dgm:presLayoutVars>
          <dgm:chPref val="3"/>
        </dgm:presLayoutVars>
      </dgm:prSet>
      <dgm:spPr/>
    </dgm:pt>
    <dgm:pt modelId="{BE67FAC0-11EF-4FDB-BF88-EFE19CD575F7}" type="pres">
      <dgm:prSet presAssocID="{6F6EB382-809E-466C-BE11-4E78BDFB7EC5}" presName="level3hierChild" presStyleCnt="0"/>
      <dgm:spPr/>
    </dgm:pt>
  </dgm:ptLst>
  <dgm:cxnLst>
    <dgm:cxn modelId="{500D7C61-8715-4389-837D-6EB0F9A5784E}" type="presOf" srcId="{53F6412D-678F-4F5F-AF0D-7C57D9A977B4}" destId="{80EB7A0A-0D60-45C2-A823-23FA86415B8E}" srcOrd="0" destOrd="0" presId="urn:microsoft.com/office/officeart/2005/8/layout/hierarchy2"/>
    <dgm:cxn modelId="{2FD2E844-28FD-479E-AAB8-22B636C05EDD}" srcId="{A3E515E3-4003-467C-92C6-1AAF7001ED6A}" destId="{9DC3C1F9-BC2E-4611-931F-69AA6ABB45FD}" srcOrd="0" destOrd="0" parTransId="{F900A64D-2926-40BD-8775-408253694BB2}" sibTransId="{3B13102C-DFC2-4154-9714-633F8B4CC51E}"/>
    <dgm:cxn modelId="{49D8DB6D-E71E-4AC6-B2C4-B43E32EF6EF6}" type="presOf" srcId="{53F6412D-678F-4F5F-AF0D-7C57D9A977B4}" destId="{5ACB4A01-2078-4827-81AD-5C654D6D73B4}" srcOrd="1" destOrd="0" presId="urn:microsoft.com/office/officeart/2005/8/layout/hierarchy2"/>
    <dgm:cxn modelId="{F6391870-3D02-4CAA-BDF5-3AC25187B741}" type="presOf" srcId="{6F6EB382-809E-466C-BE11-4E78BDFB7EC5}" destId="{8FA91544-B90E-4622-9595-92788FE35CC3}" srcOrd="0" destOrd="0" presId="urn:microsoft.com/office/officeart/2005/8/layout/hierarchy2"/>
    <dgm:cxn modelId="{CD5A9E85-9454-4267-821A-0F067F478FDC}" type="presOf" srcId="{A3E515E3-4003-467C-92C6-1AAF7001ED6A}" destId="{4A181747-C6FC-4DD1-930E-FED39311BF4F}" srcOrd="0" destOrd="0" presId="urn:microsoft.com/office/officeart/2005/8/layout/hierarchy2"/>
    <dgm:cxn modelId="{503139C4-7769-4688-A37F-D5E979A4BC37}" type="presOf" srcId="{9DC3C1F9-BC2E-4611-931F-69AA6ABB45FD}" destId="{BB942043-1218-4F9F-BC38-BC36D6291237}" srcOrd="0" destOrd="0" presId="urn:microsoft.com/office/officeart/2005/8/layout/hierarchy2"/>
    <dgm:cxn modelId="{D3F041CE-BF46-4F77-A1A9-A17D87EB1BFF}" srcId="{9DC3C1F9-BC2E-4611-931F-69AA6ABB45FD}" destId="{6F6EB382-809E-466C-BE11-4E78BDFB7EC5}" srcOrd="0" destOrd="0" parTransId="{53F6412D-678F-4F5F-AF0D-7C57D9A977B4}" sibTransId="{518D155B-DC6F-45F1-956A-42F6D95F4865}"/>
    <dgm:cxn modelId="{F087B3B4-8496-4C06-8172-03E8176AA759}" type="presParOf" srcId="{4A181747-C6FC-4DD1-930E-FED39311BF4F}" destId="{77F67B06-D8E9-455D-860E-DD07B25E523D}" srcOrd="0" destOrd="0" presId="urn:microsoft.com/office/officeart/2005/8/layout/hierarchy2"/>
    <dgm:cxn modelId="{6D756F29-5E98-448D-9569-6DE0B429D5D0}" type="presParOf" srcId="{77F67B06-D8E9-455D-860E-DD07B25E523D}" destId="{BB942043-1218-4F9F-BC38-BC36D6291237}" srcOrd="0" destOrd="0" presId="urn:microsoft.com/office/officeart/2005/8/layout/hierarchy2"/>
    <dgm:cxn modelId="{FFA2C9A4-51B9-4015-85D5-A4B46FF7E873}" type="presParOf" srcId="{77F67B06-D8E9-455D-860E-DD07B25E523D}" destId="{13D01D1C-9121-4E58-A092-78D047A24D7D}" srcOrd="1" destOrd="0" presId="urn:microsoft.com/office/officeart/2005/8/layout/hierarchy2"/>
    <dgm:cxn modelId="{D33A04EF-B8A4-4D5E-B633-DDE16F4F64E4}" type="presParOf" srcId="{13D01D1C-9121-4E58-A092-78D047A24D7D}" destId="{80EB7A0A-0D60-45C2-A823-23FA86415B8E}" srcOrd="0" destOrd="0" presId="urn:microsoft.com/office/officeart/2005/8/layout/hierarchy2"/>
    <dgm:cxn modelId="{137927C8-3CEE-48F9-ABFF-C386CD2F19A1}" type="presParOf" srcId="{80EB7A0A-0D60-45C2-A823-23FA86415B8E}" destId="{5ACB4A01-2078-4827-81AD-5C654D6D73B4}" srcOrd="0" destOrd="0" presId="urn:microsoft.com/office/officeart/2005/8/layout/hierarchy2"/>
    <dgm:cxn modelId="{51BAEA33-C387-4D34-A004-A504921B31A4}" type="presParOf" srcId="{13D01D1C-9121-4E58-A092-78D047A24D7D}" destId="{05ACD998-3696-4254-80C3-A1CD0936B0EE}" srcOrd="1" destOrd="0" presId="urn:microsoft.com/office/officeart/2005/8/layout/hierarchy2"/>
    <dgm:cxn modelId="{38FCF21D-372E-468C-9591-84DABAEBF289}" type="presParOf" srcId="{05ACD998-3696-4254-80C3-A1CD0936B0EE}" destId="{8FA91544-B90E-4622-9595-92788FE35CC3}" srcOrd="0" destOrd="0" presId="urn:microsoft.com/office/officeart/2005/8/layout/hierarchy2"/>
    <dgm:cxn modelId="{75789A90-27DB-46BC-9B07-99D21B221914}" type="presParOf" srcId="{05ACD998-3696-4254-80C3-A1CD0936B0EE}" destId="{BE67FAC0-11EF-4FDB-BF88-EFE19CD575F7}"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F6A11-6C5F-4A05-8D5E-CB52774CC1AC}">
      <dsp:nvSpPr>
        <dsp:cNvPr id="0" name=""/>
        <dsp:cNvSpPr/>
      </dsp:nvSpPr>
      <dsp:spPr>
        <a:xfrm>
          <a:off x="4410" y="2004380"/>
          <a:ext cx="1591936" cy="7959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Petition received</a:t>
          </a:r>
        </a:p>
      </dsp:txBody>
      <dsp:txXfrm>
        <a:off x="27723" y="2027693"/>
        <a:ext cx="1545310" cy="749342"/>
      </dsp:txXfrm>
    </dsp:sp>
    <dsp:sp modelId="{846872FA-96BF-4DB8-B005-9509BD77748D}">
      <dsp:nvSpPr>
        <dsp:cNvPr id="0" name=""/>
        <dsp:cNvSpPr/>
      </dsp:nvSpPr>
      <dsp:spPr>
        <a:xfrm rot="19457599">
          <a:off x="1522638" y="2157044"/>
          <a:ext cx="784190" cy="32958"/>
        </a:xfrm>
        <a:custGeom>
          <a:avLst/>
          <a:gdLst/>
          <a:ahLst/>
          <a:cxnLst/>
          <a:rect l="0" t="0" r="0" b="0"/>
          <a:pathLst>
            <a:path>
              <a:moveTo>
                <a:pt x="0" y="16479"/>
              </a:moveTo>
              <a:lnTo>
                <a:pt x="784190" y="1647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5129" y="2153918"/>
        <a:ext cx="39209" cy="39209"/>
      </dsp:txXfrm>
    </dsp:sp>
    <dsp:sp modelId="{25A2225E-EC28-4064-89ED-40AD3D50CF2B}">
      <dsp:nvSpPr>
        <dsp:cNvPr id="0" name=""/>
        <dsp:cNvSpPr/>
      </dsp:nvSpPr>
      <dsp:spPr>
        <a:xfrm>
          <a:off x="2233121" y="1546698"/>
          <a:ext cx="1591936" cy="7959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Substantial</a:t>
          </a:r>
        </a:p>
      </dsp:txBody>
      <dsp:txXfrm>
        <a:off x="2256434" y="1570011"/>
        <a:ext cx="1545310" cy="749342"/>
      </dsp:txXfrm>
    </dsp:sp>
    <dsp:sp modelId="{565D2AD4-0ED9-4EAA-AAAE-08A9EED17965}">
      <dsp:nvSpPr>
        <dsp:cNvPr id="0" name=""/>
        <dsp:cNvSpPr/>
      </dsp:nvSpPr>
      <dsp:spPr>
        <a:xfrm>
          <a:off x="3825057" y="1928203"/>
          <a:ext cx="636774" cy="32958"/>
        </a:xfrm>
        <a:custGeom>
          <a:avLst/>
          <a:gdLst/>
          <a:ahLst/>
          <a:cxnLst/>
          <a:rect l="0" t="0" r="0" b="0"/>
          <a:pathLst>
            <a:path>
              <a:moveTo>
                <a:pt x="0" y="16479"/>
              </a:moveTo>
              <a:lnTo>
                <a:pt x="636774" y="1647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27525" y="1928763"/>
        <a:ext cx="31838" cy="31838"/>
      </dsp:txXfrm>
    </dsp:sp>
    <dsp:sp modelId="{2B7A13C4-B73B-4CC3-B118-79663C081142}">
      <dsp:nvSpPr>
        <dsp:cNvPr id="0" name=""/>
        <dsp:cNvSpPr/>
      </dsp:nvSpPr>
      <dsp:spPr>
        <a:xfrm>
          <a:off x="4461831" y="1546698"/>
          <a:ext cx="1591936" cy="79596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Species Status Assessment</a:t>
          </a:r>
        </a:p>
      </dsp:txBody>
      <dsp:txXfrm>
        <a:off x="4485144" y="1570011"/>
        <a:ext cx="1545310" cy="749342"/>
      </dsp:txXfrm>
    </dsp:sp>
    <dsp:sp modelId="{75EEC050-A00C-4C8C-A814-F46650BA92FB}">
      <dsp:nvSpPr>
        <dsp:cNvPr id="0" name=""/>
        <dsp:cNvSpPr/>
      </dsp:nvSpPr>
      <dsp:spPr>
        <a:xfrm rot="19457599">
          <a:off x="5980060" y="1699362"/>
          <a:ext cx="784190" cy="32958"/>
        </a:xfrm>
        <a:custGeom>
          <a:avLst/>
          <a:gdLst/>
          <a:ahLst/>
          <a:cxnLst/>
          <a:rect l="0" t="0" r="0" b="0"/>
          <a:pathLst>
            <a:path>
              <a:moveTo>
                <a:pt x="0" y="16479"/>
              </a:moveTo>
              <a:lnTo>
                <a:pt x="784190" y="164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52550" y="1696237"/>
        <a:ext cx="39209" cy="39209"/>
      </dsp:txXfrm>
    </dsp:sp>
    <dsp:sp modelId="{FDE75832-A3C6-41B1-83FC-928E6E358750}">
      <dsp:nvSpPr>
        <dsp:cNvPr id="0" name=""/>
        <dsp:cNvSpPr/>
      </dsp:nvSpPr>
      <dsp:spPr>
        <a:xfrm>
          <a:off x="6690542" y="1089016"/>
          <a:ext cx="1591936" cy="79596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Proposed listing rule (E or T)</a:t>
          </a:r>
        </a:p>
      </dsp:txBody>
      <dsp:txXfrm>
        <a:off x="6713855" y="1112329"/>
        <a:ext cx="1545310" cy="749342"/>
      </dsp:txXfrm>
    </dsp:sp>
    <dsp:sp modelId="{450C6571-3F67-45F8-AAB0-F4C34BD0963C}">
      <dsp:nvSpPr>
        <dsp:cNvPr id="0" name=""/>
        <dsp:cNvSpPr/>
      </dsp:nvSpPr>
      <dsp:spPr>
        <a:xfrm>
          <a:off x="8282478" y="1470521"/>
          <a:ext cx="636774" cy="32958"/>
        </a:xfrm>
        <a:custGeom>
          <a:avLst/>
          <a:gdLst/>
          <a:ahLst/>
          <a:cxnLst/>
          <a:rect l="0" t="0" r="0" b="0"/>
          <a:pathLst>
            <a:path>
              <a:moveTo>
                <a:pt x="0" y="16479"/>
              </a:moveTo>
              <a:lnTo>
                <a:pt x="636774" y="164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584946" y="1471081"/>
        <a:ext cx="31838" cy="31838"/>
      </dsp:txXfrm>
    </dsp:sp>
    <dsp:sp modelId="{82999FB5-4260-4579-ACB8-1ADB14A32EDA}">
      <dsp:nvSpPr>
        <dsp:cNvPr id="0" name=""/>
        <dsp:cNvSpPr/>
      </dsp:nvSpPr>
      <dsp:spPr>
        <a:xfrm>
          <a:off x="8919253" y="1089016"/>
          <a:ext cx="1591936" cy="79596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Final listing rule</a:t>
          </a:r>
        </a:p>
      </dsp:txBody>
      <dsp:txXfrm>
        <a:off x="8942566" y="1112329"/>
        <a:ext cx="1545310" cy="749342"/>
      </dsp:txXfrm>
    </dsp:sp>
    <dsp:sp modelId="{2527B891-1D64-42A2-8D5F-44D44634114D}">
      <dsp:nvSpPr>
        <dsp:cNvPr id="0" name=""/>
        <dsp:cNvSpPr/>
      </dsp:nvSpPr>
      <dsp:spPr>
        <a:xfrm rot="2142401">
          <a:off x="5980060" y="2157044"/>
          <a:ext cx="784190" cy="32958"/>
        </a:xfrm>
        <a:custGeom>
          <a:avLst/>
          <a:gdLst/>
          <a:ahLst/>
          <a:cxnLst/>
          <a:rect l="0" t="0" r="0" b="0"/>
          <a:pathLst>
            <a:path>
              <a:moveTo>
                <a:pt x="0" y="16479"/>
              </a:moveTo>
              <a:lnTo>
                <a:pt x="784190" y="164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52550" y="2153918"/>
        <a:ext cx="39209" cy="39209"/>
      </dsp:txXfrm>
    </dsp:sp>
    <dsp:sp modelId="{D8D07D34-C8AE-4EF5-9CAA-E2189F8CEFAD}">
      <dsp:nvSpPr>
        <dsp:cNvPr id="0" name=""/>
        <dsp:cNvSpPr/>
      </dsp:nvSpPr>
      <dsp:spPr>
        <a:xfrm>
          <a:off x="6690542" y="2004380"/>
          <a:ext cx="1591936" cy="79596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Not warranted</a:t>
          </a:r>
        </a:p>
      </dsp:txBody>
      <dsp:txXfrm>
        <a:off x="6713855" y="2027693"/>
        <a:ext cx="1545310" cy="749342"/>
      </dsp:txXfrm>
    </dsp:sp>
    <dsp:sp modelId="{B5BE79EA-4E69-443E-AF97-CDEC11B1B827}">
      <dsp:nvSpPr>
        <dsp:cNvPr id="0" name=""/>
        <dsp:cNvSpPr/>
      </dsp:nvSpPr>
      <dsp:spPr>
        <a:xfrm rot="2142401">
          <a:off x="1522638" y="2614725"/>
          <a:ext cx="784190" cy="32958"/>
        </a:xfrm>
        <a:custGeom>
          <a:avLst/>
          <a:gdLst/>
          <a:ahLst/>
          <a:cxnLst/>
          <a:rect l="0" t="0" r="0" b="0"/>
          <a:pathLst>
            <a:path>
              <a:moveTo>
                <a:pt x="0" y="16479"/>
              </a:moveTo>
              <a:lnTo>
                <a:pt x="784190" y="1647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5129" y="2611600"/>
        <a:ext cx="39209" cy="39209"/>
      </dsp:txXfrm>
    </dsp:sp>
    <dsp:sp modelId="{6E8D6318-6C87-465C-AF34-86FA65D53361}">
      <dsp:nvSpPr>
        <dsp:cNvPr id="0" name=""/>
        <dsp:cNvSpPr/>
      </dsp:nvSpPr>
      <dsp:spPr>
        <a:xfrm>
          <a:off x="2233121" y="2462061"/>
          <a:ext cx="1591936" cy="79596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Not substantial</a:t>
          </a:r>
        </a:p>
      </dsp:txBody>
      <dsp:txXfrm>
        <a:off x="2256434" y="2485374"/>
        <a:ext cx="1545310" cy="7493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42043-1218-4F9F-BC38-BC36D6291237}">
      <dsp:nvSpPr>
        <dsp:cNvPr id="0" name=""/>
        <dsp:cNvSpPr/>
      </dsp:nvSpPr>
      <dsp:spPr>
        <a:xfrm>
          <a:off x="0" y="917568"/>
          <a:ext cx="2815587" cy="1155704"/>
        </a:xfrm>
        <a:prstGeom prst="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r>
            <a:rPr lang="en-US" sz="3900" kern="1200" dirty="0"/>
            <a:t>90-day finding</a:t>
          </a:r>
        </a:p>
      </dsp:txBody>
      <dsp:txXfrm>
        <a:off x="0" y="917568"/>
        <a:ext cx="2815587" cy="11557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942043-1218-4F9F-BC38-BC36D6291237}">
      <dsp:nvSpPr>
        <dsp:cNvPr id="0" name=""/>
        <dsp:cNvSpPr/>
      </dsp:nvSpPr>
      <dsp:spPr>
        <a:xfrm>
          <a:off x="1759" y="430908"/>
          <a:ext cx="1584710" cy="792355"/>
        </a:xfrm>
        <a:prstGeom prst="roundRect">
          <a:avLst>
            <a:gd name="adj" fmla="val 10000"/>
          </a:avLst>
        </a:prstGeom>
        <a:solidFill>
          <a:schemeClr val="accent6">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Proposed critical habitat</a:t>
          </a:r>
        </a:p>
      </dsp:txBody>
      <dsp:txXfrm>
        <a:off x="24966" y="454115"/>
        <a:ext cx="1538296" cy="745941"/>
      </dsp:txXfrm>
    </dsp:sp>
    <dsp:sp modelId="{80EB7A0A-0D60-45C2-A823-23FA86415B8E}">
      <dsp:nvSpPr>
        <dsp:cNvPr id="0" name=""/>
        <dsp:cNvSpPr/>
      </dsp:nvSpPr>
      <dsp:spPr>
        <a:xfrm rot="21595621">
          <a:off x="1586470" y="783651"/>
          <a:ext cx="510055" cy="86220"/>
        </a:xfrm>
        <a:custGeom>
          <a:avLst/>
          <a:gdLst/>
          <a:ahLst/>
          <a:cxnLst/>
          <a:rect l="0" t="0" r="0" b="0"/>
          <a:pathLst>
            <a:path>
              <a:moveTo>
                <a:pt x="0" y="43110"/>
              </a:moveTo>
              <a:lnTo>
                <a:pt x="510055" y="43110"/>
              </a:lnTo>
            </a:path>
          </a:pathLst>
        </a:custGeom>
        <a:noFill/>
        <a:ln w="12700" cap="flat" cmpd="sng" algn="ctr">
          <a:solidFill>
            <a:schemeClr val="accent6">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28746" y="814010"/>
        <a:ext cx="25502" cy="25502"/>
      </dsp:txXfrm>
    </dsp:sp>
    <dsp:sp modelId="{8FA91544-B90E-4622-9595-92788FE35CC3}">
      <dsp:nvSpPr>
        <dsp:cNvPr id="0" name=""/>
        <dsp:cNvSpPr/>
      </dsp:nvSpPr>
      <dsp:spPr>
        <a:xfrm>
          <a:off x="2096525" y="430259"/>
          <a:ext cx="1584710" cy="792355"/>
        </a:xfrm>
        <a:prstGeom prst="roundRect">
          <a:avLst>
            <a:gd name="adj" fmla="val 10000"/>
          </a:avLst>
        </a:prstGeom>
        <a:solidFill>
          <a:schemeClr val="accent6">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Final designated critical habitat</a:t>
          </a:r>
        </a:p>
      </dsp:txBody>
      <dsp:txXfrm>
        <a:off x="2119732" y="453466"/>
        <a:ext cx="1538296" cy="74594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EFAEC6-F6EE-4BAC-8C36-343CA248833B}"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FC4041-5294-4CE3-AC13-A6FFEE330E78}" type="slidenum">
              <a:rPr lang="en-US" smtClean="0"/>
              <a:t>‹#›</a:t>
            </a:fld>
            <a:endParaRPr lang="en-US"/>
          </a:p>
        </p:txBody>
      </p:sp>
    </p:spTree>
    <p:extLst>
      <p:ext uri="{BB962C8B-B14F-4D97-AF65-F5344CB8AC3E}">
        <p14:creationId xmlns:p14="http://schemas.microsoft.com/office/powerpoint/2010/main" val="2856712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AFC4041-5294-4CE3-AC13-A6FFEE330E78}" type="slidenum">
              <a:rPr lang="en-US" smtClean="0"/>
              <a:t>1</a:t>
            </a:fld>
            <a:endParaRPr lang="en-US"/>
          </a:p>
        </p:txBody>
      </p:sp>
    </p:spTree>
    <p:extLst>
      <p:ext uri="{BB962C8B-B14F-4D97-AF65-F5344CB8AC3E}">
        <p14:creationId xmlns:p14="http://schemas.microsoft.com/office/powerpoint/2010/main" val="2995466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*Santa Ana speckled dace are generally considered to be a subspecies of speckled dace. They are typically 8-11 cm long and they </a:t>
            </a:r>
            <a:r>
              <a:rPr lang="en-US" b="0" i="0" dirty="0">
                <a:solidFill>
                  <a:srgbClr val="212529"/>
                </a:solidFill>
                <a:effectLst/>
                <a:latin typeface="Arial" panose="020B0604020202020204" pitchFamily="34" charset="0"/>
              </a:rPr>
              <a:t>inhabit the Los Angeles, San Gabriel, Santa Ana, and San Jacinto river systems.</a:t>
            </a:r>
          </a:p>
          <a:p>
            <a:r>
              <a:rPr lang="en-US" b="0" i="0" dirty="0">
                <a:solidFill>
                  <a:srgbClr val="212529"/>
                </a:solidFill>
                <a:effectLst/>
                <a:latin typeface="Arial" panose="020B0604020202020204" pitchFamily="34" charset="0"/>
              </a:rPr>
              <a:t>*We are working on the 12-mo finding, which is expected to be published in July 2024.</a:t>
            </a:r>
            <a:endParaRPr lang="en-US" dirty="0"/>
          </a:p>
        </p:txBody>
      </p:sp>
      <p:sp>
        <p:nvSpPr>
          <p:cNvPr id="4" name="Slide Number Placeholder 3"/>
          <p:cNvSpPr>
            <a:spLocks noGrp="1"/>
          </p:cNvSpPr>
          <p:nvPr>
            <p:ph type="sldNum" sz="quarter" idx="5"/>
          </p:nvPr>
        </p:nvSpPr>
        <p:spPr/>
        <p:txBody>
          <a:bodyPr/>
          <a:lstStyle/>
          <a:p>
            <a:fld id="{EAFC4041-5294-4CE3-AC13-A6FFEE330E78}" type="slidenum">
              <a:rPr lang="en-US" smtClean="0"/>
              <a:t>10</a:t>
            </a:fld>
            <a:endParaRPr lang="en-US" dirty="0"/>
          </a:p>
        </p:txBody>
      </p:sp>
    </p:spTree>
    <p:extLst>
      <p:ext uri="{BB962C8B-B14F-4D97-AF65-F5344CB8AC3E}">
        <p14:creationId xmlns:p14="http://schemas.microsoft.com/office/powerpoint/2010/main" val="2957874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Inyo rock daisy is endemic to the southern Inyo Mountains in Inyo County. </a:t>
            </a:r>
          </a:p>
          <a:p>
            <a:r>
              <a:rPr lang="en-US" dirty="0"/>
              <a:t>*In March, we published a 90-day finding that the petition presented substantial information that listing action may be warranted. </a:t>
            </a:r>
          </a:p>
          <a:p>
            <a:r>
              <a:rPr lang="en-US" dirty="0"/>
              <a:t>*We are currently working on a Conservation Strategy and a species status assessment to inform the 12-mo finding. The 12-month finding is on our workplan, with expected completion in 2026.</a:t>
            </a:r>
          </a:p>
        </p:txBody>
      </p:sp>
      <p:sp>
        <p:nvSpPr>
          <p:cNvPr id="4" name="Slide Number Placeholder 3"/>
          <p:cNvSpPr>
            <a:spLocks noGrp="1"/>
          </p:cNvSpPr>
          <p:nvPr>
            <p:ph type="sldNum" sz="quarter" idx="5"/>
          </p:nvPr>
        </p:nvSpPr>
        <p:spPr/>
        <p:txBody>
          <a:bodyPr/>
          <a:lstStyle/>
          <a:p>
            <a:fld id="{EAFC4041-5294-4CE3-AC13-A6FFEE330E78}" type="slidenum">
              <a:rPr lang="en-US" smtClean="0"/>
              <a:t>11</a:t>
            </a:fld>
            <a:endParaRPr lang="en-US" dirty="0"/>
          </a:p>
        </p:txBody>
      </p:sp>
    </p:spTree>
    <p:extLst>
      <p:ext uri="{BB962C8B-B14F-4D97-AF65-F5344CB8AC3E}">
        <p14:creationId xmlns:p14="http://schemas.microsoft.com/office/powerpoint/2010/main" val="3348273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species that have upcoming decisions regarding downlisting or delisting.</a:t>
            </a:r>
          </a:p>
          <a:p>
            <a:r>
              <a:rPr lang="en-US" dirty="0"/>
              <a:t>*Downlisting refers to reclassification of a species from Endangered status to Threatened status. Delisting refers to the removal of a species from the list of E&amp;T species.</a:t>
            </a:r>
          </a:p>
          <a:p>
            <a:endParaRPr lang="en-US" dirty="0"/>
          </a:p>
        </p:txBody>
      </p:sp>
      <p:sp>
        <p:nvSpPr>
          <p:cNvPr id="4" name="Slide Number Placeholder 3"/>
          <p:cNvSpPr>
            <a:spLocks noGrp="1"/>
          </p:cNvSpPr>
          <p:nvPr>
            <p:ph type="sldNum" sz="quarter" idx="5"/>
          </p:nvPr>
        </p:nvSpPr>
        <p:spPr/>
        <p:txBody>
          <a:bodyPr/>
          <a:lstStyle/>
          <a:p>
            <a:fld id="{EAFC4041-5294-4CE3-AC13-A6FFEE330E78}" type="slidenum">
              <a:rPr lang="en-US" smtClean="0"/>
              <a:t>12</a:t>
            </a:fld>
            <a:endParaRPr lang="en-US"/>
          </a:p>
        </p:txBody>
      </p:sp>
    </p:spTree>
    <p:extLst>
      <p:ext uri="{BB962C8B-B14F-4D97-AF65-F5344CB8AC3E}">
        <p14:creationId xmlns:p14="http://schemas.microsoft.com/office/powerpoint/2010/main" val="3032078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*The Inyo CA towhee is native to the southern Argus Mountains of the Mojave Desert in Inyo County. </a:t>
            </a: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*There was a proposed rule to delist the towhee in 2013.</a:t>
            </a: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*Our office is continuing to work with partners to reduce threats to </a:t>
            </a:r>
            <a:r>
              <a:rPr lang="en-US" sz="1200" b="0" i="0" u="none" strike="noStrike" kern="1200">
                <a:solidFill>
                  <a:schemeClr val="tx1"/>
                </a:solidFill>
                <a:effectLst/>
                <a:latin typeface="+mn-lt"/>
                <a:ea typeface="+mn-ea"/>
                <a:cs typeface="+mn-cs"/>
              </a:rPr>
              <a:t>the subspecies </a:t>
            </a:r>
            <a:r>
              <a:rPr lang="en-US" sz="1200" b="0" i="0" u="none" strike="noStrike" kern="1200" dirty="0">
                <a:solidFill>
                  <a:schemeClr val="tx1"/>
                </a:solidFill>
                <a:effectLst/>
                <a:latin typeface="+mn-lt"/>
                <a:ea typeface="+mn-ea"/>
                <a:cs typeface="+mn-cs"/>
              </a:rPr>
              <a:t>and organize surveys over the next few years</a:t>
            </a:r>
            <a:r>
              <a:rPr lang="en-US" sz="1200" b="0" i="0" kern="1200" dirty="0">
                <a:solidFill>
                  <a:schemeClr val="tx1"/>
                </a:solidFill>
                <a:effectLst/>
                <a:latin typeface="+mn-lt"/>
                <a:ea typeface="+mn-ea"/>
                <a:cs typeface="+mn-cs"/>
              </a:rPr>
              <a:t>. </a:t>
            </a:r>
          </a:p>
          <a:p>
            <a:pPr marL="0" indent="0">
              <a:buFont typeface="Arial" panose="020B0604020202020204" pitchFamily="34" charset="0"/>
              <a:buNone/>
            </a:pPr>
            <a:r>
              <a:rPr lang="en-US" sz="1200" b="0" i="0" kern="1200" dirty="0">
                <a:solidFill>
                  <a:schemeClr val="tx1"/>
                </a:solidFill>
                <a:effectLst/>
                <a:latin typeface="+mn-lt"/>
                <a:ea typeface="+mn-ea"/>
                <a:cs typeface="+mn-cs"/>
              </a:rPr>
              <a:t>*A 5-year review will also be completed soon.</a:t>
            </a:r>
          </a:p>
        </p:txBody>
      </p:sp>
      <p:sp>
        <p:nvSpPr>
          <p:cNvPr id="4" name="Slide Number Placeholder 3"/>
          <p:cNvSpPr>
            <a:spLocks noGrp="1"/>
          </p:cNvSpPr>
          <p:nvPr>
            <p:ph type="sldNum" sz="quarter" idx="10"/>
          </p:nvPr>
        </p:nvSpPr>
        <p:spPr/>
        <p:txBody>
          <a:bodyPr/>
          <a:lstStyle/>
          <a:p>
            <a:fld id="{685A71DD-4FAA-4E83-BB06-D3F8CCB31FFE}" type="slidenum">
              <a:rPr lang="en-US" smtClean="0"/>
              <a:t>13</a:t>
            </a:fld>
            <a:endParaRPr lang="en-US"/>
          </a:p>
        </p:txBody>
      </p:sp>
    </p:spTree>
    <p:extLst>
      <p:ext uri="{BB962C8B-B14F-4D97-AF65-F5344CB8AC3E}">
        <p14:creationId xmlns:p14="http://schemas.microsoft.com/office/powerpoint/2010/main" val="1693381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*The </a:t>
            </a:r>
            <a:r>
              <a:rPr lang="en-US" sz="1200" b="0" i="0" u="none" strike="noStrike" dirty="0">
                <a:solidFill>
                  <a:srgbClr val="000000"/>
                </a:solidFill>
                <a:effectLst/>
                <a:latin typeface="Calibri" panose="020F0502020204030204" pitchFamily="34" charset="0"/>
              </a:rPr>
              <a:t>Triple-ribbed milk-vetch is currently listed as Endangered. It is found in desert scrub where the San Bernardino Mountains meet the Mojave and Colorado deserts.</a:t>
            </a: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*We are working on a species status assessment because of new information we’ve received over the past few years. This will help us determine if the milk vetch may warrant downlisting or delisting.</a:t>
            </a:r>
            <a:endParaRPr lang="en-US" dirty="0"/>
          </a:p>
          <a:p>
            <a:pPr marL="0" indent="0">
              <a:buFont typeface="Arial" panose="020B0604020202020204" pitchFamily="34" charset="0"/>
              <a:buNone/>
            </a:pPr>
            <a:r>
              <a:rPr lang="en-US" dirty="0"/>
              <a:t>*We expect</a:t>
            </a:r>
            <a:r>
              <a:rPr lang="en-US" baseline="0" dirty="0"/>
              <a:t> to make a recommendation in 2024</a:t>
            </a:r>
            <a:r>
              <a:rPr lang="en-US" dirty="0"/>
              <a:t>.</a:t>
            </a:r>
          </a:p>
        </p:txBody>
      </p:sp>
      <p:sp>
        <p:nvSpPr>
          <p:cNvPr id="4" name="Slide Number Placeholder 3"/>
          <p:cNvSpPr>
            <a:spLocks noGrp="1"/>
          </p:cNvSpPr>
          <p:nvPr>
            <p:ph type="sldNum" sz="quarter" idx="10"/>
          </p:nvPr>
        </p:nvSpPr>
        <p:spPr/>
        <p:txBody>
          <a:bodyPr/>
          <a:lstStyle/>
          <a:p>
            <a:fld id="{685A71DD-4FAA-4E83-BB06-D3F8CCB31FFE}" type="slidenum">
              <a:rPr lang="en-US" smtClean="0"/>
              <a:t>14</a:t>
            </a:fld>
            <a:endParaRPr lang="en-US"/>
          </a:p>
        </p:txBody>
      </p:sp>
    </p:spTree>
    <p:extLst>
      <p:ext uri="{BB962C8B-B14F-4D97-AF65-F5344CB8AC3E}">
        <p14:creationId xmlns:p14="http://schemas.microsoft.com/office/powerpoint/2010/main" val="92261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*Our current recovery planning efforts are largely focused on developing draft Recovery Plans, as you can see from the table.  </a:t>
            </a:r>
          </a:p>
          <a:p>
            <a:pPr marL="0" indent="0">
              <a:buFont typeface="Arial" panose="020B0604020202020204" pitchFamily="34" charset="0"/>
              <a:buNone/>
            </a:pPr>
            <a:r>
              <a:rPr lang="en-US" dirty="0"/>
              <a:t>*Recovery plans establish a strategy and criteria for downlisting and delisting. </a:t>
            </a:r>
          </a:p>
          <a:p>
            <a:pPr marL="0" indent="0">
              <a:buFont typeface="Arial" panose="020B0604020202020204" pitchFamily="34" charset="0"/>
              <a:buNone/>
            </a:pPr>
            <a:r>
              <a:rPr lang="en-US" dirty="0"/>
              <a:t>*Our goal with recovery planning is to have a proactive strategy that, if possible, does not rely on Tribal lands or burden Tribes to achieve recovery of a species. </a:t>
            </a:r>
          </a:p>
        </p:txBody>
      </p:sp>
      <p:sp>
        <p:nvSpPr>
          <p:cNvPr id="4" name="Slide Number Placeholder 3"/>
          <p:cNvSpPr>
            <a:spLocks noGrp="1"/>
          </p:cNvSpPr>
          <p:nvPr>
            <p:ph type="sldNum" sz="quarter" idx="5"/>
          </p:nvPr>
        </p:nvSpPr>
        <p:spPr/>
        <p:txBody>
          <a:bodyPr/>
          <a:lstStyle/>
          <a:p>
            <a:fld id="{EAFC4041-5294-4CE3-AC13-A6FFEE330E78}" type="slidenum">
              <a:rPr lang="en-US" smtClean="0"/>
              <a:t>15</a:t>
            </a:fld>
            <a:endParaRPr lang="en-US"/>
          </a:p>
        </p:txBody>
      </p:sp>
    </p:spTree>
    <p:extLst>
      <p:ext uri="{BB962C8B-B14F-4D97-AF65-F5344CB8AC3E}">
        <p14:creationId xmlns:p14="http://schemas.microsoft.com/office/powerpoint/2010/main" val="845402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*Back in 2021, we finalized the listing rule and critical habitat for the Hermes Copper Butterfly. </a:t>
            </a:r>
          </a:p>
          <a:p>
            <a:pPr marL="0" indent="0">
              <a:buFont typeface="Arial" panose="020B0604020202020204" pitchFamily="34" charset="0"/>
              <a:buNone/>
            </a:pPr>
            <a:r>
              <a:rPr lang="en-US" dirty="0">
                <a:solidFill>
                  <a:srgbClr val="663300"/>
                </a:solidFill>
                <a:latin typeface="Comic Sans MS" panose="030F0702030302020204" pitchFamily="66" charset="0"/>
              </a:rPr>
              <a:t>*The Draft RP for this species is scheduled to be completed in 2024.</a:t>
            </a:r>
            <a:endParaRPr lang="en-US" dirty="0"/>
          </a:p>
        </p:txBody>
      </p:sp>
      <p:sp>
        <p:nvSpPr>
          <p:cNvPr id="4" name="Slide Number Placeholder 3"/>
          <p:cNvSpPr>
            <a:spLocks noGrp="1"/>
          </p:cNvSpPr>
          <p:nvPr>
            <p:ph type="sldNum" sz="quarter" idx="10"/>
          </p:nvPr>
        </p:nvSpPr>
        <p:spPr/>
        <p:txBody>
          <a:bodyPr/>
          <a:lstStyle/>
          <a:p>
            <a:fld id="{685A71DD-4FAA-4E83-BB06-D3F8CCB31FFE}" type="slidenum">
              <a:rPr lang="en-US" smtClean="0"/>
              <a:t>16</a:t>
            </a:fld>
            <a:endParaRPr lang="en-US"/>
          </a:p>
        </p:txBody>
      </p:sp>
    </p:spTree>
    <p:extLst>
      <p:ext uri="{BB962C8B-B14F-4D97-AF65-F5344CB8AC3E}">
        <p14:creationId xmlns:p14="http://schemas.microsoft.com/office/powerpoint/2010/main" val="15604807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a:t>
            </a:r>
            <a:r>
              <a:rPr lang="en-US" dirty="0">
                <a:solidFill>
                  <a:srgbClr val="663300"/>
                </a:solidFill>
                <a:latin typeface="Comic Sans MS" panose="030F0702030302020204" pitchFamily="66" charset="0"/>
              </a:rPr>
              <a:t>San Bernardino Kangaroo Rat is an endangered subspecies of Merriam’s Kangaroo Rat native to the San Bernardino Valley.</a:t>
            </a:r>
          </a:p>
          <a:p>
            <a:pPr marL="0" indent="0">
              <a:buFont typeface="Arial" panose="020B0604020202020204" pitchFamily="34" charset="0"/>
              <a:buNone/>
            </a:pPr>
            <a:r>
              <a:rPr lang="en-US" dirty="0">
                <a:solidFill>
                  <a:srgbClr val="663300"/>
                </a:solidFill>
                <a:latin typeface="Comic Sans MS" panose="030F0702030302020204" pitchFamily="66" charset="0"/>
              </a:rPr>
              <a:t>*We expect to complete the Draft RP in 2024.</a:t>
            </a:r>
          </a:p>
        </p:txBody>
      </p:sp>
      <p:sp>
        <p:nvSpPr>
          <p:cNvPr id="4" name="Slide Number Placeholder 3"/>
          <p:cNvSpPr>
            <a:spLocks noGrp="1"/>
          </p:cNvSpPr>
          <p:nvPr>
            <p:ph type="sldNum" sz="quarter" idx="10"/>
          </p:nvPr>
        </p:nvSpPr>
        <p:spPr/>
        <p:txBody>
          <a:bodyPr/>
          <a:lstStyle/>
          <a:p>
            <a:fld id="{685A71DD-4FAA-4E83-BB06-D3F8CCB31FFE}" type="slidenum">
              <a:rPr lang="en-US" smtClean="0"/>
              <a:t>17</a:t>
            </a:fld>
            <a:endParaRPr lang="en-US"/>
          </a:p>
        </p:txBody>
      </p:sp>
    </p:spTree>
    <p:extLst>
      <p:ext uri="{BB962C8B-B14F-4D97-AF65-F5344CB8AC3E}">
        <p14:creationId xmlns:p14="http://schemas.microsoft.com/office/powerpoint/2010/main" val="4496290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coastal California gnatcatcher, a subspecies of the California gnatcatcher, is a small non-migratory songbird that occupies coastal sage scrub in southern CA and Baja.</a:t>
            </a:r>
          </a:p>
          <a:p>
            <a:pPr marL="0" indent="0">
              <a:buFont typeface="Arial" panose="020B0604020202020204" pitchFamily="34" charset="0"/>
              <a:buNone/>
            </a:pPr>
            <a:r>
              <a:rPr lang="en-US" dirty="0"/>
              <a:t>*We expect to complete the Draft RP </a:t>
            </a:r>
            <a:r>
              <a:rPr lang="en-US" baseline="0" dirty="0"/>
              <a:t>in 2024.</a:t>
            </a:r>
            <a:endParaRPr lang="en-US" dirty="0"/>
          </a:p>
        </p:txBody>
      </p:sp>
      <p:sp>
        <p:nvSpPr>
          <p:cNvPr id="4" name="Slide Number Placeholder 3"/>
          <p:cNvSpPr>
            <a:spLocks noGrp="1"/>
          </p:cNvSpPr>
          <p:nvPr>
            <p:ph type="sldNum" sz="quarter" idx="10"/>
          </p:nvPr>
        </p:nvSpPr>
        <p:spPr/>
        <p:txBody>
          <a:bodyPr/>
          <a:lstStyle/>
          <a:p>
            <a:fld id="{685A71DD-4FAA-4E83-BB06-D3F8CCB31FFE}" type="slidenum">
              <a:rPr lang="en-US" smtClean="0"/>
              <a:t>18</a:t>
            </a:fld>
            <a:endParaRPr lang="en-US"/>
          </a:p>
        </p:txBody>
      </p:sp>
    </p:spTree>
    <p:extLst>
      <p:ext uri="{BB962C8B-B14F-4D97-AF65-F5344CB8AC3E}">
        <p14:creationId xmlns:p14="http://schemas.microsoft.com/office/powerpoint/2010/main" val="2812031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*Casey’s June beetle is an endangered scarab beetle in the Palm Springs area that is 1-2 cm long. </a:t>
            </a:r>
          </a:p>
          <a:p>
            <a:pPr marL="0" indent="0">
              <a:buFont typeface="Arial" panose="020B0604020202020204" pitchFamily="34" charset="0"/>
              <a:buNone/>
            </a:pPr>
            <a:r>
              <a:rPr lang="en-US" dirty="0"/>
              <a:t>*We expect to complete the Draft RP </a:t>
            </a:r>
            <a:r>
              <a:rPr lang="en-US" baseline="0" dirty="0"/>
              <a:t>in 2024.</a:t>
            </a:r>
            <a:endParaRPr lang="en-US" dirty="0"/>
          </a:p>
        </p:txBody>
      </p:sp>
      <p:sp>
        <p:nvSpPr>
          <p:cNvPr id="4" name="Slide Number Placeholder 3"/>
          <p:cNvSpPr>
            <a:spLocks noGrp="1"/>
          </p:cNvSpPr>
          <p:nvPr>
            <p:ph type="sldNum" sz="quarter" idx="10"/>
          </p:nvPr>
        </p:nvSpPr>
        <p:spPr/>
        <p:txBody>
          <a:bodyPr/>
          <a:lstStyle/>
          <a:p>
            <a:fld id="{685A71DD-4FAA-4E83-BB06-D3F8CCB31FFE}" type="slidenum">
              <a:rPr lang="en-US" smtClean="0"/>
              <a:t>19</a:t>
            </a:fld>
            <a:endParaRPr lang="en-US"/>
          </a:p>
        </p:txBody>
      </p:sp>
    </p:spTree>
    <p:extLst>
      <p:ext uri="{BB962C8B-B14F-4D97-AF65-F5344CB8AC3E}">
        <p14:creationId xmlns:p14="http://schemas.microsoft.com/office/powerpoint/2010/main" val="46677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this presentation, our projects are split into three categories: listing, delisting and downlisting, and recovery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27CD11A-EED3-40CE-98A3-28FEE84867B3}" type="slidenum">
              <a:rPr lang="en-US" smtClean="0"/>
              <a:t>2</a:t>
            </a:fld>
            <a:endParaRPr lang="en-US" dirty="0"/>
          </a:p>
        </p:txBody>
      </p:sp>
    </p:spTree>
    <p:extLst>
      <p:ext uri="{BB962C8B-B14F-4D97-AF65-F5344CB8AC3E}">
        <p14:creationId xmlns:p14="http://schemas.microsoft.com/office/powerpoint/2010/main" val="3558479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*San Bernardino bluegrass is an endangered grass species found in wet mountain meadows in 2 regions: near Big Bear in the San Bernardino Mountains and in the Laguna Mountains in San Diego County.</a:t>
            </a:r>
          </a:p>
          <a:p>
            <a:pPr marL="0" indent="0">
              <a:buFont typeface="Arial" panose="020B0604020202020204" pitchFamily="34" charset="0"/>
              <a:buNone/>
            </a:pPr>
            <a:r>
              <a:rPr lang="en-US" dirty="0"/>
              <a:t>*We expect to complete the Draft RP </a:t>
            </a:r>
            <a:r>
              <a:rPr lang="en-US" baseline="0" dirty="0"/>
              <a:t>in 2025.</a:t>
            </a:r>
            <a:endParaRPr lang="en-US" dirty="0"/>
          </a:p>
        </p:txBody>
      </p:sp>
      <p:sp>
        <p:nvSpPr>
          <p:cNvPr id="4" name="Slide Number Placeholder 3"/>
          <p:cNvSpPr>
            <a:spLocks noGrp="1"/>
          </p:cNvSpPr>
          <p:nvPr>
            <p:ph type="sldNum" sz="quarter" idx="10"/>
          </p:nvPr>
        </p:nvSpPr>
        <p:spPr/>
        <p:txBody>
          <a:bodyPr/>
          <a:lstStyle/>
          <a:p>
            <a:fld id="{685A71DD-4FAA-4E83-BB06-D3F8CCB31FFE}" type="slidenum">
              <a:rPr lang="en-US" smtClean="0"/>
              <a:t>20</a:t>
            </a:fld>
            <a:endParaRPr lang="en-US"/>
          </a:p>
        </p:txBody>
      </p:sp>
    </p:spTree>
    <p:extLst>
      <p:ext uri="{BB962C8B-B14F-4D97-AF65-F5344CB8AC3E}">
        <p14:creationId xmlns:p14="http://schemas.microsoft.com/office/powerpoint/2010/main" val="3810061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we just completed </a:t>
            </a:r>
            <a:r>
              <a:rPr lang="en-US" baseline="0" dirty="0"/>
              <a:t>a large number of 5-year status reviews for listed species (table on the left). The table on the right is a list of 5-years reviews we will complete in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*5 </a:t>
            </a:r>
            <a:r>
              <a:rPr lang="en-US" baseline="0" dirty="0" err="1"/>
              <a:t>yr</a:t>
            </a:r>
            <a:r>
              <a:rPr lang="en-US" baseline="0" dirty="0"/>
              <a:t> reviews can recommend delisting, downlisting, or </a:t>
            </a:r>
            <a:r>
              <a:rPr lang="en-US" baseline="0" dirty="0" err="1"/>
              <a:t>uplisting</a:t>
            </a:r>
            <a:r>
              <a:rPr lang="en-US" baseline="0" dirty="0"/>
              <a:t>, although they do not actually make that status change.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 the interest of time we are not reviewing them today, but a</a:t>
            </a:r>
            <a:r>
              <a:rPr lang="en-US" dirty="0"/>
              <a:t>s always, reach out to us anytime if you are interested in any project or species.</a:t>
            </a:r>
          </a:p>
        </p:txBody>
      </p:sp>
      <p:sp>
        <p:nvSpPr>
          <p:cNvPr id="4" name="Slide Number Placeholder 3"/>
          <p:cNvSpPr>
            <a:spLocks noGrp="1"/>
          </p:cNvSpPr>
          <p:nvPr>
            <p:ph type="sldNum" sz="quarter" idx="10"/>
          </p:nvPr>
        </p:nvSpPr>
        <p:spPr/>
        <p:txBody>
          <a:bodyPr/>
          <a:lstStyle/>
          <a:p>
            <a:fld id="{EAFC4041-5294-4CE3-AC13-A6FFEE330E78}" type="slidenum">
              <a:rPr lang="en-US" smtClean="0"/>
              <a:t>21</a:t>
            </a:fld>
            <a:endParaRPr lang="en-US"/>
          </a:p>
        </p:txBody>
      </p:sp>
    </p:spTree>
    <p:extLst>
      <p:ext uri="{BB962C8B-B14F-4D97-AF65-F5344CB8AC3E}">
        <p14:creationId xmlns:p14="http://schemas.microsoft.com/office/powerpoint/2010/main" val="3022858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time, I’m happy to take questions.</a:t>
            </a:r>
          </a:p>
        </p:txBody>
      </p:sp>
      <p:sp>
        <p:nvSpPr>
          <p:cNvPr id="4" name="Slide Number Placeholder 3"/>
          <p:cNvSpPr>
            <a:spLocks noGrp="1"/>
          </p:cNvSpPr>
          <p:nvPr>
            <p:ph type="sldNum" sz="quarter" idx="5"/>
          </p:nvPr>
        </p:nvSpPr>
        <p:spPr/>
        <p:txBody>
          <a:bodyPr/>
          <a:lstStyle/>
          <a:p>
            <a:fld id="{EAFC4041-5294-4CE3-AC13-A6FFEE330E78}" type="slidenum">
              <a:rPr lang="en-US" smtClean="0"/>
              <a:t>22</a:t>
            </a:fld>
            <a:endParaRPr lang="en-US"/>
          </a:p>
        </p:txBody>
      </p:sp>
    </p:spTree>
    <p:extLst>
      <p:ext uri="{BB962C8B-B14F-4D97-AF65-F5344CB8AC3E}">
        <p14:creationId xmlns:p14="http://schemas.microsoft.com/office/powerpoint/2010/main" val="4224392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start by reviewing the terms 90-day finding and 12-month finding.</a:t>
            </a:r>
          </a:p>
          <a:p>
            <a:r>
              <a:rPr lang="en-US" dirty="0"/>
              <a:t>*From left to right, is a diagram depicting a typical listing process starting with receipt of a petition to list a species.</a:t>
            </a:r>
          </a:p>
          <a:p>
            <a:r>
              <a:rPr lang="en-US" dirty="0"/>
              <a:t>*After a petition is received, we decide whether it contains substantial information that listing action may be warranted. This decision as to whether the petition information is substantial, or not substantial, is the 90-day finding.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substantial, we do a Species Status Assessment, which informs a 12-mo finding.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12-month finding typically comes in one of two forms… either a proposed rule to list a species as Endangered or Threatened, or it is a finding that listing of the species is not warranted.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*Critical Habitat, in green at the bottom right, can be proposed at the same time as the 12-month finding or sometime thereafter in separate proposed rule.</a:t>
            </a:r>
          </a:p>
          <a:p>
            <a:endParaRPr lang="en-US" dirty="0"/>
          </a:p>
        </p:txBody>
      </p:sp>
      <p:sp>
        <p:nvSpPr>
          <p:cNvPr id="4" name="Slide Number Placeholder 3"/>
          <p:cNvSpPr>
            <a:spLocks noGrp="1"/>
          </p:cNvSpPr>
          <p:nvPr>
            <p:ph type="sldNum" sz="quarter" idx="5"/>
          </p:nvPr>
        </p:nvSpPr>
        <p:spPr/>
        <p:txBody>
          <a:bodyPr/>
          <a:lstStyle/>
          <a:p>
            <a:fld id="{EAFC4041-5294-4CE3-AC13-A6FFEE330E78}" type="slidenum">
              <a:rPr lang="en-US" smtClean="0"/>
              <a:t>3</a:t>
            </a:fld>
            <a:endParaRPr lang="en-US"/>
          </a:p>
        </p:txBody>
      </p:sp>
    </p:spTree>
    <p:extLst>
      <p:ext uri="{BB962C8B-B14F-4D97-AF65-F5344CB8AC3E}">
        <p14:creationId xmlns:p14="http://schemas.microsoft.com/office/powerpoint/2010/main" val="4119866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*Jumping right in…There are three 12-month findings that have been finalized since last fall’s meeting (CA spotted owl, Joshua tree, and pond turtle) and there are 3 other listing packages that we are currently working on.</a:t>
            </a:r>
          </a:p>
        </p:txBody>
      </p:sp>
      <p:sp>
        <p:nvSpPr>
          <p:cNvPr id="4" name="Slide Number Placeholder 3"/>
          <p:cNvSpPr>
            <a:spLocks noGrp="1"/>
          </p:cNvSpPr>
          <p:nvPr>
            <p:ph type="sldNum" sz="quarter" idx="5"/>
          </p:nvPr>
        </p:nvSpPr>
        <p:spPr/>
        <p:txBody>
          <a:bodyPr/>
          <a:lstStyle/>
          <a:p>
            <a:fld id="{EAFC4041-5294-4CE3-AC13-A6FFEE330E78}" type="slidenum">
              <a:rPr lang="en-US" smtClean="0"/>
              <a:t>4</a:t>
            </a:fld>
            <a:endParaRPr lang="en-US"/>
          </a:p>
        </p:txBody>
      </p:sp>
    </p:spTree>
    <p:extLst>
      <p:ext uri="{BB962C8B-B14F-4D97-AF65-F5344CB8AC3E}">
        <p14:creationId xmlns:p14="http://schemas.microsoft.com/office/powerpoint/2010/main" val="2392871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California spotted owl is a subspecies of spotted owl. The map here is zoomed in to show occurrences of the subspecies within our office’s jurisdiction. Tribal trust lands are in yellow.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EAFC4041-5294-4CE3-AC13-A6FFEE330E78}" type="slidenum">
              <a:rPr lang="en-US" smtClean="0"/>
              <a:t>5</a:t>
            </a:fld>
            <a:endParaRPr lang="en-US" dirty="0"/>
          </a:p>
        </p:txBody>
      </p:sp>
    </p:spTree>
    <p:extLst>
      <p:ext uri="{BB962C8B-B14F-4D97-AF65-F5344CB8AC3E}">
        <p14:creationId xmlns:p14="http://schemas.microsoft.com/office/powerpoint/2010/main" val="2750311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February of this year, we published a 12-month finding that split the range of CA spotted owl into two Distinct Population Segments, or DPSs.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Libre Franklin" panose="020B0604020202020204" pitchFamily="2" charset="0"/>
              </a:rPr>
              <a:t>*A DPS is a portion of a species' entire population; it allows us to apply Endangered Species Act protections selectively to smaller portions of a species’ range if the portion is discrete and significant.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new finding proposes to list the Coastal-Southern California DPS as endangered and the Sierra Nevada DPS as threatened.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received a lot of comments on this proposed rule and we are currently working through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Tribes were notified via email in February when the proposed rule published in the Federal Register.</a:t>
            </a:r>
          </a:p>
        </p:txBody>
      </p:sp>
      <p:sp>
        <p:nvSpPr>
          <p:cNvPr id="4" name="Slide Number Placeholder 3"/>
          <p:cNvSpPr>
            <a:spLocks noGrp="1"/>
          </p:cNvSpPr>
          <p:nvPr>
            <p:ph type="sldNum" sz="quarter" idx="5"/>
          </p:nvPr>
        </p:nvSpPr>
        <p:spPr/>
        <p:txBody>
          <a:bodyPr/>
          <a:lstStyle/>
          <a:p>
            <a:fld id="{EAFC4041-5294-4CE3-AC13-A6FFEE330E78}" type="slidenum">
              <a:rPr lang="en-US" smtClean="0"/>
              <a:t>6</a:t>
            </a:fld>
            <a:endParaRPr lang="en-US" dirty="0"/>
          </a:p>
        </p:txBody>
      </p:sp>
    </p:spTree>
    <p:extLst>
      <p:ext uri="{BB962C8B-B14F-4D97-AF65-F5344CB8AC3E}">
        <p14:creationId xmlns:p14="http://schemas.microsoft.com/office/powerpoint/2010/main" val="1966776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*In March of this year, we published a 12-mo finding for Joshua Tree as not warranted.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*In August, we did receive a 60-day </a:t>
            </a:r>
            <a:r>
              <a:rPr lang="en-US" sz="1200" b="0" dirty="0">
                <a:effectLst/>
                <a:latin typeface="+mn-lt"/>
                <a:ea typeface="Times New Roman" panose="02020603050405020304" pitchFamily="18" charset="0"/>
              </a:rPr>
              <a:t>Notice of Intent to sue from Wild Earth Guardians.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Note: </a:t>
            </a:r>
            <a:r>
              <a:rPr lang="en-US" dirty="0"/>
              <a:t>Tribes were notified via email in March when the not-warranted finding was published in the Federal Register.</a:t>
            </a:r>
          </a:p>
        </p:txBody>
      </p:sp>
      <p:sp>
        <p:nvSpPr>
          <p:cNvPr id="4" name="Slide Number Placeholder 3"/>
          <p:cNvSpPr>
            <a:spLocks noGrp="1"/>
          </p:cNvSpPr>
          <p:nvPr>
            <p:ph type="sldNum" sz="quarter" idx="5"/>
          </p:nvPr>
        </p:nvSpPr>
        <p:spPr/>
        <p:txBody>
          <a:bodyPr/>
          <a:lstStyle/>
          <a:p>
            <a:fld id="{EAFC4041-5294-4CE3-AC13-A6FFEE330E78}" type="slidenum">
              <a:rPr lang="en-US" smtClean="0"/>
              <a:t>7</a:t>
            </a:fld>
            <a:endParaRPr lang="en-US" dirty="0"/>
          </a:p>
        </p:txBody>
      </p:sp>
    </p:spTree>
    <p:extLst>
      <p:ext uri="{BB962C8B-B14F-4D97-AF65-F5344CB8AC3E}">
        <p14:creationId xmlns:p14="http://schemas.microsoft.com/office/powerpoint/2010/main" val="196734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t>
            </a:r>
            <a:r>
              <a:rPr lang="en-US" sz="1200" b="0" i="0" u="none" strike="noStrike" kern="1200" dirty="0">
                <a:solidFill>
                  <a:schemeClr val="tx1"/>
                </a:solidFill>
                <a:effectLst/>
                <a:latin typeface="+mn-lt"/>
                <a:ea typeface="+mn-ea"/>
                <a:cs typeface="+mn-cs"/>
              </a:rPr>
              <a:t>The 12-month finding for the western pond turtle was published on Oct 3</a:t>
            </a:r>
            <a:r>
              <a:rPr lang="en-US" sz="1200" b="0" i="0" u="none" strike="noStrike" kern="1200" baseline="30000" dirty="0">
                <a:solidFill>
                  <a:schemeClr val="tx1"/>
                </a:solidFill>
                <a:effectLst/>
                <a:latin typeface="+mn-lt"/>
                <a:ea typeface="+mn-ea"/>
                <a:cs typeface="+mn-cs"/>
              </a:rPr>
              <a:t>rd</a:t>
            </a:r>
            <a:r>
              <a:rPr lang="en-US" sz="1200" b="0" i="0" u="none" strike="noStrike" kern="1200" dirty="0">
                <a:solidFill>
                  <a:schemeClr val="tx1"/>
                </a:solidFill>
                <a:effectLst/>
                <a:latin typeface="+mn-lt"/>
                <a:ea typeface="+mn-ea"/>
                <a:cs typeface="+mn-cs"/>
              </a:rPr>
              <a:t>. It is a proposed rule to list both the northern and southern species as Threatened.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*Tribes were notified by the Region via email on Sept 29 and our office sent out the notification again to a wider email list on October 6</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*There is a 60-day open comment period that will end on Dec 4 so please get your comments in before then.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*We will begin working on a conservation strategy and Critical Habitat in the near future.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mn-lt"/>
                <a:ea typeface="+mn-ea"/>
                <a:cs typeface="+mn-cs"/>
              </a:rPr>
              <a:t>*There is also a presentation about the turtle later this meeting so please stay tuned.</a:t>
            </a:r>
          </a:p>
        </p:txBody>
      </p:sp>
      <p:sp>
        <p:nvSpPr>
          <p:cNvPr id="4" name="Slide Number Placeholder 3"/>
          <p:cNvSpPr>
            <a:spLocks noGrp="1"/>
          </p:cNvSpPr>
          <p:nvPr>
            <p:ph type="sldNum" sz="quarter" idx="10"/>
          </p:nvPr>
        </p:nvSpPr>
        <p:spPr/>
        <p:txBody>
          <a:bodyPr/>
          <a:lstStyle/>
          <a:p>
            <a:fld id="{EAFC4041-5294-4CE3-AC13-A6FFEE330E78}" type="slidenum">
              <a:rPr lang="en-US" smtClean="0"/>
              <a:t>8</a:t>
            </a:fld>
            <a:endParaRPr lang="en-US"/>
          </a:p>
        </p:txBody>
      </p:sp>
    </p:spTree>
    <p:extLst>
      <p:ext uri="{BB962C8B-B14F-4D97-AF65-F5344CB8AC3E}">
        <p14:creationId xmlns:p14="http://schemas.microsoft.com/office/powerpoint/2010/main" val="1116350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western spadefoot is associated with vernal pools throughout California’s Central Valley </a:t>
            </a:r>
            <a:r>
              <a:rPr lang="en-US" sz="1800" dirty="0">
                <a:effectLst/>
                <a:latin typeface="Times New Roman" panose="02020603050405020304" pitchFamily="18" charset="0"/>
                <a:ea typeface="Garamond" panose="02020404030301010803" pitchFamily="18" charset="0"/>
              </a:rPr>
              <a:t>southward to northwestern Baja Mexico.</a:t>
            </a:r>
          </a:p>
          <a:p>
            <a:pPr marL="0" indent="0">
              <a:buFont typeface="Arial" panose="020B0604020202020204" pitchFamily="34" charset="0"/>
              <a:buNone/>
            </a:pPr>
            <a:r>
              <a:rPr lang="en-US" sz="1800" dirty="0">
                <a:effectLst/>
                <a:latin typeface="Times New Roman" panose="02020603050405020304" pitchFamily="18" charset="0"/>
              </a:rPr>
              <a:t>*The Sacramento Field Office is lead for this package and </a:t>
            </a:r>
            <a:r>
              <a:rPr lang="en-US" dirty="0"/>
              <a:t>the publication of the 12-month finding </a:t>
            </a:r>
            <a:r>
              <a:rPr lang="en-US" b="0" dirty="0"/>
              <a:t>will come out soon. </a:t>
            </a:r>
          </a:p>
          <a:p>
            <a:pPr marL="0" indent="0">
              <a:buFont typeface="Arial" panose="020B0604020202020204" pitchFamily="34" charset="0"/>
              <a:buNone/>
            </a:pPr>
            <a:r>
              <a:rPr lang="en-US" b="0" dirty="0"/>
              <a:t>*</a:t>
            </a:r>
            <a:r>
              <a:rPr lang="en-US" sz="1200" b="0" i="0" u="none" strike="noStrike" kern="1200" dirty="0">
                <a:solidFill>
                  <a:schemeClr val="tx1"/>
                </a:solidFill>
                <a:effectLst/>
                <a:latin typeface="+mn-lt"/>
                <a:ea typeface="+mn-ea"/>
                <a:cs typeface="+mn-cs"/>
              </a:rPr>
              <a:t>Please be on the lookout for outreach and information about the publication of the 12-mo finding.</a:t>
            </a:r>
            <a:endParaRPr lang="en-US" b="0" dirty="0"/>
          </a:p>
        </p:txBody>
      </p:sp>
      <p:sp>
        <p:nvSpPr>
          <p:cNvPr id="4" name="Slide Number Placeholder 3"/>
          <p:cNvSpPr>
            <a:spLocks noGrp="1"/>
          </p:cNvSpPr>
          <p:nvPr>
            <p:ph type="sldNum" sz="quarter" idx="5"/>
          </p:nvPr>
        </p:nvSpPr>
        <p:spPr/>
        <p:txBody>
          <a:bodyPr/>
          <a:lstStyle/>
          <a:p>
            <a:fld id="{EAFC4041-5294-4CE3-AC13-A6FFEE330E78}" type="slidenum">
              <a:rPr lang="en-US" smtClean="0"/>
              <a:t>9</a:t>
            </a:fld>
            <a:endParaRPr lang="en-US" dirty="0"/>
          </a:p>
        </p:txBody>
      </p:sp>
    </p:spTree>
    <p:extLst>
      <p:ext uri="{BB962C8B-B14F-4D97-AF65-F5344CB8AC3E}">
        <p14:creationId xmlns:p14="http://schemas.microsoft.com/office/powerpoint/2010/main" val="912991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764C71-6660-4B13-96AC-9B3B3770BDF5}" type="datetime1">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4217493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CD6B80-469E-4B30-B45B-F50262BCD957}" type="datetime1">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2192580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7E0B6B-CB96-42B4-A304-ED8F6FE54FD1}" type="datetime1">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329744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062807-7FA1-4DFE-AAFB-EE8379BE330C}" type="datetime1">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4153690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647E76-7B14-4098-918D-6F060111DB06}" type="datetime1">
              <a:rPr lang="en-US" smtClean="0"/>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4085556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6AA93A-2B23-4404-A035-C7AA07EE43E3}" type="datetime1">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1314643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B10B581-A8DE-4381-9069-1E34F2103CD9}" type="datetime1">
              <a:rPr lang="en-US" smtClean="0"/>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1680298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168C2D-16C2-49C6-9675-648B9EA6B069}" type="datetime1">
              <a:rPr lang="en-US" smtClean="0"/>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2138934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3A32E4-173C-4E1F-8FBA-AC82B7A7068F}" type="datetime1">
              <a:rPr lang="en-US" smtClean="0"/>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343939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34D80B-7542-44AF-A426-6AC46A26544F}" type="datetime1">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603015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0FE4C8-0FD1-4E8C-A661-63A0990F2855}" type="datetime1">
              <a:rPr lang="en-US" smtClean="0"/>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AA917E-3BAB-4000-AA7A-A992F9F72675}" type="slidenum">
              <a:rPr lang="en-US" smtClean="0"/>
              <a:t>‹#›</a:t>
            </a:fld>
            <a:endParaRPr lang="en-US"/>
          </a:p>
        </p:txBody>
      </p:sp>
    </p:spTree>
    <p:extLst>
      <p:ext uri="{BB962C8B-B14F-4D97-AF65-F5344CB8AC3E}">
        <p14:creationId xmlns:p14="http://schemas.microsoft.com/office/powerpoint/2010/main" val="416352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4AB10-A93C-45AF-BCC5-8D3FFA858218}" type="datetime1">
              <a:rPr lang="en-US" smtClean="0"/>
              <a:t>11/9/2023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AA917E-3BAB-4000-AA7A-A992F9F72675}" type="slidenum">
              <a:rPr lang="en-US" smtClean="0"/>
              <a:t>‹#›</a:t>
            </a:fld>
            <a:endParaRPr lang="en-US"/>
          </a:p>
        </p:txBody>
      </p:sp>
    </p:spTree>
    <p:extLst>
      <p:ext uri="{BB962C8B-B14F-4D97-AF65-F5344CB8AC3E}">
        <p14:creationId xmlns:p14="http://schemas.microsoft.com/office/powerpoint/2010/main" val="2981722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444AC5-92BB-4203-8958-A19156DA9DF1}"/>
              </a:ext>
            </a:extLst>
          </p:cNvPr>
          <p:cNvSpPr>
            <a:spLocks noGrp="1"/>
          </p:cNvSpPr>
          <p:nvPr>
            <p:ph type="title" idx="4294967295"/>
          </p:nvPr>
        </p:nvSpPr>
        <p:spPr>
          <a:xfrm>
            <a:off x="2229142" y="1243310"/>
            <a:ext cx="7943558" cy="2308324"/>
          </a:xfrm>
          <a:prstGeom prst="rect">
            <a:avLst/>
          </a:prstGeom>
          <a:solidFill>
            <a:schemeClr val="accent4">
              <a:lumMod val="40000"/>
              <a:lumOff val="60000"/>
              <a:alpha val="72000"/>
            </a:schemeClr>
          </a:solidFill>
          <a:ln>
            <a:noFill/>
            <a:prstDash/>
          </a:ln>
          <a:effectLst>
            <a:softEdge rad="12700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47625">
                  <a:solidFill>
                    <a:schemeClr val="accent4">
                      <a:lumMod val="50000"/>
                    </a:schemeClr>
                  </a:solidFill>
                </a:ln>
                <a:solidFill>
                  <a:schemeClr val="accent4"/>
                </a:solidFill>
                <a:effectLst/>
                <a:uLnTx/>
                <a:uFillTx/>
                <a:latin typeface="Calisto MT" panose="02040603050505030304" pitchFamily="18" charset="0"/>
                <a:ea typeface="+mn-ea"/>
                <a:cs typeface="Cavolini" panose="03000502040302020204" pitchFamily="66" charset="0"/>
              </a:rPr>
              <a:t>Classification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47625">
                  <a:solidFill>
                    <a:schemeClr val="accent4">
                      <a:lumMod val="50000"/>
                    </a:schemeClr>
                  </a:solidFill>
                </a:ln>
                <a:solidFill>
                  <a:schemeClr val="accent4"/>
                </a:solidFill>
                <a:effectLst/>
                <a:uLnTx/>
                <a:uFillTx/>
                <a:latin typeface="Calisto MT" panose="02040603050505030304" pitchFamily="18" charset="0"/>
                <a:ea typeface="+mn-ea"/>
                <a:cs typeface="Cavolini" panose="03000502040302020204" pitchFamily="66" charset="0"/>
              </a:rPr>
              <a:t>Recovery Actions</a:t>
            </a:r>
            <a:endParaRPr kumimoji="0" lang="en-US" sz="7200" b="1" i="0" u="none" strike="noStrike" kern="1200" cap="none" spc="0" normalizeH="0" baseline="0" noProof="0" dirty="0">
              <a:ln w="47625">
                <a:solidFill>
                  <a:schemeClr val="accent4">
                    <a:lumMod val="50000"/>
                  </a:schemeClr>
                </a:solidFill>
              </a:ln>
              <a:solidFill>
                <a:schemeClr val="accent4"/>
              </a:solidFill>
              <a:effectLst/>
              <a:uLnTx/>
              <a:uFillTx/>
              <a:latin typeface="Calisto MT" panose="02040603050505030304" pitchFamily="18" charset="0"/>
              <a:ea typeface="+mn-ea"/>
              <a:cs typeface="+mn-cs"/>
            </a:endParaRPr>
          </a:p>
        </p:txBody>
      </p:sp>
      <p:sp>
        <p:nvSpPr>
          <p:cNvPr id="3" name="Subtitle 2">
            <a:extLst>
              <a:ext uri="{FF2B5EF4-FFF2-40B4-BE49-F238E27FC236}">
                <a16:creationId xmlns:a16="http://schemas.microsoft.com/office/drawing/2014/main" id="{ABBACB08-FEB5-4E5F-9D31-C19308BA393D}"/>
              </a:ext>
            </a:extLst>
          </p:cNvPr>
          <p:cNvSpPr>
            <a:spLocks noGrp="1"/>
          </p:cNvSpPr>
          <p:nvPr>
            <p:ph type="subTitle" idx="1"/>
          </p:nvPr>
        </p:nvSpPr>
        <p:spPr>
          <a:xfrm>
            <a:off x="2771775" y="4148137"/>
            <a:ext cx="6648450" cy="2138363"/>
          </a:xfrm>
          <a:solidFill>
            <a:schemeClr val="accent4">
              <a:lumMod val="40000"/>
              <a:lumOff val="60000"/>
              <a:alpha val="72000"/>
            </a:schemeClr>
          </a:solidFill>
          <a:effectLst>
            <a:softEdge rad="127000"/>
          </a:effectLst>
        </p:spPr>
        <p:txBody>
          <a:bodyPr>
            <a:normAutofit fontScale="25000" lnSpcReduction="20000"/>
          </a:bodyPr>
          <a:lstStyle/>
          <a:p>
            <a:pPr marL="0" marR="0">
              <a:spcBef>
                <a:spcPts val="0"/>
              </a:spcBef>
              <a:spcAft>
                <a:spcPts val="0"/>
              </a:spcAft>
              <a:tabLst>
                <a:tab pos="4572000" algn="ctr"/>
                <a:tab pos="9144000" algn="r"/>
              </a:tabLst>
            </a:pPr>
            <a:endParaRPr lang="en-US" sz="4000" b="1" dirty="0">
              <a:solidFill>
                <a:srgbClr val="663300"/>
              </a:solidFill>
              <a:effectLst/>
              <a:latin typeface="Calisto MT" panose="02040603050505030304" pitchFamily="18" charset="0"/>
              <a:ea typeface="Times New Roman" panose="02020603050405020304" pitchFamily="18" charset="0"/>
              <a:cs typeface="Cavolini" panose="03000502040302020204" pitchFamily="66" charset="0"/>
            </a:endParaRPr>
          </a:p>
          <a:p>
            <a:pPr marL="0" marR="0">
              <a:spcBef>
                <a:spcPts val="0"/>
              </a:spcBef>
              <a:spcAft>
                <a:spcPts val="0"/>
              </a:spcAft>
              <a:tabLst>
                <a:tab pos="4572000" algn="ctr"/>
                <a:tab pos="9144000" algn="r"/>
              </a:tabLst>
            </a:pPr>
            <a:endParaRPr lang="en-US" sz="4800" b="1" dirty="0">
              <a:solidFill>
                <a:srgbClr val="663300"/>
              </a:solidFill>
              <a:effectLst/>
              <a:latin typeface="Calisto MT" panose="02040603050505030304" pitchFamily="18" charset="0"/>
              <a:ea typeface="Times New Roman" panose="02020603050405020304" pitchFamily="18" charset="0"/>
              <a:cs typeface="Cavolini" panose="03000502040302020204" pitchFamily="66" charset="0"/>
            </a:endParaRPr>
          </a:p>
          <a:p>
            <a:pPr marL="0" marR="0">
              <a:spcBef>
                <a:spcPts val="0"/>
              </a:spcBef>
              <a:spcAft>
                <a:spcPts val="0"/>
              </a:spcAft>
              <a:tabLst>
                <a:tab pos="4572000" algn="ctr"/>
                <a:tab pos="9144000" algn="r"/>
              </a:tabLst>
            </a:pPr>
            <a:r>
              <a:rPr lang="en-US" sz="12800" b="1" dirty="0">
                <a:solidFill>
                  <a:srgbClr val="663300"/>
                </a:solidFill>
                <a:effectLst/>
                <a:latin typeface="Calisto MT" panose="02040603050505030304" pitchFamily="18" charset="0"/>
                <a:ea typeface="Times New Roman" panose="02020603050405020304" pitchFamily="18" charset="0"/>
                <a:cs typeface="Cavolini" panose="03000502040302020204" pitchFamily="66" charset="0"/>
              </a:rPr>
              <a:t>Carlsbad Fish and Wildlife Office </a:t>
            </a:r>
          </a:p>
          <a:p>
            <a:pPr marL="0" marR="0">
              <a:spcBef>
                <a:spcPts val="0"/>
              </a:spcBef>
              <a:spcAft>
                <a:spcPts val="0"/>
              </a:spcAft>
              <a:tabLst>
                <a:tab pos="4572000" algn="ctr"/>
                <a:tab pos="9144000" algn="r"/>
              </a:tabLst>
            </a:pPr>
            <a:r>
              <a:rPr lang="en-US" sz="12800" b="1" dirty="0">
                <a:solidFill>
                  <a:srgbClr val="663300"/>
                </a:solidFill>
                <a:effectLst/>
                <a:latin typeface="Calisto MT" panose="02040603050505030304" pitchFamily="18" charset="0"/>
                <a:ea typeface="Times New Roman" panose="02020603050405020304" pitchFamily="18" charset="0"/>
                <a:cs typeface="Cavolini" panose="03000502040302020204" pitchFamily="66" charset="0"/>
              </a:rPr>
              <a:t>(including Palm Springs)</a:t>
            </a:r>
            <a:endParaRPr lang="en-US" sz="12800" dirty="0">
              <a:solidFill>
                <a:srgbClr val="663300"/>
              </a:solidFill>
              <a:effectLst/>
              <a:latin typeface="Calisto MT" panose="02040603050505030304" pitchFamily="18" charset="0"/>
              <a:ea typeface="Times New Roman" panose="02020603050405020304" pitchFamily="18" charset="0"/>
              <a:cs typeface="Cavolini" panose="03000502040302020204" pitchFamily="66" charset="0"/>
            </a:endParaRPr>
          </a:p>
          <a:p>
            <a:endParaRPr lang="en-US" sz="4400" b="1" dirty="0">
              <a:solidFill>
                <a:srgbClr val="663300"/>
              </a:solidFill>
              <a:latin typeface="Calisto MT" panose="02040603050505030304" pitchFamily="18" charset="0"/>
              <a:cs typeface="Cavolini" panose="03000502040302020204" pitchFamily="66" charset="0"/>
            </a:endParaRPr>
          </a:p>
          <a:p>
            <a:r>
              <a:rPr lang="en-US" sz="9600" b="1" dirty="0">
                <a:solidFill>
                  <a:srgbClr val="663300"/>
                </a:solidFill>
                <a:latin typeface="Calisto MT" panose="02040603050505030304" pitchFamily="18" charset="0"/>
                <a:cs typeface="Cavolini" panose="03000502040302020204" pitchFamily="66" charset="0"/>
              </a:rPr>
              <a:t>Fall Bi-annual Tribal Coordination Meeting</a:t>
            </a:r>
          </a:p>
          <a:p>
            <a:r>
              <a:rPr lang="en-US" sz="9600" b="1" dirty="0">
                <a:solidFill>
                  <a:srgbClr val="663300"/>
                </a:solidFill>
                <a:latin typeface="Calisto MT" panose="02040603050505030304" pitchFamily="18" charset="0"/>
                <a:cs typeface="Cavolini" panose="03000502040302020204" pitchFamily="66" charset="0"/>
              </a:rPr>
              <a:t>November 8, 2023</a:t>
            </a:r>
          </a:p>
        </p:txBody>
      </p:sp>
    </p:spTree>
    <p:extLst>
      <p:ext uri="{BB962C8B-B14F-4D97-AF65-F5344CB8AC3E}">
        <p14:creationId xmlns:p14="http://schemas.microsoft.com/office/powerpoint/2010/main" val="1579183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F4EF4F-812E-4D76-A1C5-FCB95378503D}"/>
              </a:ext>
            </a:extLst>
          </p:cNvPr>
          <p:cNvSpPr txBox="1">
            <a:spLocks noGrp="1"/>
          </p:cNvSpPr>
          <p:nvPr>
            <p:ph type="title" idx="4294967295"/>
          </p:nvPr>
        </p:nvSpPr>
        <p:spPr>
          <a:xfrm>
            <a:off x="291382" y="262839"/>
            <a:ext cx="3448273"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3300"/>
                </a:solidFill>
                <a:effectLst>
                  <a:glow rad="304800">
                    <a:schemeClr val="bg1"/>
                  </a:glow>
                </a:effectLst>
                <a:uLnTx/>
                <a:uFillTx/>
                <a:latin typeface="Comic Sans MS" panose="030F0702030302020204" pitchFamily="66" charset="0"/>
                <a:ea typeface="+mn-ea"/>
                <a:cs typeface="Cavolini" panose="03000502040302020204" pitchFamily="66" charset="0"/>
              </a:rPr>
              <a:t>Santa Ana speckled dace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3300"/>
                </a:solidFill>
                <a:effectLst>
                  <a:glow rad="304800">
                    <a:schemeClr val="bg1"/>
                  </a:glow>
                </a:effectLst>
                <a:uLnTx/>
                <a:uFillTx/>
                <a:latin typeface="Comic Sans MS" panose="030F0702030302020204" pitchFamily="66" charset="0"/>
                <a:ea typeface="+mn-ea"/>
                <a:cs typeface="Cavolini" panose="03000502040302020204" pitchFamily="66" charset="0"/>
              </a:rPr>
              <a:t>12-month finding</a:t>
            </a:r>
          </a:p>
        </p:txBody>
      </p:sp>
      <p:pic>
        <p:nvPicPr>
          <p:cNvPr id="7" name="Picture 6" descr="A photo of a Santa Ana speckled dace underwater">
            <a:extLst>
              <a:ext uri="{FF2B5EF4-FFF2-40B4-BE49-F238E27FC236}">
                <a16:creationId xmlns:a16="http://schemas.microsoft.com/office/drawing/2014/main" id="{71586066-D257-4331-A8CE-A27F16C21A03}"/>
              </a:ext>
            </a:extLst>
          </p:cNvPr>
          <p:cNvPicPr>
            <a:picLocks noChangeAspect="1"/>
          </p:cNvPicPr>
          <p:nvPr/>
        </p:nvPicPr>
        <p:blipFill rotWithShape="1">
          <a:blip r:embed="rId3"/>
          <a:srcRect l="4079" t="7656" r="4079"/>
          <a:stretch/>
        </p:blipFill>
        <p:spPr>
          <a:xfrm>
            <a:off x="835278" y="3394734"/>
            <a:ext cx="2631658" cy="2980091"/>
          </a:xfrm>
          <a:prstGeom prst="rect">
            <a:avLst/>
          </a:prstGeom>
          <a:ln>
            <a:solidFill>
              <a:schemeClr val="bg1"/>
            </a:solidFill>
          </a:ln>
          <a:effectLst/>
        </p:spPr>
      </p:pic>
      <p:pic>
        <p:nvPicPr>
          <p:cNvPr id="3" name="Picture 2" descr="Map of Santa Ana speckled dace occurrences and tribal trust lands">
            <a:extLst>
              <a:ext uri="{FF2B5EF4-FFF2-40B4-BE49-F238E27FC236}">
                <a16:creationId xmlns:a16="http://schemas.microsoft.com/office/drawing/2014/main" id="{41E57EB0-109D-4152-88D3-F182EBDDE507}"/>
              </a:ext>
            </a:extLst>
          </p:cNvPr>
          <p:cNvPicPr>
            <a:picLocks noChangeAspect="1"/>
          </p:cNvPicPr>
          <p:nvPr/>
        </p:nvPicPr>
        <p:blipFill rotWithShape="1">
          <a:blip r:embed="rId4">
            <a:extLst>
              <a:ext uri="{28A0092B-C50C-407E-A947-70E740481C1C}">
                <a14:useLocalDpi xmlns:a14="http://schemas.microsoft.com/office/drawing/2010/main" val="0"/>
              </a:ext>
            </a:extLst>
          </a:blip>
          <a:srcRect l="4647" t="20343" r="4767" b="1511"/>
          <a:stretch/>
        </p:blipFill>
        <p:spPr>
          <a:xfrm>
            <a:off x="4718957" y="77782"/>
            <a:ext cx="7424883" cy="4949922"/>
          </a:xfrm>
          <a:prstGeom prst="rect">
            <a:avLst/>
          </a:prstGeom>
          <a:ln w="38100">
            <a:solidFill>
              <a:srgbClr val="663300"/>
            </a:solidFill>
          </a:ln>
        </p:spPr>
      </p:pic>
      <p:pic>
        <p:nvPicPr>
          <p:cNvPr id="2" name="Picture 1" descr="A profile photo of a Santa Ana speckled dace underwater">
            <a:extLst>
              <a:ext uri="{FF2B5EF4-FFF2-40B4-BE49-F238E27FC236}">
                <a16:creationId xmlns:a16="http://schemas.microsoft.com/office/drawing/2014/main" id="{AE7FFEA9-DB65-57DD-DE03-25BB55A29A38}"/>
              </a:ext>
            </a:extLst>
          </p:cNvPr>
          <p:cNvPicPr>
            <a:picLocks noChangeAspect="1"/>
          </p:cNvPicPr>
          <p:nvPr/>
        </p:nvPicPr>
        <p:blipFill rotWithShape="1">
          <a:blip r:embed="rId5">
            <a:extLst>
              <a:ext uri="{28A0092B-C50C-407E-A947-70E740481C1C}">
                <a14:useLocalDpi xmlns:a14="http://schemas.microsoft.com/office/drawing/2010/main" val="0"/>
              </a:ext>
            </a:extLst>
          </a:blip>
          <a:srcRect t="21734" b="8171"/>
          <a:stretch/>
        </p:blipFill>
        <p:spPr>
          <a:xfrm>
            <a:off x="5203497" y="5165436"/>
            <a:ext cx="3372550" cy="1574514"/>
          </a:xfrm>
          <a:prstGeom prst="rect">
            <a:avLst/>
          </a:prstGeom>
          <a:ln>
            <a:solidFill>
              <a:schemeClr val="bg1"/>
            </a:solidFill>
          </a:ln>
          <a:effectLst/>
        </p:spPr>
      </p:pic>
      <p:sp>
        <p:nvSpPr>
          <p:cNvPr id="6" name="Slide Number Placeholder 1">
            <a:extLst>
              <a:ext uri="{FF2B5EF4-FFF2-40B4-BE49-F238E27FC236}">
                <a16:creationId xmlns:a16="http://schemas.microsoft.com/office/drawing/2014/main" id="{C8774A4C-25C7-4A4F-4A27-E43E3FB0E9E4}"/>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10</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20067181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1C4FE34-CF1A-4C9E-98B6-F4584DE7150A}"/>
              </a:ext>
            </a:extLst>
          </p:cNvPr>
          <p:cNvSpPr txBox="1">
            <a:spLocks noGrp="1"/>
          </p:cNvSpPr>
          <p:nvPr>
            <p:ph type="title" idx="4294967295"/>
          </p:nvPr>
        </p:nvSpPr>
        <p:spPr>
          <a:xfrm>
            <a:off x="574352" y="740884"/>
            <a:ext cx="3366621"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3300"/>
                </a:solidFill>
                <a:effectLst>
                  <a:glow rad="393700">
                    <a:schemeClr val="bg1"/>
                  </a:glow>
                </a:effectLst>
                <a:uLnTx/>
                <a:uFillTx/>
                <a:latin typeface="Comic Sans MS" panose="030F0702030302020204" pitchFamily="66" charset="0"/>
                <a:ea typeface="+mn-ea"/>
                <a:cs typeface="Cavolini" panose="03000502040302020204" pitchFamily="66" charset="0"/>
              </a:rPr>
              <a:t>Inyo rock daisy 12-month finding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663300"/>
              </a:solidFill>
              <a:effectLst>
                <a:glow rad="393700">
                  <a:schemeClr val="bg1"/>
                </a:glow>
              </a:effectLst>
              <a:uLnTx/>
              <a:uFillTx/>
              <a:latin typeface="Comic Sans MS" panose="030F0702030302020204" pitchFamily="66" charset="0"/>
              <a:ea typeface="+mn-ea"/>
              <a:cs typeface="Cavolini" panose="03000502040302020204" pitchFamily="66" charset="0"/>
            </a:endParaRPr>
          </a:p>
        </p:txBody>
      </p:sp>
      <p:pic>
        <p:nvPicPr>
          <p:cNvPr id="7" name="Picture 6" descr="close-up photo of a plant with lots of green stems and yellow flowers">
            <a:extLst>
              <a:ext uri="{FF2B5EF4-FFF2-40B4-BE49-F238E27FC236}">
                <a16:creationId xmlns:a16="http://schemas.microsoft.com/office/drawing/2014/main" id="{4D1EF5E6-87DD-43D6-BF0E-7A8E093F71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9532" y="3395189"/>
            <a:ext cx="4216262" cy="3162198"/>
          </a:xfrm>
          <a:prstGeom prst="rect">
            <a:avLst/>
          </a:prstGeom>
          <a:ln w="19050">
            <a:solidFill>
              <a:schemeClr val="bg2"/>
            </a:solidFill>
          </a:ln>
          <a:effectLst>
            <a:softEdge rad="0"/>
          </a:effectLst>
        </p:spPr>
      </p:pic>
      <p:pic>
        <p:nvPicPr>
          <p:cNvPr id="3" name="Picture 2" descr="Map of Inyo rock daisy occurrences and tribal trust lands">
            <a:extLst>
              <a:ext uri="{FF2B5EF4-FFF2-40B4-BE49-F238E27FC236}">
                <a16:creationId xmlns:a16="http://schemas.microsoft.com/office/drawing/2014/main" id="{77D78E38-A3FC-4EC8-A7D8-80D7E0B5CB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45367" y="1091291"/>
            <a:ext cx="7548440" cy="5512234"/>
          </a:xfrm>
          <a:prstGeom prst="rect">
            <a:avLst/>
          </a:prstGeom>
          <a:ln w="38100">
            <a:solidFill>
              <a:srgbClr val="663300"/>
            </a:solidFill>
          </a:ln>
        </p:spPr>
      </p:pic>
      <p:sp>
        <p:nvSpPr>
          <p:cNvPr id="4" name="Slide Number Placeholder 1">
            <a:extLst>
              <a:ext uri="{FF2B5EF4-FFF2-40B4-BE49-F238E27FC236}">
                <a16:creationId xmlns:a16="http://schemas.microsoft.com/office/drawing/2014/main" id="{811F33CA-386C-7EC0-BAFB-8F5DF6DA4204}"/>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11</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2925445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7CC6-1D51-52B0-6AA2-6098B9F326D3}"/>
              </a:ext>
            </a:extLst>
          </p:cNvPr>
          <p:cNvSpPr>
            <a:spLocks noGrp="1"/>
          </p:cNvSpPr>
          <p:nvPr>
            <p:ph type="title"/>
          </p:nvPr>
        </p:nvSpPr>
        <p:spPr/>
        <p:txBody>
          <a:bodyPr/>
          <a:lstStyle/>
          <a:p>
            <a:pPr marL="0" algn="ctr" rtl="0" eaLnBrk="1" latinLnBrk="0" hangingPunct="1">
              <a:spcBef>
                <a:spcPts val="0"/>
              </a:spcBef>
              <a:spcAft>
                <a:spcPts val="0"/>
              </a:spcAft>
            </a:pPr>
            <a:r>
              <a:rPr lang="en-US" sz="4400" b="1" dirty="0">
                <a:ln>
                  <a:solidFill>
                    <a:srgbClr val="663300"/>
                  </a:solidFill>
                </a:ln>
                <a:solidFill>
                  <a:schemeClr val="accent4"/>
                </a:solidFill>
                <a:effectLst>
                  <a:glow rad="393700">
                    <a:schemeClr val="bg1"/>
                  </a:glow>
                </a:effectLst>
                <a:latin typeface="Comic Sans MS" panose="030F0702030302020204" pitchFamily="66" charset="0"/>
                <a:cs typeface="Cavolini" panose="03000502040302020204" pitchFamily="66" charset="0"/>
              </a:rPr>
              <a:t>Downlisting and Delisting Actions</a:t>
            </a:r>
            <a:endParaRPr lang="en-US" b="1" dirty="0">
              <a:ln w="22225">
                <a:solidFill>
                  <a:schemeClr val="tx1">
                    <a:lumMod val="50000"/>
                    <a:lumOff val="50000"/>
                  </a:schemeClr>
                </a:solidFill>
                <a:prstDash val="solid"/>
              </a:ln>
              <a:solidFill>
                <a:schemeClr val="accent4"/>
              </a:solidFill>
            </a:endParaRPr>
          </a:p>
        </p:txBody>
      </p:sp>
      <p:graphicFrame>
        <p:nvGraphicFramePr>
          <p:cNvPr id="3" name="Table 2" descr="Table containing columns for species, listing action, publication date, and citation">
            <a:extLst>
              <a:ext uri="{FF2B5EF4-FFF2-40B4-BE49-F238E27FC236}">
                <a16:creationId xmlns:a16="http://schemas.microsoft.com/office/drawing/2014/main" id="{A1FCEA1B-8B50-632E-CE37-0CC5EDEB4BE1}"/>
              </a:ext>
            </a:extLst>
          </p:cNvPr>
          <p:cNvGraphicFramePr>
            <a:graphicFrameLocks noGrp="1"/>
          </p:cNvGraphicFramePr>
          <p:nvPr>
            <p:extLst>
              <p:ext uri="{D42A27DB-BD31-4B8C-83A1-F6EECF244321}">
                <p14:modId xmlns:p14="http://schemas.microsoft.com/office/powerpoint/2010/main" val="3579809028"/>
              </p:ext>
            </p:extLst>
          </p:nvPr>
        </p:nvGraphicFramePr>
        <p:xfrm>
          <a:off x="496290" y="2558912"/>
          <a:ext cx="11199419" cy="2434573"/>
        </p:xfrm>
        <a:graphic>
          <a:graphicData uri="http://schemas.openxmlformats.org/drawingml/2006/table">
            <a:tbl>
              <a:tblPr firstRow="1">
                <a:tableStyleId>{8A107856-5554-42FB-B03E-39F5DBC370BA}</a:tableStyleId>
              </a:tblPr>
              <a:tblGrid>
                <a:gridCol w="3667125">
                  <a:extLst>
                    <a:ext uri="{9D8B030D-6E8A-4147-A177-3AD203B41FA5}">
                      <a16:colId xmlns:a16="http://schemas.microsoft.com/office/drawing/2014/main" val="1313000306"/>
                    </a:ext>
                  </a:extLst>
                </a:gridCol>
                <a:gridCol w="3704271">
                  <a:extLst>
                    <a:ext uri="{9D8B030D-6E8A-4147-A177-3AD203B41FA5}">
                      <a16:colId xmlns:a16="http://schemas.microsoft.com/office/drawing/2014/main" val="1614620941"/>
                    </a:ext>
                  </a:extLst>
                </a:gridCol>
                <a:gridCol w="2379876">
                  <a:extLst>
                    <a:ext uri="{9D8B030D-6E8A-4147-A177-3AD203B41FA5}">
                      <a16:colId xmlns:a16="http://schemas.microsoft.com/office/drawing/2014/main" val="912813453"/>
                    </a:ext>
                  </a:extLst>
                </a:gridCol>
                <a:gridCol w="1448147">
                  <a:extLst>
                    <a:ext uri="{9D8B030D-6E8A-4147-A177-3AD203B41FA5}">
                      <a16:colId xmlns:a16="http://schemas.microsoft.com/office/drawing/2014/main" val="3920240441"/>
                    </a:ext>
                  </a:extLst>
                </a:gridCol>
              </a:tblGrid>
              <a:tr h="372129">
                <a:tc>
                  <a:txBody>
                    <a:bodyPr/>
                    <a:lstStyle/>
                    <a:p>
                      <a:pPr marL="0" marR="0" algn="ctr">
                        <a:spcBef>
                          <a:spcPts val="0"/>
                        </a:spcBef>
                        <a:spcAft>
                          <a:spcPts val="0"/>
                        </a:spcAft>
                      </a:pPr>
                      <a:r>
                        <a:rPr lang="en-US" sz="1800" b="1" dirty="0">
                          <a:effectLst/>
                          <a:latin typeface="+mn-lt"/>
                        </a:rPr>
                        <a:t>Species</a:t>
                      </a:r>
                      <a:endParaRPr lang="en-US" sz="1800" b="1" dirty="0">
                        <a:effectLst/>
                        <a:latin typeface="+mn-lt"/>
                        <a:ea typeface="Times New Roman" panose="02020603050405020304" pitchFamily="18" charset="0"/>
                      </a:endParaRPr>
                    </a:p>
                  </a:txBody>
                  <a:tcPr marT="91440" marB="91440">
                    <a:solidFill>
                      <a:schemeClr val="accent2">
                        <a:lumMod val="60000"/>
                        <a:lumOff val="40000"/>
                      </a:schemeClr>
                    </a:solidFill>
                  </a:tcPr>
                </a:tc>
                <a:tc>
                  <a:txBody>
                    <a:bodyPr/>
                    <a:lstStyle/>
                    <a:p>
                      <a:pPr marL="0" marR="0" algn="ctr">
                        <a:spcBef>
                          <a:spcPts val="0"/>
                        </a:spcBef>
                        <a:spcAft>
                          <a:spcPts val="0"/>
                        </a:spcAft>
                      </a:pPr>
                      <a:r>
                        <a:rPr lang="en-US" sz="1800" b="1" dirty="0">
                          <a:effectLst/>
                          <a:latin typeface="+mn-lt"/>
                        </a:rPr>
                        <a:t>Listing Action</a:t>
                      </a:r>
                      <a:endParaRPr lang="en-US" sz="1800" b="1" dirty="0">
                        <a:effectLst/>
                        <a:latin typeface="+mn-lt"/>
                        <a:ea typeface="Times New Roman" panose="02020603050405020304" pitchFamily="18" charset="0"/>
                      </a:endParaRPr>
                    </a:p>
                  </a:txBody>
                  <a:tcPr marT="91440" marB="91440">
                    <a:solidFill>
                      <a:schemeClr val="accent2">
                        <a:lumMod val="60000"/>
                        <a:lumOff val="40000"/>
                      </a:schemeClr>
                    </a:solidFill>
                  </a:tcPr>
                </a:tc>
                <a:tc>
                  <a:txBody>
                    <a:bodyPr/>
                    <a:lstStyle/>
                    <a:p>
                      <a:pPr marL="0" marR="0" algn="ctr">
                        <a:spcBef>
                          <a:spcPts val="0"/>
                        </a:spcBef>
                        <a:spcAft>
                          <a:spcPts val="0"/>
                        </a:spcAft>
                      </a:pPr>
                      <a:r>
                        <a:rPr lang="en-US" sz="1800" b="1">
                          <a:effectLst/>
                          <a:latin typeface="+mn-lt"/>
                        </a:rPr>
                        <a:t>Publication Date</a:t>
                      </a:r>
                      <a:endParaRPr lang="en-US" sz="1800" b="1">
                        <a:effectLst/>
                        <a:latin typeface="+mn-lt"/>
                        <a:ea typeface="Times New Roman" panose="02020603050405020304" pitchFamily="18" charset="0"/>
                      </a:endParaRPr>
                    </a:p>
                  </a:txBody>
                  <a:tcPr marT="91440" marB="91440">
                    <a:solidFill>
                      <a:schemeClr val="accent2">
                        <a:lumMod val="60000"/>
                        <a:lumOff val="40000"/>
                      </a:schemeClr>
                    </a:solidFill>
                  </a:tcPr>
                </a:tc>
                <a:tc>
                  <a:txBody>
                    <a:bodyPr/>
                    <a:lstStyle/>
                    <a:p>
                      <a:pPr marL="0" marR="0" algn="ctr">
                        <a:spcBef>
                          <a:spcPts val="0"/>
                        </a:spcBef>
                        <a:spcAft>
                          <a:spcPts val="0"/>
                        </a:spcAft>
                      </a:pPr>
                      <a:r>
                        <a:rPr lang="en-US" sz="1800" b="1" dirty="0">
                          <a:effectLst/>
                          <a:latin typeface="+mn-lt"/>
                        </a:rPr>
                        <a:t>Citation</a:t>
                      </a:r>
                      <a:endParaRPr lang="en-US" sz="1800" b="1" dirty="0">
                        <a:effectLst/>
                        <a:latin typeface="+mn-lt"/>
                        <a:ea typeface="Times New Roman" panose="02020603050405020304" pitchFamily="18" charset="0"/>
                      </a:endParaRPr>
                    </a:p>
                  </a:txBody>
                  <a:tcPr marT="91440" marB="91440">
                    <a:solidFill>
                      <a:schemeClr val="accent2">
                        <a:lumMod val="60000"/>
                        <a:lumOff val="40000"/>
                      </a:schemeClr>
                    </a:solidFill>
                  </a:tcPr>
                </a:tc>
                <a:extLst>
                  <a:ext uri="{0D108BD9-81ED-4DB2-BD59-A6C34878D82A}">
                    <a16:rowId xmlns:a16="http://schemas.microsoft.com/office/drawing/2014/main" val="977597218"/>
                  </a:ext>
                </a:extLst>
              </a:tr>
              <a:tr h="971533">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Inyo California towhee</a:t>
                      </a:r>
                    </a:p>
                  </a:txBody>
                  <a:tcPr marT="91440" marB="91440"/>
                </a:tc>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Proposed rule to delist </a:t>
                      </a:r>
                    </a:p>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endParaRPr lang="en-US" sz="1800" b="0" dirty="0">
                        <a:effectLst/>
                        <a:latin typeface="+mn-lt"/>
                        <a:ea typeface="Times New Roman" panose="02020603050405020304" pitchFamily="18" charset="0"/>
                      </a:endParaRPr>
                    </a:p>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Final rule</a:t>
                      </a:r>
                    </a:p>
                  </a:txBody>
                  <a:tcPr marT="91440" marB="9144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November 4, 2013</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 </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highlight>
                            <a:srgbClr val="FFFF00"/>
                          </a:highlight>
                          <a:latin typeface="+mn-lt"/>
                          <a:ea typeface="Times New Roman" panose="02020603050405020304" pitchFamily="18" charset="0"/>
                        </a:rPr>
                        <a:t>Date to be determined</a:t>
                      </a:r>
                      <a:endParaRPr lang="en-US" sz="1800" b="0" dirty="0">
                        <a:effectLst/>
                        <a:latin typeface="+mn-lt"/>
                        <a:ea typeface="Times New Roman" panose="02020603050405020304" pitchFamily="18" charset="0"/>
                      </a:endParaRPr>
                    </a:p>
                  </a:txBody>
                  <a:tcPr marT="91440" marB="9144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78 FR 65938</a:t>
                      </a:r>
                    </a:p>
                  </a:txBody>
                  <a:tcPr marT="91440" marB="91440"/>
                </a:tc>
                <a:extLst>
                  <a:ext uri="{0D108BD9-81ED-4DB2-BD59-A6C34878D82A}">
                    <a16:rowId xmlns:a16="http://schemas.microsoft.com/office/drawing/2014/main" val="1266735883"/>
                  </a:ext>
                </a:extLst>
              </a:tr>
              <a:tr h="971533">
                <a:tc>
                  <a:txBody>
                    <a:bodyPr/>
                    <a:lstStyle/>
                    <a:p>
                      <a:pPr algn="l" fontAlgn="ctr"/>
                      <a:r>
                        <a:rPr lang="en-US" sz="1800" b="0" i="0" u="none" strike="noStrike" dirty="0">
                          <a:solidFill>
                            <a:srgbClr val="000000"/>
                          </a:solidFill>
                          <a:effectLst/>
                          <a:latin typeface="+mn-lt"/>
                        </a:rPr>
                        <a:t>Triple-ribbed milk-vetch</a:t>
                      </a:r>
                    </a:p>
                  </a:txBody>
                  <a:tcPr marT="91440" marB="91440"/>
                </a:tc>
                <a:tc>
                  <a:txBody>
                    <a:bodyPr/>
                    <a:lstStyle/>
                    <a:p>
                      <a:pPr algn="l" fontAlgn="ctr"/>
                      <a:r>
                        <a:rPr lang="en-US" sz="1800" b="0" i="0" u="none" strike="noStrike" dirty="0">
                          <a:solidFill>
                            <a:srgbClr val="000000"/>
                          </a:solidFill>
                          <a:effectLst/>
                          <a:latin typeface="+mn-lt"/>
                        </a:rPr>
                        <a:t>Species Status Assessment (to inform downlisting or delisting)</a:t>
                      </a:r>
                    </a:p>
                  </a:txBody>
                  <a:tcPr marT="91440" marB="91440"/>
                </a:tc>
                <a:tc>
                  <a:txBody>
                    <a:bodyPr/>
                    <a:lstStyle/>
                    <a:p>
                      <a:pPr algn="ctr" fontAlgn="ctr"/>
                      <a:r>
                        <a:rPr lang="en-US" sz="1800" b="0" i="0" u="none" strike="noStrike" dirty="0">
                          <a:solidFill>
                            <a:srgbClr val="000000"/>
                          </a:solidFill>
                          <a:effectLst/>
                          <a:highlight>
                            <a:srgbClr val="FFFF00"/>
                          </a:highlight>
                          <a:latin typeface="+mn-lt"/>
                        </a:rPr>
                        <a:t>Expected 2024</a:t>
                      </a:r>
                    </a:p>
                  </a:txBody>
                  <a:tcPr marT="91440" marB="9144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endParaRPr lang="en-US" sz="1800" b="0" dirty="0">
                        <a:effectLst/>
                        <a:latin typeface="+mn-lt"/>
                        <a:ea typeface="Times New Roman" panose="02020603050405020304" pitchFamily="18" charset="0"/>
                      </a:endParaRPr>
                    </a:p>
                  </a:txBody>
                  <a:tcPr marT="91440" marB="91440"/>
                </a:tc>
                <a:extLst>
                  <a:ext uri="{0D108BD9-81ED-4DB2-BD59-A6C34878D82A}">
                    <a16:rowId xmlns:a16="http://schemas.microsoft.com/office/drawing/2014/main" val="781368355"/>
                  </a:ext>
                </a:extLst>
              </a:tr>
            </a:tbl>
          </a:graphicData>
        </a:graphic>
      </p:graphicFrame>
      <p:sp>
        <p:nvSpPr>
          <p:cNvPr id="5" name="Slide Number Placeholder 1">
            <a:extLst>
              <a:ext uri="{FF2B5EF4-FFF2-40B4-BE49-F238E27FC236}">
                <a16:creationId xmlns:a16="http://schemas.microsoft.com/office/drawing/2014/main" id="{7E74ABB9-3CBC-00FA-7CD0-C785FA55AEE9}"/>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12</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3735096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984" y="463168"/>
            <a:ext cx="3465559" cy="1800006"/>
          </a:xfrm>
        </p:spPr>
        <p:txBody>
          <a:bodyPr>
            <a:normAutofit fontScale="90000"/>
          </a:bodyPr>
          <a:lstStyle/>
          <a:p>
            <a:pPr algn="ctr"/>
            <a:r>
              <a:rPr lang="en-US" b="1" dirty="0">
                <a:solidFill>
                  <a:srgbClr val="663300"/>
                </a:solidFill>
                <a:effectLst>
                  <a:glow rad="393700">
                    <a:schemeClr val="bg1"/>
                  </a:glow>
                </a:effectLst>
                <a:latin typeface="Comic Sans MS" panose="030F0702030302020204" pitchFamily="66" charset="0"/>
              </a:rPr>
              <a:t>Inyo California towhee</a:t>
            </a:r>
          </a:p>
        </p:txBody>
      </p:sp>
      <p:pic>
        <p:nvPicPr>
          <p:cNvPr id="10242" name="Picture 2" descr="Photo of an Inyo California towhee on a r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633" y="2747341"/>
            <a:ext cx="3706263" cy="3706263"/>
          </a:xfrm>
          <a:prstGeom prst="rect">
            <a:avLst/>
          </a:prstGeom>
          <a:noFill/>
          <a:ln w="19050">
            <a:solidFill>
              <a:schemeClr val="bg2"/>
            </a:solidFill>
          </a:ln>
          <a:effectLst>
            <a:glow>
              <a:schemeClr val="bg1">
                <a:alpha val="76000"/>
              </a:schemeClr>
            </a:glow>
          </a:effectLst>
          <a:extLst>
            <a:ext uri="{909E8E84-426E-40DD-AFC4-6F175D3DCCD1}">
              <a14:hiddenFill xmlns:a14="http://schemas.microsoft.com/office/drawing/2010/main">
                <a:solidFill>
                  <a:srgbClr val="FFFFFF"/>
                </a:solidFill>
              </a14:hiddenFill>
            </a:ext>
          </a:extLst>
        </p:spPr>
      </p:pic>
      <p:pic>
        <p:nvPicPr>
          <p:cNvPr id="5" name="Picture 4" descr="A map of Inyo California towhee occurrences and linear polygons in the Argus Mountains in Inyo County. The map also shows the nearest Tribal land, which is a few miles northeast of occurrences and is labeled &quot;Timbisha Shoshone.&quot;"/>
          <p:cNvPicPr>
            <a:picLocks noChangeAspect="1"/>
          </p:cNvPicPr>
          <p:nvPr/>
        </p:nvPicPr>
        <p:blipFill rotWithShape="1">
          <a:blip r:embed="rId4" cstate="print">
            <a:extLst>
              <a:ext uri="{28A0092B-C50C-407E-A947-70E740481C1C}">
                <a14:useLocalDpi xmlns:a14="http://schemas.microsoft.com/office/drawing/2010/main" val="0"/>
              </a:ext>
            </a:extLst>
          </a:blip>
          <a:srcRect l="459" t="6904"/>
          <a:stretch/>
        </p:blipFill>
        <p:spPr>
          <a:xfrm>
            <a:off x="4086225" y="371475"/>
            <a:ext cx="8013412" cy="5854264"/>
          </a:xfrm>
          <a:prstGeom prst="rect">
            <a:avLst/>
          </a:prstGeom>
          <a:ln w="31750">
            <a:solidFill>
              <a:srgbClr val="663300"/>
            </a:solidFill>
          </a:ln>
        </p:spPr>
      </p:pic>
      <p:sp>
        <p:nvSpPr>
          <p:cNvPr id="6" name="TextBox 5">
            <a:extLst>
              <a:ext uri="{C183D7F6-B498-43B3-948B-1728B52AA6E4}">
                <adec:decorative xmlns:adec="http://schemas.microsoft.com/office/drawing/2017/decorative" val="1"/>
              </a:ext>
            </a:extLst>
          </p:cNvPr>
          <p:cNvSpPr txBox="1"/>
          <p:nvPr/>
        </p:nvSpPr>
        <p:spPr>
          <a:xfrm>
            <a:off x="5896323" y="463168"/>
            <a:ext cx="2036135" cy="369332"/>
          </a:xfrm>
          <a:prstGeom prst="rect">
            <a:avLst/>
          </a:prstGeom>
          <a:noFill/>
        </p:spPr>
        <p:txBody>
          <a:bodyPr wrap="none" rtlCol="0">
            <a:spAutoFit/>
          </a:bodyPr>
          <a:lstStyle/>
          <a:p>
            <a:r>
              <a:rPr lang="en-US" dirty="0"/>
              <a:t>Timbisha Shoshone</a:t>
            </a:r>
          </a:p>
        </p:txBody>
      </p:sp>
      <p:sp>
        <p:nvSpPr>
          <p:cNvPr id="3" name="Slide Number Placeholder 1">
            <a:extLst>
              <a:ext uri="{FF2B5EF4-FFF2-40B4-BE49-F238E27FC236}">
                <a16:creationId xmlns:a16="http://schemas.microsoft.com/office/drawing/2014/main" id="{48484DD9-8F37-1F93-B4F0-A30A45728314}"/>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13</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2106804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00" y="1127384"/>
            <a:ext cx="2806976" cy="3742789"/>
          </a:xfrm>
        </p:spPr>
        <p:txBody>
          <a:bodyPr>
            <a:normAutofit fontScale="90000"/>
          </a:bodyPr>
          <a:lstStyle/>
          <a:p>
            <a:pPr algn="ctr"/>
            <a:r>
              <a:rPr lang="en-US" sz="3600" b="1" dirty="0">
                <a:solidFill>
                  <a:srgbClr val="663300"/>
                </a:solidFill>
                <a:effectLst>
                  <a:glow rad="342900">
                    <a:schemeClr val="bg1">
                      <a:alpha val="90000"/>
                    </a:schemeClr>
                  </a:glow>
                </a:effectLst>
                <a:latin typeface="Comic Sans MS" panose="030F0702030302020204" pitchFamily="66" charset="0"/>
              </a:rPr>
              <a:t>Triple-ribbed milk-vetch</a:t>
            </a:r>
            <a:br>
              <a:rPr lang="en-US" dirty="0">
                <a:solidFill>
                  <a:srgbClr val="663300"/>
                </a:solidFill>
                <a:effectLst>
                  <a:glow rad="342900">
                    <a:schemeClr val="bg1">
                      <a:alpha val="90000"/>
                    </a:schemeClr>
                  </a:glow>
                </a:effectLst>
                <a:latin typeface="Comic Sans MS" panose="030F0702030302020204" pitchFamily="66" charset="0"/>
              </a:rPr>
            </a:br>
            <a:r>
              <a:rPr lang="en-US" sz="3100" dirty="0">
                <a:solidFill>
                  <a:srgbClr val="663300"/>
                </a:solidFill>
                <a:effectLst>
                  <a:glow rad="342900">
                    <a:schemeClr val="bg1">
                      <a:alpha val="90000"/>
                    </a:schemeClr>
                  </a:glow>
                </a:effectLst>
                <a:latin typeface="Comic Sans MS" panose="030F0702030302020204" pitchFamily="66" charset="0"/>
              </a:rPr>
              <a:t>(</a:t>
            </a:r>
            <a:r>
              <a:rPr lang="en-US" sz="3100" i="1" dirty="0">
                <a:solidFill>
                  <a:srgbClr val="663300"/>
                </a:solidFill>
                <a:effectLst>
                  <a:glow rad="342900">
                    <a:schemeClr val="bg1">
                      <a:alpha val="90000"/>
                    </a:schemeClr>
                  </a:glow>
                </a:effectLst>
                <a:latin typeface="Comic Sans MS" panose="030F0702030302020204" pitchFamily="66" charset="0"/>
              </a:rPr>
              <a:t>Astragalus tricarinatus</a:t>
            </a:r>
            <a:r>
              <a:rPr lang="en-US" sz="3100" dirty="0">
                <a:solidFill>
                  <a:srgbClr val="663300"/>
                </a:solidFill>
                <a:effectLst>
                  <a:glow rad="342900">
                    <a:schemeClr val="bg1">
                      <a:alpha val="90000"/>
                    </a:schemeClr>
                  </a:glow>
                </a:effectLst>
                <a:latin typeface="Comic Sans MS" panose="030F0702030302020204" pitchFamily="66" charset="0"/>
              </a:rPr>
              <a:t>)</a:t>
            </a:r>
            <a:br>
              <a:rPr lang="en-US" sz="3100" dirty="0">
                <a:solidFill>
                  <a:srgbClr val="663300"/>
                </a:solidFill>
                <a:effectLst>
                  <a:glow rad="342900">
                    <a:schemeClr val="bg1">
                      <a:alpha val="90000"/>
                    </a:schemeClr>
                  </a:glow>
                </a:effectLst>
                <a:latin typeface="Comic Sans MS" panose="030F0702030302020204" pitchFamily="66" charset="0"/>
              </a:rPr>
            </a:br>
            <a:r>
              <a:rPr lang="en-US" sz="3600" b="1" dirty="0">
                <a:solidFill>
                  <a:srgbClr val="663300"/>
                </a:solidFill>
                <a:effectLst>
                  <a:glow rad="342900">
                    <a:schemeClr val="bg1">
                      <a:alpha val="90000"/>
                    </a:schemeClr>
                  </a:glow>
                </a:effectLst>
                <a:latin typeface="Comic Sans MS" panose="030F0702030302020204" pitchFamily="66" charset="0"/>
              </a:rPr>
              <a:t>Species </a:t>
            </a:r>
            <a:r>
              <a:rPr lang="en-US" sz="3600" b="1" dirty="0">
                <a:solidFill>
                  <a:srgbClr val="663300"/>
                </a:solidFill>
                <a:effectLst>
                  <a:glow rad="266700">
                    <a:schemeClr val="bg1">
                      <a:alpha val="90000"/>
                    </a:schemeClr>
                  </a:glow>
                </a:effectLst>
                <a:latin typeface="Comic Sans MS" panose="030F0702030302020204" pitchFamily="66" charset="0"/>
              </a:rPr>
              <a:t>Status</a:t>
            </a:r>
            <a:r>
              <a:rPr lang="en-US" sz="3600" b="1" dirty="0">
                <a:solidFill>
                  <a:srgbClr val="663300"/>
                </a:solidFill>
                <a:effectLst>
                  <a:glow rad="342900">
                    <a:schemeClr val="bg1">
                      <a:alpha val="90000"/>
                    </a:schemeClr>
                  </a:glow>
                </a:effectLst>
                <a:latin typeface="Comic Sans MS" panose="030F0702030302020204" pitchFamily="66" charset="0"/>
              </a:rPr>
              <a:t> Assessment</a:t>
            </a:r>
            <a:endParaRPr lang="en-US" sz="3600" b="1" dirty="0">
              <a:effectLst>
                <a:glow rad="342900">
                  <a:schemeClr val="bg1">
                    <a:alpha val="90000"/>
                  </a:schemeClr>
                </a:glow>
              </a:effectLst>
            </a:endParaRPr>
          </a:p>
        </p:txBody>
      </p:sp>
      <p:pic>
        <p:nvPicPr>
          <p:cNvPr id="4" name="Picture 3" descr="A map of central southern California showing Tribal lands and occurrences of Triple-ribbed milk-vetch. Most occurrences are in the foothills where the San Bernardino Mountains meet Coachella Valley."/>
          <p:cNvPicPr>
            <a:picLocks noChangeAspect="1"/>
          </p:cNvPicPr>
          <p:nvPr/>
        </p:nvPicPr>
        <p:blipFill rotWithShape="1">
          <a:blip r:embed="rId3">
            <a:extLst>
              <a:ext uri="{28A0092B-C50C-407E-A947-70E740481C1C}">
                <a14:useLocalDpi xmlns:a14="http://schemas.microsoft.com/office/drawing/2010/main" val="0"/>
              </a:ext>
            </a:extLst>
          </a:blip>
          <a:srcRect l="4666" t="14916" r="4766" b="1519"/>
          <a:stretch/>
        </p:blipFill>
        <p:spPr>
          <a:xfrm>
            <a:off x="3271156" y="92291"/>
            <a:ext cx="8803643" cy="6282533"/>
          </a:xfrm>
          <a:prstGeom prst="rect">
            <a:avLst/>
          </a:prstGeom>
          <a:ln w="28575">
            <a:solidFill>
              <a:srgbClr val="663300"/>
            </a:solidFill>
          </a:ln>
        </p:spPr>
      </p:pic>
      <p:pic>
        <p:nvPicPr>
          <p:cNvPr id="5122" name="Picture 2" descr="A close-up photo of a plant with light yellow flow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7700" y="270324"/>
            <a:ext cx="2808514" cy="3412344"/>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sp>
        <p:nvSpPr>
          <p:cNvPr id="3" name="Slide Number Placeholder 1">
            <a:extLst>
              <a:ext uri="{FF2B5EF4-FFF2-40B4-BE49-F238E27FC236}">
                <a16:creationId xmlns:a16="http://schemas.microsoft.com/office/drawing/2014/main" id="{6F3C5930-772A-DD84-AC6F-D9FA162002CB}"/>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14</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165644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7CC6-1D51-52B0-6AA2-6098B9F326D3}"/>
              </a:ext>
            </a:extLst>
          </p:cNvPr>
          <p:cNvSpPr>
            <a:spLocks noGrp="1"/>
          </p:cNvSpPr>
          <p:nvPr>
            <p:ph type="title"/>
          </p:nvPr>
        </p:nvSpPr>
        <p:spPr/>
        <p:txBody>
          <a:bodyPr/>
          <a:lstStyle/>
          <a:p>
            <a:pPr marL="0" algn="ctr" rtl="0" eaLnBrk="1" latinLnBrk="0" hangingPunct="1">
              <a:spcBef>
                <a:spcPts val="0"/>
              </a:spcBef>
              <a:spcAft>
                <a:spcPts val="0"/>
              </a:spcAft>
            </a:pPr>
            <a:r>
              <a:rPr lang="en-US" sz="4400" b="1" dirty="0">
                <a:ln>
                  <a:solidFill>
                    <a:srgbClr val="663300"/>
                  </a:solidFill>
                </a:ln>
                <a:solidFill>
                  <a:schemeClr val="accent4"/>
                </a:solidFill>
                <a:effectLst>
                  <a:glow rad="393700">
                    <a:schemeClr val="bg1"/>
                  </a:glow>
                </a:effectLst>
                <a:latin typeface="Comic Sans MS" panose="030F0702030302020204" pitchFamily="66" charset="0"/>
                <a:cs typeface="Cavolini" panose="03000502040302020204" pitchFamily="66" charset="0"/>
              </a:rPr>
              <a:t>Recovery Plans</a:t>
            </a:r>
            <a:endParaRPr lang="en-US" b="1" dirty="0">
              <a:ln w="22225">
                <a:solidFill>
                  <a:schemeClr val="tx1">
                    <a:lumMod val="50000"/>
                    <a:lumOff val="50000"/>
                  </a:schemeClr>
                </a:solidFill>
                <a:prstDash val="solid"/>
              </a:ln>
              <a:solidFill>
                <a:schemeClr val="accent4"/>
              </a:solidFill>
            </a:endParaRPr>
          </a:p>
        </p:txBody>
      </p:sp>
      <p:graphicFrame>
        <p:nvGraphicFramePr>
          <p:cNvPr id="3" name="Table 2" descr="Table containing columns for species, action, and expected publication date">
            <a:extLst>
              <a:ext uri="{FF2B5EF4-FFF2-40B4-BE49-F238E27FC236}">
                <a16:creationId xmlns:a16="http://schemas.microsoft.com/office/drawing/2014/main" id="{A1FCEA1B-8B50-632E-CE37-0CC5EDEB4BE1}"/>
              </a:ext>
            </a:extLst>
          </p:cNvPr>
          <p:cNvGraphicFramePr>
            <a:graphicFrameLocks noGrp="1"/>
          </p:cNvGraphicFramePr>
          <p:nvPr>
            <p:extLst>
              <p:ext uri="{D42A27DB-BD31-4B8C-83A1-F6EECF244321}">
                <p14:modId xmlns:p14="http://schemas.microsoft.com/office/powerpoint/2010/main" val="1594557187"/>
              </p:ext>
            </p:extLst>
          </p:nvPr>
        </p:nvGraphicFramePr>
        <p:xfrm>
          <a:off x="571694" y="2303891"/>
          <a:ext cx="11048612" cy="3842570"/>
        </p:xfrm>
        <a:graphic>
          <a:graphicData uri="http://schemas.openxmlformats.org/drawingml/2006/table">
            <a:tbl>
              <a:tblPr firstRow="1">
                <a:tableStyleId>{8A107856-5554-42FB-B03E-39F5DBC370BA}</a:tableStyleId>
              </a:tblPr>
              <a:tblGrid>
                <a:gridCol w="3742648">
                  <a:extLst>
                    <a:ext uri="{9D8B030D-6E8A-4147-A177-3AD203B41FA5}">
                      <a16:colId xmlns:a16="http://schemas.microsoft.com/office/drawing/2014/main" val="1313000306"/>
                    </a:ext>
                  </a:extLst>
                </a:gridCol>
                <a:gridCol w="4044567">
                  <a:extLst>
                    <a:ext uri="{9D8B030D-6E8A-4147-A177-3AD203B41FA5}">
                      <a16:colId xmlns:a16="http://schemas.microsoft.com/office/drawing/2014/main" val="1614620941"/>
                    </a:ext>
                  </a:extLst>
                </a:gridCol>
                <a:gridCol w="3261397">
                  <a:extLst>
                    <a:ext uri="{9D8B030D-6E8A-4147-A177-3AD203B41FA5}">
                      <a16:colId xmlns:a16="http://schemas.microsoft.com/office/drawing/2014/main" val="912813453"/>
                    </a:ext>
                  </a:extLst>
                </a:gridCol>
              </a:tblGrid>
              <a:tr h="422111">
                <a:tc>
                  <a:txBody>
                    <a:bodyPr/>
                    <a:lstStyle/>
                    <a:p>
                      <a:pPr marL="0" marR="0" algn="ctr">
                        <a:spcBef>
                          <a:spcPts val="0"/>
                        </a:spcBef>
                        <a:spcAft>
                          <a:spcPts val="0"/>
                        </a:spcAft>
                      </a:pPr>
                      <a:r>
                        <a:rPr lang="en-US" sz="1800" b="1" dirty="0">
                          <a:effectLst/>
                          <a:latin typeface="+mn-lt"/>
                        </a:rPr>
                        <a:t>Species</a:t>
                      </a:r>
                      <a:endParaRPr lang="en-US" sz="1800" b="1" dirty="0">
                        <a:effectLst/>
                        <a:latin typeface="+mn-lt"/>
                        <a:ea typeface="Times New Roman" panose="02020603050405020304" pitchFamily="18" charset="0"/>
                      </a:endParaRPr>
                    </a:p>
                  </a:txBody>
                  <a:tcPr marT="91440" marB="91440">
                    <a:solidFill>
                      <a:schemeClr val="accent2">
                        <a:lumMod val="60000"/>
                        <a:lumOff val="40000"/>
                      </a:schemeClr>
                    </a:solidFill>
                  </a:tcPr>
                </a:tc>
                <a:tc>
                  <a:txBody>
                    <a:bodyPr/>
                    <a:lstStyle/>
                    <a:p>
                      <a:pPr marL="0" marR="0" algn="ctr">
                        <a:spcBef>
                          <a:spcPts val="0"/>
                        </a:spcBef>
                        <a:spcAft>
                          <a:spcPts val="0"/>
                        </a:spcAft>
                      </a:pPr>
                      <a:r>
                        <a:rPr lang="en-US" sz="1800" b="1" dirty="0">
                          <a:effectLst/>
                          <a:latin typeface="+mn-lt"/>
                        </a:rPr>
                        <a:t>Action</a:t>
                      </a:r>
                      <a:endParaRPr lang="en-US" sz="1800" b="1" dirty="0">
                        <a:effectLst/>
                        <a:latin typeface="+mn-lt"/>
                        <a:ea typeface="Times New Roman" panose="02020603050405020304" pitchFamily="18" charset="0"/>
                      </a:endParaRPr>
                    </a:p>
                  </a:txBody>
                  <a:tcPr marT="91440" marB="91440">
                    <a:solidFill>
                      <a:schemeClr val="accent2">
                        <a:lumMod val="60000"/>
                        <a:lumOff val="40000"/>
                      </a:schemeClr>
                    </a:solidFill>
                  </a:tcPr>
                </a:tc>
                <a:tc>
                  <a:txBody>
                    <a:bodyPr/>
                    <a:lstStyle/>
                    <a:p>
                      <a:pPr marL="0" marR="0" algn="ctr">
                        <a:spcBef>
                          <a:spcPts val="0"/>
                        </a:spcBef>
                        <a:spcAft>
                          <a:spcPts val="0"/>
                        </a:spcAft>
                      </a:pPr>
                      <a:r>
                        <a:rPr lang="en-US" sz="1800" b="1" dirty="0">
                          <a:effectLst/>
                          <a:latin typeface="+mn-lt"/>
                        </a:rPr>
                        <a:t>Expected Publication Date</a:t>
                      </a:r>
                      <a:endParaRPr lang="en-US" sz="1800" b="1" dirty="0">
                        <a:effectLst/>
                        <a:latin typeface="+mn-lt"/>
                        <a:ea typeface="Times New Roman" panose="02020603050405020304" pitchFamily="18" charset="0"/>
                      </a:endParaRPr>
                    </a:p>
                  </a:txBody>
                  <a:tcPr marT="91440" marB="91440">
                    <a:solidFill>
                      <a:schemeClr val="accent2">
                        <a:lumMod val="60000"/>
                        <a:lumOff val="40000"/>
                      </a:schemeClr>
                    </a:solidFill>
                  </a:tcPr>
                </a:tc>
                <a:extLst>
                  <a:ext uri="{0D108BD9-81ED-4DB2-BD59-A6C34878D82A}">
                    <a16:rowId xmlns:a16="http://schemas.microsoft.com/office/drawing/2014/main" val="977597218"/>
                  </a:ext>
                </a:extLst>
              </a:tr>
              <a:tr h="677074">
                <a:tc>
                  <a:txBody>
                    <a:bodyPr/>
                    <a:lstStyle/>
                    <a:p>
                      <a:pPr algn="l" fontAlgn="ctr"/>
                      <a:r>
                        <a:rPr lang="en-US" sz="1800" b="0" i="0" u="none" strike="noStrike" dirty="0">
                          <a:solidFill>
                            <a:srgbClr val="000000"/>
                          </a:solidFill>
                          <a:effectLst/>
                          <a:latin typeface="+mn-lt"/>
                        </a:rPr>
                        <a:t>Hermes copper butterfly </a:t>
                      </a:r>
                    </a:p>
                  </a:txBody>
                  <a:tcPr marT="91440" marB="91440" anchor="ctr"/>
                </a:tc>
                <a:tc>
                  <a:txBody>
                    <a:bodyPr/>
                    <a:lstStyle/>
                    <a:p>
                      <a:pPr algn="ctr" fontAlgn="ctr"/>
                      <a:r>
                        <a:rPr lang="en-US" sz="1800" b="0" i="0" u="none" strike="noStrike">
                          <a:solidFill>
                            <a:srgbClr val="000000"/>
                          </a:solidFill>
                          <a:effectLst/>
                          <a:latin typeface="+mn-lt"/>
                        </a:rPr>
                        <a:t>Draft Recovery Plan</a:t>
                      </a:r>
                    </a:p>
                  </a:txBody>
                  <a:tcPr marT="91440" marB="91440" anchor="ctr"/>
                </a:tc>
                <a:tc>
                  <a:txBody>
                    <a:bodyPr/>
                    <a:lstStyle/>
                    <a:p>
                      <a:pPr algn="ctr" fontAlgn="ctr"/>
                      <a:r>
                        <a:rPr lang="en-US" sz="1800" b="0" i="0" u="none" strike="noStrike" dirty="0">
                          <a:solidFill>
                            <a:srgbClr val="000000"/>
                          </a:solidFill>
                          <a:effectLst/>
                          <a:latin typeface="+mn-lt"/>
                        </a:rPr>
                        <a:t>2024</a:t>
                      </a:r>
                    </a:p>
                  </a:txBody>
                  <a:tcPr marT="91440" marB="91440" anchor="ctr"/>
                </a:tc>
                <a:extLst>
                  <a:ext uri="{0D108BD9-81ED-4DB2-BD59-A6C34878D82A}">
                    <a16:rowId xmlns:a16="http://schemas.microsoft.com/office/drawing/2014/main" val="3378244282"/>
                  </a:ext>
                </a:extLst>
              </a:tr>
              <a:tr h="677074">
                <a:tc>
                  <a:txBody>
                    <a:bodyPr/>
                    <a:lstStyle/>
                    <a:p>
                      <a:pPr algn="l" fontAlgn="ctr"/>
                      <a:r>
                        <a:rPr lang="en-US" sz="1800" b="0" i="0" u="none" strike="noStrike" dirty="0">
                          <a:solidFill>
                            <a:srgbClr val="000000"/>
                          </a:solidFill>
                          <a:effectLst/>
                          <a:latin typeface="+mn-lt"/>
                        </a:rPr>
                        <a:t>San Bernardino kangaroo rat </a:t>
                      </a:r>
                    </a:p>
                  </a:txBody>
                  <a:tcPr marT="91440" marB="91440" anchor="ctr"/>
                </a:tc>
                <a:tc>
                  <a:txBody>
                    <a:bodyPr/>
                    <a:lstStyle/>
                    <a:p>
                      <a:pPr algn="ctr" fontAlgn="ctr"/>
                      <a:r>
                        <a:rPr lang="en-US" sz="1800" b="0" i="0" u="none" strike="noStrike">
                          <a:solidFill>
                            <a:srgbClr val="000000"/>
                          </a:solidFill>
                          <a:effectLst/>
                          <a:latin typeface="+mn-lt"/>
                        </a:rPr>
                        <a:t>Draft Recovery Plan</a:t>
                      </a:r>
                    </a:p>
                  </a:txBody>
                  <a:tcPr marT="91440" marB="91440" anchor="ctr"/>
                </a:tc>
                <a:tc>
                  <a:txBody>
                    <a:bodyPr/>
                    <a:lstStyle/>
                    <a:p>
                      <a:pPr algn="ctr" fontAlgn="ctr"/>
                      <a:r>
                        <a:rPr lang="en-US" sz="1800" b="0" i="0" u="none" strike="noStrike" dirty="0">
                          <a:solidFill>
                            <a:srgbClr val="000000"/>
                          </a:solidFill>
                          <a:effectLst/>
                          <a:latin typeface="+mn-lt"/>
                        </a:rPr>
                        <a:t>2024</a:t>
                      </a:r>
                    </a:p>
                  </a:txBody>
                  <a:tcPr marT="91440" marB="91440" anchor="ctr"/>
                </a:tc>
                <a:extLst>
                  <a:ext uri="{0D108BD9-81ED-4DB2-BD59-A6C34878D82A}">
                    <a16:rowId xmlns:a16="http://schemas.microsoft.com/office/drawing/2014/main" val="286828972"/>
                  </a:ext>
                </a:extLst>
              </a:tr>
              <a:tr h="677074">
                <a:tc>
                  <a:txBody>
                    <a:bodyPr/>
                    <a:lstStyle/>
                    <a:p>
                      <a:pPr algn="l" fontAlgn="ctr"/>
                      <a:r>
                        <a:rPr lang="en-US" sz="1800" b="0" i="0" u="none" strike="noStrike" dirty="0">
                          <a:solidFill>
                            <a:srgbClr val="000000"/>
                          </a:solidFill>
                          <a:effectLst/>
                          <a:latin typeface="+mn-lt"/>
                        </a:rPr>
                        <a:t>Coastal California gnatcatcher</a:t>
                      </a:r>
                    </a:p>
                  </a:txBody>
                  <a:tcPr marT="91440" marB="91440" anchor="ctr"/>
                </a:tc>
                <a:tc>
                  <a:txBody>
                    <a:bodyPr/>
                    <a:lstStyle/>
                    <a:p>
                      <a:pPr algn="ctr" fontAlgn="ctr"/>
                      <a:r>
                        <a:rPr lang="en-US" sz="1800" b="0" i="0" u="none" strike="noStrike" dirty="0">
                          <a:solidFill>
                            <a:srgbClr val="000000"/>
                          </a:solidFill>
                          <a:effectLst/>
                          <a:latin typeface="+mn-lt"/>
                        </a:rPr>
                        <a:t>Draft Recovery Plan</a:t>
                      </a:r>
                    </a:p>
                  </a:txBody>
                  <a:tcPr marT="91440" marB="91440" anchor="ctr"/>
                </a:tc>
                <a:tc>
                  <a:txBody>
                    <a:bodyPr/>
                    <a:lstStyle/>
                    <a:p>
                      <a:pPr algn="ctr" fontAlgn="ctr"/>
                      <a:r>
                        <a:rPr lang="en-US" sz="1800" b="0" i="0" u="none" strike="noStrike" dirty="0">
                          <a:solidFill>
                            <a:srgbClr val="000000"/>
                          </a:solidFill>
                          <a:effectLst/>
                          <a:latin typeface="+mn-lt"/>
                        </a:rPr>
                        <a:t>2024</a:t>
                      </a:r>
                    </a:p>
                  </a:txBody>
                  <a:tcPr marT="91440" marB="91440" anchor="ctr"/>
                </a:tc>
                <a:extLst>
                  <a:ext uri="{0D108BD9-81ED-4DB2-BD59-A6C34878D82A}">
                    <a16:rowId xmlns:a16="http://schemas.microsoft.com/office/drawing/2014/main" val="3360007250"/>
                  </a:ext>
                </a:extLst>
              </a:tr>
              <a:tr h="677074">
                <a:tc>
                  <a:txBody>
                    <a:bodyPr/>
                    <a:lstStyle/>
                    <a:p>
                      <a:pPr algn="l" fontAlgn="ctr"/>
                      <a:r>
                        <a:rPr lang="en-US" sz="1800" b="0" i="0" u="none" strike="noStrike" dirty="0">
                          <a:solidFill>
                            <a:srgbClr val="000000"/>
                          </a:solidFill>
                          <a:effectLst/>
                          <a:latin typeface="+mn-lt"/>
                        </a:rPr>
                        <a:t>Casey's June beetle </a:t>
                      </a:r>
                    </a:p>
                  </a:txBody>
                  <a:tcPr marT="91440" marB="91440" anchor="ctr"/>
                </a:tc>
                <a:tc>
                  <a:txBody>
                    <a:bodyPr/>
                    <a:lstStyle/>
                    <a:p>
                      <a:pPr algn="ctr" fontAlgn="ctr"/>
                      <a:r>
                        <a:rPr lang="en-US" sz="1800" b="0" i="0" u="none" strike="noStrike">
                          <a:solidFill>
                            <a:srgbClr val="000000"/>
                          </a:solidFill>
                          <a:effectLst/>
                          <a:latin typeface="+mn-lt"/>
                        </a:rPr>
                        <a:t>Draft Recovery Plan</a:t>
                      </a:r>
                    </a:p>
                  </a:txBody>
                  <a:tcPr marT="91440" marB="91440" anchor="ctr"/>
                </a:tc>
                <a:tc>
                  <a:txBody>
                    <a:bodyPr/>
                    <a:lstStyle/>
                    <a:p>
                      <a:pPr algn="ctr" fontAlgn="ctr"/>
                      <a:r>
                        <a:rPr lang="en-US" sz="1800" b="0" i="0" u="none" strike="noStrike" dirty="0">
                          <a:solidFill>
                            <a:srgbClr val="000000"/>
                          </a:solidFill>
                          <a:effectLst/>
                          <a:latin typeface="+mn-lt"/>
                        </a:rPr>
                        <a:t>2024</a:t>
                      </a:r>
                    </a:p>
                  </a:txBody>
                  <a:tcPr marT="91440" marB="91440" anchor="ctr"/>
                </a:tc>
                <a:extLst>
                  <a:ext uri="{0D108BD9-81ED-4DB2-BD59-A6C34878D82A}">
                    <a16:rowId xmlns:a16="http://schemas.microsoft.com/office/drawing/2014/main" val="877362767"/>
                  </a:ext>
                </a:extLst>
              </a:tr>
              <a:tr h="677074">
                <a:tc>
                  <a:txBody>
                    <a:bodyPr/>
                    <a:lstStyle/>
                    <a:p>
                      <a:pPr algn="l" fontAlgn="ctr"/>
                      <a:r>
                        <a:rPr lang="en-US" sz="1800" b="0" i="0" u="none" strike="noStrike" dirty="0">
                          <a:solidFill>
                            <a:srgbClr val="000000"/>
                          </a:solidFill>
                          <a:effectLst/>
                          <a:latin typeface="+mn-lt"/>
                        </a:rPr>
                        <a:t>San Bernardino bluegrass </a:t>
                      </a:r>
                    </a:p>
                  </a:txBody>
                  <a:tcPr marT="91440" marB="91440" anchor="ctr"/>
                </a:tc>
                <a:tc>
                  <a:txBody>
                    <a:bodyPr/>
                    <a:lstStyle/>
                    <a:p>
                      <a:pPr algn="ctr" fontAlgn="ctr"/>
                      <a:r>
                        <a:rPr lang="en-US" sz="1800" b="0" i="0" u="none" strike="noStrike">
                          <a:solidFill>
                            <a:srgbClr val="000000"/>
                          </a:solidFill>
                          <a:effectLst/>
                          <a:latin typeface="+mn-lt"/>
                        </a:rPr>
                        <a:t>Draft Recovery Plan</a:t>
                      </a:r>
                    </a:p>
                  </a:txBody>
                  <a:tcPr marT="91440" marB="91440" anchor="ctr"/>
                </a:tc>
                <a:tc>
                  <a:txBody>
                    <a:bodyPr/>
                    <a:lstStyle/>
                    <a:p>
                      <a:pPr algn="ctr" fontAlgn="ctr"/>
                      <a:r>
                        <a:rPr lang="en-US" sz="1800" b="0" i="0" u="none" strike="noStrike" dirty="0">
                          <a:solidFill>
                            <a:srgbClr val="000000"/>
                          </a:solidFill>
                          <a:effectLst/>
                          <a:latin typeface="+mn-lt"/>
                        </a:rPr>
                        <a:t>2025</a:t>
                      </a:r>
                    </a:p>
                  </a:txBody>
                  <a:tcPr marT="91440" marB="91440" anchor="ctr"/>
                </a:tc>
                <a:extLst>
                  <a:ext uri="{0D108BD9-81ED-4DB2-BD59-A6C34878D82A}">
                    <a16:rowId xmlns:a16="http://schemas.microsoft.com/office/drawing/2014/main" val="1275968981"/>
                  </a:ext>
                </a:extLst>
              </a:tr>
            </a:tbl>
          </a:graphicData>
        </a:graphic>
      </p:graphicFrame>
      <p:sp>
        <p:nvSpPr>
          <p:cNvPr id="5" name="Slide Number Placeholder 1">
            <a:extLst>
              <a:ext uri="{FF2B5EF4-FFF2-40B4-BE49-F238E27FC236}">
                <a16:creationId xmlns:a16="http://schemas.microsoft.com/office/drawing/2014/main" id="{2DBAA4DB-0BC1-8E1D-E572-DF07EE8BBBF1}"/>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15</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978582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213" y="493986"/>
            <a:ext cx="2819400" cy="2732689"/>
          </a:xfrm>
        </p:spPr>
        <p:txBody>
          <a:bodyPr>
            <a:normAutofit/>
          </a:bodyPr>
          <a:lstStyle/>
          <a:p>
            <a:pPr algn="ctr"/>
            <a:r>
              <a:rPr lang="en-US" sz="4000" b="1" dirty="0">
                <a:solidFill>
                  <a:srgbClr val="663300"/>
                </a:solidFill>
                <a:effectLst>
                  <a:glow rad="279400">
                    <a:schemeClr val="bg1"/>
                  </a:glow>
                </a:effectLst>
                <a:latin typeface="Comic Sans MS" panose="030F0702030302020204" pitchFamily="66" charset="0"/>
              </a:rPr>
              <a:t>Hermes Copper Butterfly</a:t>
            </a:r>
          </a:p>
        </p:txBody>
      </p:sp>
      <p:pic>
        <p:nvPicPr>
          <p:cNvPr id="8194" name="Picture 2" descr="Photo of an orange butterfly with black spots perched on a plant"/>
          <p:cNvPicPr>
            <a:picLocks noChangeAspect="1" noChangeArrowheads="1"/>
          </p:cNvPicPr>
          <p:nvPr/>
        </p:nvPicPr>
        <p:blipFill rotWithShape="1">
          <a:blip r:embed="rId3">
            <a:extLst>
              <a:ext uri="{28A0092B-C50C-407E-A947-70E740481C1C}">
                <a14:useLocalDpi xmlns:a14="http://schemas.microsoft.com/office/drawing/2010/main" val="0"/>
              </a:ext>
            </a:extLst>
          </a:blip>
          <a:srcRect l="3757" r="9007"/>
          <a:stretch/>
        </p:blipFill>
        <p:spPr bwMode="auto">
          <a:xfrm>
            <a:off x="161925" y="3360025"/>
            <a:ext cx="3228976" cy="2279735"/>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5" name="Picture 4" descr="Map of San Diego County showing Tribal lands, Hermes copper butterfly occurrences, and final critical habitat"/>
          <p:cNvPicPr>
            <a:picLocks noChangeAspect="1"/>
          </p:cNvPicPr>
          <p:nvPr/>
        </p:nvPicPr>
        <p:blipFill rotWithShape="1">
          <a:blip r:embed="rId4" cstate="print">
            <a:extLst>
              <a:ext uri="{28A0092B-C50C-407E-A947-70E740481C1C}">
                <a14:useLocalDpi xmlns:a14="http://schemas.microsoft.com/office/drawing/2010/main" val="0"/>
              </a:ext>
            </a:extLst>
          </a:blip>
          <a:srcRect l="4596" t="13812" r="4681" b="1975"/>
          <a:stretch/>
        </p:blipFill>
        <p:spPr>
          <a:xfrm>
            <a:off x="3571875" y="38100"/>
            <a:ext cx="8591550" cy="6162674"/>
          </a:xfrm>
          <a:prstGeom prst="rect">
            <a:avLst/>
          </a:prstGeom>
          <a:ln w="31750">
            <a:solidFill>
              <a:srgbClr val="663300"/>
            </a:solidFill>
          </a:ln>
        </p:spPr>
      </p:pic>
      <p:sp>
        <p:nvSpPr>
          <p:cNvPr id="3" name="Slide Number Placeholder 2">
            <a:extLst>
              <a:ext uri="{FF2B5EF4-FFF2-40B4-BE49-F238E27FC236}">
                <a16:creationId xmlns:a16="http://schemas.microsoft.com/office/drawing/2014/main" id="{19514A26-DA5E-C5C0-95E3-34662F68A5D6}"/>
              </a:ext>
            </a:extLst>
          </p:cNvPr>
          <p:cNvSpPr>
            <a:spLocks noGrp="1"/>
          </p:cNvSpPr>
          <p:nvPr>
            <p:ph type="sldNum" sz="quarter" idx="12"/>
          </p:nvPr>
        </p:nvSpPr>
        <p:spPr/>
        <p:txBody>
          <a:bodyPr/>
          <a:lstStyle/>
          <a:p>
            <a:fld id="{8CAA917E-3BAB-4000-AA7A-A992F9F72675}" type="slidenum">
              <a:rPr lang="en-US" smtClean="0"/>
              <a:t>16</a:t>
            </a:fld>
            <a:endParaRPr lang="en-US"/>
          </a:p>
        </p:txBody>
      </p:sp>
      <p:sp>
        <p:nvSpPr>
          <p:cNvPr id="4" name="Slide Number Placeholder 1">
            <a:extLst>
              <a:ext uri="{FF2B5EF4-FFF2-40B4-BE49-F238E27FC236}">
                <a16:creationId xmlns:a16="http://schemas.microsoft.com/office/drawing/2014/main" id="{CE91347D-F82F-C7F4-A760-9CC6526B62B0}"/>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16</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2098359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0116" y="451975"/>
            <a:ext cx="4085128" cy="2977025"/>
          </a:xfrm>
        </p:spPr>
        <p:txBody>
          <a:bodyPr>
            <a:normAutofit/>
          </a:bodyPr>
          <a:lstStyle/>
          <a:p>
            <a:pPr algn="ctr"/>
            <a:r>
              <a:rPr lang="en-US" sz="4000" b="1" dirty="0">
                <a:solidFill>
                  <a:srgbClr val="663300"/>
                </a:solidFill>
                <a:effectLst>
                  <a:glow rad="393700">
                    <a:schemeClr val="bg1"/>
                  </a:glow>
                </a:effectLst>
                <a:latin typeface="Comic Sans MS" panose="030F0702030302020204" pitchFamily="66" charset="0"/>
              </a:rPr>
              <a:t>San Bernardino kangaroo rat</a:t>
            </a:r>
            <a:endParaRPr lang="en-US" sz="4000" b="1" dirty="0">
              <a:effectLst>
                <a:glow rad="393700">
                  <a:schemeClr val="bg1"/>
                </a:glow>
              </a:effectLst>
            </a:endParaRPr>
          </a:p>
        </p:txBody>
      </p:sp>
      <p:pic>
        <p:nvPicPr>
          <p:cNvPr id="7" name="Picture 6" descr="A close-up photo of a San Bernardino kangaroo rat on the ground"/>
          <p:cNvPicPr>
            <a:picLocks noChangeAspect="1"/>
          </p:cNvPicPr>
          <p:nvPr/>
        </p:nvPicPr>
        <p:blipFill>
          <a:blip r:embed="rId3"/>
          <a:stretch>
            <a:fillRect/>
          </a:stretch>
        </p:blipFill>
        <p:spPr>
          <a:xfrm>
            <a:off x="828040" y="3281825"/>
            <a:ext cx="4669281" cy="2906057"/>
          </a:xfrm>
          <a:prstGeom prst="rect">
            <a:avLst/>
          </a:prstGeom>
          <a:ln w="19050">
            <a:solidFill>
              <a:schemeClr val="bg1"/>
            </a:solidFill>
          </a:ln>
        </p:spPr>
      </p:pic>
      <p:pic>
        <p:nvPicPr>
          <p:cNvPr id="5" name="Picture 4" descr="A map of the San Bernardino Valley showing Tribal lands and occurrences of San Bernardino Kangaroo Rat "/>
          <p:cNvPicPr>
            <a:picLocks noChangeAspect="1"/>
          </p:cNvPicPr>
          <p:nvPr/>
        </p:nvPicPr>
        <p:blipFill rotWithShape="1">
          <a:blip r:embed="rId4" cstate="print">
            <a:extLst>
              <a:ext uri="{28A0092B-C50C-407E-A947-70E740481C1C}">
                <a14:useLocalDpi xmlns:a14="http://schemas.microsoft.com/office/drawing/2010/main" val="0"/>
              </a:ext>
            </a:extLst>
          </a:blip>
          <a:srcRect l="672" t="8657" r="623" b="655"/>
          <a:stretch/>
        </p:blipFill>
        <p:spPr>
          <a:xfrm>
            <a:off x="6296025" y="133350"/>
            <a:ext cx="5229225" cy="6591300"/>
          </a:xfrm>
          <a:prstGeom prst="rect">
            <a:avLst/>
          </a:prstGeom>
          <a:ln w="31750">
            <a:solidFill>
              <a:srgbClr val="663300"/>
            </a:solidFill>
          </a:ln>
        </p:spPr>
      </p:pic>
      <p:sp>
        <p:nvSpPr>
          <p:cNvPr id="3" name="Slide Number Placeholder 1">
            <a:extLst>
              <a:ext uri="{FF2B5EF4-FFF2-40B4-BE49-F238E27FC236}">
                <a16:creationId xmlns:a16="http://schemas.microsoft.com/office/drawing/2014/main" id="{E7672428-5AA8-E0D8-67A0-EBDB1652B541}"/>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17</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1220581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375" y="-147955"/>
            <a:ext cx="3561080" cy="4196715"/>
          </a:xfrm>
        </p:spPr>
        <p:txBody>
          <a:bodyPr>
            <a:normAutofit/>
          </a:bodyPr>
          <a:lstStyle/>
          <a:p>
            <a:pPr algn="ctr"/>
            <a:r>
              <a:rPr lang="en-US" sz="4000" b="1" dirty="0">
                <a:solidFill>
                  <a:srgbClr val="663300"/>
                </a:solidFill>
                <a:effectLst>
                  <a:glow rad="393700">
                    <a:schemeClr val="bg1"/>
                  </a:glow>
                </a:effectLst>
                <a:latin typeface="Comic Sans MS" panose="030F0702030302020204" pitchFamily="66" charset="0"/>
              </a:rPr>
              <a:t>Coastal California Gnatcatcher</a:t>
            </a:r>
            <a:endParaRPr lang="en-US" sz="4000" b="1" dirty="0">
              <a:effectLst>
                <a:glow rad="393700">
                  <a:schemeClr val="bg1"/>
                </a:glow>
              </a:effectLst>
            </a:endParaRPr>
          </a:p>
        </p:txBody>
      </p:sp>
      <p:pic>
        <p:nvPicPr>
          <p:cNvPr id="12290" name="Picture 2" descr="A photo of a Coastal California gnatcatcher (songbird) perched on a bran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649" y="3341920"/>
            <a:ext cx="4294531" cy="2795024"/>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5" name="Picture 4" descr="Map of coastal southwestern California showing Tribal lands and numerous occurrences of the coastal California gnatcatcher."/>
          <p:cNvPicPr>
            <a:picLocks noChangeAspect="1"/>
          </p:cNvPicPr>
          <p:nvPr/>
        </p:nvPicPr>
        <p:blipFill rotWithShape="1">
          <a:blip r:embed="rId4">
            <a:extLst>
              <a:ext uri="{28A0092B-C50C-407E-A947-70E740481C1C}">
                <a14:useLocalDpi xmlns:a14="http://schemas.microsoft.com/office/drawing/2010/main" val="0"/>
              </a:ext>
            </a:extLst>
          </a:blip>
          <a:srcRect l="6030" t="12757" r="5771" b="1418"/>
          <a:stretch/>
        </p:blipFill>
        <p:spPr>
          <a:xfrm>
            <a:off x="6117736" y="114219"/>
            <a:ext cx="5263278" cy="6636617"/>
          </a:xfrm>
          <a:prstGeom prst="rect">
            <a:avLst/>
          </a:prstGeom>
          <a:ln w="31750">
            <a:solidFill>
              <a:srgbClr val="663300"/>
            </a:solidFill>
          </a:ln>
        </p:spPr>
      </p:pic>
      <p:sp>
        <p:nvSpPr>
          <p:cNvPr id="3" name="Slide Number Placeholder 1">
            <a:extLst>
              <a:ext uri="{FF2B5EF4-FFF2-40B4-BE49-F238E27FC236}">
                <a16:creationId xmlns:a16="http://schemas.microsoft.com/office/drawing/2014/main" id="{FF9A9E54-BBA1-C0D7-8CBC-BB6631EE200A}"/>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18</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2872439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845" y="661351"/>
            <a:ext cx="2389077" cy="2767649"/>
          </a:xfrm>
        </p:spPr>
        <p:txBody>
          <a:bodyPr>
            <a:noAutofit/>
          </a:bodyPr>
          <a:lstStyle/>
          <a:p>
            <a:pPr algn="ctr"/>
            <a:r>
              <a:rPr lang="en-US" sz="3600" b="1" dirty="0">
                <a:solidFill>
                  <a:srgbClr val="663300"/>
                </a:solidFill>
                <a:effectLst>
                  <a:glow rad="393700">
                    <a:schemeClr val="bg1"/>
                  </a:glow>
                </a:effectLst>
                <a:latin typeface="Comic Sans MS" panose="030F0702030302020204" pitchFamily="66" charset="0"/>
              </a:rPr>
              <a:t>Casey’s June Beetle</a:t>
            </a:r>
          </a:p>
        </p:txBody>
      </p:sp>
      <p:pic>
        <p:nvPicPr>
          <p:cNvPr id="11266" name="Picture 2" descr="Photo of a Casey’s June beetle on a person's fing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563" y="3308540"/>
            <a:ext cx="3527642" cy="2286238"/>
          </a:xfrm>
          <a:prstGeom prst="rect">
            <a:avLst/>
          </a:prstGeom>
          <a:noFill/>
          <a:ln w="19050">
            <a:solidFill>
              <a:schemeClr val="bg2"/>
            </a:solidFill>
          </a:ln>
          <a:extLst>
            <a:ext uri="{909E8E84-426E-40DD-AFC4-6F175D3DCCD1}">
              <a14:hiddenFill xmlns:a14="http://schemas.microsoft.com/office/drawing/2010/main">
                <a:solidFill>
                  <a:srgbClr val="FFFFFF"/>
                </a:solidFill>
              </a14:hiddenFill>
            </a:ext>
          </a:extLst>
        </p:spPr>
      </p:pic>
      <p:pic>
        <p:nvPicPr>
          <p:cNvPr id="8" name="Picture 7" descr="Map of the San Jacinto Mountains and Coachella Valley near Palm Springs, California. The map shows a Casey’s June beetle distribution polygon that overlaps the Agua Caliente Indian Reservation. "/>
          <p:cNvPicPr>
            <a:picLocks noChangeAspect="1"/>
          </p:cNvPicPr>
          <p:nvPr/>
        </p:nvPicPr>
        <p:blipFill rotWithShape="1">
          <a:blip r:embed="rId4">
            <a:extLst>
              <a:ext uri="{28A0092B-C50C-407E-A947-70E740481C1C}">
                <a14:useLocalDpi xmlns:a14="http://schemas.microsoft.com/office/drawing/2010/main" val="0"/>
              </a:ext>
            </a:extLst>
          </a:blip>
          <a:srcRect l="4717" t="12650" r="5019" b="1867"/>
          <a:stretch/>
        </p:blipFill>
        <p:spPr>
          <a:xfrm>
            <a:off x="4011386" y="490298"/>
            <a:ext cx="8074649" cy="5907841"/>
          </a:xfrm>
          <a:prstGeom prst="rect">
            <a:avLst/>
          </a:prstGeom>
          <a:ln w="31750">
            <a:solidFill>
              <a:srgbClr val="663300"/>
            </a:solidFill>
          </a:ln>
        </p:spPr>
      </p:pic>
      <p:sp>
        <p:nvSpPr>
          <p:cNvPr id="9" name="TextBox 8">
            <a:extLst>
              <a:ext uri="{C183D7F6-B498-43B3-948B-1728B52AA6E4}">
                <adec:decorative xmlns:adec="http://schemas.microsoft.com/office/drawing/2017/decorative" val="1"/>
              </a:ext>
            </a:extLst>
          </p:cNvPr>
          <p:cNvSpPr txBox="1"/>
          <p:nvPr/>
        </p:nvSpPr>
        <p:spPr>
          <a:xfrm>
            <a:off x="5841634" y="3123874"/>
            <a:ext cx="1476879" cy="369332"/>
          </a:xfrm>
          <a:prstGeom prst="rect">
            <a:avLst/>
          </a:prstGeom>
          <a:noFill/>
        </p:spPr>
        <p:txBody>
          <a:bodyPr wrap="none" rtlCol="0">
            <a:spAutoFit/>
          </a:bodyPr>
          <a:lstStyle/>
          <a:p>
            <a:r>
              <a:rPr lang="en-US" dirty="0"/>
              <a:t>Agua Caliente</a:t>
            </a:r>
          </a:p>
        </p:txBody>
      </p:sp>
      <p:sp>
        <p:nvSpPr>
          <p:cNvPr id="3" name="Slide Number Placeholder 1">
            <a:extLst>
              <a:ext uri="{FF2B5EF4-FFF2-40B4-BE49-F238E27FC236}">
                <a16:creationId xmlns:a16="http://schemas.microsoft.com/office/drawing/2014/main" id="{13D7AE46-C0C0-E7D8-862E-C21FC1465623}"/>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19</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3245130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400" b="1" dirty="0">
                <a:ln>
                  <a:solidFill>
                    <a:srgbClr val="663300"/>
                  </a:solidFill>
                </a:ln>
                <a:solidFill>
                  <a:schemeClr val="accent4"/>
                </a:solidFill>
                <a:effectLst>
                  <a:glow rad="393700">
                    <a:schemeClr val="bg1"/>
                  </a:glow>
                </a:effectLst>
                <a:latin typeface="Comic Sans MS" panose="030F0702030302020204" pitchFamily="66" charset="0"/>
                <a:cs typeface="Cavolini" panose="03000502040302020204" pitchFamily="66" charset="0"/>
              </a:rPr>
              <a:t>Overview</a:t>
            </a:r>
            <a:endParaRPr lang="en-US" b="1" dirty="0">
              <a:ln>
                <a:solidFill>
                  <a:srgbClr val="663300"/>
                </a:solidFill>
              </a:ln>
              <a:solidFill>
                <a:schemeClr val="accent4"/>
              </a:solidFill>
            </a:endParaRPr>
          </a:p>
        </p:txBody>
      </p:sp>
      <p:sp>
        <p:nvSpPr>
          <p:cNvPr id="14" name="Content Placeholder 13"/>
          <p:cNvSpPr>
            <a:spLocks noGrp="1"/>
          </p:cNvSpPr>
          <p:nvPr>
            <p:ph idx="1"/>
          </p:nvPr>
        </p:nvSpPr>
        <p:spPr>
          <a:xfrm>
            <a:off x="838200" y="1962103"/>
            <a:ext cx="10515600" cy="3778006"/>
          </a:xfrm>
          <a:solidFill>
            <a:schemeClr val="bg1">
              <a:lumMod val="95000"/>
              <a:alpha val="61000"/>
            </a:schemeClr>
          </a:solidFill>
        </p:spPr>
        <p:txBody>
          <a:bodyPr>
            <a:noAutofit/>
          </a:bodyPr>
          <a:lstStyle/>
          <a:p>
            <a:pPr marL="0" indent="0">
              <a:lnSpc>
                <a:spcPct val="200000"/>
              </a:lnSpc>
              <a:buNone/>
            </a:pPr>
            <a:r>
              <a:rPr lang="en-US" sz="3200" b="1" dirty="0">
                <a:solidFill>
                  <a:srgbClr val="663300"/>
                </a:solidFill>
              </a:rPr>
              <a:t>1. Listing Actions</a:t>
            </a:r>
          </a:p>
          <a:p>
            <a:pPr marL="0" indent="0">
              <a:lnSpc>
                <a:spcPct val="200000"/>
              </a:lnSpc>
              <a:buNone/>
            </a:pPr>
            <a:r>
              <a:rPr lang="en-US" sz="3200" b="1" dirty="0">
                <a:solidFill>
                  <a:srgbClr val="663300"/>
                </a:solidFill>
              </a:rPr>
              <a:t>2. Delisting and Downlisting </a:t>
            </a:r>
            <a:r>
              <a:rPr lang="en-US" dirty="0">
                <a:solidFill>
                  <a:srgbClr val="663300"/>
                </a:solidFill>
              </a:rPr>
              <a:t>(Endangered to Threatened) </a:t>
            </a:r>
            <a:r>
              <a:rPr lang="en-US" sz="3200" b="1" dirty="0">
                <a:solidFill>
                  <a:srgbClr val="663300"/>
                </a:solidFill>
              </a:rPr>
              <a:t>Actions</a:t>
            </a:r>
          </a:p>
          <a:p>
            <a:pPr marL="0" indent="0">
              <a:lnSpc>
                <a:spcPct val="200000"/>
              </a:lnSpc>
              <a:buNone/>
            </a:pPr>
            <a:r>
              <a:rPr lang="en-US" sz="3200" b="1" dirty="0">
                <a:solidFill>
                  <a:srgbClr val="663300"/>
                </a:solidFill>
              </a:rPr>
              <a:t>3. Recovery Planning</a:t>
            </a:r>
          </a:p>
        </p:txBody>
      </p:sp>
      <p:sp>
        <p:nvSpPr>
          <p:cNvPr id="2" name="Slide Number Placeholder 1">
            <a:extLst>
              <a:ext uri="{FF2B5EF4-FFF2-40B4-BE49-F238E27FC236}">
                <a16:creationId xmlns:a16="http://schemas.microsoft.com/office/drawing/2014/main" id="{CF2E05D9-48E9-6A28-675E-74A59A229CE1}"/>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2</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56685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693" y="192405"/>
            <a:ext cx="3103880" cy="2945765"/>
          </a:xfrm>
        </p:spPr>
        <p:txBody>
          <a:bodyPr>
            <a:normAutofit/>
          </a:bodyPr>
          <a:lstStyle/>
          <a:p>
            <a:pPr algn="ctr"/>
            <a:r>
              <a:rPr lang="en-US" sz="4000" b="1" dirty="0">
                <a:solidFill>
                  <a:srgbClr val="663300"/>
                </a:solidFill>
                <a:effectLst>
                  <a:glow rad="292100">
                    <a:schemeClr val="bg1"/>
                  </a:glow>
                </a:effectLst>
                <a:latin typeface="Comic Sans MS" panose="030F0702030302020204" pitchFamily="66" charset="0"/>
              </a:rPr>
              <a:t>San Bernardino Bluegrass</a:t>
            </a:r>
            <a:br>
              <a:rPr lang="en-US" dirty="0">
                <a:solidFill>
                  <a:srgbClr val="663300"/>
                </a:solidFill>
                <a:effectLst>
                  <a:glow rad="292100">
                    <a:schemeClr val="bg1"/>
                  </a:glow>
                </a:effectLst>
                <a:latin typeface="Comic Sans MS" panose="030F0702030302020204" pitchFamily="66" charset="0"/>
              </a:rPr>
            </a:br>
            <a:r>
              <a:rPr lang="en-US" sz="2400" dirty="0">
                <a:solidFill>
                  <a:srgbClr val="663300"/>
                </a:solidFill>
                <a:effectLst>
                  <a:glow rad="292100">
                    <a:schemeClr val="bg1"/>
                  </a:glow>
                </a:effectLst>
                <a:latin typeface="Comic Sans MS" panose="030F0702030302020204" pitchFamily="66" charset="0"/>
              </a:rPr>
              <a:t>(</a:t>
            </a:r>
            <a:r>
              <a:rPr lang="en-US" sz="2400" i="1" dirty="0">
                <a:solidFill>
                  <a:srgbClr val="663300"/>
                </a:solidFill>
                <a:effectLst>
                  <a:glow rad="292100">
                    <a:schemeClr val="bg1"/>
                  </a:glow>
                </a:effectLst>
                <a:latin typeface="Comic Sans MS" panose="030F0702030302020204" pitchFamily="66" charset="0"/>
              </a:rPr>
              <a:t>Poa </a:t>
            </a:r>
            <a:r>
              <a:rPr lang="en-US" sz="2400" i="1" dirty="0" err="1">
                <a:solidFill>
                  <a:srgbClr val="663300"/>
                </a:solidFill>
                <a:effectLst>
                  <a:glow rad="292100">
                    <a:schemeClr val="bg1"/>
                  </a:glow>
                </a:effectLst>
                <a:latin typeface="Comic Sans MS" panose="030F0702030302020204" pitchFamily="66" charset="0"/>
              </a:rPr>
              <a:t>atropurpurea</a:t>
            </a:r>
            <a:r>
              <a:rPr lang="en-US" sz="2400" dirty="0">
                <a:solidFill>
                  <a:srgbClr val="663300"/>
                </a:solidFill>
                <a:effectLst>
                  <a:glow rad="292100">
                    <a:schemeClr val="bg1"/>
                  </a:glow>
                </a:effectLst>
                <a:latin typeface="Comic Sans MS" panose="030F0702030302020204" pitchFamily="66" charset="0"/>
              </a:rPr>
              <a:t>)</a:t>
            </a:r>
            <a:endParaRPr lang="en-US" sz="2400" dirty="0">
              <a:effectLst>
                <a:glow rad="292100">
                  <a:schemeClr val="bg1"/>
                </a:glow>
              </a:effectLst>
            </a:endParaRPr>
          </a:p>
        </p:txBody>
      </p:sp>
      <p:pic>
        <p:nvPicPr>
          <p:cNvPr id="15362" name="Picture 2" descr="Photo of San Bernardino Bluegrass in flow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60" y="3138170"/>
            <a:ext cx="3388516" cy="2710151"/>
          </a:xfrm>
          <a:prstGeom prst="rect">
            <a:avLst/>
          </a:prstGeom>
          <a:noFill/>
          <a:ln w="25400">
            <a:solidFill>
              <a:schemeClr val="bg2"/>
            </a:solidFill>
          </a:ln>
          <a:extLst>
            <a:ext uri="{909E8E84-426E-40DD-AFC4-6F175D3DCCD1}">
              <a14:hiddenFill xmlns:a14="http://schemas.microsoft.com/office/drawing/2010/main">
                <a:solidFill>
                  <a:srgbClr val="FFFFFF"/>
                </a:solidFill>
              </a14:hiddenFill>
            </a:ext>
          </a:extLst>
        </p:spPr>
      </p:pic>
      <p:pic>
        <p:nvPicPr>
          <p:cNvPr id="4" name="Picture 3" descr="Map of southwestern California showing Tribal lands and two clusters of San Bernardino bluegrass occurrences, one near Big Bear in the San Bernardino Mountains and another in the Laguna Mountains in San Diego County"/>
          <p:cNvPicPr>
            <a:picLocks noChangeAspect="1"/>
          </p:cNvPicPr>
          <p:nvPr/>
        </p:nvPicPr>
        <p:blipFill rotWithShape="1">
          <a:blip r:embed="rId4"/>
          <a:srcRect l="1326" t="1194" r="963" b="576"/>
          <a:stretch/>
        </p:blipFill>
        <p:spPr>
          <a:xfrm>
            <a:off x="3686175" y="266700"/>
            <a:ext cx="8312132" cy="6108125"/>
          </a:xfrm>
          <a:prstGeom prst="rect">
            <a:avLst/>
          </a:prstGeom>
          <a:ln w="31750">
            <a:solidFill>
              <a:srgbClr val="663300"/>
            </a:solidFill>
          </a:ln>
        </p:spPr>
      </p:pic>
      <p:sp>
        <p:nvSpPr>
          <p:cNvPr id="3" name="Slide Number Placeholder 1">
            <a:extLst>
              <a:ext uri="{FF2B5EF4-FFF2-40B4-BE49-F238E27FC236}">
                <a16:creationId xmlns:a16="http://schemas.microsoft.com/office/drawing/2014/main" id="{DFCB15A1-8EC9-8641-5F53-3A2E077C829D}"/>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20</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1623789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16702-8B5F-4EDE-B478-49B637E576B4}"/>
              </a:ext>
            </a:extLst>
          </p:cNvPr>
          <p:cNvSpPr>
            <a:spLocks noGrp="1"/>
          </p:cNvSpPr>
          <p:nvPr>
            <p:ph type="title"/>
          </p:nvPr>
        </p:nvSpPr>
        <p:spPr>
          <a:xfrm>
            <a:off x="883023" y="168506"/>
            <a:ext cx="10515600" cy="1325563"/>
          </a:xfrm>
        </p:spPr>
        <p:txBody>
          <a:bodyPr/>
          <a:lstStyle/>
          <a:p>
            <a:pPr algn="ctr"/>
            <a:r>
              <a:rPr lang="en-US" sz="4400" b="1" dirty="0">
                <a:ln>
                  <a:solidFill>
                    <a:srgbClr val="663300"/>
                  </a:solidFill>
                </a:ln>
                <a:solidFill>
                  <a:schemeClr val="accent4"/>
                </a:solidFill>
                <a:effectLst>
                  <a:glow rad="266700">
                    <a:schemeClr val="bg1"/>
                  </a:glow>
                </a:effectLst>
                <a:latin typeface="Comic Sans MS" panose="030F0702030302020204" pitchFamily="66" charset="0"/>
                <a:cs typeface="Cavolini" panose="03000502040302020204" pitchFamily="66" charset="0"/>
              </a:rPr>
              <a:t>Five-year status reviews</a:t>
            </a:r>
            <a:endParaRPr lang="en-US" b="1" dirty="0">
              <a:solidFill>
                <a:schemeClr val="accent4"/>
              </a:solidFill>
              <a:effectLst>
                <a:glow rad="266700">
                  <a:schemeClr val="bg1"/>
                </a:glow>
              </a:effectLst>
              <a:latin typeface="Cavolini" panose="03000502040302020204" pitchFamily="66" charset="0"/>
              <a:cs typeface="Cavolini" panose="03000502040302020204" pitchFamily="66" charset="0"/>
            </a:endParaRPr>
          </a:p>
        </p:txBody>
      </p:sp>
      <p:graphicFrame>
        <p:nvGraphicFramePr>
          <p:cNvPr id="5" name="Content Placeholder 4" descr="Table containing a list of species for fiscal year 2023">
            <a:extLst>
              <a:ext uri="{FF2B5EF4-FFF2-40B4-BE49-F238E27FC236}">
                <a16:creationId xmlns:a16="http://schemas.microsoft.com/office/drawing/2014/main" id="{BAAE5053-82C1-4F8E-8594-DAD72BB92C11}"/>
              </a:ext>
            </a:extLst>
          </p:cNvPr>
          <p:cNvGraphicFramePr>
            <a:graphicFrameLocks noGrp="1"/>
          </p:cNvGraphicFramePr>
          <p:nvPr>
            <p:ph idx="1"/>
            <p:extLst>
              <p:ext uri="{D42A27DB-BD31-4B8C-83A1-F6EECF244321}">
                <p14:modId xmlns:p14="http://schemas.microsoft.com/office/powerpoint/2010/main" val="2398239819"/>
              </p:ext>
            </p:extLst>
          </p:nvPr>
        </p:nvGraphicFramePr>
        <p:xfrm>
          <a:off x="1383926" y="1494069"/>
          <a:ext cx="4248615" cy="5017564"/>
        </p:xfrm>
        <a:graphic>
          <a:graphicData uri="http://schemas.openxmlformats.org/drawingml/2006/table">
            <a:tbl>
              <a:tblPr firstRow="1" firstCol="1" bandRow="1">
                <a:tableStyleId>{9DCAF9ED-07DC-4A11-8D7F-57B35C25682E}</a:tableStyleId>
              </a:tblPr>
              <a:tblGrid>
                <a:gridCol w="4248615">
                  <a:extLst>
                    <a:ext uri="{9D8B030D-6E8A-4147-A177-3AD203B41FA5}">
                      <a16:colId xmlns:a16="http://schemas.microsoft.com/office/drawing/2014/main" val="4004948500"/>
                    </a:ext>
                  </a:extLst>
                </a:gridCol>
              </a:tblGrid>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chemeClr val="tx1"/>
                          </a:solidFill>
                          <a:effectLst/>
                          <a:latin typeface="+mn-lt"/>
                          <a:ea typeface="Times New Roman" panose="02020603050405020304" pitchFamily="18" charset="0"/>
                          <a:cs typeface="Cavolini" panose="03000502040302020204" pitchFamily="66" charset="0"/>
                        </a:rPr>
                        <a:t>Completed in 2023</a:t>
                      </a:r>
                    </a:p>
                  </a:txBody>
                  <a:tcPr marR="9525" marT="9525" marB="9525" anchor="ctr"/>
                </a:tc>
                <a:extLst>
                  <a:ext uri="{0D108BD9-81ED-4DB2-BD59-A6C34878D82A}">
                    <a16:rowId xmlns:a16="http://schemas.microsoft.com/office/drawing/2014/main" val="1342406781"/>
                  </a:ext>
                </a:extLst>
              </a:tr>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err="1">
                          <a:solidFill>
                            <a:srgbClr val="663300"/>
                          </a:solidFill>
                          <a:effectLst/>
                        </a:rPr>
                        <a:t>Quino</a:t>
                      </a:r>
                      <a:r>
                        <a:rPr lang="en-US" sz="2200" dirty="0">
                          <a:solidFill>
                            <a:srgbClr val="663300"/>
                          </a:solidFill>
                          <a:effectLst/>
                        </a:rPr>
                        <a:t> checkerspot butterfly </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3524625988"/>
                  </a:ext>
                </a:extLst>
              </a:tr>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rgbClr val="663300"/>
                          </a:solidFill>
                          <a:effectLst/>
                        </a:rPr>
                        <a:t>Coachella Valley milk vetch</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2547294022"/>
                  </a:ext>
                </a:extLst>
              </a:tr>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rgbClr val="663300"/>
                          </a:solidFill>
                          <a:effectLst/>
                        </a:rPr>
                        <a:t>Santa Ana River woolly-star</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3808355631"/>
                  </a:ext>
                </a:extLst>
              </a:tr>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rgbClr val="663300"/>
                          </a:solidFill>
                          <a:effectLst/>
                        </a:rPr>
                        <a:t>Santa Ana sucker</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3597014895"/>
                  </a:ext>
                </a:extLst>
              </a:tr>
              <a:tr h="21668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defRPr/>
                      </a:pPr>
                      <a:r>
                        <a:rPr lang="en-US" sz="2200" dirty="0">
                          <a:solidFill>
                            <a:srgbClr val="663300"/>
                          </a:solidFill>
                          <a:effectLst/>
                        </a:rPr>
                        <a:t>California Orcutt grass</a:t>
                      </a:r>
                    </a:p>
                  </a:txBody>
                  <a:tcPr marR="9525" marT="9525" marB="9525" anchor="ctr"/>
                </a:tc>
                <a:extLst>
                  <a:ext uri="{0D108BD9-81ED-4DB2-BD59-A6C34878D82A}">
                    <a16:rowId xmlns:a16="http://schemas.microsoft.com/office/drawing/2014/main" val="1906325131"/>
                  </a:ext>
                </a:extLst>
              </a:tr>
              <a:tr h="216686">
                <a:tc>
                  <a:txBody>
                    <a:bodyPr/>
                    <a:lstStyle/>
                    <a:p>
                      <a:pPr marL="0" marR="0" lvl="0" indent="0" algn="l" defTabSz="914400" rtl="0" eaLnBrk="1" fontAlgn="auto" latinLnBrk="0" hangingPunct="1">
                        <a:lnSpc>
                          <a:spcPct val="100000"/>
                        </a:lnSpc>
                        <a:spcBef>
                          <a:spcPts val="0"/>
                        </a:spcBef>
                        <a:spcAft>
                          <a:spcPts val="0"/>
                        </a:spcAft>
                        <a:buClrTx/>
                        <a:buSzTx/>
                        <a:buFontTx/>
                        <a:buNone/>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defRPr/>
                      </a:pPr>
                      <a:r>
                        <a:rPr lang="en-US" sz="2200" dirty="0">
                          <a:solidFill>
                            <a:srgbClr val="663300"/>
                          </a:solidFill>
                          <a:effectLst/>
                        </a:rPr>
                        <a:t>Spreading </a:t>
                      </a:r>
                      <a:r>
                        <a:rPr lang="en-US" sz="2200" dirty="0" err="1">
                          <a:solidFill>
                            <a:srgbClr val="663300"/>
                          </a:solidFill>
                          <a:effectLst/>
                        </a:rPr>
                        <a:t>Navarretia</a:t>
                      </a:r>
                      <a:endParaRPr lang="en-US" sz="2200" dirty="0">
                        <a:solidFill>
                          <a:srgbClr val="663300"/>
                        </a:solidFill>
                        <a:effectLst/>
                      </a:endParaRPr>
                    </a:p>
                  </a:txBody>
                  <a:tcPr marR="9525" marT="9525" marB="9525" anchor="ctr"/>
                </a:tc>
                <a:extLst>
                  <a:ext uri="{0D108BD9-81ED-4DB2-BD59-A6C34878D82A}">
                    <a16:rowId xmlns:a16="http://schemas.microsoft.com/office/drawing/2014/main" val="58984000"/>
                  </a:ext>
                </a:extLst>
              </a:tr>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rgbClr val="663300"/>
                          </a:solidFill>
                          <a:effectLst/>
                        </a:rPr>
                        <a:t>Lane Mountain milk-vetch</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858472816"/>
                  </a:ext>
                </a:extLst>
              </a:tr>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rgbClr val="663300"/>
                          </a:solidFill>
                          <a:effectLst/>
                        </a:rPr>
                        <a:t>Thread-leaved brodiaea</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406730860"/>
                  </a:ext>
                </a:extLst>
              </a:tr>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rgbClr val="663300"/>
                          </a:solidFill>
                          <a:effectLst/>
                        </a:rPr>
                        <a:t>Del Mar manzanita</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1820666209"/>
                  </a:ext>
                </a:extLst>
              </a:tr>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err="1">
                          <a:solidFill>
                            <a:srgbClr val="663300"/>
                          </a:solidFill>
                          <a:effectLst/>
                        </a:rPr>
                        <a:t>Otay</a:t>
                      </a:r>
                      <a:r>
                        <a:rPr lang="en-US" sz="2200" dirty="0">
                          <a:solidFill>
                            <a:srgbClr val="663300"/>
                          </a:solidFill>
                          <a:effectLst/>
                        </a:rPr>
                        <a:t> </a:t>
                      </a:r>
                      <a:r>
                        <a:rPr lang="en-US" sz="2200" dirty="0" err="1">
                          <a:solidFill>
                            <a:srgbClr val="663300"/>
                          </a:solidFill>
                          <a:effectLst/>
                        </a:rPr>
                        <a:t>tarplant</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33798380"/>
                  </a:ext>
                </a:extLst>
              </a:tr>
              <a:tr h="411274">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rgbClr val="663300"/>
                          </a:solidFill>
                          <a:effectLst/>
                        </a:rPr>
                        <a:t>Coachella Valley fringe-toed lizard</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2471953907"/>
                  </a:ext>
                </a:extLst>
              </a:tr>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rgbClr val="663300"/>
                          </a:solidFill>
                          <a:effectLst/>
                        </a:rPr>
                        <a:t>San Diego button-celery</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3515846873"/>
                  </a:ext>
                </a:extLst>
              </a:tr>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rgbClr val="663300"/>
                          </a:solidFill>
                          <a:effectLst/>
                        </a:rPr>
                        <a:t>San Diego mesa-mint </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9525" anchor="ctr"/>
                </a:tc>
                <a:extLst>
                  <a:ext uri="{0D108BD9-81ED-4DB2-BD59-A6C34878D82A}">
                    <a16:rowId xmlns:a16="http://schemas.microsoft.com/office/drawing/2014/main" val="897026671"/>
                  </a:ext>
                </a:extLst>
              </a:tr>
            </a:tbl>
          </a:graphicData>
        </a:graphic>
      </p:graphicFrame>
      <p:graphicFrame>
        <p:nvGraphicFramePr>
          <p:cNvPr id="3" name="Content Placeholder 4" descr="Table containing a list of species for fiscal year 2024">
            <a:extLst>
              <a:ext uri="{FF2B5EF4-FFF2-40B4-BE49-F238E27FC236}">
                <a16:creationId xmlns:a16="http://schemas.microsoft.com/office/drawing/2014/main" id="{8417DDA9-FCA9-A54E-198A-304CF04D7B6B}"/>
              </a:ext>
            </a:extLst>
          </p:cNvPr>
          <p:cNvGraphicFramePr>
            <a:graphicFrameLocks/>
          </p:cNvGraphicFramePr>
          <p:nvPr>
            <p:extLst>
              <p:ext uri="{D42A27DB-BD31-4B8C-83A1-F6EECF244321}">
                <p14:modId xmlns:p14="http://schemas.microsoft.com/office/powerpoint/2010/main" val="2191462717"/>
              </p:ext>
            </p:extLst>
          </p:nvPr>
        </p:nvGraphicFramePr>
        <p:xfrm>
          <a:off x="6559460" y="1494069"/>
          <a:ext cx="3644696" cy="3842900"/>
        </p:xfrm>
        <a:graphic>
          <a:graphicData uri="http://schemas.openxmlformats.org/drawingml/2006/table">
            <a:tbl>
              <a:tblPr firstRow="1" firstCol="1" bandRow="1">
                <a:tableStyleId>{9DCAF9ED-07DC-4A11-8D7F-57B35C25682E}</a:tableStyleId>
              </a:tblPr>
              <a:tblGrid>
                <a:gridCol w="3644696">
                  <a:extLst>
                    <a:ext uri="{9D8B030D-6E8A-4147-A177-3AD203B41FA5}">
                      <a16:colId xmlns:a16="http://schemas.microsoft.com/office/drawing/2014/main" val="4004948500"/>
                    </a:ext>
                  </a:extLst>
                </a:gridCol>
              </a:tblGrid>
              <a:tr h="348857">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2200" dirty="0">
                          <a:solidFill>
                            <a:schemeClr val="tx1"/>
                          </a:solidFill>
                          <a:effectLst/>
                          <a:latin typeface="+mn-lt"/>
                          <a:ea typeface="Times New Roman" panose="02020603050405020304" pitchFamily="18" charset="0"/>
                          <a:cs typeface="Cavolini" panose="03000502040302020204" pitchFamily="66" charset="0"/>
                        </a:rPr>
                        <a:t>To be completed in 2024</a:t>
                      </a:r>
                    </a:p>
                  </a:txBody>
                  <a:tcPr marR="9525" marT="9525" marB="9525" anchor="ctr"/>
                </a:tc>
                <a:extLst>
                  <a:ext uri="{0D108BD9-81ED-4DB2-BD59-A6C34878D82A}">
                    <a16:rowId xmlns:a16="http://schemas.microsoft.com/office/drawing/2014/main" val="1342406781"/>
                  </a:ext>
                </a:extLst>
              </a:tr>
              <a:tr h="348857">
                <a:tc>
                  <a:txBody>
                    <a:bodyPr/>
                    <a:lstStyle/>
                    <a:p>
                      <a:pPr algn="l" fontAlgn="ctr"/>
                      <a:r>
                        <a:rPr lang="en-US" sz="2200" b="1" i="0" u="none" strike="noStrike" dirty="0">
                          <a:solidFill>
                            <a:srgbClr val="663300"/>
                          </a:solidFill>
                          <a:effectLst/>
                          <a:latin typeface="Calibri" panose="020F0502020204030204" pitchFamily="34" charset="0"/>
                        </a:rPr>
                        <a:t>Laguna Mountains skipper</a:t>
                      </a:r>
                    </a:p>
                  </a:txBody>
                  <a:tcPr marR="9525" marT="9525" marB="0" anchor="ctr"/>
                </a:tc>
                <a:extLst>
                  <a:ext uri="{0D108BD9-81ED-4DB2-BD59-A6C34878D82A}">
                    <a16:rowId xmlns:a16="http://schemas.microsoft.com/office/drawing/2014/main" val="3524625988"/>
                  </a:ext>
                </a:extLst>
              </a:tr>
              <a:tr h="348857">
                <a:tc>
                  <a:txBody>
                    <a:bodyPr/>
                    <a:lstStyle/>
                    <a:p>
                      <a:pPr algn="l" fontAlgn="ctr"/>
                      <a:r>
                        <a:rPr lang="en-US" sz="2200" b="1" i="0" u="none" strike="noStrike" dirty="0">
                          <a:solidFill>
                            <a:srgbClr val="663300"/>
                          </a:solidFill>
                          <a:effectLst/>
                          <a:latin typeface="Calibri" panose="020F0502020204030204" pitchFamily="34" charset="0"/>
                        </a:rPr>
                        <a:t>Mountain yellow-legged frog</a:t>
                      </a:r>
                    </a:p>
                  </a:txBody>
                  <a:tcPr marR="9525" marT="9525" marB="0" anchor="ctr"/>
                </a:tc>
                <a:extLst>
                  <a:ext uri="{0D108BD9-81ED-4DB2-BD59-A6C34878D82A}">
                    <a16:rowId xmlns:a16="http://schemas.microsoft.com/office/drawing/2014/main" val="2547294022"/>
                  </a:ext>
                </a:extLst>
              </a:tr>
              <a:tr h="348857">
                <a:tc>
                  <a:txBody>
                    <a:bodyPr/>
                    <a:lstStyle/>
                    <a:p>
                      <a:pPr algn="l" fontAlgn="ctr"/>
                      <a:r>
                        <a:rPr lang="en-US" sz="2200" b="1" i="0" u="none" strike="noStrike" dirty="0" err="1">
                          <a:solidFill>
                            <a:srgbClr val="663300"/>
                          </a:solidFill>
                          <a:effectLst/>
                          <a:latin typeface="Calibri" panose="020F0502020204030204" pitchFamily="34" charset="0"/>
                        </a:rPr>
                        <a:t>Peirson's</a:t>
                      </a:r>
                      <a:r>
                        <a:rPr lang="en-US" sz="2200" b="1" i="0" u="none" strike="noStrike" dirty="0">
                          <a:solidFill>
                            <a:srgbClr val="663300"/>
                          </a:solidFill>
                          <a:effectLst/>
                          <a:latin typeface="Calibri" panose="020F0502020204030204" pitchFamily="34" charset="0"/>
                        </a:rPr>
                        <a:t> milk-vetch</a:t>
                      </a:r>
                    </a:p>
                  </a:txBody>
                  <a:tcPr marR="9525" marT="9525" marB="0" anchor="ctr"/>
                </a:tc>
                <a:extLst>
                  <a:ext uri="{0D108BD9-81ED-4DB2-BD59-A6C34878D82A}">
                    <a16:rowId xmlns:a16="http://schemas.microsoft.com/office/drawing/2014/main" val="3808355631"/>
                  </a:ext>
                </a:extLst>
              </a:tr>
              <a:tr h="348857">
                <a:tc>
                  <a:txBody>
                    <a:bodyPr/>
                    <a:lstStyle/>
                    <a:p>
                      <a:pPr algn="l" fontAlgn="ctr"/>
                      <a:r>
                        <a:rPr lang="en-US" sz="2200" b="1" i="0" u="none" strike="noStrike" dirty="0">
                          <a:solidFill>
                            <a:srgbClr val="663300"/>
                          </a:solidFill>
                          <a:effectLst/>
                          <a:latin typeface="Calibri" panose="020F0502020204030204" pitchFamily="34" charset="0"/>
                        </a:rPr>
                        <a:t>Eureka dune grass</a:t>
                      </a:r>
                    </a:p>
                  </a:txBody>
                  <a:tcPr marR="9525" marT="9525" marB="0" anchor="ctr"/>
                </a:tc>
                <a:extLst>
                  <a:ext uri="{0D108BD9-81ED-4DB2-BD59-A6C34878D82A}">
                    <a16:rowId xmlns:a16="http://schemas.microsoft.com/office/drawing/2014/main" val="3891270046"/>
                  </a:ext>
                </a:extLst>
              </a:tr>
              <a:tr h="348857">
                <a:tc>
                  <a:txBody>
                    <a:bodyPr/>
                    <a:lstStyle/>
                    <a:p>
                      <a:pPr algn="l" fontAlgn="ctr"/>
                      <a:r>
                        <a:rPr lang="en-US" sz="2200" b="1" i="0" u="none" strike="noStrike" dirty="0">
                          <a:solidFill>
                            <a:srgbClr val="663300"/>
                          </a:solidFill>
                          <a:effectLst/>
                          <a:latin typeface="Calibri" panose="020F0502020204030204" pitchFamily="34" charset="0"/>
                        </a:rPr>
                        <a:t>San Bernardino bluegrass</a:t>
                      </a:r>
                    </a:p>
                  </a:txBody>
                  <a:tcPr marR="9525" marT="9525" marB="0" anchor="ctr"/>
                </a:tc>
                <a:extLst>
                  <a:ext uri="{0D108BD9-81ED-4DB2-BD59-A6C34878D82A}">
                    <a16:rowId xmlns:a16="http://schemas.microsoft.com/office/drawing/2014/main" val="3597014895"/>
                  </a:ext>
                </a:extLst>
              </a:tr>
              <a:tr h="348857">
                <a:tc>
                  <a:txBody>
                    <a:bodyPr/>
                    <a:lstStyle/>
                    <a:p>
                      <a:pPr algn="l" fontAlgn="ctr"/>
                      <a:r>
                        <a:rPr lang="en-US" sz="2200" b="1" i="0" u="none" strike="noStrike" dirty="0">
                          <a:solidFill>
                            <a:srgbClr val="663300"/>
                          </a:solidFill>
                          <a:effectLst/>
                          <a:latin typeface="Calibri" panose="020F0502020204030204" pitchFamily="34" charset="0"/>
                        </a:rPr>
                        <a:t>Casey's June beetle</a:t>
                      </a:r>
                    </a:p>
                  </a:txBody>
                  <a:tcPr marR="9525" marT="9525" marB="0" anchor="ctr"/>
                </a:tc>
                <a:extLst>
                  <a:ext uri="{0D108BD9-81ED-4DB2-BD59-A6C34878D82A}">
                    <a16:rowId xmlns:a16="http://schemas.microsoft.com/office/drawing/2014/main" val="3601173010"/>
                  </a:ext>
                </a:extLst>
              </a:tr>
              <a:tr h="348857">
                <a:tc>
                  <a:txBody>
                    <a:bodyPr/>
                    <a:lstStyle/>
                    <a:p>
                      <a:pPr algn="l" fontAlgn="ctr"/>
                      <a:r>
                        <a:rPr lang="en-US" sz="2200" b="1" i="0" u="none" strike="noStrike" dirty="0">
                          <a:solidFill>
                            <a:srgbClr val="663300"/>
                          </a:solidFill>
                          <a:effectLst/>
                          <a:latin typeface="Calibri" panose="020F0502020204030204" pitchFamily="34" charset="0"/>
                        </a:rPr>
                        <a:t>San Bernardino kangaroo rat</a:t>
                      </a:r>
                    </a:p>
                  </a:txBody>
                  <a:tcPr marR="9525" marT="9525" marB="0" anchor="ctr"/>
                </a:tc>
                <a:extLst>
                  <a:ext uri="{0D108BD9-81ED-4DB2-BD59-A6C34878D82A}">
                    <a16:rowId xmlns:a16="http://schemas.microsoft.com/office/drawing/2014/main" val="1906325131"/>
                  </a:ext>
                </a:extLst>
              </a:tr>
              <a:tr h="348857">
                <a:tc>
                  <a:txBody>
                    <a:bodyPr/>
                    <a:lstStyle/>
                    <a:p>
                      <a:pPr algn="l" fontAlgn="ctr"/>
                      <a:r>
                        <a:rPr lang="en-US" sz="2200" b="1" i="0" u="none" strike="noStrike" dirty="0">
                          <a:solidFill>
                            <a:srgbClr val="663300"/>
                          </a:solidFill>
                          <a:effectLst/>
                          <a:latin typeface="Calibri" panose="020F0502020204030204" pitchFamily="34" charset="0"/>
                        </a:rPr>
                        <a:t>Coastal California gnatcatcher</a:t>
                      </a:r>
                    </a:p>
                  </a:txBody>
                  <a:tcPr marR="9525" marT="9525" marB="0" anchor="ctr"/>
                </a:tc>
                <a:extLst>
                  <a:ext uri="{0D108BD9-81ED-4DB2-BD59-A6C34878D82A}">
                    <a16:rowId xmlns:a16="http://schemas.microsoft.com/office/drawing/2014/main" val="858472816"/>
                  </a:ext>
                </a:extLst>
              </a:tr>
              <a:tr h="34885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2200" dirty="0">
                          <a:solidFill>
                            <a:srgbClr val="663300"/>
                          </a:solidFill>
                          <a:effectLst/>
                        </a:rPr>
                        <a:t>Inyo California towhee</a:t>
                      </a:r>
                      <a:endParaRPr lang="en-US" sz="2200" dirty="0">
                        <a:solidFill>
                          <a:srgbClr val="663300"/>
                        </a:solidFill>
                        <a:effectLst/>
                        <a:latin typeface="Cavolini" panose="03000502040302020204" pitchFamily="66" charset="0"/>
                        <a:ea typeface="Times New Roman" panose="02020603050405020304" pitchFamily="18" charset="0"/>
                        <a:cs typeface="Cavolini" panose="03000502040302020204" pitchFamily="66" charset="0"/>
                      </a:endParaRPr>
                    </a:p>
                  </a:txBody>
                  <a:tcPr marR="9525" marT="9525" marB="0" anchor="ctr"/>
                </a:tc>
                <a:extLst>
                  <a:ext uri="{0D108BD9-81ED-4DB2-BD59-A6C34878D82A}">
                    <a16:rowId xmlns:a16="http://schemas.microsoft.com/office/drawing/2014/main" val="4117777026"/>
                  </a:ext>
                </a:extLst>
              </a:tr>
              <a:tr h="348857">
                <a:tc>
                  <a:txBody>
                    <a:bodyPr/>
                    <a:lstStyle/>
                    <a:p>
                      <a:pPr algn="l" fontAlgn="ctr"/>
                      <a:r>
                        <a:rPr lang="en-US" sz="2200" b="1" i="0" u="none" strike="noStrike" dirty="0">
                          <a:solidFill>
                            <a:srgbClr val="663300"/>
                          </a:solidFill>
                          <a:effectLst/>
                          <a:latin typeface="Calibri" panose="020F0502020204030204" pitchFamily="34" charset="0"/>
                        </a:rPr>
                        <a:t>Santa Cruz Island rockcress</a:t>
                      </a:r>
                    </a:p>
                  </a:txBody>
                  <a:tcPr marR="9525" marT="9525" marB="0" anchor="ctr"/>
                </a:tc>
                <a:extLst>
                  <a:ext uri="{0D108BD9-81ED-4DB2-BD59-A6C34878D82A}">
                    <a16:rowId xmlns:a16="http://schemas.microsoft.com/office/drawing/2014/main" val="406730860"/>
                  </a:ext>
                </a:extLst>
              </a:tr>
            </a:tbl>
          </a:graphicData>
        </a:graphic>
      </p:graphicFrame>
      <p:sp>
        <p:nvSpPr>
          <p:cNvPr id="6" name="Slide Number Placeholder 1">
            <a:extLst>
              <a:ext uri="{FF2B5EF4-FFF2-40B4-BE49-F238E27FC236}">
                <a16:creationId xmlns:a16="http://schemas.microsoft.com/office/drawing/2014/main" id="{19DB8BA9-D742-E02A-C0F2-0DCA2307384E}"/>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21</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2963215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0C0FCE-DA4D-0438-864D-46D7340913D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Questions</a:t>
            </a:r>
          </a:p>
        </p:txBody>
      </p:sp>
      <p:sp>
        <p:nvSpPr>
          <p:cNvPr id="8" name="Rectangle 7">
            <a:extLst>
              <a:ext uri="{FF2B5EF4-FFF2-40B4-BE49-F238E27FC236}">
                <a16:creationId xmlns:a16="http://schemas.microsoft.com/office/drawing/2014/main" id="{5B411F3C-F884-43CC-B62A-8388917047F0}"/>
              </a:ext>
            </a:extLst>
          </p:cNvPr>
          <p:cNvSpPr/>
          <p:nvPr/>
        </p:nvSpPr>
        <p:spPr>
          <a:xfrm>
            <a:off x="2813617" y="923542"/>
            <a:ext cx="6662737" cy="2646878"/>
          </a:xfrm>
          <a:prstGeom prst="rect">
            <a:avLst/>
          </a:prstGeom>
          <a:solidFill>
            <a:schemeClr val="accent4">
              <a:lumMod val="40000"/>
              <a:lumOff val="60000"/>
              <a:alpha val="35000"/>
            </a:schemeClr>
          </a:solidFill>
          <a:effectLst>
            <a:glow>
              <a:schemeClr val="accent1"/>
            </a:glow>
            <a:softEdge rad="190500"/>
          </a:effectLst>
        </p:spPr>
        <p:txBody>
          <a:bodyPr wrap="square" lIns="91440" tIns="45720" rIns="91440" bIns="45720">
            <a:spAutoFit/>
            <a:scene3d>
              <a:camera prst="orthographicFront"/>
              <a:lightRig rig="soft" dir="t">
                <a:rot lat="0" lon="0" rev="15600000"/>
              </a:lightRig>
            </a:scene3d>
            <a:sp3d prstMaterial="softEdge"/>
          </a:bodyPr>
          <a:lstStyle/>
          <a:p>
            <a:pPr algn="ctr"/>
            <a:r>
              <a:rPr lang="en-US" sz="10000" b="1" cap="none" spc="0" dirty="0">
                <a:ln w="76200"/>
                <a:solidFill>
                  <a:schemeClr val="accent4"/>
                </a:solidFill>
                <a:effectLst/>
              </a:rPr>
              <a:t>Questions?</a:t>
            </a:r>
          </a:p>
          <a:p>
            <a:pPr algn="ctr"/>
            <a:endParaRPr lang="en-US" sz="2400" b="1" cap="none" spc="0" dirty="0">
              <a:ln w="76200"/>
              <a:solidFill>
                <a:schemeClr val="accent4"/>
              </a:solidFill>
              <a:effectLst/>
            </a:endParaRPr>
          </a:p>
          <a:p>
            <a:pPr algn="ctr"/>
            <a:r>
              <a:rPr lang="en-US" sz="2400" b="1" dirty="0">
                <a:ln w="76200">
                  <a:noFill/>
                </a:ln>
                <a:solidFill>
                  <a:srgbClr val="663300"/>
                </a:solidFill>
              </a:rPr>
              <a:t>cfwo_tribal_coordination@fws.gov</a:t>
            </a:r>
          </a:p>
          <a:p>
            <a:pPr algn="ctr"/>
            <a:endParaRPr lang="en-US" b="1" cap="none" spc="0" dirty="0">
              <a:ln w="76200"/>
              <a:solidFill>
                <a:schemeClr val="accent4"/>
              </a:solidFill>
              <a:effectLst/>
            </a:endParaRPr>
          </a:p>
        </p:txBody>
      </p:sp>
      <p:sp>
        <p:nvSpPr>
          <p:cNvPr id="2" name="TextBox 1">
            <a:extLst>
              <a:ext uri="{FF2B5EF4-FFF2-40B4-BE49-F238E27FC236}">
                <a16:creationId xmlns:a16="http://schemas.microsoft.com/office/drawing/2014/main" id="{A3BCEA2B-4B84-18FC-E953-54E7D1F51539}"/>
              </a:ext>
            </a:extLst>
          </p:cNvPr>
          <p:cNvSpPr txBox="1"/>
          <p:nvPr/>
        </p:nvSpPr>
        <p:spPr>
          <a:xfrm>
            <a:off x="8991600" y="76200"/>
            <a:ext cx="3200400" cy="369332"/>
          </a:xfrm>
          <a:prstGeom prst="rect">
            <a:avLst/>
          </a:prstGeom>
          <a:noFill/>
        </p:spPr>
        <p:txBody>
          <a:bodyPr wrap="square" rtlCol="0">
            <a:spAutoFit/>
          </a:bodyPr>
          <a:lstStyle/>
          <a:p>
            <a:r>
              <a:rPr lang="en-US" dirty="0"/>
              <a:t>Photo credit: J. Gilkeson, USFWS</a:t>
            </a:r>
          </a:p>
        </p:txBody>
      </p:sp>
      <p:sp>
        <p:nvSpPr>
          <p:cNvPr id="4" name="Slide Number Placeholder 1">
            <a:extLst>
              <a:ext uri="{FF2B5EF4-FFF2-40B4-BE49-F238E27FC236}">
                <a16:creationId xmlns:a16="http://schemas.microsoft.com/office/drawing/2014/main" id="{D9C9965F-E8DA-51F4-5C76-63F8EA2D0ED9}"/>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22</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1768865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24DC2-658B-337E-628A-6F37C12AC9A1}"/>
              </a:ext>
            </a:extLst>
          </p:cNvPr>
          <p:cNvSpPr>
            <a:spLocks noGrp="1"/>
          </p:cNvSpPr>
          <p:nvPr>
            <p:ph type="title"/>
          </p:nvPr>
        </p:nvSpPr>
        <p:spPr/>
        <p:txBody>
          <a:bodyPr/>
          <a:lstStyle/>
          <a:p>
            <a:pPr algn="ctr"/>
            <a:r>
              <a:rPr lang="en-US" sz="4400" b="1" dirty="0">
                <a:ln>
                  <a:solidFill>
                    <a:schemeClr val="tx1"/>
                  </a:solidFill>
                </a:ln>
                <a:solidFill>
                  <a:schemeClr val="accent4"/>
                </a:solidFill>
                <a:effectLst>
                  <a:glow rad="393700">
                    <a:schemeClr val="bg1"/>
                  </a:glow>
                </a:effectLst>
                <a:latin typeface="Comic Sans MS" panose="030F0702030302020204" pitchFamily="66" charset="0"/>
                <a:cs typeface="Cavolini" panose="03000502040302020204" pitchFamily="66" charset="0"/>
              </a:rPr>
              <a:t>Typical Listing Process</a:t>
            </a:r>
            <a:endParaRPr lang="en-US" dirty="0">
              <a:ln>
                <a:solidFill>
                  <a:schemeClr val="tx1"/>
                </a:solidFill>
              </a:ln>
            </a:endParaRPr>
          </a:p>
        </p:txBody>
      </p:sp>
      <p:graphicFrame>
        <p:nvGraphicFramePr>
          <p:cNvPr id="5" name="Content Placeholder 4">
            <a:extLst>
              <a:ext uri="{FF2B5EF4-FFF2-40B4-BE49-F238E27FC236}">
                <a16:creationId xmlns:a16="http://schemas.microsoft.com/office/drawing/2014/main" id="{B0DE59B3-D5A2-0747-6F49-71618C92A7F9}"/>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641804791"/>
              </p:ext>
            </p:extLst>
          </p:nvPr>
        </p:nvGraphicFramePr>
        <p:xfrm>
          <a:off x="609600" y="2279175"/>
          <a:ext cx="10515600" cy="43470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descr="chart with orange, purple, yellow, blue, gray and green boxes">
            <a:extLst>
              <a:ext uri="{FF2B5EF4-FFF2-40B4-BE49-F238E27FC236}">
                <a16:creationId xmlns:a16="http://schemas.microsoft.com/office/drawing/2014/main" id="{8C630F8F-5B8B-7FE6-0FC1-9D4E142F6047}"/>
              </a:ext>
              <a:ext uri="{C183D7F6-B498-43B3-948B-1728B52AA6E4}">
                <adec:decorative xmlns:adec="http://schemas.microsoft.com/office/drawing/2017/decorative" val="0"/>
              </a:ext>
            </a:extLst>
          </p:cNvPr>
          <p:cNvSpPr/>
          <p:nvPr/>
        </p:nvSpPr>
        <p:spPr>
          <a:xfrm>
            <a:off x="0" y="1690690"/>
            <a:ext cx="12192000" cy="5167310"/>
          </a:xfrm>
          <a:prstGeom prst="rect">
            <a:avLst/>
          </a:prstGeom>
          <a:solidFill>
            <a:schemeClr val="bg1">
              <a:lumMod val="95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descr="orange block which reads 90 day finding">
            <a:extLst>
              <a:ext uri="{FF2B5EF4-FFF2-40B4-BE49-F238E27FC236}">
                <a16:creationId xmlns:a16="http://schemas.microsoft.com/office/drawing/2014/main" id="{44FE77CC-2F9F-65E9-C9EA-50A3A14068D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059484076"/>
              </p:ext>
            </p:extLst>
          </p:nvPr>
        </p:nvGraphicFramePr>
        <p:xfrm>
          <a:off x="2229442" y="1027908"/>
          <a:ext cx="2997200" cy="207327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Rectangle: Rounded Corners 4">
            <a:extLst>
              <a:ext uri="{FF2B5EF4-FFF2-40B4-BE49-F238E27FC236}">
                <a16:creationId xmlns:a16="http://schemas.microsoft.com/office/drawing/2014/main" id="{1D3BDAAF-EEEF-692F-5784-91E503CE22C0}"/>
              </a:ext>
              <a:ext uri="{C183D7F6-B498-43B3-948B-1728B52AA6E4}">
                <adec:decorative xmlns:adec="http://schemas.microsoft.com/office/drawing/2017/decorative" val="0"/>
              </a:ext>
            </a:extLst>
          </p:cNvPr>
          <p:cNvSpPr txBox="1"/>
          <p:nvPr/>
        </p:nvSpPr>
        <p:spPr>
          <a:xfrm>
            <a:off x="6846483" y="1951516"/>
            <a:ext cx="2466699" cy="1141623"/>
          </a:xfrm>
          <a:prstGeom prst="rect">
            <a:avLst/>
          </a:prstGeom>
          <a:solidFill>
            <a:srgbClr val="8F45C7"/>
          </a:solidFill>
        </p:spPr>
        <p:style>
          <a:lnRef idx="0">
            <a:scrgbClr r="0" g="0" b="0"/>
          </a:lnRef>
          <a:fillRef idx="0">
            <a:scrgbClr r="0" g="0" b="0"/>
          </a:fillRef>
          <a:effectRef idx="0">
            <a:scrgbClr r="0" g="0" b="0"/>
          </a:effectRef>
          <a:fontRef idx="minor">
            <a:schemeClr val="lt1"/>
          </a:fontRef>
        </p:style>
        <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en-US" sz="3500" kern="1200" dirty="0"/>
              <a:t>12-month finding</a:t>
            </a:r>
          </a:p>
        </p:txBody>
      </p:sp>
      <p:graphicFrame>
        <p:nvGraphicFramePr>
          <p:cNvPr id="6" name="Diagram 5" descr="two green blocks which read proposed critical habitat and final designated habitat">
            <a:extLst>
              <a:ext uri="{FF2B5EF4-FFF2-40B4-BE49-F238E27FC236}">
                <a16:creationId xmlns:a16="http://schemas.microsoft.com/office/drawing/2014/main" id="{176C48A6-724F-877F-F713-04CCF9734A7E}"/>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75384073"/>
              </p:ext>
            </p:extLst>
          </p:nvPr>
        </p:nvGraphicFramePr>
        <p:xfrm>
          <a:off x="8156575" y="4972050"/>
          <a:ext cx="3806825" cy="165417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3" name="Slide Number Placeholder 1">
            <a:extLst>
              <a:ext uri="{FF2B5EF4-FFF2-40B4-BE49-F238E27FC236}">
                <a16:creationId xmlns:a16="http://schemas.microsoft.com/office/drawing/2014/main" id="{7703DA4D-AFD7-F6FD-C656-71CB5011B50D}"/>
              </a:ext>
              <a:ext uri="{C183D7F6-B498-43B3-948B-1728B52AA6E4}">
                <adec:decorative xmlns:adec="http://schemas.microsoft.com/office/drawing/2017/decorative" val="1"/>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3</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3768852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F7CC6-1D51-52B0-6AA2-6098B9F326D3}"/>
              </a:ext>
            </a:extLst>
          </p:cNvPr>
          <p:cNvSpPr>
            <a:spLocks noGrp="1"/>
          </p:cNvSpPr>
          <p:nvPr>
            <p:ph type="title"/>
          </p:nvPr>
        </p:nvSpPr>
        <p:spPr/>
        <p:txBody>
          <a:bodyPr/>
          <a:lstStyle/>
          <a:p>
            <a:pPr marL="0" algn="ctr" rtl="0" eaLnBrk="1" latinLnBrk="0" hangingPunct="1">
              <a:spcBef>
                <a:spcPts val="0"/>
              </a:spcBef>
              <a:spcAft>
                <a:spcPts val="0"/>
              </a:spcAft>
            </a:pPr>
            <a:r>
              <a:rPr lang="en-US" sz="4400" b="1" dirty="0">
                <a:ln>
                  <a:solidFill>
                    <a:srgbClr val="663300"/>
                  </a:solidFill>
                </a:ln>
                <a:solidFill>
                  <a:schemeClr val="accent4"/>
                </a:solidFill>
                <a:effectLst>
                  <a:glow rad="393700">
                    <a:schemeClr val="bg1"/>
                  </a:glow>
                </a:effectLst>
                <a:latin typeface="Comic Sans MS" panose="030F0702030302020204" pitchFamily="66" charset="0"/>
                <a:cs typeface="Cavolini" panose="03000502040302020204" pitchFamily="66" charset="0"/>
              </a:rPr>
              <a:t>Listing Actions</a:t>
            </a:r>
            <a:endParaRPr lang="en-US" b="1" dirty="0">
              <a:ln w="22225">
                <a:solidFill>
                  <a:schemeClr val="tx1">
                    <a:lumMod val="50000"/>
                    <a:lumOff val="50000"/>
                  </a:schemeClr>
                </a:solidFill>
                <a:prstDash val="solid"/>
              </a:ln>
              <a:solidFill>
                <a:schemeClr val="accent4"/>
              </a:solidFill>
            </a:endParaRPr>
          </a:p>
        </p:txBody>
      </p:sp>
      <p:graphicFrame>
        <p:nvGraphicFramePr>
          <p:cNvPr id="3" name="Table 2" descr="Table containing columns for species, listing action, publication date, and citation">
            <a:extLst>
              <a:ext uri="{FF2B5EF4-FFF2-40B4-BE49-F238E27FC236}">
                <a16:creationId xmlns:a16="http://schemas.microsoft.com/office/drawing/2014/main" id="{A1FCEA1B-8B50-632E-CE37-0CC5EDEB4BE1}"/>
              </a:ext>
            </a:extLst>
          </p:cNvPr>
          <p:cNvGraphicFramePr>
            <a:graphicFrameLocks noGrp="1"/>
          </p:cNvGraphicFramePr>
          <p:nvPr>
            <p:extLst>
              <p:ext uri="{D42A27DB-BD31-4B8C-83A1-F6EECF244321}">
                <p14:modId xmlns:p14="http://schemas.microsoft.com/office/powerpoint/2010/main" val="2820893148"/>
              </p:ext>
            </p:extLst>
          </p:nvPr>
        </p:nvGraphicFramePr>
        <p:xfrm>
          <a:off x="500958" y="1660221"/>
          <a:ext cx="11190083" cy="4934111"/>
        </p:xfrm>
        <a:graphic>
          <a:graphicData uri="http://schemas.openxmlformats.org/drawingml/2006/table">
            <a:tbl>
              <a:tblPr firstRow="1">
                <a:tableStyleId>{8A107856-5554-42FB-B03E-39F5DBC370BA}</a:tableStyleId>
              </a:tblPr>
              <a:tblGrid>
                <a:gridCol w="2289867">
                  <a:extLst>
                    <a:ext uri="{9D8B030D-6E8A-4147-A177-3AD203B41FA5}">
                      <a16:colId xmlns:a16="http://schemas.microsoft.com/office/drawing/2014/main" val="1313000306"/>
                    </a:ext>
                  </a:extLst>
                </a:gridCol>
                <a:gridCol w="5075384">
                  <a:extLst>
                    <a:ext uri="{9D8B030D-6E8A-4147-A177-3AD203B41FA5}">
                      <a16:colId xmlns:a16="http://schemas.microsoft.com/office/drawing/2014/main" val="1614620941"/>
                    </a:ext>
                  </a:extLst>
                </a:gridCol>
                <a:gridCol w="2377892">
                  <a:extLst>
                    <a:ext uri="{9D8B030D-6E8A-4147-A177-3AD203B41FA5}">
                      <a16:colId xmlns:a16="http://schemas.microsoft.com/office/drawing/2014/main" val="912813453"/>
                    </a:ext>
                  </a:extLst>
                </a:gridCol>
                <a:gridCol w="1446940">
                  <a:extLst>
                    <a:ext uri="{9D8B030D-6E8A-4147-A177-3AD203B41FA5}">
                      <a16:colId xmlns:a16="http://schemas.microsoft.com/office/drawing/2014/main" val="3920240441"/>
                    </a:ext>
                  </a:extLst>
                </a:gridCol>
              </a:tblGrid>
              <a:tr h="377351">
                <a:tc>
                  <a:txBody>
                    <a:bodyPr/>
                    <a:lstStyle/>
                    <a:p>
                      <a:pPr marL="0" marR="0" algn="ctr">
                        <a:spcBef>
                          <a:spcPts val="0"/>
                        </a:spcBef>
                        <a:spcAft>
                          <a:spcPts val="0"/>
                        </a:spcAft>
                      </a:pPr>
                      <a:r>
                        <a:rPr lang="en-US" sz="1800" b="1" dirty="0">
                          <a:effectLst/>
                          <a:latin typeface="+mn-lt"/>
                        </a:rPr>
                        <a:t>Species</a:t>
                      </a:r>
                      <a:endParaRPr lang="en-US" sz="1800" b="1" dirty="0">
                        <a:effectLst/>
                        <a:latin typeface="+mn-lt"/>
                        <a:ea typeface="Times New Roman" panose="02020603050405020304" pitchFamily="18" charset="0"/>
                      </a:endParaRPr>
                    </a:p>
                  </a:txBody>
                  <a:tcPr marL="76200" marR="76200" marT="36830" marB="36830">
                    <a:solidFill>
                      <a:schemeClr val="accent2">
                        <a:lumMod val="60000"/>
                        <a:lumOff val="40000"/>
                      </a:schemeClr>
                    </a:solidFill>
                  </a:tcPr>
                </a:tc>
                <a:tc>
                  <a:txBody>
                    <a:bodyPr/>
                    <a:lstStyle/>
                    <a:p>
                      <a:pPr marL="0" marR="0" algn="ctr">
                        <a:spcBef>
                          <a:spcPts val="0"/>
                        </a:spcBef>
                        <a:spcAft>
                          <a:spcPts val="0"/>
                        </a:spcAft>
                      </a:pPr>
                      <a:r>
                        <a:rPr lang="en-US" sz="1800" b="1" dirty="0">
                          <a:effectLst/>
                          <a:latin typeface="+mn-lt"/>
                        </a:rPr>
                        <a:t>Listing Action</a:t>
                      </a:r>
                      <a:endParaRPr lang="en-US" sz="1800" b="1" dirty="0">
                        <a:effectLst/>
                        <a:latin typeface="+mn-lt"/>
                        <a:ea typeface="Times New Roman" panose="02020603050405020304" pitchFamily="18" charset="0"/>
                      </a:endParaRPr>
                    </a:p>
                  </a:txBody>
                  <a:tcPr marL="76200" marR="76200" marT="36830" marB="36830">
                    <a:solidFill>
                      <a:schemeClr val="accent2">
                        <a:lumMod val="60000"/>
                        <a:lumOff val="40000"/>
                      </a:schemeClr>
                    </a:solidFill>
                  </a:tcPr>
                </a:tc>
                <a:tc>
                  <a:txBody>
                    <a:bodyPr/>
                    <a:lstStyle/>
                    <a:p>
                      <a:pPr marL="0" marR="0" algn="ctr">
                        <a:spcBef>
                          <a:spcPts val="0"/>
                        </a:spcBef>
                        <a:spcAft>
                          <a:spcPts val="0"/>
                        </a:spcAft>
                      </a:pPr>
                      <a:r>
                        <a:rPr lang="en-US" sz="1800" b="1">
                          <a:effectLst/>
                          <a:latin typeface="+mn-lt"/>
                        </a:rPr>
                        <a:t>Publication Date</a:t>
                      </a:r>
                      <a:endParaRPr lang="en-US" sz="1800" b="1">
                        <a:effectLst/>
                        <a:latin typeface="+mn-lt"/>
                        <a:ea typeface="Times New Roman" panose="02020603050405020304" pitchFamily="18" charset="0"/>
                      </a:endParaRPr>
                    </a:p>
                  </a:txBody>
                  <a:tcPr marL="76200" marR="76200" marT="36830" marB="36830">
                    <a:solidFill>
                      <a:schemeClr val="accent2">
                        <a:lumMod val="60000"/>
                        <a:lumOff val="40000"/>
                      </a:schemeClr>
                    </a:solidFill>
                  </a:tcPr>
                </a:tc>
                <a:tc>
                  <a:txBody>
                    <a:bodyPr/>
                    <a:lstStyle/>
                    <a:p>
                      <a:pPr marL="0" marR="0" algn="ctr">
                        <a:spcBef>
                          <a:spcPts val="0"/>
                        </a:spcBef>
                        <a:spcAft>
                          <a:spcPts val="0"/>
                        </a:spcAft>
                      </a:pPr>
                      <a:r>
                        <a:rPr lang="en-US" sz="1800" b="1" dirty="0">
                          <a:effectLst/>
                          <a:latin typeface="+mn-lt"/>
                        </a:rPr>
                        <a:t>Citation</a:t>
                      </a:r>
                      <a:endParaRPr lang="en-US" sz="1800" b="1" dirty="0">
                        <a:effectLst/>
                        <a:latin typeface="+mn-lt"/>
                        <a:ea typeface="Times New Roman" panose="02020603050405020304" pitchFamily="18" charset="0"/>
                      </a:endParaRPr>
                    </a:p>
                  </a:txBody>
                  <a:tcPr marL="76200" marR="76200" marT="36830" marB="36830">
                    <a:solidFill>
                      <a:schemeClr val="accent2">
                        <a:lumMod val="60000"/>
                        <a:lumOff val="40000"/>
                      </a:schemeClr>
                    </a:solidFill>
                  </a:tcPr>
                </a:tc>
                <a:extLst>
                  <a:ext uri="{0D108BD9-81ED-4DB2-BD59-A6C34878D82A}">
                    <a16:rowId xmlns:a16="http://schemas.microsoft.com/office/drawing/2014/main" val="977597218"/>
                  </a:ext>
                </a:extLst>
              </a:tr>
              <a:tr h="671559">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rPr>
                        <a:t>California spotted owl</a:t>
                      </a:r>
                      <a:endParaRPr lang="en-US" sz="1800" b="0" dirty="0">
                        <a:effectLst/>
                        <a:latin typeface="+mn-lt"/>
                        <a:ea typeface="Times New Roman" panose="02020603050405020304" pitchFamily="18" charset="0"/>
                      </a:endParaRPr>
                    </a:p>
                  </a:txBody>
                  <a:tcPr marL="76200" marR="76200" marT="36830" marB="36830"/>
                </a:tc>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rPr>
                        <a:t>Not warranted 12-month finding (SFWO lead)</a:t>
                      </a:r>
                    </a:p>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rPr>
                        <a:t>12-month: </a:t>
                      </a:r>
                      <a:r>
                        <a:rPr lang="en-US" sz="1800" b="1" dirty="0">
                          <a:effectLst/>
                          <a:latin typeface="+mn-lt"/>
                        </a:rPr>
                        <a:t>Proposed to list </a:t>
                      </a:r>
                      <a:r>
                        <a:rPr lang="en-US" sz="1800" b="0" dirty="0">
                          <a:effectLst/>
                          <a:latin typeface="+mn-lt"/>
                        </a:rPr>
                        <a:t>the southern Distinct Population Segment (DPS) as Endangered</a:t>
                      </a:r>
                      <a:endParaRPr lang="en-US" sz="1800" b="0" dirty="0">
                        <a:effectLst/>
                        <a:latin typeface="+mn-lt"/>
                        <a:ea typeface="Times New Roman" panose="02020603050405020304" pitchFamily="18" charset="0"/>
                      </a:endParaRP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rPr>
                        <a:t>November 8, 2019</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highlight>
                            <a:srgbClr val="FFFF00"/>
                          </a:highlight>
                          <a:latin typeface="+mn-lt"/>
                        </a:rPr>
                        <a:t>February 23, 2023</a:t>
                      </a:r>
                      <a:endParaRPr lang="en-US" sz="1800" b="0" dirty="0">
                        <a:effectLst/>
                        <a:latin typeface="+mn-lt"/>
                        <a:ea typeface="Times New Roman" panose="02020603050405020304" pitchFamily="18" charset="0"/>
                      </a:endParaRP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rPr>
                        <a:t>84 FR 60371</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rPr>
                        <a:t>88 FR 11600</a:t>
                      </a:r>
                      <a:endParaRPr lang="en-US" sz="1800" b="0" dirty="0">
                        <a:effectLst/>
                        <a:latin typeface="+mn-lt"/>
                        <a:ea typeface="Times New Roman" panose="02020603050405020304" pitchFamily="18" charset="0"/>
                      </a:endParaRPr>
                    </a:p>
                  </a:txBody>
                  <a:tcPr marL="76200" marR="76200" marT="36830" marB="36830"/>
                </a:tc>
                <a:extLst>
                  <a:ext uri="{0D108BD9-81ED-4DB2-BD59-A6C34878D82A}">
                    <a16:rowId xmlns:a16="http://schemas.microsoft.com/office/drawing/2014/main" val="1266735883"/>
                  </a:ext>
                </a:extLst>
              </a:tr>
              <a:tr h="681258">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Joshua tree</a:t>
                      </a:r>
                    </a:p>
                  </a:txBody>
                  <a:tcPr marL="76200" marR="76200" marT="36830" marB="36830"/>
                </a:tc>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Substantial 90-day petition finding </a:t>
                      </a:r>
                    </a:p>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Not warranted 12-month finding</a:t>
                      </a:r>
                    </a:p>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12-month: </a:t>
                      </a:r>
                      <a:r>
                        <a:rPr lang="en-US" sz="1800" b="1" dirty="0">
                          <a:effectLst/>
                          <a:latin typeface="+mn-lt"/>
                          <a:ea typeface="Times New Roman" panose="02020603050405020304" pitchFamily="18" charset="0"/>
                        </a:rPr>
                        <a:t>Not warranted</a:t>
                      </a:r>
                    </a:p>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NOI sent on Aug 3, 2023 from Wild Earth Guardians</a:t>
                      </a: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 September 14, 2016</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August 15, 2019</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highlight>
                            <a:srgbClr val="FFFF00"/>
                          </a:highlight>
                          <a:latin typeface="+mn-lt"/>
                          <a:ea typeface="Times New Roman" panose="02020603050405020304" pitchFamily="18" charset="0"/>
                        </a:rPr>
                        <a:t>March 9, 2023</a:t>
                      </a:r>
                      <a:endParaRPr lang="en-US" sz="1800" b="0" dirty="0">
                        <a:effectLst/>
                        <a:latin typeface="+mn-lt"/>
                        <a:ea typeface="Times New Roman" panose="02020603050405020304" pitchFamily="18" charset="0"/>
                      </a:endParaRP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81 FR 63160</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84 FR 41694</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88 FR 14536</a:t>
                      </a:r>
                    </a:p>
                  </a:txBody>
                  <a:tcPr marL="76200" marR="76200" marT="36830" marB="36830"/>
                </a:tc>
                <a:extLst>
                  <a:ext uri="{0D108BD9-81ED-4DB2-BD59-A6C34878D82A}">
                    <a16:rowId xmlns:a16="http://schemas.microsoft.com/office/drawing/2014/main" val="3823237486"/>
                  </a:ext>
                </a:extLst>
              </a:tr>
              <a:tr h="377351">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Western pond turtle</a:t>
                      </a:r>
                    </a:p>
                  </a:txBody>
                  <a:tcPr marL="76200" marR="76200" marT="36830" marB="36830"/>
                </a:tc>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Substantial 90-day petition finding</a:t>
                      </a:r>
                    </a:p>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12-month: </a:t>
                      </a:r>
                      <a:r>
                        <a:rPr lang="en-US" sz="1800" b="1" dirty="0">
                          <a:effectLst/>
                          <a:latin typeface="+mn-lt"/>
                          <a:ea typeface="Times New Roman" panose="02020603050405020304" pitchFamily="18" charset="0"/>
                        </a:rPr>
                        <a:t>Proposed to list as Threatened</a:t>
                      </a: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April 12, 2015</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highlight>
                            <a:srgbClr val="FFFF00"/>
                          </a:highlight>
                          <a:latin typeface="+mn-lt"/>
                          <a:ea typeface="Times New Roman" panose="02020603050405020304" pitchFamily="18" charset="0"/>
                        </a:rPr>
                        <a:t>October 3, 2023</a:t>
                      </a:r>
                      <a:endParaRPr lang="en-US" sz="1800" b="0" dirty="0">
                        <a:effectLst/>
                        <a:latin typeface="+mn-lt"/>
                        <a:ea typeface="Times New Roman" panose="02020603050405020304" pitchFamily="18" charset="0"/>
                      </a:endParaRP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80 FR 19259</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88 FR 68370</a:t>
                      </a:r>
                    </a:p>
                  </a:txBody>
                  <a:tcPr marL="76200" marR="76200" marT="36830" marB="36830"/>
                </a:tc>
                <a:extLst>
                  <a:ext uri="{0D108BD9-81ED-4DB2-BD59-A6C34878D82A}">
                    <a16:rowId xmlns:a16="http://schemas.microsoft.com/office/drawing/2014/main" val="129114065"/>
                  </a:ext>
                </a:extLst>
              </a:tr>
              <a:tr h="377351">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Western spadefoot </a:t>
                      </a:r>
                    </a:p>
                  </a:txBody>
                  <a:tcPr marL="76200" marR="76200" marT="36830" marB="36830"/>
                </a:tc>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Substantial 90-day petition finding (Sac FWO lead);</a:t>
                      </a:r>
                    </a:p>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12-month listing status review (SFWO lead)</a:t>
                      </a: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July 1, 2015</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highlight>
                            <a:srgbClr val="FFFF00"/>
                          </a:highlight>
                          <a:latin typeface="+mn-lt"/>
                          <a:ea typeface="Times New Roman" panose="02020603050405020304" pitchFamily="18" charset="0"/>
                        </a:rPr>
                        <a:t>Expected 2023</a:t>
                      </a:r>
                      <a:endParaRPr lang="en-US" sz="1800" b="0" dirty="0">
                        <a:effectLst/>
                        <a:latin typeface="+mn-lt"/>
                        <a:ea typeface="Times New Roman" panose="02020603050405020304" pitchFamily="18" charset="0"/>
                      </a:endParaRP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80 FR 37568</a:t>
                      </a:r>
                    </a:p>
                  </a:txBody>
                  <a:tcPr marL="76200" marR="76200" marT="36830" marB="36830"/>
                </a:tc>
                <a:extLst>
                  <a:ext uri="{0D108BD9-81ED-4DB2-BD59-A6C34878D82A}">
                    <a16:rowId xmlns:a16="http://schemas.microsoft.com/office/drawing/2014/main" val="4050443124"/>
                  </a:ext>
                </a:extLst>
              </a:tr>
              <a:tr h="377351">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Santa Ana speckled dace</a:t>
                      </a:r>
                    </a:p>
                  </a:txBody>
                  <a:tcPr marL="76200" marR="76200" marT="36830" marB="36830"/>
                </a:tc>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Substantial 90-day petition finding</a:t>
                      </a:r>
                    </a:p>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12-month listing status-review</a:t>
                      </a: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 June 17, 2021</a:t>
                      </a: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highlight>
                            <a:srgbClr val="FFFF00"/>
                          </a:highlight>
                          <a:latin typeface="+mn-lt"/>
                          <a:ea typeface="Times New Roman" panose="02020603050405020304" pitchFamily="18" charset="0"/>
                        </a:rPr>
                        <a:t>Expected 2024</a:t>
                      </a:r>
                      <a:endParaRPr lang="en-US" sz="1800" b="0" dirty="0">
                        <a:effectLst/>
                        <a:latin typeface="+mn-lt"/>
                        <a:ea typeface="Times New Roman" panose="02020603050405020304" pitchFamily="18" charset="0"/>
                      </a:endParaRP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 86 FR 32241</a:t>
                      </a:r>
                    </a:p>
                  </a:txBody>
                  <a:tcPr marL="76200" marR="76200" marT="36830" marB="36830"/>
                </a:tc>
                <a:extLst>
                  <a:ext uri="{0D108BD9-81ED-4DB2-BD59-A6C34878D82A}">
                    <a16:rowId xmlns:a16="http://schemas.microsoft.com/office/drawing/2014/main" val="2935700123"/>
                  </a:ext>
                </a:extLst>
              </a:tr>
              <a:tr h="377351">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Inyo Rock Daisy</a:t>
                      </a:r>
                    </a:p>
                  </a:txBody>
                  <a:tcPr marL="76200" marR="76200" marT="36830" marB="36830"/>
                </a:tc>
                <a:tc>
                  <a:txBody>
                    <a:bodyPr/>
                    <a:lstStyle/>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Substantial 90-day petition finding</a:t>
                      </a:r>
                    </a:p>
                    <a:p>
                      <a:pPr marL="0" marR="0">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12-month finding</a:t>
                      </a: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highlight>
                            <a:srgbClr val="FFFF00"/>
                          </a:highlight>
                          <a:latin typeface="+mn-lt"/>
                          <a:ea typeface="Times New Roman" panose="02020603050405020304" pitchFamily="18" charset="0"/>
                        </a:rPr>
                        <a:t>March 21, 2023</a:t>
                      </a:r>
                      <a:endParaRPr lang="en-US" sz="1800" b="0" dirty="0">
                        <a:effectLst/>
                        <a:latin typeface="+mn-lt"/>
                        <a:ea typeface="Times New Roman" panose="02020603050405020304" pitchFamily="18" charset="0"/>
                      </a:endParaRPr>
                    </a:p>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highlight>
                            <a:srgbClr val="FFFF00"/>
                          </a:highlight>
                          <a:latin typeface="+mn-lt"/>
                          <a:ea typeface="Times New Roman" panose="02020603050405020304" pitchFamily="18" charset="0"/>
                        </a:rPr>
                        <a:t>Expected 2026</a:t>
                      </a:r>
                      <a:endParaRPr lang="en-US" sz="1800" b="0" dirty="0">
                        <a:effectLst/>
                        <a:latin typeface="+mn-lt"/>
                        <a:ea typeface="Times New Roman" panose="02020603050405020304" pitchFamily="18" charset="0"/>
                      </a:endParaRPr>
                    </a:p>
                  </a:txBody>
                  <a:tcPr marL="76200" marR="76200" marT="36830" marB="36830"/>
                </a:tc>
                <a:tc>
                  <a:txBody>
                    <a:bodyPr/>
                    <a:lstStyle/>
                    <a:p>
                      <a:pPr marL="0" marR="0" algn="ctr">
                        <a:spcBef>
                          <a:spcPts val="0"/>
                        </a:spcBef>
                        <a:spcAft>
                          <a:spcPts val="0"/>
                        </a:spcAft>
                        <a:tabLst>
                          <a:tab pos="-368935" algn="l"/>
                          <a:tab pos="0" algn="l"/>
                          <a:tab pos="15240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1430000" algn="l"/>
                          <a:tab pos="11887200" algn="l"/>
                        </a:tabLst>
                      </a:pPr>
                      <a:r>
                        <a:rPr lang="en-US" sz="1800" b="0" dirty="0">
                          <a:effectLst/>
                          <a:latin typeface="+mn-lt"/>
                          <a:ea typeface="Times New Roman" panose="02020603050405020304" pitchFamily="18" charset="0"/>
                        </a:rPr>
                        <a:t>88 FR 16933</a:t>
                      </a:r>
                    </a:p>
                  </a:txBody>
                  <a:tcPr marL="76200" marR="76200" marT="36830" marB="36830"/>
                </a:tc>
                <a:extLst>
                  <a:ext uri="{0D108BD9-81ED-4DB2-BD59-A6C34878D82A}">
                    <a16:rowId xmlns:a16="http://schemas.microsoft.com/office/drawing/2014/main" val="590434893"/>
                  </a:ext>
                </a:extLst>
              </a:tr>
            </a:tbl>
          </a:graphicData>
        </a:graphic>
      </p:graphicFrame>
      <p:sp>
        <p:nvSpPr>
          <p:cNvPr id="5" name="Slide Number Placeholder 1">
            <a:extLst>
              <a:ext uri="{FF2B5EF4-FFF2-40B4-BE49-F238E27FC236}">
                <a16:creationId xmlns:a16="http://schemas.microsoft.com/office/drawing/2014/main" id="{D545AA34-975C-D6E0-9DAC-BF610559A3FF}"/>
              </a:ext>
            </a:extLst>
          </p:cNvPr>
          <p:cNvSpPr txBox="1">
            <a:spLocks/>
          </p:cNvSpPr>
          <p:nvPr/>
        </p:nvSpPr>
        <p:spPr>
          <a:xfrm>
            <a:off x="9303327" y="6411770"/>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4</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3008440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CA4E89-8B1C-4EAE-8C7A-014888B88EC2}"/>
              </a:ext>
            </a:extLst>
          </p:cNvPr>
          <p:cNvSpPr txBox="1">
            <a:spLocks noGrp="1"/>
          </p:cNvSpPr>
          <p:nvPr>
            <p:ph type="title" idx="4294967295"/>
          </p:nvPr>
        </p:nvSpPr>
        <p:spPr>
          <a:xfrm>
            <a:off x="103370" y="589142"/>
            <a:ext cx="3369020" cy="2062103"/>
          </a:xfrm>
          <a:prstGeom prst="rect">
            <a:avLst/>
          </a:prstGeom>
          <a:noFill/>
          <a:ln>
            <a:noFill/>
            <a:prstDash/>
          </a:ln>
          <a:effectLst>
            <a:softEdge rad="5080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663300"/>
                </a:solidFill>
                <a:effectLst>
                  <a:glow rad="317500">
                    <a:schemeClr val="bg1"/>
                  </a:glow>
                </a:effectLst>
                <a:uLnTx/>
                <a:uFillTx/>
                <a:latin typeface="Comic Sans MS" panose="030F0702030302020204" pitchFamily="66" charset="0"/>
                <a:ea typeface="+mn-ea"/>
                <a:cs typeface="Cavolini" panose="03000502040302020204" pitchFamily="66" charset="0"/>
              </a:rPr>
              <a:t>California spotted owl revised 12-month finding</a:t>
            </a:r>
          </a:p>
        </p:txBody>
      </p:sp>
      <p:pic>
        <p:nvPicPr>
          <p:cNvPr id="3074" name="Picture 2" descr="Photo of a California Spotted Owl on a branch">
            <a:extLst>
              <a:ext uri="{FF2B5EF4-FFF2-40B4-BE49-F238E27FC236}">
                <a16:creationId xmlns:a16="http://schemas.microsoft.com/office/drawing/2014/main" id="{7445392B-DBF6-4F65-85E2-92506A9C3FBD}"/>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4556" r="11343"/>
          <a:stretch/>
        </p:blipFill>
        <p:spPr bwMode="auto">
          <a:xfrm>
            <a:off x="269722" y="3301686"/>
            <a:ext cx="3036316" cy="3073139"/>
          </a:xfrm>
          <a:prstGeom prst="rect">
            <a:avLst/>
          </a:prstGeom>
          <a:noFill/>
          <a:ln w="19050">
            <a:solidFill>
              <a:schemeClr val="bg2"/>
            </a:solidFill>
          </a:ln>
          <a:effectLst>
            <a:softEdge rad="0"/>
          </a:effectLst>
          <a:extLst>
            <a:ext uri="{909E8E84-426E-40DD-AFC4-6F175D3DCCD1}">
              <a14:hiddenFill xmlns:a14="http://schemas.microsoft.com/office/drawing/2010/main">
                <a:solidFill>
                  <a:srgbClr val="FFFFFF"/>
                </a:solidFill>
              </a14:hiddenFill>
            </a:ext>
          </a:extLst>
        </p:spPr>
      </p:pic>
      <p:pic>
        <p:nvPicPr>
          <p:cNvPr id="7" name="Picture 6" descr="Map of southwestern California showing Tribal lands and California spotted owl occurrences">
            <a:extLst>
              <a:ext uri="{FF2B5EF4-FFF2-40B4-BE49-F238E27FC236}">
                <a16:creationId xmlns:a16="http://schemas.microsoft.com/office/drawing/2014/main" id="{6F1DB086-E059-48D0-945E-C0B6E8DBB89E}"/>
              </a:ext>
            </a:extLst>
          </p:cNvPr>
          <p:cNvPicPr>
            <a:picLocks noChangeAspect="1"/>
          </p:cNvPicPr>
          <p:nvPr/>
        </p:nvPicPr>
        <p:blipFill rotWithShape="1">
          <a:blip r:embed="rId4"/>
          <a:srcRect r="3674" b="837"/>
          <a:stretch/>
        </p:blipFill>
        <p:spPr>
          <a:xfrm>
            <a:off x="3684016" y="589142"/>
            <a:ext cx="8404614" cy="5679715"/>
          </a:xfrm>
          <a:prstGeom prst="rect">
            <a:avLst/>
          </a:prstGeom>
          <a:ln w="38100">
            <a:solidFill>
              <a:srgbClr val="663300"/>
            </a:solidFill>
          </a:ln>
        </p:spPr>
      </p:pic>
      <p:sp>
        <p:nvSpPr>
          <p:cNvPr id="3" name="Slide Number Placeholder 1">
            <a:extLst>
              <a:ext uri="{FF2B5EF4-FFF2-40B4-BE49-F238E27FC236}">
                <a16:creationId xmlns:a16="http://schemas.microsoft.com/office/drawing/2014/main" id="{30B14430-A692-841B-DD83-E411A203007B}"/>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5</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156814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CCA4E89-8B1C-4EAE-8C7A-014888B88EC2}"/>
              </a:ext>
            </a:extLst>
          </p:cNvPr>
          <p:cNvSpPr txBox="1">
            <a:spLocks noGrp="1"/>
          </p:cNvSpPr>
          <p:nvPr>
            <p:ph type="title" idx="4294967295"/>
          </p:nvPr>
        </p:nvSpPr>
        <p:spPr>
          <a:xfrm>
            <a:off x="107604" y="462101"/>
            <a:ext cx="3549995" cy="2246769"/>
          </a:xfrm>
          <a:prstGeom prst="rect">
            <a:avLst/>
          </a:prstGeom>
          <a:noFill/>
          <a:ln>
            <a:noFill/>
            <a:prstDash/>
          </a:ln>
          <a:effectLst>
            <a:softEdge rad="5080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63300"/>
                </a:solidFill>
                <a:effectLst>
                  <a:glow rad="304800">
                    <a:schemeClr val="bg1"/>
                  </a:glow>
                </a:effectLst>
                <a:uLnTx/>
                <a:uFillTx/>
                <a:latin typeface="Comic Sans MS" panose="030F0702030302020204" pitchFamily="66" charset="0"/>
                <a:ea typeface="+mn-ea"/>
                <a:cs typeface="Cavolini" panose="03000502040302020204" pitchFamily="66" charset="0"/>
              </a:rPr>
              <a:t>California spotted owl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63300"/>
                </a:solidFill>
                <a:effectLst>
                  <a:glow rad="304800">
                    <a:schemeClr val="bg1"/>
                  </a:glow>
                </a:effectLst>
                <a:uLnTx/>
                <a:uFillTx/>
                <a:latin typeface="Comic Sans MS" panose="030F0702030302020204" pitchFamily="66" charset="0"/>
                <a:ea typeface="+mn-ea"/>
                <a:cs typeface="Cavolini" panose="03000502040302020204" pitchFamily="66" charset="0"/>
              </a:rPr>
              <a:t>Two distinct population segments (DPS)</a:t>
            </a:r>
          </a:p>
        </p:txBody>
      </p:sp>
      <p:pic>
        <p:nvPicPr>
          <p:cNvPr id="7" name="Picture 6">
            <a:extLst>
              <a:ext uri="{FF2B5EF4-FFF2-40B4-BE49-F238E27FC236}">
                <a16:creationId xmlns:a16="http://schemas.microsoft.com/office/drawing/2014/main" id="{6F1DB086-E059-48D0-945E-C0B6E8DBB89E}"/>
              </a:ext>
              <a:ext uri="{C183D7F6-B498-43B3-948B-1728B52AA6E4}">
                <adec:decorative xmlns:adec="http://schemas.microsoft.com/office/drawing/2017/decorative" val="1"/>
              </a:ext>
            </a:extLst>
          </p:cNvPr>
          <p:cNvPicPr>
            <a:picLocks noChangeAspect="1"/>
          </p:cNvPicPr>
          <p:nvPr/>
        </p:nvPicPr>
        <p:blipFill rotWithShape="1">
          <a:blip r:embed="rId3"/>
          <a:srcRect r="3674" b="837"/>
          <a:stretch/>
        </p:blipFill>
        <p:spPr>
          <a:xfrm>
            <a:off x="8257492" y="2407546"/>
            <a:ext cx="3934508" cy="2658883"/>
          </a:xfrm>
          <a:prstGeom prst="rect">
            <a:avLst/>
          </a:prstGeom>
          <a:ln w="38100">
            <a:solidFill>
              <a:srgbClr val="663300"/>
            </a:solidFill>
          </a:ln>
        </p:spPr>
      </p:pic>
      <p:sp>
        <p:nvSpPr>
          <p:cNvPr id="3" name="Slide Number Placeholder 1">
            <a:extLst>
              <a:ext uri="{FF2B5EF4-FFF2-40B4-BE49-F238E27FC236}">
                <a16:creationId xmlns:a16="http://schemas.microsoft.com/office/drawing/2014/main" id="{30B14430-A692-841B-DD83-E411A203007B}"/>
              </a:ext>
              <a:ext uri="{C183D7F6-B498-43B3-948B-1728B52AA6E4}">
                <adec:decorative xmlns:adec="http://schemas.microsoft.com/office/drawing/2017/decorative" val="1"/>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6</a:t>
            </a:fld>
            <a:endParaRPr lang="en-US" sz="2000" dirty="0">
              <a:solidFill>
                <a:schemeClr val="tx1"/>
              </a:solidFill>
              <a:effectLst>
                <a:glow rad="622300">
                  <a:schemeClr val="bg1">
                    <a:alpha val="68000"/>
                  </a:schemeClr>
                </a:glow>
              </a:effectLst>
            </a:endParaRPr>
          </a:p>
        </p:txBody>
      </p:sp>
      <p:pic>
        <p:nvPicPr>
          <p:cNvPr id="4" name="Picture 3" descr="Map of California showing the California spotted owl range. The part of the range that is in central eastern California and overlaps the Sierra Nevada Mountain range is marked as &quot;Proposed Threatened.&quot; The rest of the range, comprised of a series of seven polygons along the Coast Ranges from Monterey County to San Diego County, is marked as &quot;Proposed Endangered.&quot; ">
            <a:extLst>
              <a:ext uri="{FF2B5EF4-FFF2-40B4-BE49-F238E27FC236}">
                <a16:creationId xmlns:a16="http://schemas.microsoft.com/office/drawing/2014/main" id="{FD0A096A-4E58-704C-6B8C-B954C9EAD9C9}"/>
              </a:ext>
            </a:extLst>
          </p:cNvPr>
          <p:cNvPicPr>
            <a:picLocks noChangeAspect="1"/>
          </p:cNvPicPr>
          <p:nvPr/>
        </p:nvPicPr>
        <p:blipFill rotWithShape="1">
          <a:blip r:embed="rId4">
            <a:extLst>
              <a:ext uri="{28A0092B-C50C-407E-A947-70E740481C1C}">
                <a14:useLocalDpi xmlns:a14="http://schemas.microsoft.com/office/drawing/2010/main" val="0"/>
              </a:ext>
            </a:extLst>
          </a:blip>
          <a:srcRect t="-1788" b="-1"/>
          <a:stretch/>
        </p:blipFill>
        <p:spPr>
          <a:xfrm>
            <a:off x="3752849" y="56345"/>
            <a:ext cx="5105401" cy="6801655"/>
          </a:xfrm>
          <a:prstGeom prst="rect">
            <a:avLst/>
          </a:prstGeom>
          <a:solidFill>
            <a:schemeClr val="bg1"/>
          </a:solidFill>
          <a:ln>
            <a:solidFill>
              <a:schemeClr val="tx1"/>
            </a:solidFill>
          </a:ln>
        </p:spPr>
      </p:pic>
      <p:sp>
        <p:nvSpPr>
          <p:cNvPr id="2" name="Oval 1">
            <a:extLst>
              <a:ext uri="{FF2B5EF4-FFF2-40B4-BE49-F238E27FC236}">
                <a16:creationId xmlns:a16="http://schemas.microsoft.com/office/drawing/2014/main" id="{F043666E-A7AB-380D-394E-CECE28A24485}"/>
              </a:ext>
              <a:ext uri="{C183D7F6-B498-43B3-948B-1728B52AA6E4}">
                <adec:decorative xmlns:adec="http://schemas.microsoft.com/office/drawing/2017/decorative" val="1"/>
              </a:ext>
            </a:extLst>
          </p:cNvPr>
          <p:cNvSpPr/>
          <p:nvPr/>
        </p:nvSpPr>
        <p:spPr>
          <a:xfrm rot="1651452">
            <a:off x="3825292" y="4648973"/>
            <a:ext cx="5172630" cy="1610535"/>
          </a:xfrm>
          <a:prstGeom prst="ellipse">
            <a:avLst/>
          </a:prstGeom>
          <a:noFill/>
          <a:ln w="28575">
            <a:solidFill>
              <a:srgbClr val="ED7D31">
                <a:alpha val="87059"/>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F7925B5-92FD-7E64-EEB1-E95C754BBE95}"/>
              </a:ext>
              <a:ext uri="{C183D7F6-B498-43B3-948B-1728B52AA6E4}">
                <adec:decorative xmlns:adec="http://schemas.microsoft.com/office/drawing/2017/decorative" val="1"/>
              </a:ext>
            </a:extLst>
          </p:cNvPr>
          <p:cNvSpPr txBox="1"/>
          <p:nvPr/>
        </p:nvSpPr>
        <p:spPr>
          <a:xfrm>
            <a:off x="4374540" y="4533899"/>
            <a:ext cx="1285875" cy="584775"/>
          </a:xfrm>
          <a:prstGeom prst="rect">
            <a:avLst/>
          </a:prstGeom>
          <a:noFill/>
        </p:spPr>
        <p:txBody>
          <a:bodyPr wrap="square" rtlCol="0">
            <a:spAutoFit/>
          </a:bodyPr>
          <a:lstStyle/>
          <a:p>
            <a:r>
              <a:rPr lang="en-US" sz="1600" b="1" dirty="0">
                <a:solidFill>
                  <a:schemeClr val="accent2">
                    <a:lumMod val="75000"/>
                  </a:schemeClr>
                </a:solidFill>
              </a:rPr>
              <a:t>Proposed Endangered</a:t>
            </a:r>
          </a:p>
        </p:txBody>
      </p:sp>
      <p:sp>
        <p:nvSpPr>
          <p:cNvPr id="6" name="Oval 5">
            <a:extLst>
              <a:ext uri="{FF2B5EF4-FFF2-40B4-BE49-F238E27FC236}">
                <a16:creationId xmlns:a16="http://schemas.microsoft.com/office/drawing/2014/main" id="{6A085D60-565F-374E-B064-A57EE9B0908E}"/>
              </a:ext>
              <a:ext uri="{C183D7F6-B498-43B3-948B-1728B52AA6E4}">
                <adec:decorative xmlns:adec="http://schemas.microsoft.com/office/drawing/2017/decorative" val="1"/>
              </a:ext>
            </a:extLst>
          </p:cNvPr>
          <p:cNvSpPr/>
          <p:nvPr/>
        </p:nvSpPr>
        <p:spPr>
          <a:xfrm rot="3987506">
            <a:off x="4086999" y="1753381"/>
            <a:ext cx="4658340" cy="2163505"/>
          </a:xfrm>
          <a:prstGeom prst="ellipse">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532D6F-4F59-EA7B-3D04-9077376CA969}"/>
              </a:ext>
              <a:ext uri="{C183D7F6-B498-43B3-948B-1728B52AA6E4}">
                <adec:decorative xmlns:adec="http://schemas.microsoft.com/office/drawing/2017/decorative" val="1"/>
              </a:ext>
            </a:extLst>
          </p:cNvPr>
          <p:cNvSpPr txBox="1"/>
          <p:nvPr/>
        </p:nvSpPr>
        <p:spPr>
          <a:xfrm>
            <a:off x="6165508" y="1822771"/>
            <a:ext cx="1273518" cy="584775"/>
          </a:xfrm>
          <a:prstGeom prst="rect">
            <a:avLst/>
          </a:prstGeom>
          <a:noFill/>
        </p:spPr>
        <p:txBody>
          <a:bodyPr wrap="square" rtlCol="0">
            <a:spAutoFit/>
          </a:bodyPr>
          <a:lstStyle/>
          <a:p>
            <a:r>
              <a:rPr lang="en-US" sz="1600" b="1" dirty="0">
                <a:solidFill>
                  <a:schemeClr val="accent6">
                    <a:lumMod val="75000"/>
                  </a:schemeClr>
                </a:solidFill>
                <a:effectLst>
                  <a:glow rad="177800">
                    <a:schemeClr val="bg1"/>
                  </a:glow>
                </a:effectLst>
              </a:rPr>
              <a:t>Proposed Threatened</a:t>
            </a:r>
          </a:p>
        </p:txBody>
      </p:sp>
      <p:pic>
        <p:nvPicPr>
          <p:cNvPr id="10" name="Picture 2">
            <a:extLst>
              <a:ext uri="{FF2B5EF4-FFF2-40B4-BE49-F238E27FC236}">
                <a16:creationId xmlns:a16="http://schemas.microsoft.com/office/drawing/2014/main" id="{A0118790-7BB0-3EF4-42BD-8D0AAE9EA841}"/>
              </a:ext>
              <a:ext uri="{C183D7F6-B498-43B3-948B-1728B52AA6E4}">
                <adec:decorative xmlns:adec="http://schemas.microsoft.com/office/drawing/2017/decorative" val="1"/>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4556" r="11343"/>
          <a:stretch/>
        </p:blipFill>
        <p:spPr bwMode="auto">
          <a:xfrm>
            <a:off x="269722" y="3301686"/>
            <a:ext cx="3036316" cy="3073139"/>
          </a:xfrm>
          <a:prstGeom prst="rect">
            <a:avLst/>
          </a:prstGeom>
          <a:noFill/>
          <a:ln w="19050">
            <a:solidFill>
              <a:schemeClr val="bg2"/>
            </a:solidFill>
          </a:ln>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300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1C4FE34-CF1A-4C9E-98B6-F4584DE7150A}"/>
              </a:ext>
            </a:extLst>
          </p:cNvPr>
          <p:cNvSpPr txBox="1">
            <a:spLocks noGrp="1"/>
          </p:cNvSpPr>
          <p:nvPr>
            <p:ph type="title" idx="4294967295"/>
          </p:nvPr>
        </p:nvSpPr>
        <p:spPr>
          <a:xfrm>
            <a:off x="444124" y="754478"/>
            <a:ext cx="5043086" cy="1754326"/>
          </a:xfrm>
          <a:prstGeom prst="rect">
            <a:avLst/>
          </a:prstGeom>
          <a:noFill/>
          <a:ln>
            <a:noFill/>
            <a:prstDash/>
          </a:ln>
          <a:effectLst>
            <a:reflection stA="45000" endPos="4000" dist="50800" dir="5400000" sy="-100000" algn="bl" rotWithShape="0"/>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3300"/>
                </a:solidFill>
                <a:effectLst>
                  <a:glow rad="304800">
                    <a:schemeClr val="bg1"/>
                  </a:glow>
                </a:effectLst>
                <a:uLnTx/>
                <a:uFillTx/>
                <a:latin typeface="Comic Sans MS" panose="030F0702030302020204" pitchFamily="66" charset="0"/>
                <a:ea typeface="+mn-ea"/>
                <a:cs typeface="Cavolini" panose="03000502040302020204" pitchFamily="66" charset="0"/>
              </a:rPr>
              <a:t>Joshua Tree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3300"/>
                </a:solidFill>
                <a:effectLst>
                  <a:glow rad="304800">
                    <a:schemeClr val="bg1"/>
                  </a:glow>
                </a:effectLst>
                <a:uLnTx/>
                <a:uFillTx/>
                <a:latin typeface="Comic Sans MS" panose="030F0702030302020204" pitchFamily="66" charset="0"/>
                <a:ea typeface="+mn-ea"/>
                <a:cs typeface="Cavolini" panose="03000502040302020204" pitchFamily="66" charset="0"/>
              </a:rPr>
              <a:t>revised 12-month finding</a:t>
            </a:r>
          </a:p>
        </p:txBody>
      </p:sp>
      <p:pic>
        <p:nvPicPr>
          <p:cNvPr id="7" name="Picture 6" descr="A desert landscape with tall Joshua Trees at sunset">
            <a:extLst>
              <a:ext uri="{FF2B5EF4-FFF2-40B4-BE49-F238E27FC236}">
                <a16:creationId xmlns:a16="http://schemas.microsoft.com/office/drawing/2014/main" id="{4D1EF5E6-87DD-43D6-BF0E-7A8E093F71B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124" y="3289973"/>
            <a:ext cx="5238181" cy="2948902"/>
          </a:xfrm>
          <a:prstGeom prst="rect">
            <a:avLst/>
          </a:prstGeom>
          <a:ln w="19050">
            <a:solidFill>
              <a:schemeClr val="bg2"/>
            </a:solidFill>
          </a:ln>
          <a:effectLst>
            <a:softEdge rad="0"/>
          </a:effectLst>
        </p:spPr>
      </p:pic>
      <p:pic>
        <p:nvPicPr>
          <p:cNvPr id="3" name="Picture 2" descr="Map of the distributions of two species of Joshua trees (Yucca brevifolia and Yucca jaegeriana) in California, Nevada, and Arizona.">
            <a:extLst>
              <a:ext uri="{FF2B5EF4-FFF2-40B4-BE49-F238E27FC236}">
                <a16:creationId xmlns:a16="http://schemas.microsoft.com/office/drawing/2014/main" id="{77D78E38-A3FC-4EC8-A7D8-80D7E0B5CB4C}"/>
              </a:ext>
            </a:extLst>
          </p:cNvPr>
          <p:cNvPicPr>
            <a:picLocks noChangeAspect="1"/>
          </p:cNvPicPr>
          <p:nvPr/>
        </p:nvPicPr>
        <p:blipFill rotWithShape="1">
          <a:blip r:embed="rId4">
            <a:extLst>
              <a:ext uri="{28A0092B-C50C-407E-A947-70E740481C1C}">
                <a14:useLocalDpi xmlns:a14="http://schemas.microsoft.com/office/drawing/2010/main" val="0"/>
              </a:ext>
            </a:extLst>
          </a:blip>
          <a:srcRect l="671" t="1509" r="716" b="445"/>
          <a:stretch/>
        </p:blipFill>
        <p:spPr>
          <a:xfrm>
            <a:off x="6160144" y="118050"/>
            <a:ext cx="5200413" cy="6663750"/>
          </a:xfrm>
          <a:prstGeom prst="rect">
            <a:avLst/>
          </a:prstGeom>
          <a:ln w="38100">
            <a:solidFill>
              <a:srgbClr val="663300"/>
            </a:solidFill>
          </a:ln>
        </p:spPr>
      </p:pic>
      <p:sp>
        <p:nvSpPr>
          <p:cNvPr id="4" name="Slide Number Placeholder 1">
            <a:extLst>
              <a:ext uri="{FF2B5EF4-FFF2-40B4-BE49-F238E27FC236}">
                <a16:creationId xmlns:a16="http://schemas.microsoft.com/office/drawing/2014/main" id="{1F8904E5-E606-AFA7-0AFB-EF82B21789B4}"/>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7</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3987613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AC48C1-FBC7-43E1-B47D-62BC4A689539}"/>
              </a:ext>
            </a:extLst>
          </p:cNvPr>
          <p:cNvSpPr txBox="1">
            <a:spLocks noGrp="1"/>
          </p:cNvSpPr>
          <p:nvPr>
            <p:ph type="title" idx="4294967295"/>
          </p:nvPr>
        </p:nvSpPr>
        <p:spPr>
          <a:xfrm>
            <a:off x="587907" y="794902"/>
            <a:ext cx="4870518"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3300"/>
                </a:solidFill>
                <a:effectLst>
                  <a:glow rad="292100">
                    <a:schemeClr val="bg1"/>
                  </a:glow>
                </a:effectLst>
                <a:uLnTx/>
                <a:uFillTx/>
                <a:latin typeface="Comic Sans MS" panose="030F0702030302020204" pitchFamily="66" charset="0"/>
                <a:ea typeface="+mn-ea"/>
                <a:cs typeface="Cavolini" panose="03000502040302020204" pitchFamily="66" charset="0"/>
              </a:rPr>
              <a:t>Western pond turtle 12-month finding</a:t>
            </a:r>
          </a:p>
        </p:txBody>
      </p:sp>
      <p:pic>
        <p:nvPicPr>
          <p:cNvPr id="5" name="Picture 2" descr="Photo of a western pond turtle being held by a person">
            <a:extLst>
              <a:ext uri="{FF2B5EF4-FFF2-40B4-BE49-F238E27FC236}">
                <a16:creationId xmlns:a16="http://schemas.microsoft.com/office/drawing/2014/main" id="{8680782C-FF04-4453-8785-29A50F76D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598" y="2885168"/>
            <a:ext cx="4744827" cy="3700965"/>
          </a:xfrm>
          <a:prstGeom prst="rect">
            <a:avLst/>
          </a:prstGeom>
          <a:noFill/>
          <a:ln w="19050">
            <a:solidFill>
              <a:schemeClr val="bg2"/>
            </a:solidFill>
          </a:ln>
          <a:effectLst>
            <a:softEdge rad="0"/>
          </a:effectLst>
          <a:extLst>
            <a:ext uri="{909E8E84-426E-40DD-AFC4-6F175D3DCCD1}">
              <a14:hiddenFill xmlns:a14="http://schemas.microsoft.com/office/drawing/2010/main">
                <a:solidFill>
                  <a:srgbClr val="FFFFFF"/>
                </a:solidFill>
              </a14:hiddenFill>
            </a:ext>
          </a:extLst>
        </p:spPr>
      </p:pic>
      <p:pic>
        <p:nvPicPr>
          <p:cNvPr id="4" name="Picture 3" descr="Map of western pond turtle range and occurrences in southwestern California, and tribal trust lands">
            <a:extLst>
              <a:ext uri="{FF2B5EF4-FFF2-40B4-BE49-F238E27FC236}">
                <a16:creationId xmlns:a16="http://schemas.microsoft.com/office/drawing/2014/main" id="{5FC45EF9-F17D-4142-852F-7FF482E888E6}"/>
              </a:ext>
            </a:extLst>
          </p:cNvPr>
          <p:cNvPicPr>
            <a:picLocks noChangeAspect="1"/>
          </p:cNvPicPr>
          <p:nvPr/>
        </p:nvPicPr>
        <p:blipFill rotWithShape="1">
          <a:blip r:embed="rId4">
            <a:extLst>
              <a:ext uri="{28A0092B-C50C-407E-A947-70E740481C1C}">
                <a14:useLocalDpi xmlns:a14="http://schemas.microsoft.com/office/drawing/2010/main" val="0"/>
              </a:ext>
            </a:extLst>
          </a:blip>
          <a:srcRect l="6331" t="16505" r="6104" b="2618"/>
          <a:stretch/>
        </p:blipFill>
        <p:spPr>
          <a:xfrm>
            <a:off x="5943600" y="140153"/>
            <a:ext cx="5516880" cy="6599797"/>
          </a:xfrm>
          <a:prstGeom prst="rect">
            <a:avLst/>
          </a:prstGeom>
          <a:ln w="38100">
            <a:solidFill>
              <a:srgbClr val="663300"/>
            </a:solidFill>
          </a:ln>
        </p:spPr>
      </p:pic>
      <p:sp>
        <p:nvSpPr>
          <p:cNvPr id="3" name="Slide Number Placeholder 1">
            <a:extLst>
              <a:ext uri="{FF2B5EF4-FFF2-40B4-BE49-F238E27FC236}">
                <a16:creationId xmlns:a16="http://schemas.microsoft.com/office/drawing/2014/main" id="{D6D5EE7E-1866-BD95-266C-0CC50F938C28}"/>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8</a:t>
            </a:fld>
            <a:endParaRPr lang="en-US" sz="2000" dirty="0">
              <a:solidFill>
                <a:schemeClr val="tx1"/>
              </a:solidFill>
              <a:effectLst>
                <a:glow rad="622300">
                  <a:schemeClr val="bg1">
                    <a:alpha val="68000"/>
                  </a:schemeClr>
                </a:glow>
              </a:effectLst>
            </a:endParaRPr>
          </a:p>
        </p:txBody>
      </p:sp>
      <p:sp>
        <p:nvSpPr>
          <p:cNvPr id="2" name="TextBox 1">
            <a:extLst>
              <a:ext uri="{FF2B5EF4-FFF2-40B4-BE49-F238E27FC236}">
                <a16:creationId xmlns:a16="http://schemas.microsoft.com/office/drawing/2014/main" id="{5F8914AD-3B0D-6353-E2D6-88CF94DC014A}"/>
              </a:ext>
            </a:extLst>
          </p:cNvPr>
          <p:cNvSpPr txBox="1"/>
          <p:nvPr/>
        </p:nvSpPr>
        <p:spPr>
          <a:xfrm>
            <a:off x="8702040" y="287070"/>
            <a:ext cx="3439886" cy="1015663"/>
          </a:xfrm>
          <a:prstGeom prst="rect">
            <a:avLst/>
          </a:prstGeom>
          <a:solidFill>
            <a:schemeClr val="bg1"/>
          </a:solidFill>
          <a:ln>
            <a:solidFill>
              <a:schemeClr val="tx1"/>
            </a:solidFill>
          </a:ln>
        </p:spPr>
        <p:txBody>
          <a:bodyPr wrap="square" rtlCol="0">
            <a:spAutoFit/>
          </a:bodyPr>
          <a:lstStyle/>
          <a:p>
            <a:r>
              <a:rPr lang="en-US" sz="2000" dirty="0"/>
              <a:t>NEW! Proposed as Threatened. </a:t>
            </a:r>
          </a:p>
          <a:p>
            <a:r>
              <a:rPr lang="en-US" sz="2000" dirty="0"/>
              <a:t>Comment through Dec 4.</a:t>
            </a:r>
          </a:p>
          <a:p>
            <a:r>
              <a:rPr lang="en-US" sz="2000" dirty="0"/>
              <a:t>Docket: FWS-R8-ES-2023-0092</a:t>
            </a:r>
          </a:p>
        </p:txBody>
      </p:sp>
    </p:spTree>
    <p:extLst>
      <p:ext uri="{BB962C8B-B14F-4D97-AF65-F5344CB8AC3E}">
        <p14:creationId xmlns:p14="http://schemas.microsoft.com/office/powerpoint/2010/main" val="2627569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7B17D4D-9F25-433E-AFEC-62C1E86CF38C}"/>
              </a:ext>
            </a:extLst>
          </p:cNvPr>
          <p:cNvSpPr txBox="1">
            <a:spLocks noGrp="1"/>
          </p:cNvSpPr>
          <p:nvPr>
            <p:ph type="title" idx="4294967295"/>
          </p:nvPr>
        </p:nvSpPr>
        <p:spPr>
          <a:xfrm>
            <a:off x="789958" y="317054"/>
            <a:ext cx="3804642" cy="23083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3300"/>
                </a:solidFill>
                <a:effectLst>
                  <a:glow rad="330200">
                    <a:schemeClr val="bg1"/>
                  </a:glow>
                </a:effectLst>
                <a:uLnTx/>
                <a:uFillTx/>
                <a:latin typeface="Comic Sans MS" panose="030F0702030302020204" pitchFamily="66" charset="0"/>
                <a:ea typeface="+mn-ea"/>
                <a:cs typeface="Cavolini" panose="03000502040302020204" pitchFamily="66" charset="0"/>
              </a:rPr>
              <a:t>Western spadefoot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3300"/>
                </a:solidFill>
                <a:effectLst>
                  <a:glow rad="330200">
                    <a:schemeClr val="bg1"/>
                  </a:glow>
                </a:effectLst>
                <a:uLnTx/>
                <a:uFillTx/>
                <a:latin typeface="Comic Sans MS" panose="030F0702030302020204" pitchFamily="66" charset="0"/>
                <a:ea typeface="+mn-ea"/>
                <a:cs typeface="Cavolini" panose="03000502040302020204" pitchFamily="66" charset="0"/>
              </a:rPr>
              <a:t>12-month finding</a:t>
            </a:r>
          </a:p>
        </p:txBody>
      </p:sp>
      <p:pic>
        <p:nvPicPr>
          <p:cNvPr id="7" name="Picture 6" descr="photo of greenish brown toad sitting on ground">
            <a:extLst>
              <a:ext uri="{FF2B5EF4-FFF2-40B4-BE49-F238E27FC236}">
                <a16:creationId xmlns:a16="http://schemas.microsoft.com/office/drawing/2014/main" id="{5100ECEA-ADC0-4555-B31B-5CD51B5F40F2}"/>
              </a:ext>
            </a:extLst>
          </p:cNvPr>
          <p:cNvPicPr>
            <a:picLocks noChangeAspect="1"/>
          </p:cNvPicPr>
          <p:nvPr/>
        </p:nvPicPr>
        <p:blipFill>
          <a:blip r:embed="rId3"/>
          <a:stretch>
            <a:fillRect/>
          </a:stretch>
        </p:blipFill>
        <p:spPr>
          <a:xfrm>
            <a:off x="1074056" y="2996043"/>
            <a:ext cx="3477207" cy="3477207"/>
          </a:xfrm>
          <a:prstGeom prst="rect">
            <a:avLst/>
          </a:prstGeom>
          <a:ln w="19050">
            <a:solidFill>
              <a:schemeClr val="bg2"/>
            </a:solidFill>
          </a:ln>
          <a:effectLst>
            <a:softEdge rad="0"/>
          </a:effectLst>
        </p:spPr>
      </p:pic>
      <p:pic>
        <p:nvPicPr>
          <p:cNvPr id="3" name="Picture 2" descr="Map of western spadefoot range and occurrences in southwestern California, and tribal trust lands">
            <a:extLst>
              <a:ext uri="{FF2B5EF4-FFF2-40B4-BE49-F238E27FC236}">
                <a16:creationId xmlns:a16="http://schemas.microsoft.com/office/drawing/2014/main" id="{24E4D659-69B9-4B94-AD53-5924ADD9A144}"/>
              </a:ext>
            </a:extLst>
          </p:cNvPr>
          <p:cNvPicPr>
            <a:picLocks noChangeAspect="1"/>
          </p:cNvPicPr>
          <p:nvPr/>
        </p:nvPicPr>
        <p:blipFill rotWithShape="1">
          <a:blip r:embed="rId4">
            <a:extLst>
              <a:ext uri="{28A0092B-C50C-407E-A947-70E740481C1C}">
                <a14:useLocalDpi xmlns:a14="http://schemas.microsoft.com/office/drawing/2010/main" val="0"/>
              </a:ext>
            </a:extLst>
          </a:blip>
          <a:srcRect l="5831" t="17994" r="6937" b="2606"/>
          <a:stretch/>
        </p:blipFill>
        <p:spPr>
          <a:xfrm>
            <a:off x="5826435" y="395229"/>
            <a:ext cx="5391294" cy="6344721"/>
          </a:xfrm>
          <a:prstGeom prst="rect">
            <a:avLst/>
          </a:prstGeom>
          <a:ln w="38100">
            <a:solidFill>
              <a:srgbClr val="663300"/>
            </a:solidFill>
          </a:ln>
        </p:spPr>
      </p:pic>
      <p:sp>
        <p:nvSpPr>
          <p:cNvPr id="4" name="Slide Number Placeholder 1">
            <a:extLst>
              <a:ext uri="{FF2B5EF4-FFF2-40B4-BE49-F238E27FC236}">
                <a16:creationId xmlns:a16="http://schemas.microsoft.com/office/drawing/2014/main" id="{D68BC050-7C12-22A7-BC1F-DDD9624F9485}"/>
              </a:ext>
            </a:extLst>
          </p:cNvPr>
          <p:cNvSpPr txBox="1">
            <a:spLocks/>
          </p:cNvSpPr>
          <p:nvPr/>
        </p:nvSpPr>
        <p:spPr>
          <a:xfrm>
            <a:off x="9183254" y="6374825"/>
            <a:ext cx="275936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CAA917E-3BAB-4000-AA7A-A992F9F72675}" type="slidenum">
              <a:rPr lang="en-US" sz="2000" smtClean="0">
                <a:solidFill>
                  <a:schemeClr val="tx1"/>
                </a:solidFill>
                <a:effectLst>
                  <a:glow rad="622300">
                    <a:schemeClr val="bg1">
                      <a:alpha val="68000"/>
                    </a:schemeClr>
                  </a:glow>
                </a:effectLst>
              </a:rPr>
              <a:pPr/>
              <a:t>9</a:t>
            </a:fld>
            <a:endParaRPr lang="en-US" sz="2000" dirty="0">
              <a:solidFill>
                <a:schemeClr val="tx1"/>
              </a:solidFill>
              <a:effectLst>
                <a:glow rad="622300">
                  <a:schemeClr val="bg1">
                    <a:alpha val="68000"/>
                  </a:schemeClr>
                </a:glow>
              </a:effectLst>
            </a:endParaRPr>
          </a:p>
        </p:txBody>
      </p:sp>
    </p:spTree>
    <p:extLst>
      <p:ext uri="{BB962C8B-B14F-4D97-AF65-F5344CB8AC3E}">
        <p14:creationId xmlns:p14="http://schemas.microsoft.com/office/powerpoint/2010/main" val="31346385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CACC1E5987E944B21C2E185BB4B5B9" ma:contentTypeVersion="12" ma:contentTypeDescription="Create a new document." ma:contentTypeScope="" ma:versionID="e42ade68c5a97b2dbd940228ad1fb45a">
  <xsd:schema xmlns:xsd="http://www.w3.org/2001/XMLSchema" xmlns:xs="http://www.w3.org/2001/XMLSchema" xmlns:p="http://schemas.microsoft.com/office/2006/metadata/properties" xmlns:ns2="15f8d6bc-25d0-4549-acd3-acfdac9c73d6" xmlns:ns3="fb8aeab5-3c91-4590-8817-c52defbd01d4" xmlns:ns4="31062a0d-ede8-4112-b4bb-00a9c1bc8e16" targetNamespace="http://schemas.microsoft.com/office/2006/metadata/properties" ma:root="true" ma:fieldsID="213dc39d23b2888419d4914c989dda12" ns2:_="" ns3:_="" ns4:_="">
    <xsd:import namespace="15f8d6bc-25d0-4549-acd3-acfdac9c73d6"/>
    <xsd:import namespace="fb8aeab5-3c91-4590-8817-c52defbd01d4"/>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5f8d6bc-25d0-4549-acd3-acfdac9c73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8aeab5-3c91-4590-8817-c52defbd01d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dc091a3-5029-4b9c-8c97-06117cccee1b}" ma:internalName="TaxCatchAll" ma:showField="CatchAllData" ma:web="fb8aeab5-3c91-4590-8817-c52defbd01d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2E826D-1C5F-41FC-BC34-DBE9328FB989}">
  <ds:schemaRefs>
    <ds:schemaRef ds:uri="http://schemas.microsoft.com/sharepoint/v3/contenttype/forms"/>
  </ds:schemaRefs>
</ds:datastoreItem>
</file>

<file path=customXml/itemProps2.xml><?xml version="1.0" encoding="utf-8"?>
<ds:datastoreItem xmlns:ds="http://schemas.openxmlformats.org/officeDocument/2006/customXml" ds:itemID="{A4A253E8-88C8-485A-9C06-441A1B0B73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5f8d6bc-25d0-4549-acd3-acfdac9c73d6"/>
    <ds:schemaRef ds:uri="fb8aeab5-3c91-4590-8817-c52defbd01d4"/>
    <ds:schemaRef ds:uri="31062a0d-ede8-4112-b4bb-00a9c1bc8e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16225</TotalTime>
  <Words>1909</Words>
  <Application>Microsoft Office PowerPoint</Application>
  <PresentationFormat>Widescreen</PresentationFormat>
  <Paragraphs>269</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Calisto MT</vt:lpstr>
      <vt:lpstr>Cavolini</vt:lpstr>
      <vt:lpstr>Comic Sans MS</vt:lpstr>
      <vt:lpstr>Libre Franklin</vt:lpstr>
      <vt:lpstr>Times New Roman</vt:lpstr>
      <vt:lpstr>Office Theme</vt:lpstr>
      <vt:lpstr>Classification and  Recovery Actions</vt:lpstr>
      <vt:lpstr>Overview</vt:lpstr>
      <vt:lpstr>Typical Listing Process</vt:lpstr>
      <vt:lpstr>Listing Actions</vt:lpstr>
      <vt:lpstr>California spotted owl revised 12-month finding</vt:lpstr>
      <vt:lpstr>California spotted owl Two distinct population segments (DPS)</vt:lpstr>
      <vt:lpstr>Joshua Tree revised 12-month finding</vt:lpstr>
      <vt:lpstr>Western pond turtle 12-month finding</vt:lpstr>
      <vt:lpstr>Western spadefoot 12-month finding</vt:lpstr>
      <vt:lpstr>Santa Ana speckled dace 12-month finding</vt:lpstr>
      <vt:lpstr>Inyo rock daisy 12-month finding </vt:lpstr>
      <vt:lpstr>Downlisting and Delisting Actions</vt:lpstr>
      <vt:lpstr>Inyo California towhee</vt:lpstr>
      <vt:lpstr>Triple-ribbed milk-vetch (Astragalus tricarinatus) Species Status Assessment</vt:lpstr>
      <vt:lpstr>Recovery Plans</vt:lpstr>
      <vt:lpstr>Hermes Copper Butterfly</vt:lpstr>
      <vt:lpstr>San Bernardino kangaroo rat</vt:lpstr>
      <vt:lpstr>Coastal California Gnatcatcher</vt:lpstr>
      <vt:lpstr>Casey’s June Beetle</vt:lpstr>
      <vt:lpstr>San Bernardino Bluegrass (Poa atropurpurea)</vt:lpstr>
      <vt:lpstr>Five-year status reviews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Alison</dc:creator>
  <cp:lastModifiedBy>D'ambrosio, Jessica M</cp:lastModifiedBy>
  <cp:revision>9</cp:revision>
  <dcterms:created xsi:type="dcterms:W3CDTF">2022-11-02T17:00:14Z</dcterms:created>
  <dcterms:modified xsi:type="dcterms:W3CDTF">2023-11-09T17:18:36Z</dcterms:modified>
</cp:coreProperties>
</file>