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7.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6" r:id="rId3"/>
    <p:sldId id="295" r:id="rId4"/>
    <p:sldId id="369" r:id="rId5"/>
    <p:sldId id="283" r:id="rId6"/>
    <p:sldId id="383" r:id="rId7"/>
    <p:sldId id="371" r:id="rId8"/>
    <p:sldId id="339" r:id="rId9"/>
    <p:sldId id="384" r:id="rId10"/>
    <p:sldId id="381" r:id="rId11"/>
    <p:sldId id="382" r:id="rId12"/>
    <p:sldId id="286" r:id="rId13"/>
    <p:sldId id="261" r:id="rId14"/>
    <p:sldId id="294" r:id="rId15"/>
    <p:sldId id="374" r:id="rId16"/>
    <p:sldId id="375" r:id="rId17"/>
    <p:sldId id="376" r:id="rId18"/>
    <p:sldId id="380" r:id="rId19"/>
    <p:sldId id="276" r:id="rId20"/>
    <p:sldId id="279" r:id="rId21"/>
    <p:sldId id="280" r:id="rId22"/>
    <p:sldId id="351" r:id="rId23"/>
    <p:sldId id="296" r:id="rId24"/>
    <p:sldId id="362" r:id="rId25"/>
    <p:sldId id="297" r:id="rId26"/>
    <p:sldId id="363" r:id="rId27"/>
    <p:sldId id="299" r:id="rId28"/>
    <p:sldId id="364" r:id="rId29"/>
    <p:sldId id="378" r:id="rId30"/>
    <p:sldId id="377" r:id="rId31"/>
    <p:sldId id="333" r:id="rId32"/>
    <p:sldId id="281" r:id="rId33"/>
    <p:sldId id="367" r:id="rId34"/>
    <p:sldId id="266" r:id="rId35"/>
    <p:sldId id="372" r:id="rId36"/>
    <p:sldId id="285" r:id="rId37"/>
    <p:sldId id="354" r:id="rId38"/>
    <p:sldId id="304" r:id="rId39"/>
    <p:sldId id="355" r:id="rId40"/>
    <p:sldId id="356" r:id="rId41"/>
    <p:sldId id="379" r:id="rId42"/>
    <p:sldId id="357" r:id="rId43"/>
    <p:sldId id="385" r:id="rId44"/>
    <p:sldId id="359" r:id="rId45"/>
    <p:sldId id="334" r:id="rId46"/>
    <p:sldId id="290" r:id="rId47"/>
    <p:sldId id="316" r:id="rId48"/>
    <p:sldId id="368" r:id="rId49"/>
    <p:sldId id="340" r:id="rId50"/>
    <p:sldId id="330" r:id="rId51"/>
    <p:sldId id="335" r:id="rId52"/>
    <p:sldId id="336" r:id="rId53"/>
    <p:sldId id="373" r:id="rId54"/>
    <p:sldId id="27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sen, Steven M" initials="JM" lastIdx="13" clrIdx="0">
    <p:extLst>
      <p:ext uri="{19B8F6BF-5375-455C-9EA6-DF929625EA0E}">
        <p15:presenceInfo xmlns:p15="http://schemas.microsoft.com/office/powerpoint/2012/main" userId="S::steven_jensen@fws.gov::4e11c18a-679a-4464-99c3-e7659ba9b6ae" providerId="AD"/>
      </p:ext>
    </p:extLst>
  </p:cmAuthor>
  <p:cmAuthor id="2" name="Fitzroy, John" initials="FJ" lastIdx="15" clrIdx="1">
    <p:extLst>
      <p:ext uri="{19B8F6BF-5375-455C-9EA6-DF929625EA0E}">
        <p15:presenceInfo xmlns:p15="http://schemas.microsoft.com/office/powerpoint/2012/main" userId="S::john_fitzroy@fws.gov::021befab-9224-4609-b827-461ebdc1baa8" providerId="AD"/>
      </p:ext>
    </p:extLst>
  </p:cmAuthor>
  <p:cmAuthor id="3" name="Vradenburg, John" initials="VJ" lastIdx="15" clrIdx="2">
    <p:extLst>
      <p:ext uri="{19B8F6BF-5375-455C-9EA6-DF929625EA0E}">
        <p15:presenceInfo xmlns:p15="http://schemas.microsoft.com/office/powerpoint/2012/main" userId="S::john_vradenburg@fws.gov::f683859d-d229-46e0-9e98-a2731817c15d" providerId="AD"/>
      </p:ext>
    </p:extLst>
  </p:cmAuthor>
  <p:cmAuthor id="4" name="Vradenburg, John" initials="VJ [2]" lastIdx="9" clrIdx="3">
    <p:extLst>
      <p:ext uri="{19B8F6BF-5375-455C-9EA6-DF929625EA0E}">
        <p15:presenceInfo xmlns:p15="http://schemas.microsoft.com/office/powerpoint/2012/main" userId="S-1-5-21-2589800181-1723214923-4271176276-145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EEB"/>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5" dt="2021-04-12T21:50:40.827"/>
    <p1510:client id="{07B37903-C71A-2432-3B40-E1D53A0E60BB}" v="27" dt="2021-06-16T15:02:39.678"/>
    <p1510:client id="{09757EDE-BB87-DBD7-3A8C-85A4BC498449}" v="767" dt="2021-06-14T18:00:06.556"/>
    <p1510:client id="{0A642477-81C0-CFAE-38C0-DF6EE2190EBF}" v="447" dt="2021-06-16T20:54:09.156"/>
    <p1510:client id="{0D6C6CCF-4598-5549-07A5-2A9ED6E14FB3}" v="2" dt="2022-04-25T19:52:19.254"/>
    <p1510:client id="{0E2F948C-5CE6-5237-D056-1B3AD27B1C48}" v="774" dt="2021-06-29T20:28:10.445"/>
    <p1510:client id="{0FE517CA-A5DF-8047-1183-791914846B0D}" v="33" dt="2021-06-30T00:15:57.799"/>
    <p1510:client id="{1557B519-8096-6ED2-C5C8-B5133E720CD3}" v="5" dt="2021-06-16T15:59:31.507"/>
    <p1510:client id="{1F058E04-52A9-EDB4-AD60-E2B73186B863}" v="15" dt="2022-06-09T15:43:44.385"/>
    <p1510:client id="{25F0096B-2F88-284F-9026-A6074F13A3CC}" v="705" dt="2021-06-15T22:55:30.910"/>
    <p1510:client id="{29532467-A60B-8A63-E47D-2F9F58034CA6}" v="1" dt="2021-06-16T17:38:06.726"/>
    <p1510:client id="{3028EFB9-1840-E325-D92C-2F4C276BCF21}" v="721" dt="2022-04-27T18:35:44.944"/>
    <p1510:client id="{3221F9E1-E296-CAA1-BE2B-41A9452B2626}" v="13" dt="2022-06-07T15:42:05.538"/>
    <p1510:client id="{38681089-4C5F-AF8A-A10C-CDAA418C91A3}" v="247" dt="2021-06-09T18:31:18.418"/>
    <p1510:client id="{3E0900EA-3227-698B-CB08-EFAC18EDB6A4}" v="8" dt="2021-07-11T15:43:10.039"/>
    <p1510:client id="{41DD1601-CB41-389E-3C12-B1069830F331}" v="222" dt="2021-07-09T20:12:24.270"/>
    <p1510:client id="{4521CC4A-22F9-40D8-9CE7-D1998642BA14}" v="4" dt="2022-04-13T19:32:23.569"/>
    <p1510:client id="{48E623A2-0064-5C9C-9406-6C9460835A5C}" v="3" dt="2021-06-17T02:26:25.371"/>
    <p1510:client id="{5083F6C7-EFA9-0B16-EC74-D059D4C246EF}" v="107" dt="2021-06-28T22:42:12.403"/>
    <p1510:client id="{52F47476-89CC-B812-A097-17BDC9E46F12}" v="92" dt="2021-07-07T14:39:24.653"/>
    <p1510:client id="{57E20DBE-722D-0EA8-8A87-7D94E9DE27E7}" v="16" dt="2021-07-01T22:07:06.054"/>
    <p1510:client id="{582273A1-8C74-2629-D3C9-8B0823D00BA2}" v="423" dt="2021-06-16T18:54:01.925"/>
    <p1510:client id="{7A41FEFB-8913-51D1-99BC-C820D900A888}" v="2510" dt="2021-06-15T21:28:35.532"/>
    <p1510:client id="{80ADDD98-7943-6364-55BD-E92394DE4BEF}" v="205" dt="2021-07-03T02:41:46.469"/>
    <p1510:client id="{8B743258-6C41-346F-213A-B65F6D72B85E}" v="5" dt="2022-06-08T22:07:07.496"/>
    <p1510:client id="{9BD2CE36-8DE7-800F-A140-E8AA804CB309}" v="5" dt="2022-04-25T20:15:09.491"/>
    <p1510:client id="{9CA84D4F-4325-691D-CC31-5BE5D628F92F}" v="16" dt="2021-07-01T20:57:37.315"/>
    <p1510:client id="{9E805BDB-D8A4-2446-2C99-E08A4EE83559}" v="50" dt="2022-06-07T16:25:12.932"/>
    <p1510:client id="{9EEA9EF3-90F4-186C-2B6E-77E1D3F261C8}" v="153" dt="2022-06-07T22:40:04.527"/>
    <p1510:client id="{A0727E93-D606-45A5-A46E-25E625E20A24}" v="5" dt="2022-06-21T21:04:14.081"/>
    <p1510:client id="{A302AC34-CFD6-6BED-11CA-E61E3A0F603B}" v="347" dt="2021-07-01T20:28:18.442"/>
    <p1510:client id="{A7BFE8CE-15F1-213D-906D-B636D3408757}" v="274" dt="2021-06-28T23:04:06.574"/>
    <p1510:client id="{A9AD3D48-94D0-80BB-1173-687BEC38F6A0}" v="43" dt="2021-06-16T17:47:43.533"/>
    <p1510:client id="{AA32BFF7-612B-C3D2-14C0-3E1CF93A07B5}" v="2287" dt="2022-04-13T21:47:28.702"/>
    <p1510:client id="{B720B6CC-BE8A-C2BB-6650-D5ECEB383255}" v="1463" dt="2022-06-07T22:28:42.624"/>
    <p1510:client id="{CD8E7EA0-8E0D-0126-4972-F8D87B23C4F2}" v="2" dt="2022-04-25T19:44:29.544"/>
    <p1510:client id="{D712E2CA-CCE5-BC29-C5F1-B5BE51A42C59}" v="14" dt="2022-04-25T20:32:33.372"/>
    <p1510:client id="{DCE9580B-09F5-54B4-964E-0F216C2BB777}" v="52" dt="2021-07-06T21:16:14.951"/>
    <p1510:client id="{E28B636D-C4AE-8695-B128-DCFEAE039330}" v="83" dt="2022-04-18T20:54:08.005"/>
    <p1510:client id="{E58924DD-462C-7F23-EA2F-37C56905731A}" v="141" dt="2021-07-01T22:19:08.671"/>
    <p1510:client id="{EF022DA3-4291-5A12-7D28-3C4578C5C86A}" v="1083" dt="2021-06-10T18:11:42.584"/>
    <p1510:client id="{EF6784C7-C269-5656-4A45-39FB53716754}" v="191" dt="2021-07-01T23:57:40.977"/>
    <p1510:client id="{F323BAF0-7A89-F96C-669D-2CAE16B611DD}" v="303" dt="2022-06-07T23:26:50.361"/>
    <p1510:client id="{F619B819-8BBD-CEFC-DDA6-CCF240AAFBDB}" v="181" dt="2021-07-10T15:38:43.812"/>
    <p1510:client id="{F8B52626-AA8E-2D96-7B48-FF2A1C2B0382}" v="51" dt="2022-06-09T16:06:44.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8_E585795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5F_B1FED149.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1D_8261A34E.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62_621D07A9.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Lower</a:t>
            </a:r>
            <a:r>
              <a:rPr lang="en-US" baseline="0"/>
              <a:t> Klamath NWR Peak Fall Duck Counts </a:t>
            </a:r>
          </a:p>
          <a:p>
            <a:pPr>
              <a:defRPr/>
            </a:pPr>
            <a:r>
              <a:rPr lang="en-US" baseline="0"/>
              <a:t>2000 - 2021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Sheet4!$F$2</c:f>
              <c:strCache>
                <c:ptCount val="1"/>
                <c:pt idx="0">
                  <c:v>LKNWR</c:v>
                </c:pt>
              </c:strCache>
            </c:strRef>
          </c:tx>
          <c:spPr>
            <a:ln w="28575" cap="rnd">
              <a:solidFill>
                <a:schemeClr val="accent2"/>
              </a:solidFill>
              <a:round/>
            </a:ln>
            <a:effectLst/>
          </c:spPr>
          <c:marker>
            <c:symbol val="none"/>
          </c:marker>
          <c:cat>
            <c:numRef>
              <c:f>Sheet4!$E$58:$E$79</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Sheet4!$F$58:$F$79</c:f>
              <c:numCache>
                <c:formatCode>#,##0</c:formatCode>
                <c:ptCount val="22"/>
                <c:pt idx="0">
                  <c:v>571390</c:v>
                </c:pt>
                <c:pt idx="1">
                  <c:v>486600</c:v>
                </c:pt>
                <c:pt idx="2">
                  <c:v>373200</c:v>
                </c:pt>
                <c:pt idx="3">
                  <c:v>365210</c:v>
                </c:pt>
                <c:pt idx="4">
                  <c:v>416160</c:v>
                </c:pt>
                <c:pt idx="5">
                  <c:v>499700</c:v>
                </c:pt>
                <c:pt idx="6">
                  <c:v>538890</c:v>
                </c:pt>
                <c:pt idx="7">
                  <c:v>588560</c:v>
                </c:pt>
                <c:pt idx="8">
                  <c:v>387130</c:v>
                </c:pt>
                <c:pt idx="9">
                  <c:v>279610</c:v>
                </c:pt>
                <c:pt idx="10">
                  <c:v>91390</c:v>
                </c:pt>
                <c:pt idx="11">
                  <c:v>373900</c:v>
                </c:pt>
                <c:pt idx="12">
                  <c:v>271940</c:v>
                </c:pt>
                <c:pt idx="13">
                  <c:v>197800</c:v>
                </c:pt>
                <c:pt idx="14">
                  <c:v>152890</c:v>
                </c:pt>
                <c:pt idx="15">
                  <c:v>145045</c:v>
                </c:pt>
                <c:pt idx="16">
                  <c:v>166332</c:v>
                </c:pt>
                <c:pt idx="17">
                  <c:v>731324</c:v>
                </c:pt>
                <c:pt idx="18">
                  <c:v>161304</c:v>
                </c:pt>
                <c:pt idx="19">
                  <c:v>379354</c:v>
                </c:pt>
                <c:pt idx="20">
                  <c:v>31806</c:v>
                </c:pt>
                <c:pt idx="21">
                  <c:v>34394</c:v>
                </c:pt>
              </c:numCache>
            </c:numRef>
          </c:val>
          <c:smooth val="0"/>
          <c:extLst>
            <c:ext xmlns:c16="http://schemas.microsoft.com/office/drawing/2014/chart" uri="{C3380CC4-5D6E-409C-BE32-E72D297353CC}">
              <c16:uniqueId val="{00000000-7435-48A8-A9D8-66358D8F0713}"/>
            </c:ext>
          </c:extLst>
        </c:ser>
        <c:dLbls>
          <c:showLegendKey val="0"/>
          <c:showVal val="0"/>
          <c:showCatName val="0"/>
          <c:showSerName val="0"/>
          <c:showPercent val="0"/>
          <c:showBubbleSize val="0"/>
        </c:dLbls>
        <c:smooth val="0"/>
        <c:axId val="1365025455"/>
        <c:axId val="1365023375"/>
        <c:extLst>
          <c:ext xmlns:c15="http://schemas.microsoft.com/office/drawing/2012/chart" uri="{02D57815-91ED-43cb-92C2-25804820EDAC}">
            <c15:filteredLineSeries>
              <c15:ser>
                <c:idx val="0"/>
                <c:order val="0"/>
                <c:tx>
                  <c:strRef>
                    <c:extLst>
                      <c:ext uri="{02D57815-91ED-43cb-92C2-25804820EDAC}">
                        <c15:formulaRef>
                          <c15:sqref>Sheet4!$E$2</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Sheet4!$E$58:$E$79</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c:ext uri="{02D57815-91ED-43cb-92C2-25804820EDAC}">
                        <c15:formulaRef>
                          <c15:sqref>Sheet4!$E$58:$E$79</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val>
                <c:smooth val="0"/>
                <c:extLst>
                  <c:ext xmlns:c16="http://schemas.microsoft.com/office/drawing/2014/chart" uri="{C3380CC4-5D6E-409C-BE32-E72D297353CC}">
                    <c16:uniqueId val="{00000001-7435-48A8-A9D8-66358D8F0713}"/>
                  </c:ext>
                </c:extLst>
              </c15:ser>
            </c15:filteredLineSeries>
          </c:ext>
        </c:extLst>
      </c:lineChart>
      <c:catAx>
        <c:axId val="1365025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5023375"/>
        <c:crosses val="autoZero"/>
        <c:auto val="1"/>
        <c:lblAlgn val="ctr"/>
        <c:lblOffset val="100"/>
        <c:noMultiLvlLbl val="0"/>
      </c:catAx>
      <c:valAx>
        <c:axId val="1365023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5025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Lower Klamath</a:t>
            </a:r>
            <a:r>
              <a:rPr lang="en-US" baseline="0"/>
              <a:t> NWR Peak Fall Duck Counts</a:t>
            </a:r>
          </a:p>
          <a:p>
            <a:pPr>
              <a:defRPr/>
            </a:pPr>
            <a:r>
              <a:rPr lang="en-US" baseline="0"/>
              <a:t>1944 - 2021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Sheet4!$F$2</c:f>
              <c:strCache>
                <c:ptCount val="1"/>
                <c:pt idx="0">
                  <c:v>LKNWR</c:v>
                </c:pt>
              </c:strCache>
            </c:strRef>
          </c:tx>
          <c:spPr>
            <a:ln w="28575" cap="rnd">
              <a:solidFill>
                <a:schemeClr val="accent1"/>
              </a:solidFill>
              <a:round/>
            </a:ln>
            <a:effectLst/>
          </c:spPr>
          <c:marker>
            <c:symbol val="none"/>
          </c:marker>
          <c:cat>
            <c:strRef>
              <c:f>Sheet4!$E$3:$E$79</c:f>
              <c:strCache>
                <c:ptCount val="77"/>
                <c:pt idx="0">
                  <c:v>1944</c:v>
                </c:pt>
                <c:pt idx="1">
                  <c:v>1945</c:v>
                </c:pt>
                <c:pt idx="2">
                  <c:v>1946</c:v>
                </c:pt>
                <c:pt idx="3">
                  <c:v>1947</c:v>
                </c:pt>
                <c:pt idx="4">
                  <c:v>1948</c:v>
                </c:pt>
                <c:pt idx="5">
                  <c:v>1949</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strCache>
            </c:strRef>
          </c:cat>
          <c:val>
            <c:numRef>
              <c:f>Sheet4!$F$3:$F$79</c:f>
              <c:numCache>
                <c:formatCode>#,##0</c:formatCode>
                <c:ptCount val="77"/>
                <c:pt idx="0">
                  <c:v>479000</c:v>
                </c:pt>
                <c:pt idx="1">
                  <c:v>1071000</c:v>
                </c:pt>
                <c:pt idx="2">
                  <c:v>738350</c:v>
                </c:pt>
                <c:pt idx="3">
                  <c:v>1451200</c:v>
                </c:pt>
                <c:pt idx="4">
                  <c:v>1236500</c:v>
                </c:pt>
                <c:pt idx="5">
                  <c:v>1503650</c:v>
                </c:pt>
                <c:pt idx="6">
                  <c:v>1607000</c:v>
                </c:pt>
                <c:pt idx="7">
                  <c:v>1078910</c:v>
                </c:pt>
                <c:pt idx="8">
                  <c:v>3928571</c:v>
                </c:pt>
                <c:pt idx="9">
                  <c:v>432600</c:v>
                </c:pt>
                <c:pt idx="10">
                  <c:v>1943540</c:v>
                </c:pt>
                <c:pt idx="11">
                  <c:v>751800</c:v>
                </c:pt>
                <c:pt idx="12">
                  <c:v>902032</c:v>
                </c:pt>
                <c:pt idx="13">
                  <c:v>2298200</c:v>
                </c:pt>
                <c:pt idx="14">
                  <c:v>1815200</c:v>
                </c:pt>
                <c:pt idx="15">
                  <c:v>2013200</c:v>
                </c:pt>
                <c:pt idx="16">
                  <c:v>1414700</c:v>
                </c:pt>
                <c:pt idx="17">
                  <c:v>992610</c:v>
                </c:pt>
                <c:pt idx="18">
                  <c:v>1029600</c:v>
                </c:pt>
                <c:pt idx="19">
                  <c:v>1188980</c:v>
                </c:pt>
                <c:pt idx="20">
                  <c:v>558320</c:v>
                </c:pt>
                <c:pt idx="21">
                  <c:v>690750</c:v>
                </c:pt>
                <c:pt idx="22">
                  <c:v>773810</c:v>
                </c:pt>
                <c:pt idx="23">
                  <c:v>1032680</c:v>
                </c:pt>
                <c:pt idx="24">
                  <c:v>797740</c:v>
                </c:pt>
                <c:pt idx="25">
                  <c:v>1420000</c:v>
                </c:pt>
                <c:pt idx="26">
                  <c:v>966990</c:v>
                </c:pt>
                <c:pt idx="27">
                  <c:v>680600</c:v>
                </c:pt>
                <c:pt idx="28">
                  <c:v>406760</c:v>
                </c:pt>
                <c:pt idx="29">
                  <c:v>560630</c:v>
                </c:pt>
                <c:pt idx="30">
                  <c:v>491695</c:v>
                </c:pt>
                <c:pt idx="31">
                  <c:v>341550</c:v>
                </c:pt>
                <c:pt idx="32">
                  <c:v>615410</c:v>
                </c:pt>
                <c:pt idx="33">
                  <c:v>680000</c:v>
                </c:pt>
                <c:pt idx="34">
                  <c:v>680000</c:v>
                </c:pt>
                <c:pt idx="35">
                  <c:v>680000</c:v>
                </c:pt>
                <c:pt idx="36">
                  <c:v>926770</c:v>
                </c:pt>
                <c:pt idx="37">
                  <c:v>504300</c:v>
                </c:pt>
                <c:pt idx="38">
                  <c:v>580100</c:v>
                </c:pt>
                <c:pt idx="39">
                  <c:v>535050</c:v>
                </c:pt>
                <c:pt idx="40">
                  <c:v>397443</c:v>
                </c:pt>
                <c:pt idx="41">
                  <c:v>377850</c:v>
                </c:pt>
                <c:pt idx="42">
                  <c:v>372090</c:v>
                </c:pt>
                <c:pt idx="43">
                  <c:v>678440</c:v>
                </c:pt>
                <c:pt idx="44">
                  <c:v>467860</c:v>
                </c:pt>
                <c:pt idx="45">
                  <c:v>863500</c:v>
                </c:pt>
                <c:pt idx="46">
                  <c:v>624200</c:v>
                </c:pt>
                <c:pt idx="47">
                  <c:v>738900</c:v>
                </c:pt>
                <c:pt idx="48">
                  <c:v>478750</c:v>
                </c:pt>
                <c:pt idx="49">
                  <c:v>582550</c:v>
                </c:pt>
                <c:pt idx="50">
                  <c:v>724200</c:v>
                </c:pt>
                <c:pt idx="51">
                  <c:v>590834</c:v>
                </c:pt>
                <c:pt idx="52">
                  <c:v>590834</c:v>
                </c:pt>
                <c:pt idx="53">
                  <c:v>895840</c:v>
                </c:pt>
                <c:pt idx="54">
                  <c:v>763000</c:v>
                </c:pt>
                <c:pt idx="55">
                  <c:v>571390</c:v>
                </c:pt>
                <c:pt idx="56">
                  <c:v>486600</c:v>
                </c:pt>
                <c:pt idx="57">
                  <c:v>373200</c:v>
                </c:pt>
                <c:pt idx="58">
                  <c:v>365210</c:v>
                </c:pt>
                <c:pt idx="59">
                  <c:v>416160</c:v>
                </c:pt>
                <c:pt idx="60">
                  <c:v>499700</c:v>
                </c:pt>
                <c:pt idx="61">
                  <c:v>538890</c:v>
                </c:pt>
                <c:pt idx="62">
                  <c:v>588560</c:v>
                </c:pt>
                <c:pt idx="63">
                  <c:v>387130</c:v>
                </c:pt>
                <c:pt idx="64">
                  <c:v>279610</c:v>
                </c:pt>
                <c:pt idx="65">
                  <c:v>91390</c:v>
                </c:pt>
                <c:pt idx="66">
                  <c:v>373900</c:v>
                </c:pt>
                <c:pt idx="67">
                  <c:v>271940</c:v>
                </c:pt>
                <c:pt idx="68">
                  <c:v>197800</c:v>
                </c:pt>
                <c:pt idx="69">
                  <c:v>152890</c:v>
                </c:pt>
                <c:pt idx="70">
                  <c:v>145045</c:v>
                </c:pt>
                <c:pt idx="71">
                  <c:v>166332</c:v>
                </c:pt>
                <c:pt idx="72">
                  <c:v>731324</c:v>
                </c:pt>
                <c:pt idx="73">
                  <c:v>161304</c:v>
                </c:pt>
                <c:pt idx="74">
                  <c:v>379354</c:v>
                </c:pt>
                <c:pt idx="75">
                  <c:v>31806</c:v>
                </c:pt>
                <c:pt idx="76">
                  <c:v>34394</c:v>
                </c:pt>
              </c:numCache>
            </c:numRef>
          </c:val>
          <c:smooth val="0"/>
          <c:extLst>
            <c:ext xmlns:c16="http://schemas.microsoft.com/office/drawing/2014/chart" uri="{C3380CC4-5D6E-409C-BE32-E72D297353CC}">
              <c16:uniqueId val="{00000000-1AAE-41DC-B6EF-5F99A8D79AB9}"/>
            </c:ext>
          </c:extLst>
        </c:ser>
        <c:dLbls>
          <c:showLegendKey val="0"/>
          <c:showVal val="0"/>
          <c:showCatName val="0"/>
          <c:showSerName val="0"/>
          <c:showPercent val="0"/>
          <c:showBubbleSize val="0"/>
        </c:dLbls>
        <c:smooth val="0"/>
        <c:axId val="1128122111"/>
        <c:axId val="1121126335"/>
      </c:lineChart>
      <c:catAx>
        <c:axId val="112812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126335"/>
        <c:crosses val="autoZero"/>
        <c:auto val="1"/>
        <c:lblAlgn val="ctr"/>
        <c:lblOffset val="100"/>
        <c:noMultiLvlLbl val="0"/>
      </c:catAx>
      <c:valAx>
        <c:axId val="11211263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122111"/>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Tule Lake NWR Peak Fall Duck Counts</a:t>
            </a:r>
          </a:p>
          <a:p>
            <a:pPr>
              <a:defRPr/>
            </a:pPr>
            <a:r>
              <a:rPr lang="en-US"/>
              <a:t>2000-2021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Sheet4!$G$2</c:f>
              <c:strCache>
                <c:ptCount val="1"/>
                <c:pt idx="0">
                  <c:v>TLNWR</c:v>
                </c:pt>
              </c:strCache>
            </c:strRef>
          </c:tx>
          <c:spPr>
            <a:ln w="28575" cap="rnd">
              <a:solidFill>
                <a:schemeClr val="accent2"/>
              </a:solidFill>
              <a:round/>
            </a:ln>
            <a:effectLst/>
          </c:spPr>
          <c:marker>
            <c:symbol val="none"/>
          </c:marker>
          <c:cat>
            <c:numRef>
              <c:f>Sheet4!$E$58:$E$79</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Sheet4!$G$58:$G$79</c:f>
              <c:numCache>
                <c:formatCode>#,##0</c:formatCode>
                <c:ptCount val="22"/>
                <c:pt idx="0">
                  <c:v>203400</c:v>
                </c:pt>
                <c:pt idx="1">
                  <c:v>123060</c:v>
                </c:pt>
                <c:pt idx="2">
                  <c:v>210100</c:v>
                </c:pt>
                <c:pt idx="3">
                  <c:v>317600</c:v>
                </c:pt>
                <c:pt idx="4">
                  <c:v>175550</c:v>
                </c:pt>
                <c:pt idx="5">
                  <c:v>150120</c:v>
                </c:pt>
                <c:pt idx="6">
                  <c:v>376900</c:v>
                </c:pt>
                <c:pt idx="7">
                  <c:v>176700</c:v>
                </c:pt>
                <c:pt idx="8">
                  <c:v>146240</c:v>
                </c:pt>
                <c:pt idx="9">
                  <c:v>181240</c:v>
                </c:pt>
                <c:pt idx="10">
                  <c:v>239350</c:v>
                </c:pt>
                <c:pt idx="11">
                  <c:v>113620</c:v>
                </c:pt>
                <c:pt idx="12">
                  <c:v>152300</c:v>
                </c:pt>
                <c:pt idx="13">
                  <c:v>116850</c:v>
                </c:pt>
                <c:pt idx="14">
                  <c:v>162720</c:v>
                </c:pt>
                <c:pt idx="15">
                  <c:v>139370</c:v>
                </c:pt>
                <c:pt idx="16">
                  <c:v>106004</c:v>
                </c:pt>
                <c:pt idx="17">
                  <c:v>84426</c:v>
                </c:pt>
                <c:pt idx="18">
                  <c:v>132210</c:v>
                </c:pt>
                <c:pt idx="19" formatCode="0">
                  <c:v>122572</c:v>
                </c:pt>
                <c:pt idx="20" formatCode="0">
                  <c:v>77938</c:v>
                </c:pt>
                <c:pt idx="21" formatCode="0">
                  <c:v>42002</c:v>
                </c:pt>
              </c:numCache>
            </c:numRef>
          </c:val>
          <c:smooth val="0"/>
          <c:extLst>
            <c:ext xmlns:c16="http://schemas.microsoft.com/office/drawing/2014/chart" uri="{C3380CC4-5D6E-409C-BE32-E72D297353CC}">
              <c16:uniqueId val="{00000000-9B13-490F-8E48-BE0E17041A28}"/>
            </c:ext>
          </c:extLst>
        </c:ser>
        <c:dLbls>
          <c:showLegendKey val="0"/>
          <c:showVal val="0"/>
          <c:showCatName val="0"/>
          <c:showSerName val="0"/>
          <c:showPercent val="0"/>
          <c:showBubbleSize val="0"/>
        </c:dLbls>
        <c:smooth val="0"/>
        <c:axId val="324163423"/>
        <c:axId val="324164255"/>
      </c:lineChart>
      <c:catAx>
        <c:axId val="3241634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4164255"/>
        <c:crosses val="autoZero"/>
        <c:auto val="1"/>
        <c:lblAlgn val="ctr"/>
        <c:lblOffset val="100"/>
        <c:noMultiLvlLbl val="1"/>
      </c:catAx>
      <c:valAx>
        <c:axId val="324164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4163423"/>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Tule</a:t>
            </a:r>
            <a:r>
              <a:rPr lang="en-US" baseline="0"/>
              <a:t> Lake NWR Peak Fall Duck Counts</a:t>
            </a:r>
          </a:p>
          <a:p>
            <a:pPr>
              <a:defRPr/>
            </a:pPr>
            <a:r>
              <a:rPr lang="en-US" baseline="0"/>
              <a:t>1944-2021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Sheet4!$G$2</c:f>
              <c:strCache>
                <c:ptCount val="1"/>
                <c:pt idx="0">
                  <c:v>TLNWR</c:v>
                </c:pt>
              </c:strCache>
            </c:strRef>
          </c:tx>
          <c:spPr>
            <a:ln w="28575" cap="rnd">
              <a:solidFill>
                <a:schemeClr val="accent2"/>
              </a:solidFill>
              <a:round/>
            </a:ln>
            <a:effectLst/>
          </c:spPr>
          <c:marker>
            <c:symbol val="none"/>
          </c:marker>
          <c:cat>
            <c:strRef>
              <c:f>Sheet4!$E$3:$E$79</c:f>
              <c:strCache>
                <c:ptCount val="77"/>
                <c:pt idx="0">
                  <c:v>1944</c:v>
                </c:pt>
                <c:pt idx="1">
                  <c:v>1945</c:v>
                </c:pt>
                <c:pt idx="2">
                  <c:v>1946</c:v>
                </c:pt>
                <c:pt idx="3">
                  <c:v>1947</c:v>
                </c:pt>
                <c:pt idx="4">
                  <c:v>1948</c:v>
                </c:pt>
                <c:pt idx="5">
                  <c:v>1949</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pt idx="71">
                  <c:v>2016</c:v>
                </c:pt>
                <c:pt idx="72">
                  <c:v>2017</c:v>
                </c:pt>
                <c:pt idx="73">
                  <c:v>2018</c:v>
                </c:pt>
                <c:pt idx="74">
                  <c:v>2019</c:v>
                </c:pt>
                <c:pt idx="75">
                  <c:v>2020</c:v>
                </c:pt>
                <c:pt idx="76">
                  <c:v>2021</c:v>
                </c:pt>
              </c:strCache>
            </c:strRef>
          </c:cat>
          <c:val>
            <c:numRef>
              <c:f>Sheet4!$G$3:$G$79</c:f>
              <c:numCache>
                <c:formatCode>#,##0</c:formatCode>
                <c:ptCount val="77"/>
                <c:pt idx="1">
                  <c:v>2220000</c:v>
                </c:pt>
                <c:pt idx="2">
                  <c:v>1250501</c:v>
                </c:pt>
                <c:pt idx="3">
                  <c:v>2106000</c:v>
                </c:pt>
                <c:pt idx="4">
                  <c:v>3385000</c:v>
                </c:pt>
                <c:pt idx="5">
                  <c:v>2428000</c:v>
                </c:pt>
                <c:pt idx="6">
                  <c:v>3376000</c:v>
                </c:pt>
                <c:pt idx="7">
                  <c:v>1671500</c:v>
                </c:pt>
                <c:pt idx="8">
                  <c:v>1730910</c:v>
                </c:pt>
                <c:pt idx="9">
                  <c:v>3067700</c:v>
                </c:pt>
                <c:pt idx="10">
                  <c:v>3690950</c:v>
                </c:pt>
                <c:pt idx="11">
                  <c:v>3097900</c:v>
                </c:pt>
                <c:pt idx="12">
                  <c:v>2455396</c:v>
                </c:pt>
                <c:pt idx="13">
                  <c:v>3508150</c:v>
                </c:pt>
                <c:pt idx="14">
                  <c:v>2999500</c:v>
                </c:pt>
                <c:pt idx="15">
                  <c:v>1684700</c:v>
                </c:pt>
                <c:pt idx="16">
                  <c:v>1148900</c:v>
                </c:pt>
                <c:pt idx="17">
                  <c:v>607160</c:v>
                </c:pt>
                <c:pt idx="18">
                  <c:v>1161250</c:v>
                </c:pt>
                <c:pt idx="19">
                  <c:v>1457931</c:v>
                </c:pt>
                <c:pt idx="20">
                  <c:v>1654600</c:v>
                </c:pt>
                <c:pt idx="21">
                  <c:v>1643440</c:v>
                </c:pt>
                <c:pt idx="22">
                  <c:v>1133350</c:v>
                </c:pt>
                <c:pt idx="23">
                  <c:v>960400</c:v>
                </c:pt>
                <c:pt idx="24">
                  <c:v>892350</c:v>
                </c:pt>
                <c:pt idx="25">
                  <c:v>1359800</c:v>
                </c:pt>
                <c:pt idx="26">
                  <c:v>1208600</c:v>
                </c:pt>
                <c:pt idx="27">
                  <c:v>1038210</c:v>
                </c:pt>
                <c:pt idx="28">
                  <c:v>395000</c:v>
                </c:pt>
                <c:pt idx="29">
                  <c:v>280370</c:v>
                </c:pt>
                <c:pt idx="30">
                  <c:v>440210</c:v>
                </c:pt>
                <c:pt idx="31">
                  <c:v>410000</c:v>
                </c:pt>
                <c:pt idx="32">
                  <c:v>271360</c:v>
                </c:pt>
                <c:pt idx="33">
                  <c:v>308360</c:v>
                </c:pt>
                <c:pt idx="34">
                  <c:v>304400</c:v>
                </c:pt>
                <c:pt idx="35">
                  <c:v>183770</c:v>
                </c:pt>
                <c:pt idx="36">
                  <c:v>191600</c:v>
                </c:pt>
                <c:pt idx="37">
                  <c:v>76450</c:v>
                </c:pt>
                <c:pt idx="38">
                  <c:v>301000</c:v>
                </c:pt>
                <c:pt idx="39">
                  <c:v>207400</c:v>
                </c:pt>
                <c:pt idx="40">
                  <c:v>107500</c:v>
                </c:pt>
                <c:pt idx="41">
                  <c:v>107160</c:v>
                </c:pt>
                <c:pt idx="42">
                  <c:v>159500</c:v>
                </c:pt>
                <c:pt idx="43">
                  <c:v>144700</c:v>
                </c:pt>
                <c:pt idx="44">
                  <c:v>182300</c:v>
                </c:pt>
                <c:pt idx="45">
                  <c:v>161050</c:v>
                </c:pt>
                <c:pt idx="46">
                  <c:v>108500</c:v>
                </c:pt>
                <c:pt idx="47">
                  <c:v>150445</c:v>
                </c:pt>
                <c:pt idx="48">
                  <c:v>116900</c:v>
                </c:pt>
                <c:pt idx="49">
                  <c:v>165200</c:v>
                </c:pt>
                <c:pt idx="50">
                  <c:v>181500</c:v>
                </c:pt>
                <c:pt idx="51">
                  <c:v>102800</c:v>
                </c:pt>
                <c:pt idx="52">
                  <c:v>224130</c:v>
                </c:pt>
                <c:pt idx="53">
                  <c:v>149920</c:v>
                </c:pt>
                <c:pt idx="54">
                  <c:v>272200</c:v>
                </c:pt>
                <c:pt idx="55">
                  <c:v>203400</c:v>
                </c:pt>
                <c:pt idx="56">
                  <c:v>123060</c:v>
                </c:pt>
                <c:pt idx="57">
                  <c:v>210100</c:v>
                </c:pt>
                <c:pt idx="58">
                  <c:v>317600</c:v>
                </c:pt>
                <c:pt idx="59">
                  <c:v>175550</c:v>
                </c:pt>
                <c:pt idx="60">
                  <c:v>150120</c:v>
                </c:pt>
                <c:pt idx="61">
                  <c:v>376900</c:v>
                </c:pt>
                <c:pt idx="62">
                  <c:v>176700</c:v>
                </c:pt>
                <c:pt idx="63">
                  <c:v>146240</c:v>
                </c:pt>
                <c:pt idx="64">
                  <c:v>181240</c:v>
                </c:pt>
                <c:pt idx="65">
                  <c:v>239350</c:v>
                </c:pt>
                <c:pt idx="66">
                  <c:v>113620</c:v>
                </c:pt>
                <c:pt idx="67">
                  <c:v>152300</c:v>
                </c:pt>
                <c:pt idx="68">
                  <c:v>116850</c:v>
                </c:pt>
                <c:pt idx="69">
                  <c:v>162720</c:v>
                </c:pt>
                <c:pt idx="70">
                  <c:v>139370</c:v>
                </c:pt>
                <c:pt idx="71">
                  <c:v>106004</c:v>
                </c:pt>
                <c:pt idx="72">
                  <c:v>84426</c:v>
                </c:pt>
                <c:pt idx="73">
                  <c:v>132210</c:v>
                </c:pt>
                <c:pt idx="74" formatCode="0">
                  <c:v>122572</c:v>
                </c:pt>
                <c:pt idx="75" formatCode="0">
                  <c:v>77938</c:v>
                </c:pt>
                <c:pt idx="76" formatCode="0">
                  <c:v>42002</c:v>
                </c:pt>
              </c:numCache>
            </c:numRef>
          </c:val>
          <c:smooth val="0"/>
          <c:extLst>
            <c:ext xmlns:c16="http://schemas.microsoft.com/office/drawing/2014/chart" uri="{C3380CC4-5D6E-409C-BE32-E72D297353CC}">
              <c16:uniqueId val="{00000000-E5EB-4B02-AED9-EA73CDA60DA1}"/>
            </c:ext>
          </c:extLst>
        </c:ser>
        <c:dLbls>
          <c:showLegendKey val="0"/>
          <c:showVal val="0"/>
          <c:showCatName val="0"/>
          <c:showSerName val="0"/>
          <c:showPercent val="0"/>
          <c:showBubbleSize val="0"/>
        </c:dLbls>
        <c:smooth val="0"/>
        <c:axId val="1112452623"/>
        <c:axId val="1112453039"/>
        <c:extLst/>
      </c:lineChart>
      <c:catAx>
        <c:axId val="1112452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453039"/>
        <c:crosses val="autoZero"/>
        <c:auto val="1"/>
        <c:lblAlgn val="ctr"/>
        <c:lblOffset val="100"/>
        <c:noMultiLvlLbl val="0"/>
      </c:catAx>
      <c:valAx>
        <c:axId val="111245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452623"/>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2-04-18T13:43:23.444" idx="10">
    <p:pos x="10" y="10"/>
    <p:text>Steven you should discuss with Greg how he would like to deal with acknowledging local efforts.  We get a lot of heat from ag community for not acknowledging them which is going to be very sensitive this year.  I don't think it is my place to do this in this document</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22-04-21T10:36:53.120" idx="4">
    <p:pos x="4041" y="3835"/>
    <p:text>We need to consult with Greg regarding the language he wants to use my opinion is we simply state USFWS opinion on irrigation</p:text>
    <p:extLst>
      <p:ext uri="{C676402C-5697-4E1C-873F-D02D1690AC5C}">
        <p15:threadingInfo xmlns:p15="http://schemas.microsoft.com/office/powerpoint/2012/main" timeZoneBias="420"/>
      </p:ext>
    </p:extLst>
  </p:cm>
  <p:cm authorId="2" dt="2022-06-07T11:21:16.047" idx="11">
    <p:pos x="7592" y="772"/>
    <p:text>I added "We expect Tule Lake to go dry for the first time in history"
</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04-13T13:43:31.090" idx="9">
    <p:pos x="7280" y="717"/>
    <p:text>JV i will leave this slide for you to talk about the 1A drawdown
</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6-07T11:35:49.376" idx="13">
    <p:pos x="7603" y="1340"/>
    <p:text>Changed bullet 1
</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1-07-09T12:47:33.505" idx="9">
    <p:pos x="7491" y="1320"/>
    <p:text>Steven should you add something stating depending on water availability or something like that?  I am concerned there is going o be a big push to allow access to flooded areas not in hunt area so we may want to state something up front so it is clear.
</p:text>
    <p:extLst>
      <p:ext uri="{C676402C-5697-4E1C-873F-D02D1690AC5C}">
        <p15:threadingInfo xmlns:p15="http://schemas.microsoft.com/office/powerpoint/2012/main" timeZoneBias="420"/>
      </p:ext>
    </p:extLst>
  </p:cm>
  <p:cm authorId="2" dt="2022-06-07T11:44:24.807" idx="14">
    <p:pos x="7491" y="1416"/>
    <p:text>1st bullet
</p:text>
    <p:extLst>
      <p:ext uri="{C676402C-5697-4E1C-873F-D02D1690AC5C}">
        <p15:threadingInfo xmlns:p15="http://schemas.microsoft.com/office/powerpoint/2012/main" timeZoneBias="420">
          <p15:parentCm authorId="3" idx="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4-27T10:43:26.444" idx="10">
    <p:pos x="10" y="10"/>
    <p:text>Proof read last bullet please
</p:text>
    <p:extLst>
      <p:ext uri="{C676402C-5697-4E1C-873F-D02D1690AC5C}">
        <p15:threadingInfo xmlns:p15="http://schemas.microsoft.com/office/powerpoint/2012/main" timeZoneBias="420"/>
      </p:ext>
    </p:extLst>
  </p:cm>
  <p:cm authorId="1" dt="2022-06-07T16:02:41.353" idx="13">
    <p:pos x="10" y="106"/>
    <p:text>Is this better? 
</p:text>
    <p:extLst>
      <p:ext uri="{C676402C-5697-4E1C-873F-D02D1690AC5C}">
        <p15:threadingInfo xmlns:p15="http://schemas.microsoft.com/office/powerpoint/2012/main" timeZoneBias="420">
          <p15:parentCm authorId="2" idx="10"/>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2-04-21T12:06:45.490" idx="8">
    <p:pos x="4777" y="309"/>
    <p:text>this would be aquestion for fitz but we may want or need to modify this to state all public use is managed through determinations of compatability so we do not single out hunting</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4-25T12:43:12.230" idx="10">
    <p:pos x="7534" y="620"/>
    <p:text>I would remove saying that the bi-op modelled LK out of migration. that was caused by reducing water. 
</p:text>
    <p:extLst>
      <p:ext uri="{C676402C-5697-4E1C-873F-D02D1690AC5C}">
        <p15:threadingInfo xmlns:p15="http://schemas.microsoft.com/office/powerpoint/2012/main" timeZoneBias="420"/>
      </p:ext>
    </p:extLst>
  </p:cm>
  <p:cm authorId="3" dt="2022-04-25T12:51:44.348" idx="12">
    <p:pos x="7534" y="716"/>
    <p:text>Agee but the Bio op was the driver of the water reduction.  We no longer are modelled for water outside of Dec-Feb regardless of water year so biop is a bigger inhibitor than water
</p:text>
    <p:extLst>
      <p:ext uri="{C676402C-5697-4E1C-873F-D02D1690AC5C}">
        <p15:threadingInfo xmlns:p15="http://schemas.microsoft.com/office/powerpoint/2012/main" timeZoneBias="420">
          <p15:parentCm authorId="1" idx="10"/>
        </p15:threadingInfo>
      </p:ext>
    </p:extLst>
  </p:cm>
  <p:cm authorId="1" dt="2022-04-25T12:44:29.544" idx="11">
    <p:pos x="7630" y="716"/>
    <p:text>Best of recent years? lets say something like over the passed x years we have not received over 50%
</p:text>
    <p:extLst>
      <p:ext uri="{C676402C-5697-4E1C-873F-D02D1690AC5C}">
        <p15:threadingInfo xmlns:p15="http://schemas.microsoft.com/office/powerpoint/2012/main" timeZoneBias="420"/>
      </p:ext>
    </p:extLst>
  </p:cm>
  <p:cm authorId="3" dt="2022-04-25T12:52:19.254" idx="13">
    <p:pos x="7630" y="812"/>
    <p:text>Let me mull that over and see what time frame would work
</p:text>
    <p:extLst>
      <p:ext uri="{C676402C-5697-4E1C-873F-D02D1690AC5C}">
        <p15:threadingInfo xmlns:p15="http://schemas.microsoft.com/office/powerpoint/2012/main" timeZoneBias="420">
          <p15:parentCm authorId="1" idx="1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4-13T12:54:30.362" idx="4">
    <p:pos x="10" y="10"/>
    <p:text>Do we have a better 1A drawdown picture? This is more of a drought pic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4-13T13:07:34.107" idx="5">
    <p:pos x="5320" y="844"/>
    <p:text>make sure these numbers are accurate. How many AF was pumped from tail water 
</p:text>
    <p:extLst>
      <p:ext uri="{C676402C-5697-4E1C-873F-D02D1690AC5C}">
        <p15:threadingInfo xmlns:p15="http://schemas.microsoft.com/office/powerpoint/2012/main" timeZoneBias="420"/>
      </p:ext>
    </p:extLst>
  </p:cm>
  <p:cm authorId="3" dt="2022-04-25T13:15:09.491" idx="14">
    <p:pos x="5320" y="940"/>
    <p:text>Tail water pumping totals are in the summary slide
</p:text>
    <p:extLst>
      <p:ext uri="{C676402C-5697-4E1C-873F-D02D1690AC5C}">
        <p15:threadingInfo xmlns:p15="http://schemas.microsoft.com/office/powerpoint/2012/main" timeZoneBias="420">
          <p15:parentCm authorId="1" idx="5"/>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22-04-21T09:12:54.092" idx="2">
    <p:pos x="5478" y="1440"/>
    <p:text>Steven we need to figure out where we can state.  the majority of waterfowl were observed off refuge</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22-04-21T10:02:21.687" idx="3">
    <p:pos x="4552" y="4093"/>
    <p:text>check with Geoff on this I beleive there will be some</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1-07-01T14:09:53.126" idx="4">
    <p:pos x="10" y="10"/>
    <p:text>Not sure if it my computer of if the picture is placed at an angle 
</p:text>
    <p:extLst>
      <p:ext uri="{C676402C-5697-4E1C-873F-D02D1690AC5C}">
        <p15:threadingInfo xmlns:p15="http://schemas.microsoft.com/office/powerpoint/2012/main" timeZoneBias="420"/>
      </p:ext>
    </p:extLst>
  </p:cm>
  <p:cm authorId="2" dt="2021-07-01T15:09:38.855" idx="8">
    <p:pos x="10" y="106"/>
    <p:text>I tilted it so that it appears level in the finished product
</p:text>
    <p:extLst>
      <p:ext uri="{C676402C-5697-4E1C-873F-D02D1690AC5C}">
        <p15:threadingInfo xmlns:p15="http://schemas.microsoft.com/office/powerpoint/2012/main" timeZoneBias="420">
          <p15:parentCm authorId="3"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E65CF-4415-4639-B10D-4D39C9D08373}"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5928D-A1EC-4744-BC7B-462D0DA3CC32}" type="slidenum">
              <a:rPr lang="en-US" smtClean="0"/>
              <a:t>‹#›</a:t>
            </a:fld>
            <a:endParaRPr lang="en-US"/>
          </a:p>
        </p:txBody>
      </p:sp>
    </p:spTree>
    <p:extLst>
      <p:ext uri="{BB962C8B-B14F-4D97-AF65-F5344CB8AC3E}">
        <p14:creationId xmlns:p14="http://schemas.microsoft.com/office/powerpoint/2010/main" val="346235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B5928D-A1EC-4744-BC7B-462D0DA3CC32}" type="slidenum">
              <a:rPr lang="en-US" smtClean="0"/>
              <a:t>1</a:t>
            </a:fld>
            <a:endParaRPr lang="en-US"/>
          </a:p>
        </p:txBody>
      </p:sp>
    </p:spTree>
    <p:extLst>
      <p:ext uri="{BB962C8B-B14F-4D97-AF65-F5344CB8AC3E}">
        <p14:creationId xmlns:p14="http://schemas.microsoft.com/office/powerpoint/2010/main" val="202601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B5928D-A1EC-4744-BC7B-462D0DA3CC32}" type="slidenum">
              <a:rPr lang="en-US" smtClean="0"/>
              <a:t>6</a:t>
            </a:fld>
            <a:endParaRPr lang="en-US"/>
          </a:p>
        </p:txBody>
      </p:sp>
    </p:spTree>
    <p:extLst>
      <p:ext uri="{BB962C8B-B14F-4D97-AF65-F5344CB8AC3E}">
        <p14:creationId xmlns:p14="http://schemas.microsoft.com/office/powerpoint/2010/main" val="231675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B5928D-A1EC-4744-BC7B-462D0DA3CC32}" type="slidenum">
              <a:rPr lang="en-US" smtClean="0"/>
              <a:t>22</a:t>
            </a:fld>
            <a:endParaRPr lang="en-US"/>
          </a:p>
        </p:txBody>
      </p:sp>
    </p:spTree>
    <p:extLst>
      <p:ext uri="{BB962C8B-B14F-4D97-AF65-F5344CB8AC3E}">
        <p14:creationId xmlns:p14="http://schemas.microsoft.com/office/powerpoint/2010/main" val="7050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B5928D-A1EC-4744-BC7B-462D0DA3CC32}" type="slidenum">
              <a:rPr lang="en-US" smtClean="0"/>
              <a:t>31</a:t>
            </a:fld>
            <a:endParaRPr lang="en-US"/>
          </a:p>
        </p:txBody>
      </p:sp>
    </p:spTree>
    <p:extLst>
      <p:ext uri="{BB962C8B-B14F-4D97-AF65-F5344CB8AC3E}">
        <p14:creationId xmlns:p14="http://schemas.microsoft.com/office/powerpoint/2010/main" val="377413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B5928D-A1EC-4744-BC7B-462D0DA3CC32}" type="slidenum">
              <a:rPr lang="en-US" smtClean="0"/>
              <a:t>49</a:t>
            </a:fld>
            <a:endParaRPr lang="en-US"/>
          </a:p>
        </p:txBody>
      </p:sp>
    </p:spTree>
    <p:extLst>
      <p:ext uri="{BB962C8B-B14F-4D97-AF65-F5344CB8AC3E}">
        <p14:creationId xmlns:p14="http://schemas.microsoft.com/office/powerpoint/2010/main" val="6547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D408F0-75F3-4CFA-9220-5B42514D0C71}"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11145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408F0-75F3-4CFA-9220-5B42514D0C71}"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91520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408F0-75F3-4CFA-9220-5B42514D0C71}"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326517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3E2BF75-F2B2-430D-AD18-9C63225044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201840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3F143E4-9D4E-48C7-B9B2-F837607581F8}"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439933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FB18788-CC32-4A64-A1CB-E39A38DA36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333620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63A27E9-0326-4D9A-9D90-16DBAC92A23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05578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F2C00E2B-8FBC-445E-A8B6-BD478ADE897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1962164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A6631B4-2725-4496-A85E-A9DBCE2DD60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479120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6C2F425A-A769-4E5F-A9EB-393682CD350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6289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CA6D88B-E7CD-475C-B2E1-0D8953A1BCA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536359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408F0-75F3-4CFA-9220-5B42514D0C71}"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53815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8D97E66-02C2-4A2E-8CA2-0BB92B58D97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06932079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2F2AD1C-B564-4258-A834-34C6D6AEE8A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471610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7789F0-2DE0-421F-87CC-BB8C396B703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550719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F8B7B7EF-8C01-45C4-952B-73C070919EB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2569919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D408F0-75F3-4CFA-9220-5B42514D0C71}"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361947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D408F0-75F3-4CFA-9220-5B42514D0C71}"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3905883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D408F0-75F3-4CFA-9220-5B42514D0C71}" type="datetimeFigureOut">
              <a:rPr lang="en-US" smtClean="0"/>
              <a:t>6/21/2022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3102567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D408F0-75F3-4CFA-9220-5B42514D0C71}" type="datetimeFigureOut">
              <a:rPr lang="en-US" smtClean="0"/>
              <a:t>6/21/2022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103889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408F0-75F3-4CFA-9220-5B42514D0C71}" type="datetimeFigureOut">
              <a:rPr lang="en-US" smtClean="0"/>
              <a:t>6/21/2022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28270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D408F0-75F3-4CFA-9220-5B42514D0C71}"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179576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D408F0-75F3-4CFA-9220-5B42514D0C71}"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8D87-2166-40B9-B0A9-3DD5D5C0815B}" type="slidenum">
              <a:rPr lang="en-US" smtClean="0"/>
              <a:t>‹#›</a:t>
            </a:fld>
            <a:endParaRPr lang="en-US"/>
          </a:p>
        </p:txBody>
      </p:sp>
    </p:spTree>
    <p:extLst>
      <p:ext uri="{BB962C8B-B14F-4D97-AF65-F5344CB8AC3E}">
        <p14:creationId xmlns:p14="http://schemas.microsoft.com/office/powerpoint/2010/main" val="42701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408F0-75F3-4CFA-9220-5B42514D0C71}" type="datetimeFigureOut">
              <a:rPr lang="en-US" smtClean="0"/>
              <a:t>6/21/2022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68D87-2166-40B9-B0A9-3DD5D5C0815B}" type="slidenum">
              <a:rPr lang="en-US" smtClean="0"/>
              <a:t>‹#›</a:t>
            </a:fld>
            <a:endParaRPr lang="en-US"/>
          </a:p>
        </p:txBody>
      </p:sp>
    </p:spTree>
    <p:extLst>
      <p:ext uri="{BB962C8B-B14F-4D97-AF65-F5344CB8AC3E}">
        <p14:creationId xmlns:p14="http://schemas.microsoft.com/office/powerpoint/2010/main" val="3425640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0000">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0000">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CE92362-AB72-418E-841C-27ABC9F2F996}" type="slidenum">
              <a:rPr lang="en-US">
                <a:solidFill>
                  <a:srgbClr val="000000">
                    <a:tint val="75000"/>
                  </a:srgbClr>
                </a:solidFill>
                <a:latin typeface="Arial" charset="0"/>
              </a:rPr>
              <a:pPr fontAlgn="base">
                <a:spcBef>
                  <a:spcPct val="0"/>
                </a:spcBef>
                <a:spcAft>
                  <a:spcPct val="0"/>
                </a:spcAft>
                <a:defRPr/>
              </a:pPr>
              <a:t>‹#›</a:t>
            </a:fld>
            <a:endParaRPr lang="en-US">
              <a:solidFill>
                <a:srgbClr val="000000">
                  <a:tint val="75000"/>
                </a:srgbClr>
              </a:solidFill>
              <a:latin typeface="Arial" charset="0"/>
            </a:endParaRPr>
          </a:p>
        </p:txBody>
      </p:sp>
    </p:spTree>
    <p:extLst>
      <p:ext uri="{BB962C8B-B14F-4D97-AF65-F5344CB8AC3E}">
        <p14:creationId xmlns:p14="http://schemas.microsoft.com/office/powerpoint/2010/main" val="2520135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comments" Target="../comments/comment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comments" Target="../comments/comment7.xml"/><Relationship Id="rId5" Type="http://schemas.openxmlformats.org/officeDocument/2006/relationships/image" Target="../media/image22.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comments" Target="../comments/comment8.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comments" Target="../comments/comment9.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2853" y="1000993"/>
            <a:ext cx="10215281" cy="4308661"/>
          </a:xfrm>
        </p:spPr>
        <p:txBody>
          <a:bodyPr>
            <a:normAutofit/>
          </a:bodyPr>
          <a:lstStyle/>
          <a:p>
            <a:endParaRPr lang="en-US" sz="3600" dirty="0">
              <a:solidFill>
                <a:schemeClr val="bg1"/>
              </a:solidFill>
              <a:latin typeface="Times New Roman"/>
              <a:ea typeface="+mj-lt"/>
              <a:cs typeface="Times New Roman"/>
            </a:endParaRPr>
          </a:p>
        </p:txBody>
      </p:sp>
      <p:sp>
        <p:nvSpPr>
          <p:cNvPr id="5" name="TextBox 4">
            <a:extLst>
              <a:ext uri="{FF2B5EF4-FFF2-40B4-BE49-F238E27FC236}">
                <a16:creationId xmlns:a16="http://schemas.microsoft.com/office/drawing/2014/main" id="{7C342511-FAEE-68EE-408D-83943DF6E72A}"/>
              </a:ext>
            </a:extLst>
          </p:cNvPr>
          <p:cNvSpPr txBox="1"/>
          <p:nvPr/>
        </p:nvSpPr>
        <p:spPr>
          <a:xfrm>
            <a:off x="4724400" y="3171646"/>
            <a:ext cx="54748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dirty="0">
              <a:solidFill>
                <a:schemeClr val="bg1"/>
              </a:solidFill>
              <a:latin typeface="Times New Roman"/>
              <a:cs typeface="Calibri"/>
            </a:endParaRPr>
          </a:p>
        </p:txBody>
      </p:sp>
      <p:pic>
        <p:nvPicPr>
          <p:cNvPr id="6" name="Picture 6">
            <a:extLst>
              <a:ext uri="{FF2B5EF4-FFF2-40B4-BE49-F238E27FC236}">
                <a16:creationId xmlns:a16="http://schemas.microsoft.com/office/drawing/2014/main" id="{15329833-E42A-DC0E-391D-A5376F07453A}"/>
              </a:ext>
            </a:extLst>
          </p:cNvPr>
          <p:cNvPicPr>
            <a:picLocks noChangeAspect="1"/>
          </p:cNvPicPr>
          <p:nvPr/>
        </p:nvPicPr>
        <p:blipFill>
          <a:blip r:embed="rId3"/>
          <a:stretch>
            <a:fillRect/>
          </a:stretch>
        </p:blipFill>
        <p:spPr>
          <a:xfrm>
            <a:off x="720" y="-1555"/>
            <a:ext cx="12193856" cy="6855714"/>
          </a:xfrm>
          <a:prstGeom prst="rect">
            <a:avLst/>
          </a:prstGeom>
        </p:spPr>
      </p:pic>
      <p:sp>
        <p:nvSpPr>
          <p:cNvPr id="7" name="TextBox 6">
            <a:extLst>
              <a:ext uri="{FF2B5EF4-FFF2-40B4-BE49-F238E27FC236}">
                <a16:creationId xmlns:a16="http://schemas.microsoft.com/office/drawing/2014/main" id="{CE856BF6-0D93-223E-1EDD-5F1F956509FD}"/>
              </a:ext>
            </a:extLst>
          </p:cNvPr>
          <p:cNvSpPr txBox="1"/>
          <p:nvPr/>
        </p:nvSpPr>
        <p:spPr>
          <a:xfrm>
            <a:off x="1908717" y="700668"/>
            <a:ext cx="869980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002060"/>
                </a:solidFill>
                <a:latin typeface="Times New Roman"/>
                <a:cs typeface="Times New Roman"/>
              </a:rPr>
              <a:t>Tule Lake and Lower Klamath Refuges Habitat Conditions</a:t>
            </a:r>
            <a:endParaRPr lang="en-US" sz="4000">
              <a:solidFill>
                <a:srgbClr val="002060"/>
              </a:solidFill>
              <a:latin typeface="Calibri"/>
              <a:cs typeface="Calibri"/>
            </a:endParaRPr>
          </a:p>
          <a:p>
            <a:pPr algn="ctr"/>
            <a:endParaRPr lang="en-US" sz="4000" dirty="0">
              <a:solidFill>
                <a:srgbClr val="002060"/>
              </a:solidFill>
              <a:latin typeface="Times New Roman"/>
              <a:cs typeface="Times New Roman"/>
            </a:endParaRPr>
          </a:p>
          <a:p>
            <a:pPr algn="ctr"/>
            <a:r>
              <a:rPr lang="en-US" sz="4000" dirty="0">
                <a:solidFill>
                  <a:srgbClr val="002060"/>
                </a:solidFill>
                <a:latin typeface="Times New Roman"/>
                <a:cs typeface="Times New Roman"/>
              </a:rPr>
              <a:t> 2022</a:t>
            </a:r>
            <a:endParaRPr lang="en-US" sz="4000">
              <a:solidFill>
                <a:srgbClr val="002060"/>
              </a:solidFill>
              <a:ea typeface="+mn-lt"/>
              <a:cs typeface="+mn-lt"/>
            </a:endParaRPr>
          </a:p>
          <a:p>
            <a:pPr algn="ctr"/>
            <a:endParaRPr lang="en-US" sz="4000" dirty="0">
              <a:solidFill>
                <a:srgbClr val="002060"/>
              </a:solidFill>
              <a:cs typeface="Calibri"/>
            </a:endParaRPr>
          </a:p>
        </p:txBody>
      </p:sp>
      <p:pic>
        <p:nvPicPr>
          <p:cNvPr id="8" name="Picture 8">
            <a:extLst>
              <a:ext uri="{FF2B5EF4-FFF2-40B4-BE49-F238E27FC236}">
                <a16:creationId xmlns:a16="http://schemas.microsoft.com/office/drawing/2014/main" id="{FC920355-F9A8-63DB-46CF-AACF2F7A6A8D}"/>
              </a:ext>
            </a:extLst>
          </p:cNvPr>
          <p:cNvPicPr>
            <a:picLocks noChangeAspect="1"/>
          </p:cNvPicPr>
          <p:nvPr/>
        </p:nvPicPr>
        <p:blipFill>
          <a:blip r:embed="rId4"/>
          <a:stretch>
            <a:fillRect/>
          </a:stretch>
        </p:blipFill>
        <p:spPr>
          <a:xfrm>
            <a:off x="141133" y="157163"/>
            <a:ext cx="1000125" cy="1209675"/>
          </a:xfrm>
          <a:prstGeom prst="rect">
            <a:avLst/>
          </a:prstGeom>
        </p:spPr>
      </p:pic>
    </p:spTree>
    <p:extLst>
      <p:ext uri="{BB962C8B-B14F-4D97-AF65-F5344CB8AC3E}">
        <p14:creationId xmlns:p14="http://schemas.microsoft.com/office/powerpoint/2010/main" val="124469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83731" y="6642556"/>
            <a:ext cx="2108269" cy="215444"/>
          </a:xfrm>
          <a:prstGeom prst="rect">
            <a:avLst/>
          </a:prstGeom>
        </p:spPr>
        <p:txBody>
          <a:bodyPr wrap="none">
            <a:spAutoFit/>
          </a:bodyPr>
          <a:lstStyle/>
          <a:p>
            <a:r>
              <a:rPr lang="en-US" sz="800">
                <a:solidFill>
                  <a:schemeClr val="bg1"/>
                </a:solidFill>
              </a:rPr>
              <a:t>Current Map | U.S. Drought Monitor (unl.edu)</a:t>
            </a:r>
          </a:p>
        </p:txBody>
      </p:sp>
      <p:pic>
        <p:nvPicPr>
          <p:cNvPr id="9" name="Picture 8"/>
          <p:cNvPicPr>
            <a:picLocks noChangeAspect="1"/>
          </p:cNvPicPr>
          <p:nvPr/>
        </p:nvPicPr>
        <p:blipFill rotWithShape="1">
          <a:blip r:embed="rId2"/>
          <a:srcRect l="760" t="53" b="-1"/>
          <a:stretch/>
        </p:blipFill>
        <p:spPr>
          <a:xfrm>
            <a:off x="1646015" y="46326"/>
            <a:ext cx="8624153" cy="6673174"/>
          </a:xfrm>
          <a:prstGeom prst="rect">
            <a:avLst/>
          </a:prstGeom>
        </p:spPr>
      </p:pic>
    </p:spTree>
    <p:extLst>
      <p:ext uri="{BB962C8B-B14F-4D97-AF65-F5344CB8AC3E}">
        <p14:creationId xmlns:p14="http://schemas.microsoft.com/office/powerpoint/2010/main" val="39638279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73" y="350378"/>
            <a:ext cx="7218394" cy="943701"/>
          </a:xfrm>
        </p:spPr>
        <p:txBody>
          <a:bodyPr>
            <a:normAutofit/>
          </a:bodyPr>
          <a:lstStyle/>
          <a:p>
            <a:r>
              <a:rPr lang="en-US" sz="4000">
                <a:solidFill>
                  <a:schemeClr val="bg2">
                    <a:lumMod val="75000"/>
                  </a:schemeClr>
                </a:solidFill>
                <a:latin typeface="Century Gothic"/>
              </a:rPr>
              <a:t>Your Input Matters </a:t>
            </a:r>
            <a:r>
              <a:rPr lang="en-US" sz="4000">
                <a:solidFill>
                  <a:schemeClr val="bg1"/>
                </a:solidFill>
                <a:latin typeface="Century Gothic"/>
              </a:rPr>
              <a:t> </a:t>
            </a:r>
          </a:p>
        </p:txBody>
      </p:sp>
      <p:sp>
        <p:nvSpPr>
          <p:cNvPr id="3" name="Content Placeholder 2"/>
          <p:cNvSpPr>
            <a:spLocks noGrp="1"/>
          </p:cNvSpPr>
          <p:nvPr>
            <p:ph idx="1"/>
          </p:nvPr>
        </p:nvSpPr>
        <p:spPr>
          <a:xfrm>
            <a:off x="241101" y="2441526"/>
            <a:ext cx="6801756" cy="4068764"/>
          </a:xfrm>
        </p:spPr>
        <p:txBody>
          <a:bodyPr vert="horz" lIns="91440" tIns="45720" rIns="91440" bIns="45720" rtlCol="0" anchor="t">
            <a:normAutofit/>
          </a:bodyPr>
          <a:lstStyle/>
          <a:p>
            <a:r>
              <a:rPr lang="en-US" sz="1600" dirty="0">
                <a:solidFill>
                  <a:schemeClr val="bg2"/>
                </a:solidFill>
              </a:rPr>
              <a:t>We addressed the stripped leave grain issue and adjusted the program to ensure spacing requests brought up by hunting community</a:t>
            </a:r>
            <a:endParaRPr lang="en-US" sz="1600" dirty="0">
              <a:solidFill>
                <a:schemeClr val="bg2"/>
              </a:solidFill>
              <a:cs typeface="Calibri"/>
            </a:endParaRPr>
          </a:p>
          <a:p>
            <a:r>
              <a:rPr lang="en-US" sz="1600" dirty="0">
                <a:solidFill>
                  <a:schemeClr val="bg2"/>
                </a:solidFill>
              </a:rPr>
              <a:t>We continue to address field access points and parking areas</a:t>
            </a:r>
            <a:endParaRPr lang="en-US" sz="1600" dirty="0">
              <a:solidFill>
                <a:schemeClr val="bg2"/>
              </a:solidFill>
              <a:cs typeface="Calibri"/>
            </a:endParaRPr>
          </a:p>
          <a:p>
            <a:r>
              <a:rPr lang="en-US" sz="1600" dirty="0">
                <a:solidFill>
                  <a:schemeClr val="bg2"/>
                </a:solidFill>
              </a:rPr>
              <a:t>We produced new map and regulation product to make rules and boundaries more clear</a:t>
            </a:r>
            <a:endParaRPr lang="en-US" sz="1600" dirty="0">
              <a:solidFill>
                <a:schemeClr val="bg2"/>
              </a:solidFill>
              <a:cs typeface="Calibri"/>
            </a:endParaRPr>
          </a:p>
          <a:p>
            <a:r>
              <a:rPr lang="en-US" sz="1600" dirty="0">
                <a:solidFill>
                  <a:schemeClr val="bg2"/>
                </a:solidFill>
                <a:cs typeface="Calibri"/>
              </a:rPr>
              <a:t>We have removed spoil piles throughout Sump 1A, widened and deepened the lost river channel through 1A, and are now beginning rehabilitation of smaller channels</a:t>
            </a:r>
          </a:p>
          <a:p>
            <a:r>
              <a:rPr lang="en-US" sz="1600" dirty="0">
                <a:solidFill>
                  <a:schemeClr val="bg2"/>
                </a:solidFill>
              </a:rPr>
              <a:t>We have been rehabilitating levees, fixing ditches and trying to increase the amount of land that can be managed when it has water</a:t>
            </a:r>
            <a:endParaRPr lang="en-US" sz="1600" dirty="0">
              <a:solidFill>
                <a:schemeClr val="bg2"/>
              </a:solidFill>
              <a:cs typeface="Calibri"/>
            </a:endParaRPr>
          </a:p>
          <a:p>
            <a:r>
              <a:rPr lang="en-US" sz="1600" dirty="0">
                <a:solidFill>
                  <a:schemeClr val="bg2"/>
                </a:solidFill>
              </a:rPr>
              <a:t>We are installing new pumps to more efficiently manage the limited water we receive. </a:t>
            </a:r>
            <a:endParaRPr lang="en-US" sz="1600" dirty="0">
              <a:solidFill>
                <a:schemeClr val="bg2"/>
              </a:solidFill>
              <a:cs typeface="Calibri"/>
            </a:endParaRPr>
          </a:p>
          <a:p>
            <a:endParaRPr lang="en-US" sz="1600">
              <a:solidFill>
                <a:schemeClr val="bg2"/>
              </a:solidFill>
              <a:cs typeface="Calibri"/>
            </a:endParaRPr>
          </a:p>
          <a:p>
            <a:endParaRPr lang="en-US" sz="1600">
              <a:solidFill>
                <a:schemeClr val="bg1"/>
              </a:solidFill>
            </a:endParaRPr>
          </a:p>
        </p:txBody>
      </p:sp>
      <p:sp>
        <p:nvSpPr>
          <p:cNvPr id="4" name="TextBox 3"/>
          <p:cNvSpPr txBox="1"/>
          <p:nvPr/>
        </p:nvSpPr>
        <p:spPr>
          <a:xfrm>
            <a:off x="1188660" y="5574998"/>
            <a:ext cx="184731" cy="523220"/>
          </a:xfrm>
          <a:prstGeom prst="rect">
            <a:avLst/>
          </a:prstGeom>
          <a:noFill/>
        </p:spPr>
        <p:txBody>
          <a:bodyPr wrap="none" lIns="91440" tIns="45720" rIns="91440" bIns="45720" rtlCol="0" anchor="t">
            <a:spAutoFit/>
          </a:bodyPr>
          <a:lstStyle/>
          <a:p>
            <a:endParaRPr lang="en-US" sz="2800">
              <a:solidFill>
                <a:schemeClr val="bg2">
                  <a:lumMod val="75000"/>
                </a:schemeClr>
              </a:solidFill>
              <a:latin typeface="Century Gothic"/>
            </a:endParaRPr>
          </a:p>
        </p:txBody>
      </p:sp>
      <p:pic>
        <p:nvPicPr>
          <p:cNvPr id="6" name="Picture 9">
            <a:extLst>
              <a:ext uri="{FF2B5EF4-FFF2-40B4-BE49-F238E27FC236}">
                <a16:creationId xmlns:a16="http://schemas.microsoft.com/office/drawing/2014/main" id="{4A77B079-9C2D-41C5-BACD-0AD33A6D0A2D}"/>
              </a:ext>
            </a:extLst>
          </p:cNvPr>
          <p:cNvPicPr>
            <a:picLocks noChangeAspect="1"/>
          </p:cNvPicPr>
          <p:nvPr/>
        </p:nvPicPr>
        <p:blipFill>
          <a:blip r:embed="rId2"/>
          <a:stretch>
            <a:fillRect/>
          </a:stretch>
        </p:blipFill>
        <p:spPr>
          <a:xfrm>
            <a:off x="183091" y="185738"/>
            <a:ext cx="628650" cy="771525"/>
          </a:xfrm>
          <a:prstGeom prst="rect">
            <a:avLst/>
          </a:prstGeom>
        </p:spPr>
      </p:pic>
      <p:sp>
        <p:nvSpPr>
          <p:cNvPr id="10" name="TextBox 9">
            <a:extLst>
              <a:ext uri="{FF2B5EF4-FFF2-40B4-BE49-F238E27FC236}">
                <a16:creationId xmlns:a16="http://schemas.microsoft.com/office/drawing/2014/main" id="{231F02D0-FD7D-47CE-8E35-CDF9FC66BE7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1" name="TextBox 10">
            <a:extLst>
              <a:ext uri="{FF2B5EF4-FFF2-40B4-BE49-F238E27FC236}">
                <a16:creationId xmlns:a16="http://schemas.microsoft.com/office/drawing/2014/main" id="{4E37F791-EAB2-4FB8-905A-1F861ADE3F5C}"/>
              </a:ext>
            </a:extLst>
          </p:cNvPr>
          <p:cNvSpPr txBox="1"/>
          <p:nvPr/>
        </p:nvSpPr>
        <p:spPr>
          <a:xfrm>
            <a:off x="180007" y="1162472"/>
            <a:ext cx="88603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entury Gothic"/>
              </a:rPr>
              <a:t> </a:t>
            </a:r>
            <a:r>
              <a:rPr lang="en-US" sz="2400">
                <a:solidFill>
                  <a:schemeClr val="bg2">
                    <a:lumMod val="90000"/>
                  </a:schemeClr>
                </a:solidFill>
                <a:latin typeface="Century Gothic"/>
              </a:rPr>
              <a:t>We Implement Your Ideas and Address Concerns </a:t>
            </a:r>
            <a:endParaRPr lang="en-US" sz="2400">
              <a:solidFill>
                <a:schemeClr val="bg2">
                  <a:lumMod val="90000"/>
                </a:schemeClr>
              </a:solidFill>
              <a:cs typeface="Calibri"/>
            </a:endParaRPr>
          </a:p>
        </p:txBody>
      </p:sp>
      <p:pic>
        <p:nvPicPr>
          <p:cNvPr id="7" name="Picture 12">
            <a:extLst>
              <a:ext uri="{FF2B5EF4-FFF2-40B4-BE49-F238E27FC236}">
                <a16:creationId xmlns:a16="http://schemas.microsoft.com/office/drawing/2014/main" id="{9A87AE2D-38FF-707F-AC19-7789189B3587}"/>
              </a:ext>
            </a:extLst>
          </p:cNvPr>
          <p:cNvPicPr>
            <a:picLocks noChangeAspect="1"/>
          </p:cNvPicPr>
          <p:nvPr/>
        </p:nvPicPr>
        <p:blipFill>
          <a:blip r:embed="rId3"/>
          <a:stretch>
            <a:fillRect/>
          </a:stretch>
        </p:blipFill>
        <p:spPr>
          <a:xfrm>
            <a:off x="7542882" y="4198532"/>
            <a:ext cx="4267199" cy="2408648"/>
          </a:xfrm>
          <a:prstGeom prst="rect">
            <a:avLst/>
          </a:prstGeom>
        </p:spPr>
      </p:pic>
      <p:pic>
        <p:nvPicPr>
          <p:cNvPr id="13" name="Picture 13">
            <a:extLst>
              <a:ext uri="{FF2B5EF4-FFF2-40B4-BE49-F238E27FC236}">
                <a16:creationId xmlns:a16="http://schemas.microsoft.com/office/drawing/2014/main" id="{F6456C02-28C2-9782-315E-7909FCFC2686}"/>
              </a:ext>
            </a:extLst>
          </p:cNvPr>
          <p:cNvPicPr>
            <a:picLocks noChangeAspect="1"/>
          </p:cNvPicPr>
          <p:nvPr/>
        </p:nvPicPr>
        <p:blipFill>
          <a:blip r:embed="rId4"/>
          <a:stretch>
            <a:fillRect/>
          </a:stretch>
        </p:blipFill>
        <p:spPr>
          <a:xfrm>
            <a:off x="8855725" y="216269"/>
            <a:ext cx="2743200" cy="3597800"/>
          </a:xfrm>
          <a:prstGeom prst="rect">
            <a:avLst/>
          </a:prstGeom>
        </p:spPr>
      </p:pic>
      <p:pic>
        <p:nvPicPr>
          <p:cNvPr id="14" name="Picture 14">
            <a:extLst>
              <a:ext uri="{FF2B5EF4-FFF2-40B4-BE49-F238E27FC236}">
                <a16:creationId xmlns:a16="http://schemas.microsoft.com/office/drawing/2014/main" id="{A43E1257-F403-6FEF-CFCB-FD9F9548739E}"/>
              </a:ext>
            </a:extLst>
          </p:cNvPr>
          <p:cNvPicPr>
            <a:picLocks noChangeAspect="1"/>
          </p:cNvPicPr>
          <p:nvPr/>
        </p:nvPicPr>
        <p:blipFill>
          <a:blip r:embed="rId5"/>
          <a:stretch>
            <a:fillRect/>
          </a:stretch>
        </p:blipFill>
        <p:spPr>
          <a:xfrm>
            <a:off x="7331725" y="2152327"/>
            <a:ext cx="2743200" cy="2828768"/>
          </a:xfrm>
          <a:prstGeom prst="rect">
            <a:avLst/>
          </a:prstGeom>
        </p:spPr>
      </p:pic>
    </p:spTree>
    <p:extLst>
      <p:ext uri="{BB962C8B-B14F-4D97-AF65-F5344CB8AC3E}">
        <p14:creationId xmlns:p14="http://schemas.microsoft.com/office/powerpoint/2010/main" val="214877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288" y="54018"/>
            <a:ext cx="10972800" cy="1143000"/>
          </a:xfrm>
        </p:spPr>
        <p:txBody>
          <a:bodyPr>
            <a:normAutofit/>
          </a:bodyPr>
          <a:lstStyle/>
          <a:p>
            <a:pPr algn="l"/>
            <a:r>
              <a:rPr lang="en-US" sz="4000">
                <a:solidFill>
                  <a:schemeClr val="bg2">
                    <a:lumMod val="75000"/>
                  </a:schemeClr>
                </a:solidFill>
                <a:latin typeface="Century Gothic"/>
                <a:cs typeface="Times New Roman"/>
              </a:rPr>
              <a:t>General Complaints From This Year</a:t>
            </a:r>
          </a:p>
        </p:txBody>
      </p:sp>
      <p:sp>
        <p:nvSpPr>
          <p:cNvPr id="4" name="Content Placeholder 3"/>
          <p:cNvSpPr>
            <a:spLocks noGrp="1"/>
          </p:cNvSpPr>
          <p:nvPr>
            <p:ph idx="1"/>
          </p:nvPr>
        </p:nvSpPr>
        <p:spPr>
          <a:xfrm>
            <a:off x="381000" y="1331384"/>
            <a:ext cx="9264649" cy="5632450"/>
          </a:xfrm>
        </p:spPr>
        <p:txBody>
          <a:bodyPr vert="horz" lIns="91440" tIns="45720" rIns="91440" bIns="45720" rtlCol="0" anchor="t">
            <a:noAutofit/>
          </a:bodyPr>
          <a:lstStyle/>
          <a:p>
            <a:r>
              <a:rPr lang="en-US" sz="1400" dirty="0">
                <a:solidFill>
                  <a:schemeClr val="bg2">
                    <a:lumMod val="90000"/>
                  </a:schemeClr>
                </a:solidFill>
                <a:cs typeface="Times New Roman"/>
              </a:rPr>
              <a:t>WATER </a:t>
            </a:r>
          </a:p>
          <a:p>
            <a:pPr lvl="1"/>
            <a:r>
              <a:rPr lang="en-US" sz="1400" dirty="0">
                <a:solidFill>
                  <a:schemeClr val="bg2"/>
                </a:solidFill>
                <a:cs typeface="Times New Roman"/>
              </a:rPr>
              <a:t>There wasn’t any</a:t>
            </a:r>
          </a:p>
          <a:p>
            <a:pPr lvl="1"/>
            <a:r>
              <a:rPr lang="en-US" sz="1400" dirty="0">
                <a:solidFill>
                  <a:schemeClr val="bg2"/>
                </a:solidFill>
                <a:cs typeface="Times New Roman"/>
              </a:rPr>
              <a:t>We did not flood </a:t>
            </a:r>
          </a:p>
          <a:p>
            <a:pPr lvl="1"/>
            <a:r>
              <a:rPr lang="en-US" sz="1400" dirty="0">
                <a:solidFill>
                  <a:schemeClr val="bg2"/>
                </a:solidFill>
                <a:cs typeface="Times New Roman"/>
              </a:rPr>
              <a:t>Why was flooding occurring on the Oregon side while no water was being delivered to the California side (LK and TL)</a:t>
            </a:r>
          </a:p>
          <a:p>
            <a:r>
              <a:rPr lang="en-US" sz="1400" dirty="0">
                <a:solidFill>
                  <a:schemeClr val="bg2"/>
                </a:solidFill>
                <a:cs typeface="Times New Roman"/>
              </a:rPr>
              <a:t>Grain Leave Program</a:t>
            </a:r>
          </a:p>
          <a:p>
            <a:pPr lvl="1"/>
            <a:r>
              <a:rPr lang="en-US" sz="1400" dirty="0">
                <a:solidFill>
                  <a:schemeClr val="bg2"/>
                </a:solidFill>
                <a:cs typeface="Times New Roman"/>
              </a:rPr>
              <a:t>There was too much standing grain this year – Birds won't use it and people can’t effectively hunt it</a:t>
            </a:r>
          </a:p>
          <a:p>
            <a:r>
              <a:rPr lang="en-US" sz="1400" dirty="0">
                <a:solidFill>
                  <a:schemeClr val="bg2">
                    <a:lumMod val="90000"/>
                  </a:schemeClr>
                </a:solidFill>
                <a:cs typeface="Times New Roman"/>
              </a:rPr>
              <a:t>Disturbance</a:t>
            </a:r>
          </a:p>
          <a:p>
            <a:pPr lvl="1"/>
            <a:r>
              <a:rPr lang="en-US" sz="1400" dirty="0">
                <a:solidFill>
                  <a:schemeClr val="bg2"/>
                </a:solidFill>
                <a:cs typeface="Times New Roman"/>
              </a:rPr>
              <a:t>General public driving in restricted areas disrupting hunts</a:t>
            </a:r>
          </a:p>
          <a:p>
            <a:pPr lvl="2"/>
            <a:r>
              <a:rPr lang="en-US" sz="1400" dirty="0">
                <a:solidFill>
                  <a:schemeClr val="bg2"/>
                </a:solidFill>
                <a:cs typeface="Times New Roman"/>
              </a:rPr>
              <a:t>This was especially problematic for pheasant hunters</a:t>
            </a:r>
          </a:p>
          <a:p>
            <a:pPr lvl="1"/>
            <a:r>
              <a:rPr lang="en-US" sz="1400" dirty="0">
                <a:solidFill>
                  <a:schemeClr val="bg2"/>
                </a:solidFill>
                <a:cs typeface="Times New Roman"/>
              </a:rPr>
              <a:t>People not obeying road closures, or those roads were not adequately posted as closed</a:t>
            </a:r>
          </a:p>
          <a:p>
            <a:pPr lvl="1"/>
            <a:r>
              <a:rPr lang="en-US" sz="1400" dirty="0">
                <a:solidFill>
                  <a:schemeClr val="bg2"/>
                </a:solidFill>
                <a:cs typeface="Times New Roman"/>
              </a:rPr>
              <a:t>Not enough signage or inconsistent signage</a:t>
            </a:r>
          </a:p>
          <a:p>
            <a:pPr lvl="1"/>
            <a:r>
              <a:rPr lang="en-US" sz="1400" dirty="0">
                <a:solidFill>
                  <a:schemeClr val="bg2"/>
                </a:solidFill>
                <a:cs typeface="Times New Roman"/>
              </a:rPr>
              <a:t>Afternoon scouting pushing birds out of feeding areas</a:t>
            </a:r>
          </a:p>
          <a:p>
            <a:r>
              <a:rPr lang="en-US" sz="1400" dirty="0">
                <a:solidFill>
                  <a:schemeClr val="bg2">
                    <a:lumMod val="90000"/>
                  </a:schemeClr>
                </a:solidFill>
                <a:cs typeface="Times New Roman"/>
              </a:rPr>
              <a:t>Behavior </a:t>
            </a:r>
          </a:p>
          <a:p>
            <a:pPr lvl="1"/>
            <a:r>
              <a:rPr lang="en-US" sz="1400" dirty="0">
                <a:solidFill>
                  <a:schemeClr val="bg2"/>
                </a:solidFill>
                <a:cs typeface="Times New Roman"/>
              </a:rPr>
              <a:t>High shooting</a:t>
            </a:r>
          </a:p>
          <a:p>
            <a:pPr lvl="1"/>
            <a:r>
              <a:rPr lang="en-US" sz="1400" dirty="0">
                <a:solidFill>
                  <a:schemeClr val="bg2"/>
                </a:solidFill>
                <a:cs typeface="Times New Roman"/>
              </a:rPr>
              <a:t>Racing for hunting spots</a:t>
            </a:r>
          </a:p>
          <a:p>
            <a:pPr lvl="1"/>
            <a:r>
              <a:rPr lang="en-US" sz="1400" dirty="0">
                <a:solidFill>
                  <a:schemeClr val="bg2"/>
                </a:solidFill>
                <a:cs typeface="Times New Roman"/>
              </a:rPr>
              <a:t>Accessing closed zones, shooting in closed zones</a:t>
            </a:r>
          </a:p>
          <a:p>
            <a:r>
              <a:rPr lang="en-US" sz="1400" dirty="0">
                <a:solidFill>
                  <a:schemeClr val="bg2">
                    <a:lumMod val="90000"/>
                  </a:schemeClr>
                </a:solidFill>
                <a:ea typeface="+mn-lt"/>
                <a:cs typeface="+mn-lt"/>
              </a:rPr>
              <a:t>Refuge Decisions</a:t>
            </a:r>
          </a:p>
          <a:p>
            <a:pPr lvl="1"/>
            <a:r>
              <a:rPr lang="en-US" sz="1400" dirty="0">
                <a:solidFill>
                  <a:schemeClr val="bg2"/>
                </a:solidFill>
                <a:ea typeface="+mn-lt"/>
                <a:cs typeface="+mn-lt"/>
              </a:rPr>
              <a:t>Sump 1B closure</a:t>
            </a:r>
          </a:p>
          <a:p>
            <a:r>
              <a:rPr lang="en-US" sz="1400" dirty="0">
                <a:solidFill>
                  <a:schemeClr val="bg2"/>
                </a:solidFill>
                <a:cs typeface="Times New Roman"/>
              </a:rPr>
              <a:t>Hunt Program decisions</a:t>
            </a:r>
          </a:p>
          <a:p>
            <a:endParaRPr lang="en-US" sz="1600">
              <a:solidFill>
                <a:schemeClr val="bg2"/>
              </a:solidFill>
              <a:cs typeface="Times New Roman" panose="02020603050405020304" pitchFamily="18" charset="0"/>
            </a:endParaRPr>
          </a:p>
          <a:p>
            <a:pPr marL="457200" lvl="1" indent="0">
              <a:buNone/>
            </a:pPr>
            <a:endParaRPr lang="en-US" sz="1600">
              <a:solidFill>
                <a:schemeClr val="bg2"/>
              </a:solidFill>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0000">
            <a:off x="9424572" y="2935817"/>
            <a:ext cx="2356373" cy="3373967"/>
          </a:xfrm>
          <a:prstGeom prst="rect">
            <a:avLst/>
          </a:prstGeom>
          <a:ln>
            <a:solidFill>
              <a:schemeClr val="tx1"/>
            </a:solidFill>
          </a:ln>
        </p:spPr>
      </p:pic>
      <p:sp>
        <p:nvSpPr>
          <p:cNvPr id="7" name="TextBox 6"/>
          <p:cNvSpPr txBox="1"/>
          <p:nvPr/>
        </p:nvSpPr>
        <p:spPr>
          <a:xfrm>
            <a:off x="3334904" y="5844805"/>
            <a:ext cx="6553200" cy="954107"/>
          </a:xfrm>
          <a:prstGeom prst="rect">
            <a:avLst/>
          </a:prstGeom>
          <a:noFill/>
        </p:spPr>
        <p:txBody>
          <a:bodyPr wrap="square" lIns="91440" tIns="45720" rIns="91440" bIns="45720" rtlCol="0" anchor="t">
            <a:spAutoFit/>
          </a:bodyPr>
          <a:lstStyle/>
          <a:p>
            <a:pPr algn="ctr"/>
            <a:r>
              <a:rPr lang="en-US" sz="2800">
                <a:solidFill>
                  <a:schemeClr val="bg2">
                    <a:lumMod val="75000"/>
                  </a:schemeClr>
                </a:solidFill>
              </a:rPr>
              <a:t> All of these concerns will be addressed</a:t>
            </a:r>
            <a:endParaRPr lang="en-US">
              <a:solidFill>
                <a:schemeClr val="bg2">
                  <a:lumMod val="75000"/>
                </a:schemeClr>
              </a:solidFill>
              <a:cs typeface="Calibri"/>
            </a:endParaRPr>
          </a:p>
          <a:p>
            <a:pPr algn="ctr"/>
            <a:r>
              <a:rPr lang="en-US" sz="2800">
                <a:solidFill>
                  <a:schemeClr val="bg2">
                    <a:lumMod val="75000"/>
                  </a:schemeClr>
                </a:solidFill>
              </a:rPr>
              <a:t> in this report</a:t>
            </a:r>
            <a:endParaRPr lang="en-US">
              <a:solidFill>
                <a:schemeClr val="bg2">
                  <a:lumMod val="75000"/>
                </a:schemeClr>
              </a:solidFill>
              <a:cs typeface="Calibri"/>
            </a:endParaRPr>
          </a:p>
        </p:txBody>
      </p:sp>
      <p:pic>
        <p:nvPicPr>
          <p:cNvPr id="5" name="Picture 5">
            <a:extLst>
              <a:ext uri="{FF2B5EF4-FFF2-40B4-BE49-F238E27FC236}">
                <a16:creationId xmlns:a16="http://schemas.microsoft.com/office/drawing/2014/main" id="{E520A4B6-995C-40E8-8AE8-2E5F7D1C867B}"/>
              </a:ext>
            </a:extLst>
          </p:cNvPr>
          <p:cNvPicPr>
            <a:picLocks noChangeAspect="1"/>
          </p:cNvPicPr>
          <p:nvPr/>
        </p:nvPicPr>
        <p:blipFill>
          <a:blip r:embed="rId3"/>
          <a:stretch>
            <a:fillRect/>
          </a:stretch>
        </p:blipFill>
        <p:spPr>
          <a:xfrm>
            <a:off x="167144" y="151813"/>
            <a:ext cx="628650" cy="771525"/>
          </a:xfrm>
          <a:prstGeom prst="rect">
            <a:avLst/>
          </a:prstGeom>
        </p:spPr>
      </p:pic>
    </p:spTree>
    <p:extLst>
      <p:ext uri="{BB962C8B-B14F-4D97-AF65-F5344CB8AC3E}">
        <p14:creationId xmlns:p14="http://schemas.microsoft.com/office/powerpoint/2010/main" val="12358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138"/>
            <a:ext cx="10972800" cy="1143000"/>
          </a:xfrm>
        </p:spPr>
        <p:txBody>
          <a:bodyPr/>
          <a:lstStyle/>
          <a:p>
            <a:r>
              <a:rPr lang="en-US" sz="4000">
                <a:solidFill>
                  <a:schemeClr val="bg2">
                    <a:lumMod val="75000"/>
                  </a:schemeClr>
                </a:solidFill>
                <a:latin typeface="Century Gothic"/>
              </a:rPr>
              <a:t>In General, 2021/2022</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294409" y="2529612"/>
            <a:ext cx="11582400" cy="4282783"/>
          </a:xfrm>
        </p:spPr>
        <p:txBody>
          <a:bodyPr vert="horz" lIns="91440" tIns="45720" rIns="91440" bIns="45720" rtlCol="0" anchor="t">
            <a:normAutofit fontScale="85000" lnSpcReduction="20000"/>
          </a:bodyPr>
          <a:lstStyle/>
          <a:p>
            <a:r>
              <a:rPr lang="en-US" sz="2000">
                <a:solidFill>
                  <a:schemeClr val="bg2"/>
                </a:solidFill>
              </a:rPr>
              <a:t>Water delivery was worse than predicted</a:t>
            </a:r>
            <a:endParaRPr lang="en-US" sz="2000">
              <a:solidFill>
                <a:schemeClr val="bg2"/>
              </a:solidFill>
              <a:cs typeface="Calibri"/>
            </a:endParaRPr>
          </a:p>
          <a:p>
            <a:endParaRPr lang="en-US" sz="2000">
              <a:solidFill>
                <a:schemeClr val="bg2"/>
              </a:solidFill>
            </a:endParaRPr>
          </a:p>
          <a:p>
            <a:r>
              <a:rPr lang="en-US" sz="2000">
                <a:solidFill>
                  <a:schemeClr val="bg2"/>
                </a:solidFill>
              </a:rPr>
              <a:t>Despite poor water, Refuge staff and CWA banded over 4,000 birds early in the summer</a:t>
            </a:r>
            <a:endParaRPr lang="en-US" sz="2000">
              <a:solidFill>
                <a:schemeClr val="bg2"/>
              </a:solidFill>
              <a:cs typeface="Calibri"/>
            </a:endParaRPr>
          </a:p>
          <a:p>
            <a:pPr lvl="1"/>
            <a:r>
              <a:rPr lang="en-US" sz="1600">
                <a:solidFill>
                  <a:schemeClr val="bg2">
                    <a:lumMod val="90000"/>
                  </a:schemeClr>
                </a:solidFill>
              </a:rPr>
              <a:t>Band returns have come back from 7 different states and Mexico this fall with most birds being harvested in the Central Valley</a:t>
            </a:r>
            <a:endParaRPr lang="en-US" sz="1600">
              <a:solidFill>
                <a:schemeClr val="bg2">
                  <a:lumMod val="90000"/>
                </a:schemeClr>
              </a:solidFill>
              <a:cs typeface="Calibri"/>
            </a:endParaRPr>
          </a:p>
          <a:p>
            <a:pPr lvl="1"/>
            <a:endParaRPr lang="en-US" sz="1600">
              <a:solidFill>
                <a:schemeClr val="bg2">
                  <a:lumMod val="90000"/>
                </a:schemeClr>
              </a:solidFill>
            </a:endParaRPr>
          </a:p>
          <a:p>
            <a:r>
              <a:rPr lang="en-US" sz="2000">
                <a:solidFill>
                  <a:schemeClr val="bg2"/>
                </a:solidFill>
              </a:rPr>
              <a:t>Botulism was for the most part absent across the Refuge Complex.</a:t>
            </a:r>
            <a:endParaRPr lang="en-US" sz="2000">
              <a:solidFill>
                <a:schemeClr val="bg2"/>
              </a:solidFill>
              <a:cs typeface="Calibri"/>
            </a:endParaRPr>
          </a:p>
          <a:p>
            <a:pPr lvl="1"/>
            <a:r>
              <a:rPr lang="en-US" sz="1600">
                <a:solidFill>
                  <a:schemeClr val="bg2">
                    <a:lumMod val="90000"/>
                  </a:schemeClr>
                </a:solidFill>
              </a:rPr>
              <a:t>The collaborative efforts of local agricultural producers to move well water into 1B and facilitate the emergency delivery of water in late August contributed to preventing conditions that may have initiated an outbreak</a:t>
            </a:r>
            <a:endParaRPr lang="en-US" sz="1600">
              <a:solidFill>
                <a:schemeClr val="bg2">
                  <a:lumMod val="90000"/>
                </a:schemeClr>
              </a:solidFill>
              <a:cs typeface="Calibri"/>
            </a:endParaRPr>
          </a:p>
          <a:p>
            <a:pPr lvl="1"/>
            <a:endParaRPr lang="en-US" sz="1600">
              <a:solidFill>
                <a:schemeClr val="bg2">
                  <a:lumMod val="90000"/>
                </a:schemeClr>
              </a:solidFill>
            </a:endParaRPr>
          </a:p>
          <a:p>
            <a:r>
              <a:rPr lang="en-US" sz="2000">
                <a:solidFill>
                  <a:schemeClr val="bg2"/>
                </a:solidFill>
              </a:rPr>
              <a:t>Poor water delivery reduced habitat availability and resulted in the lowest fall/winter waterfowl populations in recorded history (illustrated in following water availability slides)</a:t>
            </a:r>
            <a:endParaRPr lang="en-US" sz="2000">
              <a:solidFill>
                <a:schemeClr val="bg2"/>
              </a:solidFill>
              <a:cs typeface="Calibri"/>
            </a:endParaRPr>
          </a:p>
          <a:p>
            <a:endParaRPr lang="en-US" sz="2000">
              <a:solidFill>
                <a:schemeClr val="bg2"/>
              </a:solidFill>
            </a:endParaRPr>
          </a:p>
          <a:p>
            <a:r>
              <a:rPr lang="en-US" sz="2000">
                <a:solidFill>
                  <a:schemeClr val="bg2"/>
                </a:solidFill>
              </a:rPr>
              <a:t>The 2021/2022 fall habitat conditions, waterfowl populations and recreational opportunities were horrible </a:t>
            </a:r>
            <a:endParaRPr lang="en-US" sz="2000">
              <a:solidFill>
                <a:schemeClr val="bg2"/>
              </a:solidFill>
              <a:cs typeface="Calibri"/>
            </a:endParaRPr>
          </a:p>
          <a:p>
            <a:endParaRPr lang="en-US" sz="2000">
              <a:solidFill>
                <a:schemeClr val="bg2"/>
              </a:solidFill>
            </a:endParaRPr>
          </a:p>
          <a:p>
            <a:r>
              <a:rPr lang="en-US" sz="2000">
                <a:solidFill>
                  <a:schemeClr val="bg2"/>
                </a:solidFill>
              </a:rPr>
              <a:t>Numerous stakeholders have come together to help find solutions for the water challenges of the refuges including the Klamath Tribes, state wildlife agencies, conservation NGO’s, the agricultural community, media, hunters, birders, photographers, and more.</a:t>
            </a:r>
            <a:endParaRPr lang="en-US" sz="2000">
              <a:solidFill>
                <a:schemeClr val="bg2"/>
              </a:solidFill>
              <a:cs typeface="Calibri"/>
            </a:endParaRPr>
          </a:p>
          <a:p>
            <a:endParaRPr lang="en-US" sz="2000">
              <a:solidFill>
                <a:schemeClr val="bg1"/>
              </a:solidFill>
            </a:endParaRPr>
          </a:p>
          <a:p>
            <a:pPr marL="0" indent="0">
              <a:buNone/>
            </a:pPr>
            <a:endParaRPr lang="en-US" sz="2000">
              <a:solidFill>
                <a:schemeClr val="bg1"/>
              </a:solidFill>
            </a:endParaRPr>
          </a:p>
        </p:txBody>
      </p:sp>
      <p:sp>
        <p:nvSpPr>
          <p:cNvPr id="5" name="TextBox 4"/>
          <p:cNvSpPr txBox="1"/>
          <p:nvPr/>
        </p:nvSpPr>
        <p:spPr>
          <a:xfrm>
            <a:off x="529936" y="1107401"/>
            <a:ext cx="11353800" cy="954107"/>
          </a:xfrm>
          <a:prstGeom prst="rect">
            <a:avLst/>
          </a:prstGeom>
          <a:noFill/>
        </p:spPr>
        <p:txBody>
          <a:bodyPr wrap="square" lIns="91440" tIns="45720" rIns="91440" bIns="45720" rtlCol="0" anchor="t">
            <a:spAutoFit/>
          </a:bodyPr>
          <a:lstStyle/>
          <a:p>
            <a:pPr algn="ctr"/>
            <a:r>
              <a:rPr lang="en-US" sz="2000">
                <a:solidFill>
                  <a:schemeClr val="bg2">
                    <a:lumMod val="90000"/>
                  </a:schemeClr>
                </a:solidFill>
              </a:rPr>
              <a:t>No water meant no habitat for birds.  </a:t>
            </a:r>
            <a:endParaRPr lang="en-US">
              <a:solidFill>
                <a:schemeClr val="bg2">
                  <a:lumMod val="90000"/>
                </a:schemeClr>
              </a:solidFill>
              <a:cs typeface="Calibri"/>
            </a:endParaRPr>
          </a:p>
          <a:p>
            <a:pPr algn="ctr"/>
            <a:r>
              <a:rPr lang="en-US">
                <a:solidFill>
                  <a:schemeClr val="bg2">
                    <a:lumMod val="90000"/>
                  </a:schemeClr>
                </a:solidFill>
              </a:rPr>
              <a:t>This affected birds, refuge visitors, and everyone that enjoys these refuges in the fall and winter and will have a big impact on our agricultural partners and recovery strategies for endemic sucker species.</a:t>
            </a:r>
            <a:endParaRPr lang="en-US">
              <a:solidFill>
                <a:schemeClr val="bg2">
                  <a:lumMod val="90000"/>
                </a:schemeClr>
              </a:solidFill>
              <a:cs typeface="Calibri"/>
            </a:endParaRPr>
          </a:p>
        </p:txBody>
      </p:sp>
      <p:pic>
        <p:nvPicPr>
          <p:cNvPr id="4" name="Picture 5">
            <a:extLst>
              <a:ext uri="{FF2B5EF4-FFF2-40B4-BE49-F238E27FC236}">
                <a16:creationId xmlns:a16="http://schemas.microsoft.com/office/drawing/2014/main" id="{BB062354-5370-410C-8CC5-5FC18A7EC91D}"/>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201871678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942" y="64008"/>
            <a:ext cx="8626560" cy="6675470"/>
          </a:xfrm>
          <a:prstGeom prst="rect">
            <a:avLst/>
          </a:prstGeom>
        </p:spPr>
      </p:pic>
    </p:spTree>
    <p:extLst>
      <p:ext uri="{BB962C8B-B14F-4D97-AF65-F5344CB8AC3E}">
        <p14:creationId xmlns:p14="http://schemas.microsoft.com/office/powerpoint/2010/main" val="101756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3681" y="69760"/>
            <a:ext cx="8683083" cy="6687656"/>
          </a:xfrm>
          <a:prstGeom prst="rect">
            <a:avLst/>
          </a:prstGeom>
        </p:spPr>
      </p:pic>
    </p:spTree>
    <p:extLst>
      <p:ext uri="{BB962C8B-B14F-4D97-AF65-F5344CB8AC3E}">
        <p14:creationId xmlns:p14="http://schemas.microsoft.com/office/powerpoint/2010/main" val="336971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5320" y="70921"/>
            <a:ext cx="8650066" cy="6684142"/>
          </a:xfrm>
          <a:prstGeom prst="rect">
            <a:avLst/>
          </a:prstGeom>
        </p:spPr>
      </p:pic>
    </p:spTree>
    <p:extLst>
      <p:ext uri="{BB962C8B-B14F-4D97-AF65-F5344CB8AC3E}">
        <p14:creationId xmlns:p14="http://schemas.microsoft.com/office/powerpoint/2010/main" val="332931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2946" y="50857"/>
            <a:ext cx="8679365" cy="6706782"/>
          </a:xfrm>
          <a:prstGeom prst="rect">
            <a:avLst/>
          </a:prstGeom>
        </p:spPr>
      </p:pic>
    </p:spTree>
    <p:extLst>
      <p:ext uri="{BB962C8B-B14F-4D97-AF65-F5344CB8AC3E}">
        <p14:creationId xmlns:p14="http://schemas.microsoft.com/office/powerpoint/2010/main" val="409623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 y="5248"/>
            <a:ext cx="12185650" cy="6894745"/>
          </a:xfrm>
          <a:prstGeom prst="rect">
            <a:avLst/>
          </a:prstGeom>
          <a:ln>
            <a:solidFill>
              <a:schemeClr val="bg1"/>
            </a:solidFill>
          </a:ln>
        </p:spPr>
      </p:pic>
      <p:sp>
        <p:nvSpPr>
          <p:cNvPr id="2" name="Title 1"/>
          <p:cNvSpPr>
            <a:spLocks noGrp="1"/>
          </p:cNvSpPr>
          <p:nvPr>
            <p:ph type="title"/>
          </p:nvPr>
        </p:nvSpPr>
        <p:spPr>
          <a:xfrm>
            <a:off x="575733" y="160867"/>
            <a:ext cx="10972800" cy="1143000"/>
          </a:xfrm>
        </p:spPr>
        <p:txBody>
          <a:bodyPr>
            <a:normAutofit/>
          </a:bodyPr>
          <a:lstStyle/>
          <a:p>
            <a:r>
              <a:rPr lang="en-US" sz="4000">
                <a:solidFill>
                  <a:schemeClr val="bg2"/>
                </a:solidFill>
                <a:latin typeface="Century Gothic" panose="020B0502020202020204" pitchFamily="34" charset="0"/>
                <a:cs typeface="Times New Roman"/>
              </a:rPr>
              <a:t>Lower Klamath NWR</a:t>
            </a:r>
          </a:p>
        </p:txBody>
      </p:sp>
      <p:sp>
        <p:nvSpPr>
          <p:cNvPr id="3" name="Content Placeholder 2"/>
          <p:cNvSpPr>
            <a:spLocks noGrp="1"/>
          </p:cNvSpPr>
          <p:nvPr>
            <p:ph idx="1"/>
          </p:nvPr>
        </p:nvSpPr>
        <p:spPr>
          <a:xfrm>
            <a:off x="486834" y="1183340"/>
            <a:ext cx="5867400" cy="1809625"/>
          </a:xfrm>
        </p:spPr>
        <p:txBody>
          <a:bodyPr vert="horz" lIns="91440" tIns="45720" rIns="91440" bIns="45720" rtlCol="0" anchor="t">
            <a:noAutofit/>
          </a:bodyPr>
          <a:lstStyle/>
          <a:p>
            <a:r>
              <a:rPr lang="en-US">
                <a:solidFill>
                  <a:schemeClr val="bg2"/>
                </a:solidFill>
                <a:latin typeface="Times New Roman"/>
                <a:cs typeface="Times New Roman"/>
              </a:rPr>
              <a:t>Water Report</a:t>
            </a:r>
          </a:p>
          <a:p>
            <a:r>
              <a:rPr lang="en-US">
                <a:solidFill>
                  <a:schemeClr val="bg2"/>
                </a:solidFill>
                <a:latin typeface="Times New Roman"/>
                <a:cs typeface="Times New Roman"/>
              </a:rPr>
              <a:t>Fall Waterfowl Population</a:t>
            </a:r>
          </a:p>
          <a:p>
            <a:r>
              <a:rPr lang="en-US">
                <a:solidFill>
                  <a:schemeClr val="bg2"/>
                </a:solidFill>
                <a:latin typeface="Times New Roman"/>
                <a:cs typeface="Times New Roman"/>
              </a:rPr>
              <a:t>2022/2023 Outlook</a:t>
            </a:r>
          </a:p>
        </p:txBody>
      </p:sp>
      <p:pic>
        <p:nvPicPr>
          <p:cNvPr id="6" name="Picture 5">
            <a:extLst>
              <a:ext uri="{FF2B5EF4-FFF2-40B4-BE49-F238E27FC236}">
                <a16:creationId xmlns:a16="http://schemas.microsoft.com/office/drawing/2014/main" id="{BDA1AE7D-FEFE-4F36-8A65-3FF554913786}"/>
              </a:ext>
            </a:extLst>
          </p:cNvPr>
          <p:cNvPicPr>
            <a:picLocks noChangeAspect="1"/>
          </p:cNvPicPr>
          <p:nvPr/>
        </p:nvPicPr>
        <p:blipFill>
          <a:blip r:embed="rId3"/>
          <a:stretch>
            <a:fillRect/>
          </a:stretch>
        </p:blipFill>
        <p:spPr>
          <a:xfrm>
            <a:off x="288925" y="270405"/>
            <a:ext cx="628650" cy="771525"/>
          </a:xfrm>
          <a:prstGeom prst="rect">
            <a:avLst/>
          </a:prstGeom>
        </p:spPr>
      </p:pic>
    </p:spTree>
    <p:extLst>
      <p:ext uri="{BB962C8B-B14F-4D97-AF65-F5344CB8AC3E}">
        <p14:creationId xmlns:p14="http://schemas.microsoft.com/office/powerpoint/2010/main" val="242355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10972800" cy="1143000"/>
          </a:xfrm>
        </p:spPr>
        <p:txBody>
          <a:bodyPr/>
          <a:lstStyle/>
          <a:p>
            <a:r>
              <a:rPr lang="en-US" sz="4000">
                <a:solidFill>
                  <a:schemeClr val="bg2">
                    <a:lumMod val="75000"/>
                  </a:schemeClr>
                </a:solidFill>
                <a:latin typeface="Century Gothic"/>
              </a:rPr>
              <a:t>Lower Klamath NWR</a:t>
            </a:r>
            <a:br>
              <a:rPr lang="en-US" sz="4000">
                <a:solidFill>
                  <a:schemeClr val="bg2">
                    <a:lumMod val="75000"/>
                  </a:schemeClr>
                </a:solidFill>
                <a:latin typeface="Century Gothic"/>
              </a:rPr>
            </a:br>
            <a:r>
              <a:rPr lang="en-US" sz="4000">
                <a:solidFill>
                  <a:schemeClr val="bg2">
                    <a:lumMod val="75000"/>
                  </a:schemeClr>
                </a:solidFill>
                <a:latin typeface="Century Gothic"/>
              </a:rPr>
              <a:t>Fall 2020 Water Delivery</a:t>
            </a:r>
          </a:p>
        </p:txBody>
      </p:sp>
      <p:sp>
        <p:nvSpPr>
          <p:cNvPr id="4" name="Content Placeholder 3"/>
          <p:cNvSpPr>
            <a:spLocks noGrp="1"/>
          </p:cNvSpPr>
          <p:nvPr>
            <p:ph idx="1"/>
          </p:nvPr>
        </p:nvSpPr>
        <p:spPr>
          <a:xfrm>
            <a:off x="364067" y="1341763"/>
            <a:ext cx="8095561" cy="2701887"/>
          </a:xfrm>
        </p:spPr>
        <p:txBody>
          <a:bodyPr/>
          <a:lstStyle/>
          <a:p>
            <a:r>
              <a:rPr lang="en-US" sz="1600" dirty="0">
                <a:solidFill>
                  <a:schemeClr val="bg2"/>
                </a:solidFill>
              </a:rPr>
              <a:t>LKNWR effectively received no water during the summer and fall of 2021</a:t>
            </a:r>
            <a:endParaRPr lang="en-US" sz="1600" dirty="0">
              <a:solidFill>
                <a:schemeClr val="bg2"/>
              </a:solidFill>
              <a:cs typeface="Calibri"/>
            </a:endParaRPr>
          </a:p>
          <a:p>
            <a:pPr lvl="1"/>
            <a:r>
              <a:rPr lang="en-US" sz="1200" dirty="0">
                <a:solidFill>
                  <a:schemeClr val="bg2"/>
                </a:solidFill>
                <a:cs typeface="Calibri"/>
              </a:rPr>
              <a:t>Unit 2 was reduced to roughly 100 acres</a:t>
            </a:r>
          </a:p>
          <a:p>
            <a:r>
              <a:rPr lang="en-US" sz="1600" dirty="0">
                <a:solidFill>
                  <a:schemeClr val="bg2"/>
                </a:solidFill>
              </a:rPr>
              <a:t>The limited water the refuge did receive was not enough to maintain Unit 2 through most of the summer and fall</a:t>
            </a:r>
            <a:endParaRPr lang="en-US" sz="1600" dirty="0">
              <a:solidFill>
                <a:schemeClr val="bg2"/>
              </a:solidFill>
              <a:cs typeface="Calibri"/>
            </a:endParaRPr>
          </a:p>
          <a:p>
            <a:pPr lvl="1"/>
            <a:r>
              <a:rPr lang="en-US" sz="1200" dirty="0">
                <a:solidFill>
                  <a:schemeClr val="bg2"/>
                </a:solidFill>
                <a:ea typeface="+mn-lt"/>
                <a:cs typeface="+mn-lt"/>
              </a:rPr>
              <a:t>CWA worked to acquire water transfer from upper wood river basin</a:t>
            </a:r>
          </a:p>
          <a:p>
            <a:pPr lvl="1"/>
            <a:r>
              <a:rPr lang="en-US" sz="1200" dirty="0">
                <a:solidFill>
                  <a:schemeClr val="bg2"/>
                </a:solidFill>
              </a:rPr>
              <a:t>ADY deliveries via CWA  transferred water were ~ 600 AF </a:t>
            </a:r>
            <a:endParaRPr lang="en-US" sz="1200" dirty="0">
              <a:solidFill>
                <a:schemeClr val="bg2"/>
              </a:solidFill>
              <a:ea typeface="+mn-lt"/>
              <a:cs typeface="+mn-lt"/>
            </a:endParaRPr>
          </a:p>
          <a:p>
            <a:pPr lvl="1"/>
            <a:r>
              <a:rPr lang="en-US" sz="1200" dirty="0">
                <a:solidFill>
                  <a:schemeClr val="bg2"/>
                </a:solidFill>
              </a:rPr>
              <a:t>The refuge received no fall deliveries so no additional wetland habitat could be flooded </a:t>
            </a:r>
            <a:endParaRPr lang="en-US" sz="1200" dirty="0">
              <a:solidFill>
                <a:schemeClr val="bg2"/>
              </a:solidFill>
              <a:cs typeface="Calibri"/>
            </a:endParaRPr>
          </a:p>
          <a:p>
            <a:pPr lvl="1"/>
            <a:r>
              <a:rPr lang="en-US" sz="1200" dirty="0">
                <a:solidFill>
                  <a:schemeClr val="bg2"/>
                </a:solidFill>
              </a:rPr>
              <a:t>D-Plant deliveries were zero</a:t>
            </a:r>
            <a:endParaRPr lang="en-US" sz="1200" dirty="0">
              <a:solidFill>
                <a:schemeClr val="bg2"/>
              </a:solidFill>
              <a:cs typeface="Calibri"/>
            </a:endParaRPr>
          </a:p>
          <a:p>
            <a:pPr lvl="1"/>
            <a:r>
              <a:rPr lang="en-US" sz="1200" dirty="0">
                <a:solidFill>
                  <a:schemeClr val="bg2"/>
                </a:solidFill>
              </a:rPr>
              <a:t>Acres Flooded going into fall was around 200 </a:t>
            </a:r>
            <a:endParaRPr lang="en-US" sz="1200" dirty="0">
              <a:solidFill>
                <a:schemeClr val="bg2"/>
              </a:solidFill>
              <a:cs typeface="Calibri"/>
            </a:endParaRPr>
          </a:p>
          <a:p>
            <a:pPr lvl="1"/>
            <a:r>
              <a:rPr lang="en-US" sz="1200" dirty="0">
                <a:solidFill>
                  <a:schemeClr val="bg2"/>
                </a:solidFill>
                <a:cs typeface="Calibri"/>
              </a:rPr>
              <a:t>Independent pumping of drains by agricultural producers did result in flooding of numerous fields in the Straits Units and this helped support a small numbers of birds throughout the migration period however estimates of total flooded acres are not available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183" y="4148667"/>
            <a:ext cx="7416800" cy="2590800"/>
          </a:xfrm>
          <a:prstGeom prst="rect">
            <a:avLst/>
          </a:prstGeom>
          <a:ln>
            <a:solidFill>
              <a:schemeClr val="bg1"/>
            </a:solidFill>
          </a:ln>
        </p:spPr>
      </p:pic>
      <p:pic>
        <p:nvPicPr>
          <p:cNvPr id="5" name="Picture 4"/>
          <p:cNvPicPr>
            <a:picLocks noChangeAspect="1"/>
          </p:cNvPicPr>
          <p:nvPr/>
        </p:nvPicPr>
        <p:blipFill>
          <a:blip r:embed="rId3"/>
          <a:stretch>
            <a:fillRect/>
          </a:stretch>
        </p:blipFill>
        <p:spPr>
          <a:xfrm>
            <a:off x="8445500" y="1915986"/>
            <a:ext cx="3616093" cy="4821457"/>
          </a:xfrm>
          <a:prstGeom prst="rect">
            <a:avLst/>
          </a:prstGeom>
          <a:ln>
            <a:solidFill>
              <a:schemeClr val="bg1"/>
            </a:solidFill>
          </a:ln>
        </p:spPr>
      </p:pic>
      <p:pic>
        <p:nvPicPr>
          <p:cNvPr id="2" name="Picture 5">
            <a:extLst>
              <a:ext uri="{FF2B5EF4-FFF2-40B4-BE49-F238E27FC236}">
                <a16:creationId xmlns:a16="http://schemas.microsoft.com/office/drawing/2014/main" id="{EE18572F-39BE-4F77-86F8-0E5A501D697F}"/>
              </a:ext>
            </a:extLst>
          </p:cNvPr>
          <p:cNvPicPr>
            <a:picLocks noChangeAspect="1"/>
          </p:cNvPicPr>
          <p:nvPr/>
        </p:nvPicPr>
        <p:blipFill>
          <a:blip r:embed="rId4"/>
          <a:stretch>
            <a:fillRect/>
          </a:stretch>
        </p:blipFill>
        <p:spPr>
          <a:xfrm>
            <a:off x="288925" y="270405"/>
            <a:ext cx="628650" cy="771525"/>
          </a:xfrm>
          <a:prstGeom prst="rect">
            <a:avLst/>
          </a:prstGeom>
        </p:spPr>
      </p:pic>
    </p:spTree>
    <p:extLst>
      <p:ext uri="{BB962C8B-B14F-4D97-AF65-F5344CB8AC3E}">
        <p14:creationId xmlns:p14="http://schemas.microsoft.com/office/powerpoint/2010/main" val="1935951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bg2">
                    <a:lumMod val="75000"/>
                  </a:schemeClr>
                </a:solidFill>
                <a:latin typeface="Century Gothic"/>
              </a:rPr>
              <a:t>First A Huge Thanks</a:t>
            </a:r>
          </a:p>
        </p:txBody>
      </p:sp>
      <p:sp>
        <p:nvSpPr>
          <p:cNvPr id="3" name="Content Placeholder 2"/>
          <p:cNvSpPr>
            <a:spLocks noGrp="1"/>
          </p:cNvSpPr>
          <p:nvPr>
            <p:ph idx="1"/>
          </p:nvPr>
        </p:nvSpPr>
        <p:spPr>
          <a:xfrm>
            <a:off x="854015" y="1810111"/>
            <a:ext cx="10972800" cy="7401434"/>
          </a:xfrm>
        </p:spPr>
        <p:txBody>
          <a:bodyPr vert="horz" lIns="91440" tIns="45720" rIns="91440" bIns="45720" rtlCol="0" anchor="t">
            <a:noAutofit/>
          </a:bodyPr>
          <a:lstStyle/>
          <a:p>
            <a:r>
              <a:rPr lang="en-US" sz="2000">
                <a:solidFill>
                  <a:schemeClr val="bg2"/>
                </a:solidFill>
              </a:rPr>
              <a:t>Refuge Staff – For all the work they do to support wetlands and waterfowl</a:t>
            </a:r>
            <a:endParaRPr lang="en-US" sz="2000">
              <a:solidFill>
                <a:schemeClr val="bg2"/>
              </a:solidFill>
              <a:cs typeface="Calibri"/>
            </a:endParaRPr>
          </a:p>
          <a:p>
            <a:endParaRPr lang="en-US" sz="2000">
              <a:solidFill>
                <a:schemeClr val="bg2"/>
              </a:solidFill>
              <a:cs typeface="Calibri"/>
            </a:endParaRPr>
          </a:p>
          <a:p>
            <a:r>
              <a:rPr lang="en-US" sz="2000">
                <a:solidFill>
                  <a:schemeClr val="bg2"/>
                </a:solidFill>
              </a:rPr>
              <a:t>California Waterfowl Association (CWA) for their continued support with banding, disease management, and advocacy</a:t>
            </a:r>
            <a:endParaRPr lang="en-US" sz="2000">
              <a:solidFill>
                <a:schemeClr val="bg2"/>
              </a:solidFill>
              <a:cs typeface="Calibri"/>
            </a:endParaRPr>
          </a:p>
          <a:p>
            <a:endParaRPr lang="en-US" sz="2000">
              <a:solidFill>
                <a:schemeClr val="bg2"/>
              </a:solidFill>
              <a:cs typeface="Calibri"/>
            </a:endParaRPr>
          </a:p>
          <a:p>
            <a:r>
              <a:rPr lang="en-US" sz="2000">
                <a:solidFill>
                  <a:schemeClr val="bg2"/>
                </a:solidFill>
              </a:rPr>
              <a:t>Ducks Unlimited</a:t>
            </a:r>
            <a:r>
              <a:rPr lang="en-US" sz="2000">
                <a:solidFill>
                  <a:schemeClr val="bg1"/>
                </a:solidFill>
              </a:rPr>
              <a:t> (</a:t>
            </a:r>
            <a:r>
              <a:rPr lang="en-US" sz="2000">
                <a:solidFill>
                  <a:schemeClr val="bg1"/>
                </a:solidFill>
                <a:ea typeface="+mn-lt"/>
                <a:cs typeface="+mn-lt"/>
              </a:rPr>
              <a:t>DU) for their continued </a:t>
            </a:r>
            <a:r>
              <a:rPr lang="en-US" sz="2000">
                <a:solidFill>
                  <a:schemeClr val="bg2"/>
                </a:solidFill>
              </a:rPr>
              <a:t>advocacy and support with infrastructure upgrades</a:t>
            </a:r>
            <a:endParaRPr lang="en-US" sz="2000">
              <a:solidFill>
                <a:schemeClr val="bg2"/>
              </a:solidFill>
              <a:cs typeface="Calibri"/>
            </a:endParaRPr>
          </a:p>
          <a:p>
            <a:endParaRPr lang="en-US" sz="2000">
              <a:solidFill>
                <a:schemeClr val="bg2"/>
              </a:solidFill>
              <a:ea typeface="+mn-lt"/>
              <a:cs typeface="+mn-lt"/>
            </a:endParaRPr>
          </a:p>
          <a:p>
            <a:r>
              <a:rPr lang="en-US" sz="2000">
                <a:solidFill>
                  <a:schemeClr val="bg1"/>
                </a:solidFill>
                <a:ea typeface="+mn-lt"/>
                <a:cs typeface="+mn-lt"/>
              </a:rPr>
              <a:t>Cal-Ore Wetlands &amp; Waterfowl Council</a:t>
            </a:r>
            <a:r>
              <a:rPr lang="en-US" sz="2000" b="1">
                <a:solidFill>
                  <a:schemeClr val="bg1"/>
                </a:solidFill>
                <a:ea typeface="+mn-lt"/>
                <a:cs typeface="+mn-lt"/>
              </a:rPr>
              <a:t> </a:t>
            </a:r>
            <a:r>
              <a:rPr lang="en-US" sz="2000" b="1">
                <a:solidFill>
                  <a:schemeClr val="bg1"/>
                </a:solidFill>
              </a:rPr>
              <a:t>(</a:t>
            </a:r>
            <a:r>
              <a:rPr lang="en-US" sz="2000" err="1">
                <a:solidFill>
                  <a:schemeClr val="bg2"/>
                </a:solidFill>
              </a:rPr>
              <a:t>CalOre</a:t>
            </a:r>
            <a:r>
              <a:rPr lang="en-US" sz="2000">
                <a:solidFill>
                  <a:schemeClr val="bg2"/>
                </a:solidFill>
              </a:rPr>
              <a:t>)</a:t>
            </a:r>
            <a:r>
              <a:rPr lang="en-US" sz="2000">
                <a:solidFill>
                  <a:schemeClr val="bg1"/>
                </a:solidFill>
              </a:rPr>
              <a:t> </a:t>
            </a:r>
            <a:r>
              <a:rPr lang="en-US" sz="2000">
                <a:solidFill>
                  <a:schemeClr val="bg1"/>
                </a:solidFill>
                <a:ea typeface="+mn-lt"/>
                <a:cs typeface="+mn-lt"/>
              </a:rPr>
              <a:t>for their continued support and advocacy</a:t>
            </a:r>
            <a:r>
              <a:rPr lang="en-US" sz="2000">
                <a:solidFill>
                  <a:schemeClr val="bg1"/>
                </a:solidFill>
              </a:rPr>
              <a:t> of the refuges</a:t>
            </a:r>
            <a:r>
              <a:rPr lang="en-US" sz="2000">
                <a:solidFill>
                  <a:schemeClr val="bg2"/>
                </a:solidFill>
              </a:rPr>
              <a:t> </a:t>
            </a:r>
            <a:endParaRPr lang="en-US" sz="2000">
              <a:solidFill>
                <a:schemeClr val="bg2"/>
              </a:solidFill>
              <a:cs typeface="Calibri"/>
            </a:endParaRPr>
          </a:p>
          <a:p>
            <a:endParaRPr lang="en-US" sz="2000">
              <a:solidFill>
                <a:schemeClr val="bg2"/>
              </a:solidFill>
              <a:cs typeface="Calibri"/>
            </a:endParaRPr>
          </a:p>
          <a:p>
            <a:r>
              <a:rPr lang="en-US" sz="2000">
                <a:solidFill>
                  <a:schemeClr val="bg2"/>
                </a:solidFill>
              </a:rPr>
              <a:t>Everyone who cares enough to request information or provide feedback</a:t>
            </a:r>
            <a:r>
              <a:rPr lang="en-US" sz="2000">
                <a:ea typeface="+mn-lt"/>
                <a:cs typeface="+mn-lt"/>
              </a:rPr>
              <a:t> </a:t>
            </a:r>
            <a:endParaRPr lang="en-US" sz="2000">
              <a:solidFill>
                <a:srgbClr val="000000"/>
              </a:solidFill>
              <a:cs typeface="Calibri"/>
            </a:endParaRPr>
          </a:p>
        </p:txBody>
      </p:sp>
      <p:pic>
        <p:nvPicPr>
          <p:cNvPr id="5" name="Picture 9">
            <a:extLst>
              <a:ext uri="{FF2B5EF4-FFF2-40B4-BE49-F238E27FC236}">
                <a16:creationId xmlns:a16="http://schemas.microsoft.com/office/drawing/2014/main" id="{DF45631D-211E-4DA5-8BF9-103C44E3D927}"/>
              </a:ext>
            </a:extLst>
          </p:cNvPr>
          <p:cNvPicPr>
            <a:picLocks noChangeAspect="1"/>
          </p:cNvPicPr>
          <p:nvPr/>
        </p:nvPicPr>
        <p:blipFill>
          <a:blip r:embed="rId2"/>
          <a:stretch>
            <a:fillRect/>
          </a:stretch>
        </p:blipFill>
        <p:spPr>
          <a:xfrm>
            <a:off x="297363" y="270212"/>
            <a:ext cx="618080" cy="761367"/>
          </a:xfrm>
          <a:prstGeom prst="rect">
            <a:avLst/>
          </a:prstGeom>
        </p:spPr>
      </p:pic>
    </p:spTree>
    <p:extLst>
      <p:ext uri="{BB962C8B-B14F-4D97-AF65-F5344CB8AC3E}">
        <p14:creationId xmlns:p14="http://schemas.microsoft.com/office/powerpoint/2010/main" val="211048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2884343612"/>
              </p:ext>
            </p:extLst>
          </p:nvPr>
        </p:nvGraphicFramePr>
        <p:xfrm>
          <a:off x="75170" y="3955595"/>
          <a:ext cx="11142781" cy="283292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720754" y="-30054"/>
            <a:ext cx="8229600" cy="967409"/>
          </a:xfrm>
        </p:spPr>
        <p:txBody>
          <a:bodyPr/>
          <a:lstStyle/>
          <a:p>
            <a:r>
              <a:rPr lang="en-US" sz="4000">
                <a:solidFill>
                  <a:schemeClr val="bg2">
                    <a:lumMod val="75000"/>
                  </a:schemeClr>
                </a:solidFill>
                <a:latin typeface="Century Gothic"/>
              </a:rPr>
              <a:t>Fall Population</a:t>
            </a:r>
            <a:endParaRPr lang="en-US" sz="4000">
              <a:solidFill>
                <a:schemeClr val="bg2">
                  <a:lumMod val="75000"/>
                </a:schemeClr>
              </a:solidFill>
              <a:latin typeface="Century Gothic"/>
              <a:cs typeface="Calibri"/>
            </a:endParaRPr>
          </a:p>
        </p:txBody>
      </p:sp>
      <p:sp>
        <p:nvSpPr>
          <p:cNvPr id="4" name="Content Placeholder 3"/>
          <p:cNvSpPr>
            <a:spLocks noGrp="1"/>
          </p:cNvSpPr>
          <p:nvPr>
            <p:ph idx="1"/>
          </p:nvPr>
        </p:nvSpPr>
        <p:spPr>
          <a:xfrm>
            <a:off x="494393" y="1226257"/>
            <a:ext cx="8456007" cy="2154765"/>
          </a:xfrm>
        </p:spPr>
        <p:txBody>
          <a:bodyPr/>
          <a:lstStyle/>
          <a:p>
            <a:r>
              <a:rPr lang="en-US" sz="1600">
                <a:solidFill>
                  <a:schemeClr val="bg2"/>
                </a:solidFill>
              </a:rPr>
              <a:t>Four aerial surveys were flown fall 2021, inclement weather prevented late winter surveys but we believe the peak of migration was captured</a:t>
            </a:r>
            <a:endParaRPr lang="en-US" sz="1600">
              <a:solidFill>
                <a:schemeClr val="bg2"/>
              </a:solidFill>
              <a:cs typeface="Calibri"/>
            </a:endParaRPr>
          </a:p>
          <a:p>
            <a:r>
              <a:rPr lang="en-US" sz="1600">
                <a:solidFill>
                  <a:schemeClr val="bg2"/>
                </a:solidFill>
              </a:rPr>
              <a:t>Peak fall duck population was 34,294 on Oct 14, 2021 (8% higher than 2019).</a:t>
            </a:r>
            <a:endParaRPr lang="en-US" sz="1600">
              <a:solidFill>
                <a:schemeClr val="bg2"/>
              </a:solidFill>
              <a:cs typeface="Calibri"/>
            </a:endParaRPr>
          </a:p>
          <a:p>
            <a:r>
              <a:rPr lang="en-US" sz="1600">
                <a:solidFill>
                  <a:schemeClr val="bg2"/>
                </a:solidFill>
              </a:rPr>
              <a:t>Average duck population over the fall migration was 24,265. </a:t>
            </a:r>
            <a:endParaRPr lang="en-US" sz="1600">
              <a:solidFill>
                <a:schemeClr val="bg2"/>
              </a:solidFill>
              <a:cs typeface="Calibri"/>
            </a:endParaRPr>
          </a:p>
          <a:p>
            <a:r>
              <a:rPr lang="en-US" sz="1600">
                <a:solidFill>
                  <a:schemeClr val="bg2"/>
                </a:solidFill>
              </a:rPr>
              <a:t>Peak fall goose population was 5,134 on Nov 3 and 21, 2021 (41% higher than 2021)</a:t>
            </a:r>
            <a:endParaRPr lang="en-US" sz="1600">
              <a:solidFill>
                <a:schemeClr val="bg2"/>
              </a:solidFill>
              <a:cs typeface="Calibri"/>
            </a:endParaRPr>
          </a:p>
          <a:p>
            <a:r>
              <a:rPr lang="en-US" sz="1600">
                <a:solidFill>
                  <a:schemeClr val="bg2"/>
                </a:solidFill>
              </a:rPr>
              <a:t>LKNWR is well below the long-term average and population goals established in the North American Waterfowl Management Plan</a:t>
            </a:r>
            <a:endParaRPr lang="en-US" sz="1600">
              <a:solidFill>
                <a:schemeClr val="bg2"/>
              </a:solidFill>
              <a:cs typeface="Calibri"/>
            </a:endParaRPr>
          </a:p>
          <a:p>
            <a:endParaRPr lang="en-US" sz="1600">
              <a:solidFill>
                <a:schemeClr val="bg2"/>
              </a:solidFill>
              <a:cs typeface="Calibri"/>
            </a:endParaRPr>
          </a:p>
          <a:p>
            <a:pPr marL="0" indent="0">
              <a:buNone/>
            </a:pPr>
            <a:r>
              <a:rPr lang="en-US" sz="1200">
                <a:solidFill>
                  <a:srgbClr val="FF0000"/>
                </a:solidFill>
                <a:cs typeface="Calibri"/>
              </a:rPr>
              <a:t>(Waterfowl populations represent off refuge counts as well, for 2022 the majority of birds were observed off refuge)</a:t>
            </a:r>
          </a:p>
          <a:p>
            <a:endParaRPr lang="en-US" sz="1600" i="1">
              <a:solidFill>
                <a:schemeClr val="bg2"/>
              </a:solidFill>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290" y="370600"/>
            <a:ext cx="2969684" cy="2203450"/>
          </a:xfrm>
          <a:prstGeom prst="rect">
            <a:avLst/>
          </a:prstGeom>
          <a:ln>
            <a:solidFill>
              <a:schemeClr val="bg1"/>
            </a:solidFill>
          </a:ln>
        </p:spPr>
      </p:pic>
      <p:sp>
        <p:nvSpPr>
          <p:cNvPr id="10" name="Rectangle 9"/>
          <p:cNvSpPr/>
          <p:nvPr/>
        </p:nvSpPr>
        <p:spPr>
          <a:xfrm>
            <a:off x="84241" y="4004110"/>
            <a:ext cx="2398413" cy="230832"/>
          </a:xfrm>
          <a:prstGeom prst="rect">
            <a:avLst/>
          </a:prstGeom>
        </p:spPr>
        <p:txBody>
          <a:bodyPr wrap="none">
            <a:spAutoFit/>
          </a:bodyPr>
          <a:lstStyle/>
          <a:p>
            <a:r>
              <a:rPr lang="en-US" sz="900" i="1">
                <a:solidFill>
                  <a:srgbClr val="FF0000"/>
                </a:solidFill>
              </a:rPr>
              <a:t>*Population estimates only reflect survey days. </a:t>
            </a:r>
          </a:p>
        </p:txBody>
      </p:sp>
      <p:pic>
        <p:nvPicPr>
          <p:cNvPr id="5" name="Picture 5">
            <a:extLst>
              <a:ext uri="{FF2B5EF4-FFF2-40B4-BE49-F238E27FC236}">
                <a16:creationId xmlns:a16="http://schemas.microsoft.com/office/drawing/2014/main" id="{64C6FA22-B317-4913-BEAA-ABAB3993D3FA}"/>
              </a:ext>
            </a:extLst>
          </p:cNvPr>
          <p:cNvPicPr>
            <a:picLocks noChangeAspect="1"/>
          </p:cNvPicPr>
          <p:nvPr/>
        </p:nvPicPr>
        <p:blipFill>
          <a:blip r:embed="rId4"/>
          <a:stretch>
            <a:fillRect/>
          </a:stretch>
        </p:blipFill>
        <p:spPr>
          <a:xfrm>
            <a:off x="288925" y="270405"/>
            <a:ext cx="628650" cy="771525"/>
          </a:xfrm>
          <a:prstGeom prst="rect">
            <a:avLst/>
          </a:prstGeom>
        </p:spPr>
      </p:pic>
      <p:pic>
        <p:nvPicPr>
          <p:cNvPr id="9" name="Picture 7">
            <a:extLst>
              <a:ext uri="{FF2B5EF4-FFF2-40B4-BE49-F238E27FC236}">
                <a16:creationId xmlns:a16="http://schemas.microsoft.com/office/drawing/2014/main" id="{AA001A5B-F2DF-4D7A-BA32-6329FD02C86E}"/>
              </a:ext>
            </a:extLst>
          </p:cNvPr>
          <p:cNvPicPr>
            <a:picLocks noChangeAspect="1"/>
          </p:cNvPicPr>
          <p:nvPr/>
        </p:nvPicPr>
        <p:blipFill>
          <a:blip r:embed="rId5"/>
          <a:stretch>
            <a:fillRect/>
          </a:stretch>
        </p:blipFill>
        <p:spPr>
          <a:xfrm rot="1080000">
            <a:off x="8373475" y="3500100"/>
            <a:ext cx="2743200" cy="1103903"/>
          </a:xfrm>
          <a:prstGeom prst="rect">
            <a:avLst/>
          </a:prstGeom>
        </p:spPr>
      </p:pic>
    </p:spTree>
    <p:extLst>
      <p:ext uri="{BB962C8B-B14F-4D97-AF65-F5344CB8AC3E}">
        <p14:creationId xmlns:p14="http://schemas.microsoft.com/office/powerpoint/2010/main" val="38507298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465726130"/>
              </p:ext>
            </p:extLst>
          </p:nvPr>
        </p:nvGraphicFramePr>
        <p:xfrm>
          <a:off x="754736" y="1664303"/>
          <a:ext cx="10635476" cy="492260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453417" y="266700"/>
            <a:ext cx="6756978" cy="1077218"/>
          </a:xfrm>
          <a:prstGeom prst="rect">
            <a:avLst/>
          </a:prstGeom>
          <a:noFill/>
        </p:spPr>
        <p:txBody>
          <a:bodyPr wrap="none" lIns="91440" tIns="45720" rIns="91440" bIns="45720" rtlCol="0" anchor="t">
            <a:spAutoFit/>
          </a:bodyPr>
          <a:lstStyle/>
          <a:p>
            <a:pPr algn="ctr"/>
            <a:r>
              <a:rPr lang="en-US" sz="3200">
                <a:solidFill>
                  <a:schemeClr val="bg2">
                    <a:lumMod val="75000"/>
                  </a:schemeClr>
                </a:solidFill>
                <a:latin typeface="Century Gothic"/>
              </a:rPr>
              <a:t>Long Term Peak Fall Duck Counts</a:t>
            </a:r>
            <a:endParaRPr lang="en-US">
              <a:solidFill>
                <a:schemeClr val="bg2">
                  <a:lumMod val="75000"/>
                </a:schemeClr>
              </a:solidFill>
              <a:latin typeface="Calibri"/>
              <a:cs typeface="Calibri"/>
            </a:endParaRPr>
          </a:p>
          <a:p>
            <a:pPr algn="ctr"/>
            <a:r>
              <a:rPr lang="en-US" sz="3200">
                <a:solidFill>
                  <a:schemeClr val="bg2">
                    <a:lumMod val="75000"/>
                  </a:schemeClr>
                </a:solidFill>
                <a:latin typeface="Century Gothic"/>
              </a:rPr>
              <a:t>  Lower Klamath NWR</a:t>
            </a:r>
            <a:endParaRPr lang="en-US">
              <a:solidFill>
                <a:schemeClr val="bg2">
                  <a:lumMod val="75000"/>
                </a:schemeClr>
              </a:solidFill>
              <a:cs typeface="Calibri"/>
            </a:endParaRPr>
          </a:p>
        </p:txBody>
      </p:sp>
      <p:pic>
        <p:nvPicPr>
          <p:cNvPr id="2" name="Picture 5">
            <a:extLst>
              <a:ext uri="{FF2B5EF4-FFF2-40B4-BE49-F238E27FC236}">
                <a16:creationId xmlns:a16="http://schemas.microsoft.com/office/drawing/2014/main" id="{FC99FEEC-4915-4408-BA11-B68C27BF2DEC}"/>
              </a:ext>
            </a:extLst>
          </p:cNvPr>
          <p:cNvPicPr>
            <a:picLocks noChangeAspect="1"/>
          </p:cNvPicPr>
          <p:nvPr/>
        </p:nvPicPr>
        <p:blipFill>
          <a:blip r:embed="rId3"/>
          <a:stretch>
            <a:fillRect/>
          </a:stretch>
        </p:blipFill>
        <p:spPr>
          <a:xfrm>
            <a:off x="288925" y="270405"/>
            <a:ext cx="628650" cy="771525"/>
          </a:xfrm>
          <a:prstGeom prst="rect">
            <a:avLst/>
          </a:prstGeom>
        </p:spPr>
      </p:pic>
      <p:pic>
        <p:nvPicPr>
          <p:cNvPr id="3" name="Picture 5">
            <a:extLst>
              <a:ext uri="{FF2B5EF4-FFF2-40B4-BE49-F238E27FC236}">
                <a16:creationId xmlns:a16="http://schemas.microsoft.com/office/drawing/2014/main" id="{5E5E0DCD-9C32-4BC7-A853-35BB4CAA47BE}"/>
              </a:ext>
            </a:extLst>
          </p:cNvPr>
          <p:cNvPicPr>
            <a:picLocks noChangeAspect="1"/>
          </p:cNvPicPr>
          <p:nvPr/>
        </p:nvPicPr>
        <p:blipFill>
          <a:blip r:embed="rId4"/>
          <a:stretch>
            <a:fillRect/>
          </a:stretch>
        </p:blipFill>
        <p:spPr>
          <a:xfrm>
            <a:off x="8317923" y="2266174"/>
            <a:ext cx="2743200" cy="1771471"/>
          </a:xfrm>
          <a:prstGeom prst="rect">
            <a:avLst/>
          </a:prstGeom>
        </p:spPr>
      </p:pic>
    </p:spTree>
    <p:extLst>
      <p:ext uri="{BB962C8B-B14F-4D97-AF65-F5344CB8AC3E}">
        <p14:creationId xmlns:p14="http://schemas.microsoft.com/office/powerpoint/2010/main" val="29862669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vradenburg\Downloads\ducks_in_flight_lower_klam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1775" y="14783"/>
            <a:ext cx="8855927" cy="6843217"/>
          </a:xfrm>
          <a:prstGeom prst="rect">
            <a:avLst/>
          </a:prstGeom>
        </p:spPr>
      </p:pic>
      <p:sp>
        <p:nvSpPr>
          <p:cNvPr id="3" name="TextBox 2"/>
          <p:cNvSpPr txBox="1"/>
          <p:nvPr/>
        </p:nvSpPr>
        <p:spPr>
          <a:xfrm>
            <a:off x="4572000" y="1447800"/>
            <a:ext cx="3285565" cy="738664"/>
          </a:xfrm>
          <a:prstGeom prst="rect">
            <a:avLst/>
          </a:prstGeom>
          <a:solidFill>
            <a:schemeClr val="bg1"/>
          </a:solidFill>
        </p:spPr>
        <p:txBody>
          <a:bodyPr wrap="square" lIns="91440" tIns="45720" rIns="91440" bIns="45720" rtlCol="0" anchor="t">
            <a:spAutoFit/>
          </a:bodyPr>
          <a:lstStyle/>
          <a:p>
            <a:r>
              <a:rPr lang="en-US" sz="1200"/>
              <a:t>*</a:t>
            </a:r>
            <a:r>
              <a:rPr lang="en-US" sz="1400" b="1"/>
              <a:t> Population represents ducks counted during flight; actual population estimate is 2X observed number </a:t>
            </a:r>
            <a:endParaRPr lang="en-US" sz="1400" b="1">
              <a:cs typeface="Calibri"/>
            </a:endParaRPr>
          </a:p>
        </p:txBody>
      </p:sp>
      <p:pic>
        <p:nvPicPr>
          <p:cNvPr id="2" name="Picture 5">
            <a:extLst>
              <a:ext uri="{FF2B5EF4-FFF2-40B4-BE49-F238E27FC236}">
                <a16:creationId xmlns:a16="http://schemas.microsoft.com/office/drawing/2014/main" id="{C94A78A0-C6D7-41F8-95EB-82731172B891}"/>
              </a:ext>
            </a:extLst>
          </p:cNvPr>
          <p:cNvPicPr>
            <a:picLocks noChangeAspect="1"/>
          </p:cNvPicPr>
          <p:nvPr/>
        </p:nvPicPr>
        <p:blipFill>
          <a:blip r:embed="rId5"/>
          <a:stretch>
            <a:fillRect/>
          </a:stretch>
        </p:blipFill>
        <p:spPr>
          <a:xfrm>
            <a:off x="288925" y="270405"/>
            <a:ext cx="628650" cy="771525"/>
          </a:xfrm>
          <a:prstGeom prst="rect">
            <a:avLst/>
          </a:prstGeom>
        </p:spPr>
      </p:pic>
    </p:spTree>
    <p:extLst>
      <p:ext uri="{BB962C8B-B14F-4D97-AF65-F5344CB8AC3E}">
        <p14:creationId xmlns:p14="http://schemas.microsoft.com/office/powerpoint/2010/main" val="809904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2" y="-52118"/>
            <a:ext cx="12217443" cy="6962235"/>
          </a:xfrm>
          <a:prstGeom prst="rect">
            <a:avLst/>
          </a:prstGeom>
        </p:spPr>
      </p:pic>
      <p:pic>
        <p:nvPicPr>
          <p:cNvPr id="5" name="Picture 5">
            <a:extLst>
              <a:ext uri="{FF2B5EF4-FFF2-40B4-BE49-F238E27FC236}">
                <a16:creationId xmlns:a16="http://schemas.microsoft.com/office/drawing/2014/main" id="{D3CAB871-1DEE-4B39-A32F-A79937037F90}"/>
              </a:ext>
            </a:extLst>
          </p:cNvPr>
          <p:cNvPicPr>
            <a:picLocks noChangeAspect="1"/>
          </p:cNvPicPr>
          <p:nvPr/>
        </p:nvPicPr>
        <p:blipFill>
          <a:blip r:embed="rId3"/>
          <a:stretch>
            <a:fillRect/>
          </a:stretch>
        </p:blipFill>
        <p:spPr>
          <a:xfrm>
            <a:off x="288925" y="270405"/>
            <a:ext cx="628650" cy="771525"/>
          </a:xfrm>
          <a:prstGeom prst="rect">
            <a:avLst/>
          </a:prstGeom>
        </p:spPr>
      </p:pic>
      <p:pic>
        <p:nvPicPr>
          <p:cNvPr id="4" name="Picture 3"/>
          <p:cNvPicPr>
            <a:picLocks noChangeAspect="1"/>
          </p:cNvPicPr>
          <p:nvPr/>
        </p:nvPicPr>
        <p:blipFill>
          <a:blip r:embed="rId4"/>
          <a:stretch>
            <a:fillRect/>
          </a:stretch>
        </p:blipFill>
        <p:spPr>
          <a:xfrm>
            <a:off x="3181815" y="-16306"/>
            <a:ext cx="8917258" cy="6890609"/>
          </a:xfrm>
          <a:prstGeom prst="rect">
            <a:avLst/>
          </a:prstGeom>
        </p:spPr>
      </p:pic>
    </p:spTree>
    <p:extLst>
      <p:ext uri="{BB962C8B-B14F-4D97-AF65-F5344CB8AC3E}">
        <p14:creationId xmlns:p14="http://schemas.microsoft.com/office/powerpoint/2010/main" val="17047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22" y="-52118"/>
            <a:ext cx="12217443" cy="6962235"/>
          </a:xfrm>
          <a:prstGeom prst="rect">
            <a:avLst/>
          </a:prstGeom>
        </p:spPr>
      </p:pic>
      <p:pic>
        <p:nvPicPr>
          <p:cNvPr id="6" name="Picture 5"/>
          <p:cNvPicPr>
            <a:picLocks noChangeAspect="1"/>
          </p:cNvPicPr>
          <p:nvPr/>
        </p:nvPicPr>
        <p:blipFill>
          <a:blip r:embed="rId3"/>
          <a:stretch>
            <a:fillRect/>
          </a:stretch>
        </p:blipFill>
        <p:spPr>
          <a:xfrm>
            <a:off x="66908" y="0"/>
            <a:ext cx="8796777" cy="6797510"/>
          </a:xfrm>
          <a:prstGeom prst="rect">
            <a:avLst/>
          </a:prstGeom>
        </p:spPr>
      </p:pic>
      <p:sp>
        <p:nvSpPr>
          <p:cNvPr id="4" name="TextBox 3"/>
          <p:cNvSpPr txBox="1"/>
          <p:nvPr/>
        </p:nvSpPr>
        <p:spPr>
          <a:xfrm>
            <a:off x="4559049" y="1473200"/>
            <a:ext cx="3285565" cy="738664"/>
          </a:xfrm>
          <a:prstGeom prst="rect">
            <a:avLst/>
          </a:prstGeom>
          <a:solidFill>
            <a:schemeClr val="bg1"/>
          </a:solidFill>
        </p:spPr>
        <p:txBody>
          <a:bodyPr wrap="square" lIns="91440" tIns="45720" rIns="91440" bIns="45720" rtlCol="0" anchor="t">
            <a:spAutoFit/>
          </a:bodyPr>
          <a:lstStyle/>
          <a:p>
            <a:r>
              <a:rPr lang="en-US" sz="1400" b="1"/>
              <a:t>* Population represents ducks counted during flight; actual population estimate is 2X observed number </a:t>
            </a:r>
            <a:endParaRPr lang="en-US" sz="1400" b="1">
              <a:cs typeface="Calibri"/>
            </a:endParaRPr>
          </a:p>
        </p:txBody>
      </p:sp>
      <p:pic>
        <p:nvPicPr>
          <p:cNvPr id="3" name="Picture 5">
            <a:extLst>
              <a:ext uri="{FF2B5EF4-FFF2-40B4-BE49-F238E27FC236}">
                <a16:creationId xmlns:a16="http://schemas.microsoft.com/office/drawing/2014/main" id="{2963BF10-784D-427D-893B-C52D322576AC}"/>
              </a:ext>
            </a:extLst>
          </p:cNvPr>
          <p:cNvPicPr>
            <a:picLocks noChangeAspect="1"/>
          </p:cNvPicPr>
          <p:nvPr/>
        </p:nvPicPr>
        <p:blipFill>
          <a:blip r:embed="rId4"/>
          <a:stretch>
            <a:fillRect/>
          </a:stretch>
        </p:blipFill>
        <p:spPr>
          <a:xfrm>
            <a:off x="288925" y="270405"/>
            <a:ext cx="628650" cy="771525"/>
          </a:xfrm>
          <a:prstGeom prst="rect">
            <a:avLst/>
          </a:prstGeom>
        </p:spPr>
      </p:pic>
    </p:spTree>
    <p:extLst>
      <p:ext uri="{BB962C8B-B14F-4D97-AF65-F5344CB8AC3E}">
        <p14:creationId xmlns:p14="http://schemas.microsoft.com/office/powerpoint/2010/main" val="2473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2" y="-55166"/>
            <a:ext cx="12217443" cy="6968332"/>
          </a:xfrm>
          <a:prstGeom prst="rect">
            <a:avLst/>
          </a:prstGeom>
        </p:spPr>
      </p:pic>
      <p:pic>
        <p:nvPicPr>
          <p:cNvPr id="5" name="Picture 5">
            <a:extLst>
              <a:ext uri="{FF2B5EF4-FFF2-40B4-BE49-F238E27FC236}">
                <a16:creationId xmlns:a16="http://schemas.microsoft.com/office/drawing/2014/main" id="{038C8543-D851-40F2-9123-88B79F51C9C6}"/>
              </a:ext>
            </a:extLst>
          </p:cNvPr>
          <p:cNvPicPr>
            <a:picLocks noChangeAspect="1"/>
          </p:cNvPicPr>
          <p:nvPr/>
        </p:nvPicPr>
        <p:blipFill>
          <a:blip r:embed="rId3"/>
          <a:stretch>
            <a:fillRect/>
          </a:stretch>
        </p:blipFill>
        <p:spPr>
          <a:xfrm>
            <a:off x="288925" y="270405"/>
            <a:ext cx="628650" cy="771525"/>
          </a:xfrm>
          <a:prstGeom prst="rect">
            <a:avLst/>
          </a:prstGeom>
        </p:spPr>
      </p:pic>
      <p:pic>
        <p:nvPicPr>
          <p:cNvPr id="4" name="Picture 3"/>
          <p:cNvPicPr>
            <a:picLocks noChangeAspect="1"/>
          </p:cNvPicPr>
          <p:nvPr/>
        </p:nvPicPr>
        <p:blipFill>
          <a:blip r:embed="rId4"/>
          <a:stretch>
            <a:fillRect/>
          </a:stretch>
        </p:blipFill>
        <p:spPr>
          <a:xfrm>
            <a:off x="3189249" y="-15375"/>
            <a:ext cx="8894956" cy="6873375"/>
          </a:xfrm>
          <a:prstGeom prst="rect">
            <a:avLst/>
          </a:prstGeom>
        </p:spPr>
      </p:pic>
    </p:spTree>
    <p:extLst>
      <p:ext uri="{BB962C8B-B14F-4D97-AF65-F5344CB8AC3E}">
        <p14:creationId xmlns:p14="http://schemas.microsoft.com/office/powerpoint/2010/main" val="75128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722" y="-52118"/>
            <a:ext cx="12217443" cy="6962235"/>
          </a:xfrm>
          <a:prstGeom prst="rect">
            <a:avLst/>
          </a:prstGeom>
        </p:spPr>
      </p:pic>
      <p:pic>
        <p:nvPicPr>
          <p:cNvPr id="4" name="Picture 3"/>
          <p:cNvPicPr>
            <a:picLocks noChangeAspect="1"/>
          </p:cNvPicPr>
          <p:nvPr/>
        </p:nvPicPr>
        <p:blipFill>
          <a:blip r:embed="rId3"/>
          <a:stretch>
            <a:fillRect/>
          </a:stretch>
        </p:blipFill>
        <p:spPr>
          <a:xfrm>
            <a:off x="76839" y="38320"/>
            <a:ext cx="8751209" cy="6762298"/>
          </a:xfrm>
          <a:prstGeom prst="rect">
            <a:avLst/>
          </a:prstGeom>
        </p:spPr>
      </p:pic>
      <p:sp>
        <p:nvSpPr>
          <p:cNvPr id="6" name="TextBox 5"/>
          <p:cNvSpPr txBox="1"/>
          <p:nvPr/>
        </p:nvSpPr>
        <p:spPr>
          <a:xfrm>
            <a:off x="4690533" y="1483783"/>
            <a:ext cx="3285565" cy="738664"/>
          </a:xfrm>
          <a:prstGeom prst="rect">
            <a:avLst/>
          </a:prstGeom>
          <a:solidFill>
            <a:schemeClr val="bg1"/>
          </a:solidFill>
        </p:spPr>
        <p:txBody>
          <a:bodyPr wrap="square" lIns="91440" tIns="45720" rIns="91440" bIns="45720" rtlCol="0" anchor="t">
            <a:spAutoFit/>
          </a:bodyPr>
          <a:lstStyle/>
          <a:p>
            <a:r>
              <a:rPr lang="en-US" sz="1200"/>
              <a:t>*</a:t>
            </a:r>
            <a:r>
              <a:rPr lang="en-US" sz="1400" b="1"/>
              <a:t> Population represents ducks counted during flight; actual population estimate is 2X observed number </a:t>
            </a:r>
            <a:endParaRPr lang="en-US" sz="1400" b="1">
              <a:cs typeface="Calibri"/>
            </a:endParaRPr>
          </a:p>
        </p:txBody>
      </p:sp>
      <p:pic>
        <p:nvPicPr>
          <p:cNvPr id="3" name="Picture 5">
            <a:extLst>
              <a:ext uri="{FF2B5EF4-FFF2-40B4-BE49-F238E27FC236}">
                <a16:creationId xmlns:a16="http://schemas.microsoft.com/office/drawing/2014/main" id="{1C419FCB-487D-403E-8ADE-566EB97448BA}"/>
              </a:ext>
            </a:extLst>
          </p:cNvPr>
          <p:cNvPicPr>
            <a:picLocks noChangeAspect="1"/>
          </p:cNvPicPr>
          <p:nvPr/>
        </p:nvPicPr>
        <p:blipFill>
          <a:blip r:embed="rId4"/>
          <a:stretch>
            <a:fillRect/>
          </a:stretch>
        </p:blipFill>
        <p:spPr>
          <a:xfrm>
            <a:off x="288925" y="270405"/>
            <a:ext cx="628650" cy="771525"/>
          </a:xfrm>
          <a:prstGeom prst="rect">
            <a:avLst/>
          </a:prstGeom>
        </p:spPr>
      </p:pic>
    </p:spTree>
    <p:extLst>
      <p:ext uri="{BB962C8B-B14F-4D97-AF65-F5344CB8AC3E}">
        <p14:creationId xmlns:p14="http://schemas.microsoft.com/office/powerpoint/2010/main" val="272107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2" y="-55166"/>
            <a:ext cx="12217443" cy="6968332"/>
          </a:xfrm>
          <a:prstGeom prst="rect">
            <a:avLst/>
          </a:prstGeom>
        </p:spPr>
      </p:pic>
      <p:pic>
        <p:nvPicPr>
          <p:cNvPr id="5" name="Picture 5">
            <a:extLst>
              <a:ext uri="{FF2B5EF4-FFF2-40B4-BE49-F238E27FC236}">
                <a16:creationId xmlns:a16="http://schemas.microsoft.com/office/drawing/2014/main" id="{041BB77F-C98A-4180-9610-462387E27613}"/>
              </a:ext>
            </a:extLst>
          </p:cNvPr>
          <p:cNvPicPr>
            <a:picLocks noChangeAspect="1"/>
          </p:cNvPicPr>
          <p:nvPr/>
        </p:nvPicPr>
        <p:blipFill>
          <a:blip r:embed="rId3"/>
          <a:stretch>
            <a:fillRect/>
          </a:stretch>
        </p:blipFill>
        <p:spPr>
          <a:xfrm>
            <a:off x="288925" y="270405"/>
            <a:ext cx="628650" cy="771525"/>
          </a:xfrm>
          <a:prstGeom prst="rect">
            <a:avLst/>
          </a:prstGeom>
        </p:spPr>
      </p:pic>
      <p:pic>
        <p:nvPicPr>
          <p:cNvPr id="4" name="Picture 3"/>
          <p:cNvPicPr>
            <a:picLocks noChangeAspect="1"/>
          </p:cNvPicPr>
          <p:nvPr/>
        </p:nvPicPr>
        <p:blipFill>
          <a:blip r:embed="rId4"/>
          <a:stretch>
            <a:fillRect/>
          </a:stretch>
        </p:blipFill>
        <p:spPr>
          <a:xfrm>
            <a:off x="3315629" y="10607"/>
            <a:ext cx="8794595" cy="6795824"/>
          </a:xfrm>
          <a:prstGeom prst="rect">
            <a:avLst/>
          </a:prstGeom>
        </p:spPr>
      </p:pic>
    </p:spTree>
    <p:extLst>
      <p:ext uri="{BB962C8B-B14F-4D97-AF65-F5344CB8AC3E}">
        <p14:creationId xmlns:p14="http://schemas.microsoft.com/office/powerpoint/2010/main" val="3161992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2" y="-55166"/>
            <a:ext cx="12217443" cy="6968332"/>
          </a:xfrm>
          <a:prstGeom prst="rect">
            <a:avLst/>
          </a:prstGeom>
        </p:spPr>
      </p:pic>
      <p:pic>
        <p:nvPicPr>
          <p:cNvPr id="3" name="Picture 2"/>
          <p:cNvPicPr>
            <a:picLocks noChangeAspect="1"/>
          </p:cNvPicPr>
          <p:nvPr/>
        </p:nvPicPr>
        <p:blipFill>
          <a:blip r:embed="rId3"/>
          <a:stretch>
            <a:fillRect/>
          </a:stretch>
        </p:blipFill>
        <p:spPr>
          <a:xfrm>
            <a:off x="73030" y="0"/>
            <a:ext cx="8875058" cy="6858000"/>
          </a:xfrm>
          <a:prstGeom prst="rect">
            <a:avLst/>
          </a:prstGeom>
        </p:spPr>
      </p:pic>
      <p:pic>
        <p:nvPicPr>
          <p:cNvPr id="5" name="Picture 5">
            <a:extLst>
              <a:ext uri="{FF2B5EF4-FFF2-40B4-BE49-F238E27FC236}">
                <a16:creationId xmlns:a16="http://schemas.microsoft.com/office/drawing/2014/main" id="{041BB77F-C98A-4180-9610-462387E27613}"/>
              </a:ext>
            </a:extLst>
          </p:cNvPr>
          <p:cNvPicPr>
            <a:picLocks noChangeAspect="1"/>
          </p:cNvPicPr>
          <p:nvPr/>
        </p:nvPicPr>
        <p:blipFill>
          <a:blip r:embed="rId4"/>
          <a:stretch>
            <a:fillRect/>
          </a:stretch>
        </p:blipFill>
        <p:spPr>
          <a:xfrm>
            <a:off x="288925" y="270405"/>
            <a:ext cx="628650" cy="771525"/>
          </a:xfrm>
          <a:prstGeom prst="rect">
            <a:avLst/>
          </a:prstGeom>
        </p:spPr>
      </p:pic>
      <p:sp>
        <p:nvSpPr>
          <p:cNvPr id="6" name="TextBox 5"/>
          <p:cNvSpPr txBox="1"/>
          <p:nvPr/>
        </p:nvSpPr>
        <p:spPr>
          <a:xfrm>
            <a:off x="4690533" y="1483783"/>
            <a:ext cx="3285565" cy="738664"/>
          </a:xfrm>
          <a:prstGeom prst="rect">
            <a:avLst/>
          </a:prstGeom>
          <a:solidFill>
            <a:schemeClr val="bg1"/>
          </a:solidFill>
        </p:spPr>
        <p:txBody>
          <a:bodyPr wrap="square" lIns="91440" tIns="45720" rIns="91440" bIns="45720" rtlCol="0" anchor="t">
            <a:spAutoFit/>
          </a:bodyPr>
          <a:lstStyle/>
          <a:p>
            <a:r>
              <a:rPr lang="en-US" sz="1200"/>
              <a:t>*</a:t>
            </a:r>
            <a:r>
              <a:rPr lang="en-US" sz="1400" b="1"/>
              <a:t> Population represents ducks counted during flight; actual population estimate is 2X observed number </a:t>
            </a:r>
            <a:endParaRPr lang="en-US" sz="1400" b="1">
              <a:cs typeface="Calibri"/>
            </a:endParaRPr>
          </a:p>
        </p:txBody>
      </p:sp>
    </p:spTree>
    <p:extLst>
      <p:ext uri="{BB962C8B-B14F-4D97-AF65-F5344CB8AC3E}">
        <p14:creationId xmlns:p14="http://schemas.microsoft.com/office/powerpoint/2010/main" val="1644035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2" y="-55166"/>
            <a:ext cx="12217443" cy="6968332"/>
          </a:xfrm>
          <a:prstGeom prst="rect">
            <a:avLst/>
          </a:prstGeom>
        </p:spPr>
      </p:pic>
      <p:pic>
        <p:nvPicPr>
          <p:cNvPr id="5" name="Picture 5">
            <a:extLst>
              <a:ext uri="{FF2B5EF4-FFF2-40B4-BE49-F238E27FC236}">
                <a16:creationId xmlns:a16="http://schemas.microsoft.com/office/drawing/2014/main" id="{041BB77F-C98A-4180-9610-462387E27613}"/>
              </a:ext>
            </a:extLst>
          </p:cNvPr>
          <p:cNvPicPr>
            <a:picLocks noChangeAspect="1"/>
          </p:cNvPicPr>
          <p:nvPr/>
        </p:nvPicPr>
        <p:blipFill>
          <a:blip r:embed="rId3"/>
          <a:stretch>
            <a:fillRect/>
          </a:stretch>
        </p:blipFill>
        <p:spPr>
          <a:xfrm>
            <a:off x="288925" y="270405"/>
            <a:ext cx="628650" cy="771525"/>
          </a:xfrm>
          <a:prstGeom prst="rect">
            <a:avLst/>
          </a:prstGeom>
        </p:spPr>
      </p:pic>
      <p:pic>
        <p:nvPicPr>
          <p:cNvPr id="3" name="Picture 2"/>
          <p:cNvPicPr>
            <a:picLocks noChangeAspect="1"/>
          </p:cNvPicPr>
          <p:nvPr/>
        </p:nvPicPr>
        <p:blipFill>
          <a:blip r:embed="rId4"/>
          <a:stretch>
            <a:fillRect/>
          </a:stretch>
        </p:blipFill>
        <p:spPr>
          <a:xfrm>
            <a:off x="3248941" y="0"/>
            <a:ext cx="8875058" cy="6858000"/>
          </a:xfrm>
          <a:prstGeom prst="rect">
            <a:avLst/>
          </a:prstGeom>
        </p:spPr>
      </p:pic>
    </p:spTree>
    <p:extLst>
      <p:ext uri="{BB962C8B-B14F-4D97-AF65-F5344CB8AC3E}">
        <p14:creationId xmlns:p14="http://schemas.microsoft.com/office/powerpoint/2010/main" val="69114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2">
                    <a:lumMod val="75000"/>
                  </a:schemeClr>
                </a:solidFill>
                <a:latin typeface="Century Gothic"/>
              </a:rPr>
              <a:t>Klamat</a:t>
            </a:r>
            <a:r>
              <a:rPr lang="en-US" sz="4000">
                <a:solidFill>
                  <a:schemeClr val="bg2">
                    <a:lumMod val="75000"/>
                  </a:schemeClr>
                </a:solidFill>
                <a:latin typeface="Century Gothic"/>
              </a:rPr>
              <a:t>h Basin National Wildlife Refuge Complex</a:t>
            </a:r>
            <a:endParaRPr lang="en-US" sz="4000" b="1">
              <a:solidFill>
                <a:schemeClr val="bg2">
                  <a:lumMod val="75000"/>
                </a:schemeClr>
              </a:solidFill>
              <a:latin typeface="Century Gothic"/>
            </a:endParaRPr>
          </a:p>
        </p:txBody>
      </p:sp>
      <p:sp>
        <p:nvSpPr>
          <p:cNvPr id="3" name="Content Placeholder 2"/>
          <p:cNvSpPr>
            <a:spLocks noGrp="1"/>
          </p:cNvSpPr>
          <p:nvPr>
            <p:ph idx="1"/>
          </p:nvPr>
        </p:nvSpPr>
        <p:spPr>
          <a:xfrm>
            <a:off x="694267" y="2070102"/>
            <a:ext cx="10972800" cy="4525963"/>
          </a:xfrm>
        </p:spPr>
        <p:txBody>
          <a:bodyPr vert="horz" lIns="91440" tIns="45720" rIns="91440" bIns="45720" rtlCol="0" anchor="t">
            <a:normAutofit/>
          </a:bodyPr>
          <a:lstStyle/>
          <a:p>
            <a:pPr marL="0" indent="0" algn="ctr">
              <a:buNone/>
            </a:pPr>
            <a:endParaRPr lang="en-US" sz="2000">
              <a:solidFill>
                <a:schemeClr val="bg2">
                  <a:lumMod val="75000"/>
                </a:schemeClr>
              </a:solidFill>
              <a:latin typeface="Century Gothic"/>
              <a:ea typeface="+mn-lt"/>
              <a:cs typeface="+mn-lt"/>
            </a:endParaRPr>
          </a:p>
          <a:p>
            <a:pPr marL="0" indent="0" algn="ctr">
              <a:buNone/>
            </a:pPr>
            <a:r>
              <a:rPr lang="en-US" sz="2000">
                <a:solidFill>
                  <a:schemeClr val="bg1"/>
                </a:solidFill>
                <a:latin typeface="Century Gothic"/>
                <a:ea typeface="+mn-lt"/>
                <a:cs typeface="+mn-lt"/>
              </a:rPr>
              <a:t>The Klamath basin National Wildlife Refuge Complex is made up of six Refuges in the Klamath Basin that include Tule Lake, Upper Klamath, Lower Klamath, Klamath Marsh, Bear Valley, and Clear Lake, whose combined mission is to protect what remains of what once was the largest  wetlands area west of the Mississippi River. These surviving wetlands remain a highly managed yet critical part of the Pacific Flyway, a place where migrating waterfowl can rest and refuel. </a:t>
            </a:r>
            <a:endParaRPr lang="en-US" sz="2000">
              <a:solidFill>
                <a:schemeClr val="bg1"/>
              </a:solidFill>
              <a:latin typeface="Century Gothic"/>
              <a:cs typeface="Calibri"/>
            </a:endParaRPr>
          </a:p>
        </p:txBody>
      </p:sp>
      <p:pic>
        <p:nvPicPr>
          <p:cNvPr id="5" name="Picture 9">
            <a:extLst>
              <a:ext uri="{FF2B5EF4-FFF2-40B4-BE49-F238E27FC236}">
                <a16:creationId xmlns:a16="http://schemas.microsoft.com/office/drawing/2014/main" id="{DF45631D-211E-4DA5-8BF9-103C44E3D927}"/>
              </a:ext>
            </a:extLst>
          </p:cNvPr>
          <p:cNvPicPr>
            <a:picLocks noChangeAspect="1"/>
          </p:cNvPicPr>
          <p:nvPr/>
        </p:nvPicPr>
        <p:blipFill>
          <a:blip r:embed="rId2"/>
          <a:stretch>
            <a:fillRect/>
          </a:stretch>
        </p:blipFill>
        <p:spPr>
          <a:xfrm>
            <a:off x="297363" y="270212"/>
            <a:ext cx="618080" cy="761367"/>
          </a:xfrm>
          <a:prstGeom prst="rect">
            <a:avLst/>
          </a:prstGeom>
        </p:spPr>
      </p:pic>
    </p:spTree>
    <p:extLst>
      <p:ext uri="{BB962C8B-B14F-4D97-AF65-F5344CB8AC3E}">
        <p14:creationId xmlns:p14="http://schemas.microsoft.com/office/powerpoint/2010/main" val="1130891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556" y="122310"/>
            <a:ext cx="10972800" cy="1143000"/>
          </a:xfrm>
        </p:spPr>
        <p:txBody>
          <a:bodyPr/>
          <a:lstStyle/>
          <a:p>
            <a:r>
              <a:rPr lang="en-US" dirty="0">
                <a:solidFill>
                  <a:schemeClr val="bg2">
                    <a:lumMod val="75000"/>
                  </a:schemeClr>
                </a:solidFill>
                <a:latin typeface="Century Gothic"/>
              </a:rPr>
              <a:t>Lower Klamath NWR Summary</a:t>
            </a:r>
            <a:endParaRPr lang="en-US" dirty="0">
              <a:solidFill>
                <a:schemeClr val="bg2">
                  <a:lumMod val="75000"/>
                </a:schemeClr>
              </a:solidFill>
              <a:latin typeface="Century Gothic"/>
              <a:cs typeface="Calibri"/>
            </a:endParaRPr>
          </a:p>
        </p:txBody>
      </p:sp>
      <p:sp>
        <p:nvSpPr>
          <p:cNvPr id="3" name="Content Placeholder 2"/>
          <p:cNvSpPr>
            <a:spLocks noGrp="1"/>
          </p:cNvSpPr>
          <p:nvPr>
            <p:ph idx="1"/>
          </p:nvPr>
        </p:nvSpPr>
        <p:spPr>
          <a:xfrm>
            <a:off x="608806" y="1513417"/>
            <a:ext cx="10972800" cy="5410200"/>
          </a:xfrm>
        </p:spPr>
        <p:txBody>
          <a:bodyPr/>
          <a:lstStyle/>
          <a:p>
            <a:r>
              <a:rPr lang="en-US" sz="2000" dirty="0">
                <a:solidFill>
                  <a:schemeClr val="bg2"/>
                </a:solidFill>
              </a:rPr>
              <a:t>Water (timing, amount, duration) continues to be the single biggest issue impacting wetland habitat and waterbird populations at LKNWR.</a:t>
            </a:r>
            <a:endParaRPr lang="en-US" sz="2000" dirty="0">
              <a:solidFill>
                <a:schemeClr val="bg2"/>
              </a:solidFill>
              <a:cs typeface="Calibri"/>
            </a:endParaRPr>
          </a:p>
          <a:p>
            <a:r>
              <a:rPr lang="en-US" sz="2000" dirty="0">
                <a:solidFill>
                  <a:schemeClr val="bg2"/>
                </a:solidFill>
              </a:rPr>
              <a:t>At the time of this report, LKNWR is expected to receive zero water </a:t>
            </a:r>
            <a:endParaRPr lang="en-US" sz="2000" dirty="0">
              <a:solidFill>
                <a:schemeClr val="bg2"/>
              </a:solidFill>
              <a:cs typeface="Calibri"/>
            </a:endParaRPr>
          </a:p>
          <a:p>
            <a:r>
              <a:rPr lang="en-US" sz="2000" dirty="0">
                <a:solidFill>
                  <a:schemeClr val="bg2"/>
                </a:solidFill>
              </a:rPr>
              <a:t>Despite frustrations with refuge management decisions, conditions will not improve until better water deliveries are received</a:t>
            </a:r>
            <a:endParaRPr lang="en-US" sz="2000" dirty="0">
              <a:solidFill>
                <a:schemeClr val="bg2"/>
              </a:solidFill>
              <a:cs typeface="Calibri"/>
            </a:endParaRPr>
          </a:p>
          <a:p>
            <a:r>
              <a:rPr lang="en-US" sz="2000" dirty="0">
                <a:solidFill>
                  <a:schemeClr val="bg2"/>
                </a:solidFill>
              </a:rPr>
              <a:t>If we want to see waterbird populations recover LKNWR needs adequate and reliable summer/fall deliveries to increase the number of permanent wetlands on the refuge</a:t>
            </a:r>
            <a:endParaRPr lang="en-US" sz="2000" dirty="0">
              <a:solidFill>
                <a:schemeClr val="bg2"/>
              </a:solidFill>
              <a:cs typeface="Calibri"/>
            </a:endParaRPr>
          </a:p>
          <a:p>
            <a:pPr lvl="1"/>
            <a:r>
              <a:rPr lang="en-US" sz="1600" dirty="0">
                <a:solidFill>
                  <a:schemeClr val="bg2">
                    <a:lumMod val="90000"/>
                  </a:schemeClr>
                </a:solidFill>
              </a:rPr>
              <a:t>Increases local production (especially mallards which are critical for California and population modelling for the Pacific Flyway)</a:t>
            </a:r>
            <a:endParaRPr lang="en-US" sz="1600" dirty="0">
              <a:solidFill>
                <a:schemeClr val="bg2">
                  <a:lumMod val="90000"/>
                </a:schemeClr>
              </a:solidFill>
              <a:cs typeface="Calibri"/>
            </a:endParaRPr>
          </a:p>
          <a:p>
            <a:pPr lvl="1"/>
            <a:r>
              <a:rPr lang="en-US" sz="1600" dirty="0">
                <a:solidFill>
                  <a:schemeClr val="bg2">
                    <a:lumMod val="90000"/>
                  </a:schemeClr>
                </a:solidFill>
              </a:rPr>
              <a:t>Increases the visible attraction for migrating waterfowl which results in more staging birds</a:t>
            </a:r>
            <a:endParaRPr lang="en-US" sz="1600" dirty="0">
              <a:solidFill>
                <a:schemeClr val="bg2">
                  <a:lumMod val="90000"/>
                </a:schemeClr>
              </a:solidFill>
              <a:cs typeface="Calibri"/>
            </a:endParaRPr>
          </a:p>
          <a:p>
            <a:pPr lvl="1"/>
            <a:r>
              <a:rPr lang="en-US" sz="1600" dirty="0">
                <a:solidFill>
                  <a:schemeClr val="bg2">
                    <a:lumMod val="90000"/>
                  </a:schemeClr>
                </a:solidFill>
              </a:rPr>
              <a:t>Provides better sanctuary areas for birds to avoid disturbance</a:t>
            </a:r>
            <a:endParaRPr lang="en-US" sz="1600" dirty="0">
              <a:solidFill>
                <a:schemeClr val="bg2">
                  <a:lumMod val="90000"/>
                </a:schemeClr>
              </a:solidFill>
              <a:cs typeface="Calibri"/>
            </a:endParaRPr>
          </a:p>
          <a:p>
            <a:pPr lvl="1"/>
            <a:r>
              <a:rPr lang="en-US" sz="1600" dirty="0">
                <a:solidFill>
                  <a:schemeClr val="bg2">
                    <a:lumMod val="90000"/>
                  </a:schemeClr>
                </a:solidFill>
              </a:rPr>
              <a:t>Increases flexibility in water to manage food resources more appropriately</a:t>
            </a:r>
            <a:endParaRPr lang="en-US" sz="1600" dirty="0">
              <a:solidFill>
                <a:schemeClr val="bg2">
                  <a:lumMod val="90000"/>
                </a:schemeClr>
              </a:solidFill>
              <a:cs typeface="Calibri"/>
            </a:endParaRPr>
          </a:p>
        </p:txBody>
      </p:sp>
      <p:pic>
        <p:nvPicPr>
          <p:cNvPr id="5" name="Picture 5">
            <a:extLst>
              <a:ext uri="{FF2B5EF4-FFF2-40B4-BE49-F238E27FC236}">
                <a16:creationId xmlns:a16="http://schemas.microsoft.com/office/drawing/2014/main" id="{DAB2B6A0-FBD6-45D4-B722-94729D8D007C}"/>
              </a:ext>
            </a:extLst>
          </p:cNvPr>
          <p:cNvPicPr>
            <a:picLocks noChangeAspect="1"/>
          </p:cNvPicPr>
          <p:nvPr/>
        </p:nvPicPr>
        <p:blipFill>
          <a:blip r:embed="rId2"/>
          <a:stretch>
            <a:fillRect/>
          </a:stretch>
        </p:blipFill>
        <p:spPr>
          <a:xfrm>
            <a:off x="288925" y="270405"/>
            <a:ext cx="628650" cy="771525"/>
          </a:xfrm>
          <a:prstGeom prst="rect">
            <a:avLst/>
          </a:prstGeom>
        </p:spPr>
      </p:pic>
      <p:sp>
        <p:nvSpPr>
          <p:cNvPr id="4" name="TextBox 3">
            <a:extLst>
              <a:ext uri="{FF2B5EF4-FFF2-40B4-BE49-F238E27FC236}">
                <a16:creationId xmlns:a16="http://schemas.microsoft.com/office/drawing/2014/main" id="{68AFA1B7-9B2C-796A-DB84-B667302E9E7A}"/>
              </a:ext>
            </a:extLst>
          </p:cNvPr>
          <p:cNvSpPr txBox="1"/>
          <p:nvPr/>
        </p:nvSpPr>
        <p:spPr>
          <a:xfrm>
            <a:off x="2369127" y="5538354"/>
            <a:ext cx="783474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2">
                    <a:lumMod val="75000"/>
                  </a:schemeClr>
                </a:solidFill>
                <a:ea typeface="+mn-lt"/>
                <a:cs typeface="+mn-lt"/>
              </a:rPr>
              <a:t>If water deliveries do not improve waterfowl populations are not going to recover. This has and will continue to affect the opportunity and quality of recreational opportunities on LKNWR and surrounding lands</a:t>
            </a:r>
          </a:p>
          <a:p>
            <a:pPr algn="ctr"/>
            <a:endParaRPr lang="en-US" sz="2000">
              <a:solidFill>
                <a:schemeClr val="bg2">
                  <a:lumMod val="75000"/>
                </a:schemeClr>
              </a:solidFill>
              <a:cs typeface="Calibri"/>
            </a:endParaRPr>
          </a:p>
        </p:txBody>
      </p:sp>
    </p:spTree>
    <p:extLst>
      <p:ext uri="{BB962C8B-B14F-4D97-AF65-F5344CB8AC3E}">
        <p14:creationId xmlns:p14="http://schemas.microsoft.com/office/powerpoint/2010/main" val="31161685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sz="4000">
                <a:solidFill>
                  <a:schemeClr val="bg2">
                    <a:lumMod val="75000"/>
                  </a:schemeClr>
                </a:solidFill>
                <a:latin typeface="Century Gothic"/>
              </a:rPr>
              <a:t>Outlook for 2022/2023 Season</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228600" y="1378253"/>
            <a:ext cx="11734800" cy="5568042"/>
          </a:xfrm>
        </p:spPr>
        <p:txBody>
          <a:bodyPr/>
          <a:lstStyle/>
          <a:p>
            <a:r>
              <a:rPr lang="en-US" sz="1800" dirty="0">
                <a:solidFill>
                  <a:schemeClr val="bg2"/>
                </a:solidFill>
              </a:rPr>
              <a:t>Water availability for the 2022 water year is currently predicted to be worse than 2021.</a:t>
            </a:r>
            <a:endParaRPr lang="en-US" sz="1800" dirty="0">
              <a:solidFill>
                <a:schemeClr val="bg2"/>
              </a:solidFill>
              <a:cs typeface="Calibri"/>
            </a:endParaRPr>
          </a:p>
          <a:p>
            <a:r>
              <a:rPr lang="en-US" sz="1800" dirty="0">
                <a:solidFill>
                  <a:schemeClr val="bg2"/>
                </a:solidFill>
                <a:cs typeface="Calibri"/>
              </a:rPr>
              <a:t>Wood River water transfer was finalized but water was delivered for only 5 days in 2021.</a:t>
            </a:r>
          </a:p>
          <a:p>
            <a:r>
              <a:rPr lang="en-US" sz="1800" dirty="0">
                <a:solidFill>
                  <a:schemeClr val="bg2"/>
                </a:solidFill>
              </a:rPr>
              <a:t>The refuges transferred water right from Upper Klamath NWR has been terminated.</a:t>
            </a:r>
            <a:endParaRPr lang="en-US" sz="1800" dirty="0">
              <a:solidFill>
                <a:schemeClr val="bg2"/>
              </a:solidFill>
              <a:cs typeface="Calibri"/>
            </a:endParaRPr>
          </a:p>
          <a:p>
            <a:r>
              <a:rPr lang="en-US" sz="1800" dirty="0">
                <a:solidFill>
                  <a:schemeClr val="bg2"/>
                </a:solidFill>
                <a:cs typeface="Calibri"/>
              </a:rPr>
              <a:t>Only ~700 acre feet of winter water was delivered after December 2022. The bulk of the refuges winter water was used to pay back the emergency transfer of water delivered to Sump 1B earlier in the summer</a:t>
            </a:r>
          </a:p>
          <a:p>
            <a:pPr lvl="1"/>
            <a:r>
              <a:rPr lang="en-US" sz="1600" dirty="0">
                <a:solidFill>
                  <a:schemeClr val="bg2">
                    <a:lumMod val="75000"/>
                  </a:schemeClr>
                </a:solidFill>
              </a:rPr>
              <a:t>Under the 2019 Biological Opinion LKNWR is modelled out of all river water deliveries until December</a:t>
            </a:r>
            <a:endParaRPr lang="en-US" sz="1600" dirty="0">
              <a:solidFill>
                <a:schemeClr val="bg2">
                  <a:lumMod val="75000"/>
                </a:schemeClr>
              </a:solidFill>
              <a:cs typeface="Calibri"/>
            </a:endParaRPr>
          </a:p>
          <a:p>
            <a:pPr lvl="2"/>
            <a:r>
              <a:rPr lang="en-US" sz="1200" dirty="0">
                <a:solidFill>
                  <a:schemeClr val="bg2">
                    <a:lumMod val="90000"/>
                  </a:schemeClr>
                </a:solidFill>
              </a:rPr>
              <a:t>December deliveries can be curtailed if the Central Tendency on the elevation of Upper Klamath Lake is not positive towards the lake filling (as was the case this past year)</a:t>
            </a:r>
            <a:endParaRPr lang="en-US" sz="1200" dirty="0">
              <a:solidFill>
                <a:schemeClr val="bg2">
                  <a:lumMod val="90000"/>
                </a:schemeClr>
              </a:solidFill>
              <a:cs typeface="Calibri"/>
            </a:endParaRPr>
          </a:p>
          <a:p>
            <a:pPr lvl="2"/>
            <a:r>
              <a:rPr lang="en-US" sz="1200" dirty="0">
                <a:solidFill>
                  <a:schemeClr val="bg2">
                    <a:lumMod val="90000"/>
                  </a:schemeClr>
                </a:solidFill>
              </a:rPr>
              <a:t>USBOR considers the remaining project supply as “Discretionary Water” whether it is or is not used to support refuge water needs is completely up to them </a:t>
            </a:r>
            <a:endParaRPr lang="en-US" sz="1200" dirty="0">
              <a:solidFill>
                <a:schemeClr val="bg2">
                  <a:lumMod val="90000"/>
                </a:schemeClr>
              </a:solidFill>
              <a:cs typeface="Calibri"/>
            </a:endParaRPr>
          </a:p>
          <a:p>
            <a:pPr lvl="2"/>
            <a:r>
              <a:rPr lang="en-US" sz="1200" dirty="0">
                <a:solidFill>
                  <a:schemeClr val="bg2">
                    <a:lumMod val="90000"/>
                  </a:schemeClr>
                </a:solidFill>
              </a:rPr>
              <a:t>As a result, there is no way to predict if and how much water the refuge will receive through the ADY this fall but at the time of this report there is a strong likelihood LKNWR will receive no water for the fall migration</a:t>
            </a:r>
            <a:endParaRPr lang="en-US" sz="1200" dirty="0">
              <a:solidFill>
                <a:schemeClr val="bg2">
                  <a:lumMod val="90000"/>
                </a:schemeClr>
              </a:solidFill>
              <a:cs typeface="Calibri"/>
            </a:endParaRPr>
          </a:p>
          <a:p>
            <a:r>
              <a:rPr lang="en-US" sz="1800" dirty="0">
                <a:solidFill>
                  <a:schemeClr val="bg2"/>
                </a:solidFill>
                <a:ea typeface="+mn-lt"/>
                <a:cs typeface="+mn-lt"/>
              </a:rPr>
              <a:t>The refuge was able to pump ~1,390 Acre feet of KDD drain water into unit 2 in March 2022 </a:t>
            </a:r>
            <a:endParaRPr lang="en-US" sz="1800" dirty="0">
              <a:solidFill>
                <a:schemeClr val="bg2"/>
              </a:solidFill>
              <a:cs typeface="Calibri"/>
            </a:endParaRPr>
          </a:p>
          <a:p>
            <a:r>
              <a:rPr lang="en-US" sz="1800" dirty="0">
                <a:solidFill>
                  <a:schemeClr val="bg2"/>
                </a:solidFill>
              </a:rPr>
              <a:t>It is certain there will be no D-Plant water available for LKNWR </a:t>
            </a:r>
            <a:endParaRPr lang="en-US" sz="1800" dirty="0">
              <a:solidFill>
                <a:schemeClr val="bg2"/>
              </a:solidFill>
              <a:cs typeface="Calibri"/>
            </a:endParaRPr>
          </a:p>
          <a:p>
            <a:r>
              <a:rPr lang="en-US" sz="1800" dirty="0">
                <a:solidFill>
                  <a:schemeClr val="bg2"/>
                </a:solidFill>
              </a:rPr>
              <a:t>As a result of no D-Plant deliveries the refuge will not use wells to start filling White Lake.  There is simply not enough supply from the wells to maintain White Lake </a:t>
            </a:r>
            <a:endParaRPr lang="en-US" sz="1800" dirty="0">
              <a:solidFill>
                <a:schemeClr val="bg2"/>
              </a:solidFill>
              <a:cs typeface="Calibri"/>
            </a:endParaRPr>
          </a:p>
          <a:p>
            <a:r>
              <a:rPr lang="en-US" sz="1800" dirty="0">
                <a:solidFill>
                  <a:schemeClr val="bg2"/>
                </a:solidFill>
              </a:rPr>
              <a:t>Wood River 3,500 acre feet transfer may occur this summer but it is uncertain at this time, this will only provide water to maintain unit 2 through the summer</a:t>
            </a:r>
            <a:endParaRPr lang="en-US" sz="1800" dirty="0">
              <a:solidFill>
                <a:schemeClr val="bg2"/>
              </a:solidFill>
              <a:cs typeface="Calibri"/>
            </a:endParaRPr>
          </a:p>
          <a:p>
            <a:r>
              <a:rPr lang="en-US" sz="1800" dirty="0">
                <a:solidFill>
                  <a:schemeClr val="bg2"/>
                </a:solidFill>
                <a:cs typeface="Calibri"/>
              </a:rPr>
              <a:t>There will be very limited spring farming on the California side of LKNWR</a:t>
            </a:r>
          </a:p>
        </p:txBody>
      </p:sp>
      <p:pic>
        <p:nvPicPr>
          <p:cNvPr id="5" name="Picture 5">
            <a:extLst>
              <a:ext uri="{FF2B5EF4-FFF2-40B4-BE49-F238E27FC236}">
                <a16:creationId xmlns:a16="http://schemas.microsoft.com/office/drawing/2014/main" id="{F7250A9D-5F23-482D-BA1B-F1952EBF6B73}"/>
              </a:ext>
            </a:extLst>
          </p:cNvPr>
          <p:cNvPicPr>
            <a:picLocks noChangeAspect="1"/>
          </p:cNvPicPr>
          <p:nvPr/>
        </p:nvPicPr>
        <p:blipFill>
          <a:blip r:embed="rId3"/>
          <a:stretch>
            <a:fillRect/>
          </a:stretch>
        </p:blipFill>
        <p:spPr>
          <a:xfrm>
            <a:off x="288925" y="270405"/>
            <a:ext cx="628650" cy="771525"/>
          </a:xfrm>
          <a:prstGeom prst="rect">
            <a:avLst/>
          </a:prstGeom>
        </p:spPr>
      </p:pic>
    </p:spTree>
    <p:extLst>
      <p:ext uri="{BB962C8B-B14F-4D97-AF65-F5344CB8AC3E}">
        <p14:creationId xmlns:p14="http://schemas.microsoft.com/office/powerpoint/2010/main" val="222143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solidFill>
                  <a:schemeClr val="bg2">
                    <a:lumMod val="75000"/>
                  </a:schemeClr>
                </a:solidFill>
                <a:latin typeface="Century Gothic"/>
              </a:rPr>
              <a:t>Changes Coming to Lower Klamath</a:t>
            </a:r>
            <a:r>
              <a:rPr lang="en-US">
                <a:solidFill>
                  <a:schemeClr val="bg1"/>
                </a:solidFill>
              </a:rPr>
              <a:t> </a:t>
            </a:r>
          </a:p>
        </p:txBody>
      </p:sp>
      <p:sp>
        <p:nvSpPr>
          <p:cNvPr id="3" name="Content Placeholder 2"/>
          <p:cNvSpPr>
            <a:spLocks noGrp="1"/>
          </p:cNvSpPr>
          <p:nvPr>
            <p:ph idx="1"/>
          </p:nvPr>
        </p:nvSpPr>
        <p:spPr>
          <a:xfrm>
            <a:off x="682240" y="1922126"/>
            <a:ext cx="10420288" cy="4525963"/>
          </a:xfrm>
        </p:spPr>
        <p:txBody>
          <a:bodyPr/>
          <a:lstStyle/>
          <a:p>
            <a:pPr marL="0" indent="0">
              <a:buNone/>
            </a:pPr>
            <a:endParaRPr lang="en-US" sz="2000">
              <a:solidFill>
                <a:schemeClr val="bg2"/>
              </a:solidFill>
              <a:latin typeface="Calibri"/>
              <a:cs typeface="Calibri"/>
            </a:endParaRPr>
          </a:p>
          <a:p>
            <a:pPr marL="914400">
              <a:spcBef>
                <a:spcPts val="1400"/>
              </a:spcBef>
              <a:spcAft>
                <a:spcPts val="100"/>
              </a:spcAft>
            </a:pPr>
            <a:r>
              <a:rPr lang="en-US" sz="2000" dirty="0">
                <a:solidFill>
                  <a:schemeClr val="bg2"/>
                </a:solidFill>
                <a:latin typeface="Calibri"/>
                <a:ea typeface="+mn-lt"/>
                <a:cs typeface="+mn-lt"/>
              </a:rPr>
              <a:t>Some rock islands in 6A than have been navigation hazards will be removed</a:t>
            </a:r>
          </a:p>
          <a:p>
            <a:pPr marL="914400">
              <a:spcBef>
                <a:spcPts val="1400"/>
              </a:spcBef>
              <a:spcAft>
                <a:spcPts val="100"/>
              </a:spcAft>
            </a:pPr>
            <a:r>
              <a:rPr lang="en-US" sz="2000" dirty="0">
                <a:solidFill>
                  <a:schemeClr val="bg2"/>
                </a:solidFill>
                <a:latin typeface="Calibri"/>
                <a:ea typeface="+mn-lt"/>
                <a:cs typeface="+mn-lt"/>
              </a:rPr>
              <a:t>Oregon Straits will remain closed to waterfowl hunting after 1pm</a:t>
            </a:r>
          </a:p>
          <a:p>
            <a:pPr marL="914400">
              <a:spcBef>
                <a:spcPts val="1400"/>
              </a:spcBef>
              <a:spcAft>
                <a:spcPts val="100"/>
              </a:spcAft>
            </a:pPr>
            <a:r>
              <a:rPr lang="en-US" sz="2000" dirty="0">
                <a:solidFill>
                  <a:schemeClr val="bg2"/>
                </a:solidFill>
                <a:latin typeface="Calibri"/>
                <a:ea typeface="+mn-lt"/>
                <a:cs typeface="+mn-lt"/>
              </a:rPr>
              <a:t>New maps and regulation pamphlets have been developed that comply with new FWS standards. </a:t>
            </a:r>
            <a:endParaRPr lang="en-US" sz="2000" dirty="0">
              <a:solidFill>
                <a:schemeClr val="bg2"/>
              </a:solidFill>
              <a:latin typeface="Century Gothic"/>
              <a:ea typeface="+mn-lt"/>
              <a:cs typeface="+mn-lt"/>
            </a:endParaRPr>
          </a:p>
          <a:p>
            <a:pPr marL="914400">
              <a:spcBef>
                <a:spcPts val="1400"/>
              </a:spcBef>
              <a:spcAft>
                <a:spcPts val="100"/>
              </a:spcAft>
            </a:pPr>
            <a:r>
              <a:rPr lang="en-US" sz="2000" dirty="0">
                <a:solidFill>
                  <a:schemeClr val="bg2"/>
                </a:solidFill>
                <a:latin typeface="Calibri"/>
                <a:ea typeface="+mn-lt"/>
                <a:cs typeface="+mn-lt"/>
              </a:rPr>
              <a:t>Digital, mobile friendly maps will be available for download. They will include location services, which show your location and allow for the collection of GPS points directly onto hunt maps. More information will be posted on refuge web page prior to hunt season. </a:t>
            </a:r>
            <a:r>
              <a:rPr lang="en-US" sz="2000" dirty="0">
                <a:solidFill>
                  <a:schemeClr val="bg2"/>
                </a:solidFill>
                <a:latin typeface="Century Gothic"/>
                <a:ea typeface="+mn-lt"/>
                <a:cs typeface="+mn-lt"/>
              </a:rPr>
              <a:t> </a:t>
            </a:r>
            <a:endParaRPr lang="en-US" sz="2000" dirty="0">
              <a:solidFill>
                <a:schemeClr val="bg2"/>
              </a:solidFill>
              <a:latin typeface="Century Gothic"/>
              <a:cs typeface="Calibri"/>
            </a:endParaRPr>
          </a:p>
        </p:txBody>
      </p:sp>
      <p:pic>
        <p:nvPicPr>
          <p:cNvPr id="5" name="Picture 5">
            <a:extLst>
              <a:ext uri="{FF2B5EF4-FFF2-40B4-BE49-F238E27FC236}">
                <a16:creationId xmlns:a16="http://schemas.microsoft.com/office/drawing/2014/main" id="{9C54DBE1-2782-4A17-AA18-AD8230D683A0}"/>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34403030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7" t="-376" r="7713" b="30"/>
          <a:stretch/>
        </p:blipFill>
        <p:spPr>
          <a:xfrm>
            <a:off x="89209" y="80298"/>
            <a:ext cx="12043318" cy="6720785"/>
          </a:xfrm>
          <a:prstGeom prst="rect">
            <a:avLst/>
          </a:prstGeom>
          <a:ln>
            <a:solidFill>
              <a:schemeClr val="bg1"/>
            </a:solidFill>
          </a:ln>
        </p:spPr>
      </p:pic>
      <p:sp>
        <p:nvSpPr>
          <p:cNvPr id="2" name="Title 1"/>
          <p:cNvSpPr>
            <a:spLocks noGrp="1"/>
          </p:cNvSpPr>
          <p:nvPr>
            <p:ph type="title"/>
          </p:nvPr>
        </p:nvSpPr>
        <p:spPr/>
        <p:txBody>
          <a:bodyPr/>
          <a:lstStyle/>
          <a:p>
            <a:r>
              <a:rPr lang="en-US" sz="4000">
                <a:latin typeface="Century Gothic" panose="020B0502020202020204" pitchFamily="34" charset="0"/>
                <a:cs typeface="Times New Roman"/>
              </a:rPr>
              <a:t>Tule Lake NWR</a:t>
            </a:r>
            <a:br>
              <a:rPr lang="en-US">
                <a:latin typeface="Century Gothic" panose="020B0502020202020204" pitchFamily="34" charset="0"/>
                <a:cs typeface="Times New Roman" panose="02020603050405020304" pitchFamily="18" charset="0"/>
              </a:rPr>
            </a:br>
            <a:endParaRPr lang="en-US" b="1">
              <a:latin typeface="Century Gothic" panose="020B0502020202020204" pitchFamily="34" charset="0"/>
              <a:cs typeface="Times New Roman" panose="02020603050405020304" pitchFamily="18" charset="0"/>
            </a:endParaRPr>
          </a:p>
        </p:txBody>
      </p:sp>
      <p:sp>
        <p:nvSpPr>
          <p:cNvPr id="3" name="Content Placeholder 2"/>
          <p:cNvSpPr>
            <a:spLocks noGrp="1"/>
          </p:cNvSpPr>
          <p:nvPr>
            <p:ph idx="1"/>
          </p:nvPr>
        </p:nvSpPr>
        <p:spPr>
          <a:xfrm>
            <a:off x="918633" y="1421088"/>
            <a:ext cx="4191000" cy="1832229"/>
          </a:xfrm>
          <a:noFill/>
        </p:spPr>
        <p:txBody>
          <a:bodyPr/>
          <a:lstStyle/>
          <a:p>
            <a:r>
              <a:rPr lang="en-US">
                <a:latin typeface="Times New Roman" panose="02020603050405020304" pitchFamily="18" charset="0"/>
                <a:cs typeface="Times New Roman" panose="02020603050405020304" pitchFamily="18" charset="0"/>
              </a:rPr>
              <a:t>Water Report</a:t>
            </a:r>
          </a:p>
          <a:p>
            <a:r>
              <a:rPr lang="en-US">
                <a:latin typeface="Times New Roman" panose="02020603050405020304" pitchFamily="18" charset="0"/>
                <a:cs typeface="Times New Roman" panose="02020603050405020304" pitchFamily="18" charset="0"/>
              </a:rPr>
              <a:t>Waterfowl Population</a:t>
            </a:r>
          </a:p>
          <a:p>
            <a:r>
              <a:rPr lang="en-US">
                <a:latin typeface="Times New Roman"/>
                <a:cs typeface="Times New Roman"/>
              </a:rPr>
              <a:t>2022/2023 Outlook</a:t>
            </a:r>
          </a:p>
        </p:txBody>
      </p:sp>
      <p:pic>
        <p:nvPicPr>
          <p:cNvPr id="4" name="Picture 5">
            <a:extLst>
              <a:ext uri="{FF2B5EF4-FFF2-40B4-BE49-F238E27FC236}">
                <a16:creationId xmlns:a16="http://schemas.microsoft.com/office/drawing/2014/main" id="{A621CAE7-83E3-4370-BF47-E31D9FE6164E}"/>
              </a:ext>
            </a:extLst>
          </p:cNvPr>
          <p:cNvPicPr>
            <a:picLocks noChangeAspect="1"/>
          </p:cNvPicPr>
          <p:nvPr/>
        </p:nvPicPr>
        <p:blipFill>
          <a:blip r:embed="rId3"/>
          <a:stretch>
            <a:fillRect/>
          </a:stretch>
        </p:blipFill>
        <p:spPr>
          <a:xfrm>
            <a:off x="288925" y="270405"/>
            <a:ext cx="628650" cy="771525"/>
          </a:xfrm>
          <a:prstGeom prst="rect">
            <a:avLst/>
          </a:prstGeom>
        </p:spPr>
      </p:pic>
    </p:spTree>
    <p:extLst>
      <p:ext uri="{BB962C8B-B14F-4D97-AF65-F5344CB8AC3E}">
        <p14:creationId xmlns:p14="http://schemas.microsoft.com/office/powerpoint/2010/main" val="37617488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183" y="84138"/>
            <a:ext cx="10972800" cy="1143000"/>
          </a:xfrm>
        </p:spPr>
        <p:txBody>
          <a:bodyPr/>
          <a:lstStyle/>
          <a:p>
            <a:r>
              <a:rPr lang="en-US" sz="4000">
                <a:solidFill>
                  <a:schemeClr val="bg2">
                    <a:lumMod val="75000"/>
                  </a:schemeClr>
                </a:solidFill>
                <a:latin typeface="Century Gothic"/>
              </a:rPr>
              <a:t>Background Context</a:t>
            </a:r>
          </a:p>
        </p:txBody>
      </p:sp>
      <p:sp>
        <p:nvSpPr>
          <p:cNvPr id="3" name="Content Placeholder 2"/>
          <p:cNvSpPr>
            <a:spLocks noGrp="1"/>
          </p:cNvSpPr>
          <p:nvPr>
            <p:ph idx="1"/>
          </p:nvPr>
        </p:nvSpPr>
        <p:spPr>
          <a:xfrm>
            <a:off x="539337" y="1171794"/>
            <a:ext cx="11617712" cy="5544956"/>
          </a:xfrm>
        </p:spPr>
        <p:txBody>
          <a:bodyPr/>
          <a:lstStyle/>
          <a:p>
            <a:r>
              <a:rPr lang="en-US" sz="1800">
                <a:solidFill>
                  <a:schemeClr val="bg2"/>
                </a:solidFill>
              </a:rPr>
              <a:t>1964 Kuchel act dictates how much lease ground can be in specific crops</a:t>
            </a:r>
            <a:endParaRPr lang="en-US" sz="1800">
              <a:solidFill>
                <a:schemeClr val="bg2"/>
              </a:solidFill>
              <a:cs typeface="Calibri"/>
            </a:endParaRPr>
          </a:p>
          <a:p>
            <a:pPr lvl="1"/>
            <a:r>
              <a:rPr lang="en-US" sz="1800">
                <a:solidFill>
                  <a:schemeClr val="bg2">
                    <a:lumMod val="90000"/>
                  </a:schemeClr>
                </a:solidFill>
              </a:rPr>
              <a:t> 1/3 can be in row crops when conditions allow (the crop and location of those crops is determined by producers)</a:t>
            </a:r>
            <a:endParaRPr lang="en-US" sz="1800">
              <a:solidFill>
                <a:schemeClr val="bg2">
                  <a:lumMod val="90000"/>
                </a:schemeClr>
              </a:solidFill>
              <a:cs typeface="Calibri"/>
            </a:endParaRPr>
          </a:p>
          <a:p>
            <a:pPr lvl="1"/>
            <a:endParaRPr lang="en-US" sz="1800">
              <a:solidFill>
                <a:schemeClr val="bg2">
                  <a:lumMod val="90000"/>
                </a:schemeClr>
              </a:solidFill>
            </a:endParaRPr>
          </a:p>
          <a:p>
            <a:r>
              <a:rPr lang="en-US" sz="1800">
                <a:solidFill>
                  <a:schemeClr val="bg2"/>
                </a:solidFill>
              </a:rPr>
              <a:t>Water on Lease Lands is controlled by TID and BOR, and the FWS collaborates with both parties on timing and delivery of water</a:t>
            </a:r>
            <a:endParaRPr lang="en-US" sz="1800">
              <a:solidFill>
                <a:schemeClr val="bg2"/>
              </a:solidFill>
              <a:cs typeface="Calibri"/>
            </a:endParaRPr>
          </a:p>
          <a:p>
            <a:endParaRPr lang="en-US" sz="1800">
              <a:solidFill>
                <a:schemeClr val="bg2"/>
              </a:solidFill>
            </a:endParaRPr>
          </a:p>
          <a:p>
            <a:r>
              <a:rPr lang="en-US" sz="1800">
                <a:solidFill>
                  <a:schemeClr val="bg2"/>
                </a:solidFill>
              </a:rPr>
              <a:t>Availability of coop lands for row crop production helps support more flooding throughout the lease lands so integrating row crops into the coop lands increases the availability of early floodable grain</a:t>
            </a:r>
            <a:endParaRPr lang="en-US" sz="1800">
              <a:solidFill>
                <a:schemeClr val="bg2"/>
              </a:solidFill>
              <a:cs typeface="Calibri"/>
            </a:endParaRPr>
          </a:p>
          <a:p>
            <a:endParaRPr lang="en-US" sz="1800">
              <a:solidFill>
                <a:schemeClr val="bg2"/>
              </a:solidFill>
            </a:endParaRPr>
          </a:p>
          <a:p>
            <a:r>
              <a:rPr lang="en-US" sz="1800">
                <a:solidFill>
                  <a:schemeClr val="bg2"/>
                </a:solidFill>
              </a:rPr>
              <a:t>Currently distribution of row crops dictates when and where flooding can occur (when available) – Under normal water availability subbing of row crops is the biggest factor influencing fall flooding on Tule Lake NWR</a:t>
            </a:r>
            <a:endParaRPr lang="en-US" sz="1800">
              <a:solidFill>
                <a:schemeClr val="bg2"/>
              </a:solidFill>
              <a:cs typeface="Calibri"/>
            </a:endParaRPr>
          </a:p>
          <a:p>
            <a:endParaRPr lang="en-US" sz="1800">
              <a:solidFill>
                <a:schemeClr val="bg2"/>
              </a:solidFill>
            </a:endParaRPr>
          </a:p>
          <a:p>
            <a:r>
              <a:rPr lang="en-US" sz="1800">
                <a:solidFill>
                  <a:schemeClr val="bg2">
                    <a:lumMod val="75000"/>
                  </a:schemeClr>
                </a:solidFill>
              </a:rPr>
              <a:t>We expect Tule Lake to go dry for the first time in its history.</a:t>
            </a:r>
            <a:r>
              <a:rPr lang="en-US" sz="1800">
                <a:solidFill>
                  <a:schemeClr val="bg2"/>
                </a:solidFill>
              </a:rPr>
              <a:t> At this time there is no scheduled delivery of water for the protection of Federally Endangered species, wetlands/waterbirds, or irrigation </a:t>
            </a:r>
            <a:endParaRPr lang="en-US" sz="1800">
              <a:solidFill>
                <a:schemeClr val="bg2"/>
              </a:solidFill>
              <a:cs typeface="Calibri"/>
            </a:endParaRPr>
          </a:p>
          <a:p>
            <a:endParaRPr lang="en-US" sz="1800">
              <a:solidFill>
                <a:schemeClr val="bg2"/>
              </a:solidFill>
            </a:endParaRPr>
          </a:p>
          <a:p>
            <a:r>
              <a:rPr lang="en-US" sz="1800">
                <a:solidFill>
                  <a:schemeClr val="bg2"/>
                </a:solidFill>
              </a:rPr>
              <a:t>Like 2021, drought conditions have forced producers into preventative planting and drought relief programs.</a:t>
            </a:r>
            <a:endParaRPr lang="en-US" sz="1800">
              <a:solidFill>
                <a:schemeClr val="bg2"/>
              </a:solidFill>
              <a:cs typeface="Calibri"/>
            </a:endParaRPr>
          </a:p>
          <a:p>
            <a:r>
              <a:rPr lang="en-US" sz="1800">
                <a:solidFill>
                  <a:schemeClr val="bg2"/>
                </a:solidFill>
              </a:rPr>
              <a:t>The USFWS cannot support the irrigation of crops in 2022 on federal lands</a:t>
            </a:r>
            <a:endParaRPr lang="en-US" sz="1800">
              <a:solidFill>
                <a:schemeClr val="bg2"/>
              </a:solidFill>
              <a:cs typeface="Calibri"/>
            </a:endParaRPr>
          </a:p>
          <a:p>
            <a:endParaRPr lang="en-US" sz="1800">
              <a:solidFill>
                <a:schemeClr val="bg2"/>
              </a:solidFill>
              <a:cs typeface="Calibri"/>
            </a:endParaRPr>
          </a:p>
        </p:txBody>
      </p:sp>
      <p:pic>
        <p:nvPicPr>
          <p:cNvPr id="5" name="Picture 5">
            <a:extLst>
              <a:ext uri="{FF2B5EF4-FFF2-40B4-BE49-F238E27FC236}">
                <a16:creationId xmlns:a16="http://schemas.microsoft.com/office/drawing/2014/main" id="{F131784F-8D88-49E8-8BB4-E10D52077F82}"/>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2681276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5337" y="210511"/>
            <a:ext cx="8229600" cy="876300"/>
          </a:xfrm>
        </p:spPr>
        <p:txBody>
          <a:bodyPr/>
          <a:lstStyle/>
          <a:p>
            <a:r>
              <a:rPr lang="en-US" sz="4000">
                <a:solidFill>
                  <a:schemeClr val="bg2">
                    <a:lumMod val="75000"/>
                  </a:schemeClr>
                </a:solidFill>
                <a:latin typeface="Century Gothic"/>
              </a:rPr>
              <a:t>Fall Population</a:t>
            </a:r>
          </a:p>
        </p:txBody>
      </p:sp>
      <p:sp>
        <p:nvSpPr>
          <p:cNvPr id="4" name="Content Placeholder 3"/>
          <p:cNvSpPr>
            <a:spLocks noGrp="1"/>
          </p:cNvSpPr>
          <p:nvPr>
            <p:ph idx="1"/>
          </p:nvPr>
        </p:nvSpPr>
        <p:spPr>
          <a:xfrm>
            <a:off x="512234" y="1189567"/>
            <a:ext cx="11453282" cy="1885950"/>
          </a:xfrm>
        </p:spPr>
        <p:txBody>
          <a:bodyPr/>
          <a:lstStyle/>
          <a:p>
            <a:r>
              <a:rPr lang="en-US" sz="1800">
                <a:solidFill>
                  <a:schemeClr val="bg2"/>
                </a:solidFill>
              </a:rPr>
              <a:t>Four aerial surveys were flown fall 2021, inclement weather prevented late winter surveys but we believe </a:t>
            </a:r>
          </a:p>
          <a:p>
            <a:pPr marL="0" indent="0">
              <a:buNone/>
            </a:pPr>
            <a:r>
              <a:rPr lang="en-US" sz="1800">
                <a:solidFill>
                  <a:schemeClr val="bg2"/>
                </a:solidFill>
              </a:rPr>
              <a:t>       the peak of migration was captured</a:t>
            </a:r>
            <a:endParaRPr lang="en-US" sz="1800">
              <a:solidFill>
                <a:schemeClr val="bg2"/>
              </a:solidFill>
              <a:cs typeface="Calibri"/>
            </a:endParaRPr>
          </a:p>
          <a:p>
            <a:r>
              <a:rPr lang="en-US" sz="1800">
                <a:solidFill>
                  <a:schemeClr val="bg2"/>
                </a:solidFill>
              </a:rPr>
              <a:t>Peak fall duck population was 42,002 on Nov 3, 2021 (47% lower than 2020)</a:t>
            </a:r>
            <a:endParaRPr lang="en-US" sz="1800">
              <a:solidFill>
                <a:schemeClr val="bg2"/>
              </a:solidFill>
              <a:cs typeface="Calibri"/>
            </a:endParaRPr>
          </a:p>
          <a:p>
            <a:r>
              <a:rPr lang="en-US" sz="1800">
                <a:solidFill>
                  <a:schemeClr val="bg2"/>
                </a:solidFill>
              </a:rPr>
              <a:t>Average duck population during the fall migration was 23,609 (63% lower than 2020)</a:t>
            </a:r>
            <a:endParaRPr lang="en-US" sz="1800">
              <a:solidFill>
                <a:schemeClr val="bg2"/>
              </a:solidFill>
              <a:cs typeface="Calibri"/>
            </a:endParaRPr>
          </a:p>
          <a:p>
            <a:r>
              <a:rPr lang="en-US" sz="1800">
                <a:solidFill>
                  <a:schemeClr val="bg2"/>
                </a:solidFill>
              </a:rPr>
              <a:t>Peak Goose Population was 21,780 on October 14, 2021 (54%  higher than 2020)</a:t>
            </a:r>
            <a:endParaRPr lang="en-US" sz="1800">
              <a:solidFill>
                <a:schemeClr val="bg2"/>
              </a:solidFill>
              <a:cs typeface="Calibri"/>
            </a:endParaRPr>
          </a:p>
        </p:txBody>
      </p:sp>
      <p:graphicFrame>
        <p:nvGraphicFramePr>
          <p:cNvPr id="8" name="Chart 7"/>
          <p:cNvGraphicFramePr>
            <a:graphicFrameLocks/>
          </p:cNvGraphicFramePr>
          <p:nvPr>
            <p:extLst>
              <p:ext uri="{D42A27DB-BD31-4B8C-83A1-F6EECF244321}">
                <p14:modId xmlns:p14="http://schemas.microsoft.com/office/powerpoint/2010/main" val="3607043426"/>
              </p:ext>
            </p:extLst>
          </p:nvPr>
        </p:nvGraphicFramePr>
        <p:xfrm>
          <a:off x="194420" y="3142784"/>
          <a:ext cx="11815445" cy="354980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22297" y="3198541"/>
            <a:ext cx="2424062" cy="230832"/>
          </a:xfrm>
          <a:prstGeom prst="rect">
            <a:avLst/>
          </a:prstGeom>
        </p:spPr>
        <p:txBody>
          <a:bodyPr wrap="none">
            <a:spAutoFit/>
          </a:bodyPr>
          <a:lstStyle/>
          <a:p>
            <a:r>
              <a:rPr lang="en-US" sz="900" i="1">
                <a:solidFill>
                  <a:srgbClr val="FF0000"/>
                </a:solidFill>
              </a:rPr>
              <a:t>*Population estimates only reflect survey days.  </a:t>
            </a:r>
          </a:p>
        </p:txBody>
      </p:sp>
      <p:pic>
        <p:nvPicPr>
          <p:cNvPr id="6" name="Picture 5">
            <a:extLst>
              <a:ext uri="{FF2B5EF4-FFF2-40B4-BE49-F238E27FC236}">
                <a16:creationId xmlns:a16="http://schemas.microsoft.com/office/drawing/2014/main" id="{AD21D7A5-4D21-4080-91C9-7B26DD3056B0}"/>
              </a:ext>
            </a:extLst>
          </p:cNvPr>
          <p:cNvPicPr>
            <a:picLocks noChangeAspect="1"/>
          </p:cNvPicPr>
          <p:nvPr/>
        </p:nvPicPr>
        <p:blipFill>
          <a:blip r:embed="rId3"/>
          <a:stretch>
            <a:fillRect/>
          </a:stretch>
        </p:blipFill>
        <p:spPr>
          <a:xfrm>
            <a:off x="288925" y="270405"/>
            <a:ext cx="628650" cy="771525"/>
          </a:xfrm>
          <a:prstGeom prst="rect">
            <a:avLst/>
          </a:prstGeom>
        </p:spPr>
      </p:pic>
      <p:pic>
        <p:nvPicPr>
          <p:cNvPr id="7" name="Picture 7">
            <a:extLst>
              <a:ext uri="{FF2B5EF4-FFF2-40B4-BE49-F238E27FC236}">
                <a16:creationId xmlns:a16="http://schemas.microsoft.com/office/drawing/2014/main" id="{32B2472E-EFB0-4EF6-ABE2-FE3F083BB844}"/>
              </a:ext>
            </a:extLst>
          </p:cNvPr>
          <p:cNvPicPr>
            <a:picLocks noChangeAspect="1"/>
          </p:cNvPicPr>
          <p:nvPr/>
        </p:nvPicPr>
        <p:blipFill>
          <a:blip r:embed="rId4"/>
          <a:stretch>
            <a:fillRect/>
          </a:stretch>
        </p:blipFill>
        <p:spPr>
          <a:xfrm rot="1080000">
            <a:off x="9190567" y="3639048"/>
            <a:ext cx="2743200" cy="1103903"/>
          </a:xfrm>
          <a:prstGeom prst="rect">
            <a:avLst/>
          </a:prstGeom>
        </p:spPr>
      </p:pic>
    </p:spTree>
    <p:extLst>
      <p:ext uri="{BB962C8B-B14F-4D97-AF65-F5344CB8AC3E}">
        <p14:creationId xmlns:p14="http://schemas.microsoft.com/office/powerpoint/2010/main" val="21874368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9850" y="340784"/>
            <a:ext cx="9520555" cy="1200329"/>
          </a:xfrm>
          <a:prstGeom prst="rect">
            <a:avLst/>
          </a:prstGeom>
          <a:noFill/>
        </p:spPr>
        <p:txBody>
          <a:bodyPr wrap="none" lIns="91440" tIns="45720" rIns="91440" bIns="45720" rtlCol="0" anchor="t">
            <a:spAutoFit/>
          </a:bodyPr>
          <a:lstStyle/>
          <a:p>
            <a:pPr algn="ctr"/>
            <a:r>
              <a:rPr lang="en-US" sz="3600">
                <a:solidFill>
                  <a:schemeClr val="bg2">
                    <a:lumMod val="75000"/>
                  </a:schemeClr>
                </a:solidFill>
                <a:latin typeface="Century Gothic"/>
              </a:rPr>
              <a:t>Long Term Trend of Peak Fall Duck Counts</a:t>
            </a:r>
            <a:endParaRPr lang="en-US" sz="3600">
              <a:solidFill>
                <a:schemeClr val="bg2">
                  <a:lumMod val="75000"/>
                </a:schemeClr>
              </a:solidFill>
              <a:latin typeface="Century Gothic"/>
              <a:cs typeface="Calibri"/>
            </a:endParaRPr>
          </a:p>
          <a:p>
            <a:pPr algn="ctr"/>
            <a:r>
              <a:rPr lang="en-US" sz="3600">
                <a:solidFill>
                  <a:schemeClr val="bg2">
                    <a:lumMod val="75000"/>
                  </a:schemeClr>
                </a:solidFill>
                <a:latin typeface="Century Gothic"/>
              </a:rPr>
              <a:t> at Tule Lake NWR</a:t>
            </a:r>
            <a:endParaRPr lang="en-US" sz="3600">
              <a:solidFill>
                <a:schemeClr val="bg2">
                  <a:lumMod val="75000"/>
                </a:schemeClr>
              </a:solidFill>
              <a:latin typeface="Century Gothic"/>
              <a:cs typeface="Calibri"/>
            </a:endParaRPr>
          </a:p>
        </p:txBody>
      </p:sp>
      <p:pic>
        <p:nvPicPr>
          <p:cNvPr id="5" name="Picture 5">
            <a:extLst>
              <a:ext uri="{FF2B5EF4-FFF2-40B4-BE49-F238E27FC236}">
                <a16:creationId xmlns:a16="http://schemas.microsoft.com/office/drawing/2014/main" id="{AC41E03E-7F4A-4F2A-B500-7879AEBED227}"/>
              </a:ext>
            </a:extLst>
          </p:cNvPr>
          <p:cNvPicPr>
            <a:picLocks noChangeAspect="1"/>
          </p:cNvPicPr>
          <p:nvPr/>
        </p:nvPicPr>
        <p:blipFill>
          <a:blip r:embed="rId2"/>
          <a:stretch>
            <a:fillRect/>
          </a:stretch>
        </p:blipFill>
        <p:spPr>
          <a:xfrm>
            <a:off x="288925" y="270405"/>
            <a:ext cx="628650" cy="771525"/>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3334218547"/>
              </p:ext>
            </p:extLst>
          </p:nvPr>
        </p:nvGraphicFramePr>
        <p:xfrm>
          <a:off x="607742" y="2015039"/>
          <a:ext cx="11253439" cy="473330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7">
            <a:extLst>
              <a:ext uri="{FF2B5EF4-FFF2-40B4-BE49-F238E27FC236}">
                <a16:creationId xmlns:a16="http://schemas.microsoft.com/office/drawing/2014/main" id="{D5AC43EE-CAB0-4CE8-94B9-644D99AAB654}"/>
              </a:ext>
            </a:extLst>
          </p:cNvPr>
          <p:cNvPicPr>
            <a:picLocks noChangeAspect="1"/>
          </p:cNvPicPr>
          <p:nvPr/>
        </p:nvPicPr>
        <p:blipFill>
          <a:blip r:embed="rId4"/>
          <a:stretch>
            <a:fillRect/>
          </a:stretch>
        </p:blipFill>
        <p:spPr>
          <a:xfrm rot="1080000">
            <a:off x="8766272" y="2877048"/>
            <a:ext cx="2743200" cy="1103903"/>
          </a:xfrm>
          <a:prstGeom prst="rect">
            <a:avLst/>
          </a:prstGeom>
        </p:spPr>
      </p:pic>
    </p:spTree>
    <p:extLst>
      <p:ext uri="{BB962C8B-B14F-4D97-AF65-F5344CB8AC3E}">
        <p14:creationId xmlns:p14="http://schemas.microsoft.com/office/powerpoint/2010/main" val="1646069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192000" cy="6860638"/>
          </a:xfrm>
          <a:prstGeom prst="rect">
            <a:avLst/>
          </a:prstGeom>
        </p:spPr>
      </p:pic>
      <p:pic>
        <p:nvPicPr>
          <p:cNvPr id="5" name="Picture 4"/>
          <p:cNvPicPr>
            <a:picLocks noChangeAspect="1"/>
          </p:cNvPicPr>
          <p:nvPr/>
        </p:nvPicPr>
        <p:blipFill>
          <a:blip r:embed="rId3"/>
          <a:stretch>
            <a:fillRect/>
          </a:stretch>
        </p:blipFill>
        <p:spPr>
          <a:xfrm>
            <a:off x="111519" y="74732"/>
            <a:ext cx="5185908" cy="6711175"/>
          </a:xfrm>
          <a:prstGeom prst="rect">
            <a:avLst/>
          </a:prstGeom>
        </p:spPr>
      </p:pic>
      <p:sp>
        <p:nvSpPr>
          <p:cNvPr id="8" name="TextBox 7"/>
          <p:cNvSpPr txBox="1"/>
          <p:nvPr/>
        </p:nvSpPr>
        <p:spPr>
          <a:xfrm>
            <a:off x="3718983" y="977899"/>
            <a:ext cx="1989404" cy="1169551"/>
          </a:xfrm>
          <a:prstGeom prst="rect">
            <a:avLst/>
          </a:prstGeom>
          <a:solidFill>
            <a:schemeClr val="bg1"/>
          </a:solidFill>
        </p:spPr>
        <p:txBody>
          <a:bodyPr wrap="square" lIns="91440" tIns="45720" rIns="91440" bIns="45720" rtlCol="0" anchor="t">
            <a:spAutoFit/>
          </a:bodyPr>
          <a:lstStyle/>
          <a:p>
            <a:r>
              <a:rPr lang="en-US" sz="1200"/>
              <a:t>*</a:t>
            </a:r>
            <a:r>
              <a:rPr lang="en-US" sz="1400" b="1"/>
              <a:t> Population represents ducks counted during flight; actual population estimate is 2X observed number </a:t>
            </a:r>
            <a:endParaRPr lang="en-US" sz="1400" b="1">
              <a:cs typeface="Calibri"/>
            </a:endParaRPr>
          </a:p>
        </p:txBody>
      </p:sp>
      <p:pic>
        <p:nvPicPr>
          <p:cNvPr id="2" name="Picture 5">
            <a:extLst>
              <a:ext uri="{FF2B5EF4-FFF2-40B4-BE49-F238E27FC236}">
                <a16:creationId xmlns:a16="http://schemas.microsoft.com/office/drawing/2014/main" id="{C45060EC-E5D8-43D4-8B95-4C3AF95F9A8A}"/>
              </a:ext>
            </a:extLst>
          </p:cNvPr>
          <p:cNvPicPr>
            <a:picLocks noChangeAspect="1"/>
          </p:cNvPicPr>
          <p:nvPr/>
        </p:nvPicPr>
        <p:blipFill>
          <a:blip r:embed="rId4"/>
          <a:stretch>
            <a:fillRect/>
          </a:stretch>
        </p:blipFill>
        <p:spPr>
          <a:xfrm>
            <a:off x="288925" y="270405"/>
            <a:ext cx="628650" cy="771525"/>
          </a:xfrm>
          <a:prstGeom prst="rect">
            <a:avLst/>
          </a:prstGeom>
        </p:spPr>
      </p:pic>
      <p:pic>
        <p:nvPicPr>
          <p:cNvPr id="6" name="Picture 5"/>
          <p:cNvPicPr>
            <a:picLocks noChangeAspect="1"/>
          </p:cNvPicPr>
          <p:nvPr/>
        </p:nvPicPr>
        <p:blipFill>
          <a:blip r:embed="rId5"/>
          <a:stretch>
            <a:fillRect/>
          </a:stretch>
        </p:blipFill>
        <p:spPr>
          <a:xfrm>
            <a:off x="6869159" y="74732"/>
            <a:ext cx="5186604" cy="6712076"/>
          </a:xfrm>
          <a:prstGeom prst="rect">
            <a:avLst/>
          </a:prstGeom>
        </p:spPr>
      </p:pic>
    </p:spTree>
    <p:extLst>
      <p:ext uri="{BB962C8B-B14F-4D97-AF65-F5344CB8AC3E}">
        <p14:creationId xmlns:p14="http://schemas.microsoft.com/office/powerpoint/2010/main" val="3166097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192000" cy="6860638"/>
          </a:xfrm>
          <a:prstGeom prst="rect">
            <a:avLst/>
          </a:prstGeom>
        </p:spPr>
      </p:pic>
      <p:pic>
        <p:nvPicPr>
          <p:cNvPr id="6" name="Picture 5"/>
          <p:cNvPicPr>
            <a:picLocks noChangeAspect="1"/>
          </p:cNvPicPr>
          <p:nvPr/>
        </p:nvPicPr>
        <p:blipFill>
          <a:blip r:embed="rId3"/>
          <a:stretch>
            <a:fillRect/>
          </a:stretch>
        </p:blipFill>
        <p:spPr>
          <a:xfrm>
            <a:off x="53898" y="66910"/>
            <a:ext cx="5179741" cy="6703194"/>
          </a:xfrm>
          <a:prstGeom prst="rect">
            <a:avLst/>
          </a:prstGeom>
        </p:spPr>
      </p:pic>
      <p:sp>
        <p:nvSpPr>
          <p:cNvPr id="5" name="TextBox 4"/>
          <p:cNvSpPr txBox="1"/>
          <p:nvPr/>
        </p:nvSpPr>
        <p:spPr>
          <a:xfrm>
            <a:off x="3566583" y="1030816"/>
            <a:ext cx="2214531" cy="1169551"/>
          </a:xfrm>
          <a:prstGeom prst="rect">
            <a:avLst/>
          </a:prstGeom>
          <a:solidFill>
            <a:schemeClr val="bg1"/>
          </a:solidFill>
        </p:spPr>
        <p:txBody>
          <a:bodyPr wrap="square" lIns="91440" tIns="45720" rIns="91440" bIns="45720" rtlCol="0" anchor="t">
            <a:spAutoFit/>
          </a:bodyPr>
          <a:lstStyle/>
          <a:p>
            <a:r>
              <a:rPr lang="en-US" sz="1200"/>
              <a:t>*</a:t>
            </a:r>
            <a:r>
              <a:rPr lang="en-US" sz="1400"/>
              <a:t> </a:t>
            </a:r>
            <a:r>
              <a:rPr lang="en-US" sz="1400" b="1"/>
              <a:t>Population represents ducks counted during flight; actual population estimate is 2X observed number </a:t>
            </a:r>
            <a:endParaRPr lang="en-US" sz="1400" b="1">
              <a:cs typeface="Calibri"/>
            </a:endParaRPr>
          </a:p>
        </p:txBody>
      </p:sp>
      <p:pic>
        <p:nvPicPr>
          <p:cNvPr id="4" name="Picture 5">
            <a:extLst>
              <a:ext uri="{FF2B5EF4-FFF2-40B4-BE49-F238E27FC236}">
                <a16:creationId xmlns:a16="http://schemas.microsoft.com/office/drawing/2014/main" id="{D10B86C9-489E-422D-993F-56F0E47B91A5}"/>
              </a:ext>
            </a:extLst>
          </p:cNvPr>
          <p:cNvPicPr>
            <a:picLocks noChangeAspect="1"/>
          </p:cNvPicPr>
          <p:nvPr/>
        </p:nvPicPr>
        <p:blipFill>
          <a:blip r:embed="rId4"/>
          <a:stretch>
            <a:fillRect/>
          </a:stretch>
        </p:blipFill>
        <p:spPr>
          <a:xfrm>
            <a:off x="288925" y="270405"/>
            <a:ext cx="628650" cy="771525"/>
          </a:xfrm>
          <a:prstGeom prst="rect">
            <a:avLst/>
          </a:prstGeom>
        </p:spPr>
      </p:pic>
      <p:pic>
        <p:nvPicPr>
          <p:cNvPr id="8" name="Picture 7"/>
          <p:cNvPicPr>
            <a:picLocks noChangeAspect="1"/>
          </p:cNvPicPr>
          <p:nvPr/>
        </p:nvPicPr>
        <p:blipFill>
          <a:blip r:embed="rId5"/>
          <a:stretch>
            <a:fillRect/>
          </a:stretch>
        </p:blipFill>
        <p:spPr>
          <a:xfrm>
            <a:off x="6915615" y="66910"/>
            <a:ext cx="5175858" cy="6698169"/>
          </a:xfrm>
          <a:prstGeom prst="rect">
            <a:avLst/>
          </a:prstGeom>
        </p:spPr>
      </p:pic>
    </p:spTree>
    <p:extLst>
      <p:ext uri="{BB962C8B-B14F-4D97-AF65-F5344CB8AC3E}">
        <p14:creationId xmlns:p14="http://schemas.microsoft.com/office/powerpoint/2010/main" val="490167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192000" cy="6860638"/>
          </a:xfrm>
          <a:prstGeom prst="rect">
            <a:avLst/>
          </a:prstGeom>
        </p:spPr>
      </p:pic>
      <p:pic>
        <p:nvPicPr>
          <p:cNvPr id="6" name="Picture 5"/>
          <p:cNvPicPr>
            <a:picLocks noChangeAspect="1"/>
          </p:cNvPicPr>
          <p:nvPr/>
        </p:nvPicPr>
        <p:blipFill>
          <a:blip r:embed="rId3"/>
          <a:stretch>
            <a:fillRect/>
          </a:stretch>
        </p:blipFill>
        <p:spPr>
          <a:xfrm>
            <a:off x="68766" y="66907"/>
            <a:ext cx="5187345" cy="6713034"/>
          </a:xfrm>
          <a:prstGeom prst="rect">
            <a:avLst/>
          </a:prstGeom>
        </p:spPr>
      </p:pic>
      <p:sp>
        <p:nvSpPr>
          <p:cNvPr id="5" name="TextBox 4"/>
          <p:cNvSpPr txBox="1"/>
          <p:nvPr/>
        </p:nvSpPr>
        <p:spPr>
          <a:xfrm>
            <a:off x="3742267" y="1030816"/>
            <a:ext cx="2067983" cy="1169551"/>
          </a:xfrm>
          <a:prstGeom prst="rect">
            <a:avLst/>
          </a:prstGeom>
          <a:solidFill>
            <a:schemeClr val="bg1"/>
          </a:solidFill>
        </p:spPr>
        <p:txBody>
          <a:bodyPr wrap="square" lIns="91440" tIns="45720" rIns="91440" bIns="45720" rtlCol="0" anchor="t">
            <a:spAutoFit/>
          </a:bodyPr>
          <a:lstStyle/>
          <a:p>
            <a:r>
              <a:rPr lang="en-US" sz="1200"/>
              <a:t>* </a:t>
            </a:r>
            <a:r>
              <a:rPr lang="en-US" sz="1400" b="1"/>
              <a:t>Population represents ducks counted during flight; actual population estimate is 2X observed number </a:t>
            </a:r>
            <a:endParaRPr lang="en-US" sz="1400" b="1">
              <a:cs typeface="Calibri"/>
            </a:endParaRPr>
          </a:p>
        </p:txBody>
      </p:sp>
      <p:pic>
        <p:nvPicPr>
          <p:cNvPr id="4" name="Picture 5">
            <a:extLst>
              <a:ext uri="{FF2B5EF4-FFF2-40B4-BE49-F238E27FC236}">
                <a16:creationId xmlns:a16="http://schemas.microsoft.com/office/drawing/2014/main" id="{0E6BC3BB-16B0-4912-A60D-51F8F5317DC1}"/>
              </a:ext>
            </a:extLst>
          </p:cNvPr>
          <p:cNvPicPr>
            <a:picLocks noChangeAspect="1"/>
          </p:cNvPicPr>
          <p:nvPr/>
        </p:nvPicPr>
        <p:blipFill>
          <a:blip r:embed="rId4"/>
          <a:stretch>
            <a:fillRect/>
          </a:stretch>
        </p:blipFill>
        <p:spPr>
          <a:xfrm>
            <a:off x="288925" y="270405"/>
            <a:ext cx="628650" cy="771525"/>
          </a:xfrm>
          <a:prstGeom prst="rect">
            <a:avLst/>
          </a:prstGeom>
        </p:spPr>
      </p:pic>
      <p:pic>
        <p:nvPicPr>
          <p:cNvPr id="8" name="Picture 7"/>
          <p:cNvPicPr>
            <a:picLocks noChangeAspect="1"/>
          </p:cNvPicPr>
          <p:nvPr/>
        </p:nvPicPr>
        <p:blipFill>
          <a:blip r:embed="rId5"/>
          <a:stretch>
            <a:fillRect/>
          </a:stretch>
        </p:blipFill>
        <p:spPr>
          <a:xfrm>
            <a:off x="6887206" y="70086"/>
            <a:ext cx="5193089" cy="6720468"/>
          </a:xfrm>
          <a:prstGeom prst="rect">
            <a:avLst/>
          </a:prstGeom>
        </p:spPr>
      </p:pic>
    </p:spTree>
    <p:extLst>
      <p:ext uri="{BB962C8B-B14F-4D97-AF65-F5344CB8AC3E}">
        <p14:creationId xmlns:p14="http://schemas.microsoft.com/office/powerpoint/2010/main" val="809000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24" y="652752"/>
            <a:ext cx="10972800" cy="1143000"/>
          </a:xfrm>
        </p:spPr>
        <p:txBody>
          <a:bodyPr/>
          <a:lstStyle/>
          <a:p>
            <a:r>
              <a:rPr lang="en-US" sz="3600">
                <a:solidFill>
                  <a:schemeClr val="bg2">
                    <a:lumMod val="75000"/>
                  </a:schemeClr>
                </a:solidFill>
                <a:ea typeface="+mj-lt"/>
                <a:cs typeface="+mj-lt"/>
              </a:rPr>
              <a:t>The Kuchel Act </a:t>
            </a:r>
            <a:br>
              <a:rPr lang="en-US" sz="3600">
                <a:solidFill>
                  <a:schemeClr val="bg2">
                    <a:lumMod val="75000"/>
                  </a:schemeClr>
                </a:solidFill>
                <a:ea typeface="+mj-lt"/>
                <a:cs typeface="+mj-lt"/>
              </a:rPr>
            </a:br>
            <a:r>
              <a:rPr lang="en-US" sz="3600">
                <a:solidFill>
                  <a:schemeClr val="bg2">
                    <a:lumMod val="75000"/>
                  </a:schemeClr>
                </a:solidFill>
                <a:ea typeface="+mj-lt"/>
                <a:cs typeface="+mj-lt"/>
              </a:rPr>
              <a:t>and Management of Your Refuges</a:t>
            </a:r>
            <a:endParaRPr lang="en-US" sz="3600">
              <a:solidFill>
                <a:schemeClr val="bg2">
                  <a:lumMod val="75000"/>
                </a:schemeClr>
              </a:solidFill>
              <a:cs typeface="Calibri"/>
            </a:endParaRPr>
          </a:p>
        </p:txBody>
      </p:sp>
      <p:sp>
        <p:nvSpPr>
          <p:cNvPr id="3" name="Content Placeholder 2"/>
          <p:cNvSpPr>
            <a:spLocks noGrp="1"/>
          </p:cNvSpPr>
          <p:nvPr>
            <p:ph idx="1"/>
          </p:nvPr>
        </p:nvSpPr>
        <p:spPr>
          <a:xfrm>
            <a:off x="347133" y="1968499"/>
            <a:ext cx="11506200" cy="4800600"/>
          </a:xfrm>
        </p:spPr>
        <p:txBody>
          <a:bodyPr/>
          <a:lstStyle/>
          <a:p>
            <a:endParaRPr lang="en-US" sz="1400">
              <a:solidFill>
                <a:schemeClr val="bg2"/>
              </a:solidFill>
              <a:ea typeface="+mn-lt"/>
              <a:cs typeface="+mn-lt"/>
            </a:endParaRPr>
          </a:p>
          <a:p>
            <a:endParaRPr lang="en-US" sz="1800">
              <a:solidFill>
                <a:schemeClr val="bg2"/>
              </a:solidFill>
              <a:ea typeface="+mn-lt"/>
              <a:cs typeface="+mn-lt"/>
            </a:endParaRPr>
          </a:p>
          <a:p>
            <a:pPr marL="0" indent="0" algn="ctr">
              <a:buNone/>
            </a:pPr>
            <a:r>
              <a:rPr lang="en-US" sz="1800">
                <a:solidFill>
                  <a:schemeClr val="bg2"/>
                </a:solidFill>
                <a:latin typeface="Century Gothic"/>
                <a:ea typeface="+mn-lt"/>
                <a:cs typeface="+mn-lt"/>
              </a:rPr>
              <a:t>After nearly a decade of  debate between agricultural interests and conservationists over the future of the refuges, The Kuchel Act of 1964 dedicated the lands within the boundaries of Tule Lake and Lower Klamath NWRs to wildlife conservation for the purpose of waterfowl management,  with a  mandate of continuing an agricultural leasing program consistent with “proper waterfowl management” </a:t>
            </a:r>
          </a:p>
          <a:p>
            <a:pPr algn="ctr"/>
            <a:endParaRPr lang="en-US" sz="1800">
              <a:solidFill>
                <a:schemeClr val="bg2"/>
              </a:solidFill>
              <a:latin typeface="Century Gothic"/>
              <a:ea typeface="+mn-lt"/>
              <a:cs typeface="+mn-lt"/>
            </a:endParaRPr>
          </a:p>
          <a:p>
            <a:pPr marL="0" indent="0" algn="ctr">
              <a:buNone/>
            </a:pPr>
            <a:r>
              <a:rPr lang="en-US" sz="1800">
                <a:solidFill>
                  <a:schemeClr val="bg2"/>
                </a:solidFill>
                <a:latin typeface="Century Gothic"/>
                <a:ea typeface="+mn-lt"/>
                <a:cs typeface="+mn-lt"/>
              </a:rPr>
              <a:t>At a time, when agricultural crops were viewed as a requirement for waterfowl in the Klamath Basin, and Tule Lake and Lower Klamath NWRs held unparalleled fall waterfowl populations of 5 to 7 million birds, the bill was viewed as a win-win solution.</a:t>
            </a:r>
          </a:p>
          <a:p>
            <a:pPr marL="0" indent="0" algn="ctr">
              <a:buNone/>
            </a:pPr>
            <a:r>
              <a:rPr lang="en-US" sz="1800">
                <a:solidFill>
                  <a:schemeClr val="bg2"/>
                </a:solidFill>
                <a:latin typeface="Century Gothic"/>
                <a:ea typeface="+mn-lt"/>
                <a:cs typeface="+mn-lt"/>
              </a:rPr>
              <a:t>The debate continues to this day</a:t>
            </a:r>
            <a:endParaRPr lang="en-US">
              <a:solidFill>
                <a:schemeClr val="bg2"/>
              </a:solidFill>
            </a:endParaRPr>
          </a:p>
        </p:txBody>
      </p:sp>
      <p:pic>
        <p:nvPicPr>
          <p:cNvPr id="5" name="Picture 5">
            <a:extLst>
              <a:ext uri="{FF2B5EF4-FFF2-40B4-BE49-F238E27FC236}">
                <a16:creationId xmlns:a16="http://schemas.microsoft.com/office/drawing/2014/main" id="{F131784F-8D88-49E8-8BB4-E10D52077F82}"/>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79894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192000" cy="6860638"/>
          </a:xfrm>
          <a:prstGeom prst="rect">
            <a:avLst/>
          </a:prstGeom>
        </p:spPr>
      </p:pic>
      <p:pic>
        <p:nvPicPr>
          <p:cNvPr id="2" name="Picture 1"/>
          <p:cNvPicPr>
            <a:picLocks noChangeAspect="1"/>
          </p:cNvPicPr>
          <p:nvPr/>
        </p:nvPicPr>
        <p:blipFill>
          <a:blip r:embed="rId3"/>
          <a:stretch>
            <a:fillRect/>
          </a:stretch>
        </p:blipFill>
        <p:spPr>
          <a:xfrm>
            <a:off x="68767" y="59472"/>
            <a:ext cx="5202044" cy="6732057"/>
          </a:xfrm>
          <a:prstGeom prst="rect">
            <a:avLst/>
          </a:prstGeom>
        </p:spPr>
      </p:pic>
      <p:sp>
        <p:nvSpPr>
          <p:cNvPr id="5" name="TextBox 4"/>
          <p:cNvSpPr txBox="1"/>
          <p:nvPr/>
        </p:nvSpPr>
        <p:spPr>
          <a:xfrm>
            <a:off x="3742267" y="1030816"/>
            <a:ext cx="2067983" cy="1169551"/>
          </a:xfrm>
          <a:prstGeom prst="rect">
            <a:avLst/>
          </a:prstGeom>
          <a:solidFill>
            <a:schemeClr val="bg1"/>
          </a:solidFill>
        </p:spPr>
        <p:txBody>
          <a:bodyPr wrap="square" lIns="91440" tIns="45720" rIns="91440" bIns="45720" rtlCol="0" anchor="t">
            <a:spAutoFit/>
          </a:bodyPr>
          <a:lstStyle/>
          <a:p>
            <a:r>
              <a:rPr lang="en-US" sz="1200"/>
              <a:t>* </a:t>
            </a:r>
            <a:r>
              <a:rPr lang="en-US" sz="1400" b="1"/>
              <a:t>Population represents ducks counted during flight; actual population estimate is 2X observed number </a:t>
            </a:r>
            <a:endParaRPr lang="en-US" sz="1400" b="1">
              <a:cs typeface="Calibri"/>
            </a:endParaRPr>
          </a:p>
        </p:txBody>
      </p:sp>
      <p:pic>
        <p:nvPicPr>
          <p:cNvPr id="4" name="Picture 5">
            <a:extLst>
              <a:ext uri="{FF2B5EF4-FFF2-40B4-BE49-F238E27FC236}">
                <a16:creationId xmlns:a16="http://schemas.microsoft.com/office/drawing/2014/main" id="{0E6BC3BB-16B0-4912-A60D-51F8F5317DC1}"/>
              </a:ext>
            </a:extLst>
          </p:cNvPr>
          <p:cNvPicPr>
            <a:picLocks noChangeAspect="1"/>
          </p:cNvPicPr>
          <p:nvPr/>
        </p:nvPicPr>
        <p:blipFill>
          <a:blip r:embed="rId4"/>
          <a:stretch>
            <a:fillRect/>
          </a:stretch>
        </p:blipFill>
        <p:spPr>
          <a:xfrm>
            <a:off x="288925" y="270405"/>
            <a:ext cx="628650" cy="771525"/>
          </a:xfrm>
          <a:prstGeom prst="rect">
            <a:avLst/>
          </a:prstGeom>
        </p:spPr>
      </p:pic>
      <p:pic>
        <p:nvPicPr>
          <p:cNvPr id="3" name="Picture 2"/>
          <p:cNvPicPr>
            <a:picLocks noChangeAspect="1"/>
          </p:cNvPicPr>
          <p:nvPr/>
        </p:nvPicPr>
        <p:blipFill>
          <a:blip r:embed="rId5"/>
          <a:stretch>
            <a:fillRect/>
          </a:stretch>
        </p:blipFill>
        <p:spPr>
          <a:xfrm>
            <a:off x="6884333" y="63628"/>
            <a:ext cx="5198833" cy="6727901"/>
          </a:xfrm>
          <a:prstGeom prst="rect">
            <a:avLst/>
          </a:prstGeom>
        </p:spPr>
      </p:pic>
    </p:spTree>
    <p:extLst>
      <p:ext uri="{BB962C8B-B14F-4D97-AF65-F5344CB8AC3E}">
        <p14:creationId xmlns:p14="http://schemas.microsoft.com/office/powerpoint/2010/main" val="1835867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85493"/>
            <a:ext cx="10972800" cy="1143000"/>
          </a:xfrm>
        </p:spPr>
        <p:txBody>
          <a:bodyPr/>
          <a:lstStyle/>
          <a:p>
            <a:r>
              <a:rPr lang="en-US" sz="4000">
                <a:solidFill>
                  <a:schemeClr val="bg2">
                    <a:lumMod val="75000"/>
                  </a:schemeClr>
                </a:solidFill>
                <a:latin typeface="Century Gothic"/>
              </a:rPr>
              <a:t>Growing Issues and Concerns</a:t>
            </a:r>
          </a:p>
        </p:txBody>
      </p:sp>
      <p:sp>
        <p:nvSpPr>
          <p:cNvPr id="3" name="Content Placeholder 2"/>
          <p:cNvSpPr>
            <a:spLocks noGrp="1"/>
          </p:cNvSpPr>
          <p:nvPr>
            <p:ph idx="1"/>
          </p:nvPr>
        </p:nvSpPr>
        <p:spPr>
          <a:xfrm>
            <a:off x="603653" y="1598341"/>
            <a:ext cx="10972800" cy="5562600"/>
          </a:xfrm>
        </p:spPr>
        <p:txBody>
          <a:bodyPr/>
          <a:lstStyle/>
          <a:p>
            <a:pPr marL="0" indent="0">
              <a:buNone/>
            </a:pPr>
            <a:endParaRPr lang="en-US" sz="2000">
              <a:solidFill>
                <a:schemeClr val="bg2"/>
              </a:solidFill>
            </a:endParaRPr>
          </a:p>
          <a:p>
            <a:r>
              <a:rPr lang="en-US" sz="2000">
                <a:solidFill>
                  <a:schemeClr val="bg2"/>
                </a:solidFill>
              </a:rPr>
              <a:t>Both sumps are now experiencing blooms of cyanobacteria, and these have produced dangerous levels of cyanotoxins – This is likely the result of the constant recycling of water and the limited use of D-Plant since the rate increase on electricity and decreased availability of water for needed flushing flows</a:t>
            </a:r>
            <a:endParaRPr lang="en-US" sz="2000">
              <a:solidFill>
                <a:schemeClr val="bg2"/>
              </a:solidFill>
              <a:cs typeface="Calibri"/>
            </a:endParaRPr>
          </a:p>
          <a:p>
            <a:r>
              <a:rPr lang="en-US" sz="2000">
                <a:solidFill>
                  <a:schemeClr val="bg2"/>
                </a:solidFill>
                <a:cs typeface="Calibri"/>
              </a:rPr>
              <a:t>We have to look back and understand the drivers of the waterbird populations documented in 50’s, 60’s and 70’s to understand impacts of habitat conditions today.  Conditions in Sump 1A were key to both the high populations and the long-term decline in waterbird populations.</a:t>
            </a:r>
          </a:p>
          <a:p>
            <a:r>
              <a:rPr lang="en-US" sz="2000">
                <a:solidFill>
                  <a:schemeClr val="bg2"/>
                </a:solidFill>
              </a:rPr>
              <a:t>Each of the sumps are productive for waterbirds for about 10 years after a drying event and then they need to be reset.  Historically this happened naturally due to climate driven lake expansions and contractions but under the modern system they are stabilized and rapidly age beyond their productive periods.</a:t>
            </a:r>
            <a:endParaRPr lang="en-US" sz="2000">
              <a:solidFill>
                <a:schemeClr val="bg2"/>
              </a:solidFill>
              <a:cs typeface="Calibri"/>
            </a:endParaRPr>
          </a:p>
          <a:p>
            <a:endParaRPr lang="en-US" sz="2000">
              <a:solidFill>
                <a:schemeClr val="bg1"/>
              </a:solidFill>
            </a:endParaRPr>
          </a:p>
        </p:txBody>
      </p:sp>
      <p:pic>
        <p:nvPicPr>
          <p:cNvPr id="5" name="Picture 5">
            <a:extLst>
              <a:ext uri="{FF2B5EF4-FFF2-40B4-BE49-F238E27FC236}">
                <a16:creationId xmlns:a16="http://schemas.microsoft.com/office/drawing/2014/main" id="{3C9ECD0F-4227-441F-BE78-750A4D2569D4}"/>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103123373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215590"/>
            <a:ext cx="10972800" cy="1143000"/>
          </a:xfrm>
        </p:spPr>
        <p:txBody>
          <a:bodyPr/>
          <a:lstStyle/>
          <a:p>
            <a:r>
              <a:rPr lang="en-US" sz="4000" dirty="0">
                <a:solidFill>
                  <a:schemeClr val="bg2">
                    <a:lumMod val="75000"/>
                  </a:schemeClr>
                </a:solidFill>
                <a:latin typeface="Century Gothic"/>
              </a:rPr>
              <a:t>Growing Issues and Concerns Cont.</a:t>
            </a:r>
          </a:p>
        </p:txBody>
      </p:sp>
      <p:sp>
        <p:nvSpPr>
          <p:cNvPr id="3" name="Content Placeholder 2"/>
          <p:cNvSpPr>
            <a:spLocks noGrp="1"/>
          </p:cNvSpPr>
          <p:nvPr>
            <p:ph idx="1"/>
          </p:nvPr>
        </p:nvSpPr>
        <p:spPr>
          <a:xfrm>
            <a:off x="594360" y="1143000"/>
            <a:ext cx="10972800" cy="5562600"/>
          </a:xfrm>
        </p:spPr>
        <p:txBody>
          <a:bodyPr/>
          <a:lstStyle/>
          <a:p>
            <a:pPr marL="0" indent="0">
              <a:buNone/>
            </a:pPr>
            <a:endParaRPr lang="en-US" sz="2000">
              <a:solidFill>
                <a:schemeClr val="bg2"/>
              </a:solidFill>
            </a:endParaRPr>
          </a:p>
          <a:p>
            <a:endParaRPr lang="en-US" sz="2000">
              <a:solidFill>
                <a:schemeClr val="bg2"/>
              </a:solidFill>
              <a:cs typeface="Calibri"/>
            </a:endParaRPr>
          </a:p>
          <a:p>
            <a:endParaRPr lang="en-US" sz="2000">
              <a:solidFill>
                <a:schemeClr val="bg1"/>
              </a:solidFill>
            </a:endParaRPr>
          </a:p>
        </p:txBody>
      </p:sp>
      <p:pic>
        <p:nvPicPr>
          <p:cNvPr id="5" name="Picture 5">
            <a:extLst>
              <a:ext uri="{FF2B5EF4-FFF2-40B4-BE49-F238E27FC236}">
                <a16:creationId xmlns:a16="http://schemas.microsoft.com/office/drawing/2014/main" id="{3C9ECD0F-4227-441F-BE78-750A4D2569D4}"/>
              </a:ext>
            </a:extLst>
          </p:cNvPr>
          <p:cNvPicPr>
            <a:picLocks noChangeAspect="1"/>
          </p:cNvPicPr>
          <p:nvPr/>
        </p:nvPicPr>
        <p:blipFill>
          <a:blip r:embed="rId2"/>
          <a:stretch>
            <a:fillRect/>
          </a:stretch>
        </p:blipFill>
        <p:spPr>
          <a:xfrm>
            <a:off x="288925" y="270405"/>
            <a:ext cx="628650" cy="771525"/>
          </a:xfrm>
          <a:prstGeom prst="rect">
            <a:avLst/>
          </a:prstGeom>
        </p:spPr>
      </p:pic>
      <p:sp>
        <p:nvSpPr>
          <p:cNvPr id="4" name="TextBox 3">
            <a:extLst>
              <a:ext uri="{FF2B5EF4-FFF2-40B4-BE49-F238E27FC236}">
                <a16:creationId xmlns:a16="http://schemas.microsoft.com/office/drawing/2014/main" id="{66EC0088-7630-1D61-DCD7-1928BCFEE623}"/>
              </a:ext>
            </a:extLst>
          </p:cNvPr>
          <p:cNvSpPr txBox="1"/>
          <p:nvPr/>
        </p:nvSpPr>
        <p:spPr>
          <a:xfrm>
            <a:off x="1035205" y="2382644"/>
            <a:ext cx="101030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EEECE1"/>
                </a:solidFill>
                <a:cs typeface="Arial"/>
              </a:rPr>
              <a:t>Draw downs on 1B have worked but 1B is 66% smaller than 1A so although it can support a lot of birds the potential in 1A is far greater if wetland conditions could be improved</a:t>
            </a:r>
            <a:r>
              <a:rPr lang="en-US">
                <a:cs typeface="Arial"/>
              </a:rPr>
              <a:t>​</a:t>
            </a:r>
            <a:endParaRPr lang="en-US">
              <a:cs typeface="Calibri"/>
            </a:endParaRPr>
          </a:p>
          <a:p>
            <a:pPr marL="285750" indent="-285750">
              <a:buFont typeface="Arial"/>
              <a:buChar char="•"/>
            </a:pPr>
            <a:endParaRPr lang="en-US">
              <a:solidFill>
                <a:srgbClr val="000000"/>
              </a:solidFill>
              <a:cs typeface="Arial"/>
            </a:endParaRPr>
          </a:p>
          <a:p>
            <a:pPr marL="285750" indent="-285750">
              <a:buFont typeface="Arial"/>
              <a:buChar char="•"/>
            </a:pPr>
            <a:r>
              <a:rPr lang="en-US">
                <a:solidFill>
                  <a:srgbClr val="EEECE1"/>
                </a:solidFill>
                <a:cs typeface="Arial"/>
              </a:rPr>
              <a:t>Drought, climate change, reduced project allocations, and subsequent reduced return flows resulting from increased irrigation efficiency throughout the Klamath Project are driving the water scarcity for the sumps, walking wetlands, and flooded grain in the fall</a:t>
            </a:r>
            <a:r>
              <a:rPr lang="en-US">
                <a:cs typeface="Arial"/>
              </a:rPr>
              <a:t>​</a:t>
            </a:r>
          </a:p>
          <a:p>
            <a:pPr marL="285750" indent="-285750">
              <a:buFont typeface="Arial"/>
              <a:buChar char="•"/>
            </a:pPr>
            <a:r>
              <a:rPr lang="en-US">
                <a:cs typeface="Arial"/>
              </a:rPr>
              <a:t>​</a:t>
            </a:r>
          </a:p>
        </p:txBody>
      </p:sp>
    </p:spTree>
    <p:extLst>
      <p:ext uri="{BB962C8B-B14F-4D97-AF65-F5344CB8AC3E}">
        <p14:creationId xmlns:p14="http://schemas.microsoft.com/office/powerpoint/2010/main" val="32621585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2039" y="81776"/>
            <a:ext cx="12080488" cy="6720468"/>
          </a:xfrm>
          <a:prstGeom prst="rect">
            <a:avLst/>
          </a:prstGeom>
        </p:spPr>
      </p:pic>
      <p:sp>
        <p:nvSpPr>
          <p:cNvPr id="5" name="Oval 4"/>
          <p:cNvSpPr/>
          <p:nvPr/>
        </p:nvSpPr>
        <p:spPr>
          <a:xfrm>
            <a:off x="2324857" y="1979342"/>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0" y="1371600"/>
            <a:ext cx="1812163" cy="369332"/>
          </a:xfrm>
          <a:prstGeom prst="rect">
            <a:avLst/>
          </a:prstGeom>
          <a:noFill/>
        </p:spPr>
        <p:txBody>
          <a:bodyPr wrap="none" rtlCol="0">
            <a:spAutoFit/>
          </a:bodyPr>
          <a:lstStyle/>
          <a:p>
            <a:r>
              <a:rPr lang="en-US"/>
              <a:t>Sumps Stabilized</a:t>
            </a:r>
          </a:p>
        </p:txBody>
      </p:sp>
      <p:cxnSp>
        <p:nvCxnSpPr>
          <p:cNvPr id="8" name="Straight Arrow Connector 7"/>
          <p:cNvCxnSpPr/>
          <p:nvPr/>
        </p:nvCxnSpPr>
        <p:spPr>
          <a:xfrm flipH="1">
            <a:off x="3430513" y="1654900"/>
            <a:ext cx="760487" cy="418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ight Brace 8"/>
          <p:cNvSpPr/>
          <p:nvPr/>
        </p:nvSpPr>
        <p:spPr>
          <a:xfrm>
            <a:off x="5390535" y="2057400"/>
            <a:ext cx="533400" cy="3124200"/>
          </a:xfrm>
          <a:prstGeom prst="rightBrace">
            <a:avLst>
              <a:gd name="adj1" fmla="val 8333"/>
              <a:gd name="adj2" fmla="val 4938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936224" y="3296334"/>
            <a:ext cx="3352800" cy="646331"/>
          </a:xfrm>
          <a:prstGeom prst="rect">
            <a:avLst/>
          </a:prstGeom>
          <a:noFill/>
        </p:spPr>
        <p:txBody>
          <a:bodyPr wrap="square" rtlCol="0">
            <a:spAutoFit/>
          </a:bodyPr>
          <a:lstStyle/>
          <a:p>
            <a:r>
              <a:rPr lang="en-US"/>
              <a:t>Declining wetland productivity due to stabilized wetlands</a:t>
            </a:r>
          </a:p>
        </p:txBody>
      </p:sp>
      <p:sp>
        <p:nvSpPr>
          <p:cNvPr id="11" name="Oval 10"/>
          <p:cNvSpPr/>
          <p:nvPr/>
        </p:nvSpPr>
        <p:spPr>
          <a:xfrm>
            <a:off x="9168161" y="5068229"/>
            <a:ext cx="769376"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084576" y="3989518"/>
            <a:ext cx="1905000" cy="923330"/>
          </a:xfrm>
          <a:prstGeom prst="rect">
            <a:avLst/>
          </a:prstGeom>
          <a:noFill/>
        </p:spPr>
        <p:txBody>
          <a:bodyPr wrap="square" rtlCol="0">
            <a:spAutoFit/>
          </a:bodyPr>
          <a:lstStyle/>
          <a:p>
            <a:r>
              <a:rPr lang="en-US"/>
              <a:t>Walking wetlands and Sump 1B drawdowns</a:t>
            </a:r>
          </a:p>
        </p:txBody>
      </p:sp>
      <p:cxnSp>
        <p:nvCxnSpPr>
          <p:cNvPr id="14" name="Straight Arrow Connector 13"/>
          <p:cNvCxnSpPr/>
          <p:nvPr/>
        </p:nvCxnSpPr>
        <p:spPr>
          <a:xfrm>
            <a:off x="9289024" y="4912848"/>
            <a:ext cx="263825" cy="155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5">
            <a:extLst>
              <a:ext uri="{FF2B5EF4-FFF2-40B4-BE49-F238E27FC236}">
                <a16:creationId xmlns:a16="http://schemas.microsoft.com/office/drawing/2014/main" id="{E35F0D47-BA73-41FA-8AB8-7A949001E325}"/>
              </a:ext>
            </a:extLst>
          </p:cNvPr>
          <p:cNvPicPr>
            <a:picLocks noChangeAspect="1"/>
          </p:cNvPicPr>
          <p:nvPr/>
        </p:nvPicPr>
        <p:blipFill>
          <a:blip r:embed="rId3"/>
          <a:stretch>
            <a:fillRect/>
          </a:stretch>
        </p:blipFill>
        <p:spPr>
          <a:xfrm>
            <a:off x="288925" y="270405"/>
            <a:ext cx="628650" cy="771525"/>
          </a:xfrm>
          <a:prstGeom prst="rect">
            <a:avLst/>
          </a:prstGeom>
        </p:spPr>
      </p:pic>
      <p:sp>
        <p:nvSpPr>
          <p:cNvPr id="13" name="Oval 12"/>
          <p:cNvSpPr/>
          <p:nvPr/>
        </p:nvSpPr>
        <p:spPr>
          <a:xfrm>
            <a:off x="11227587" y="5453583"/>
            <a:ext cx="733954" cy="4609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527422" y="3989518"/>
            <a:ext cx="1270568" cy="923330"/>
          </a:xfrm>
          <a:prstGeom prst="rect">
            <a:avLst/>
          </a:prstGeom>
          <a:noFill/>
        </p:spPr>
        <p:txBody>
          <a:bodyPr wrap="square" rtlCol="0">
            <a:spAutoFit/>
          </a:bodyPr>
          <a:lstStyle/>
          <a:p>
            <a:r>
              <a:rPr lang="en-US"/>
              <a:t>Limited or no delivery of water</a:t>
            </a:r>
          </a:p>
        </p:txBody>
      </p:sp>
      <p:cxnSp>
        <p:nvCxnSpPr>
          <p:cNvPr id="17" name="Straight Arrow Connector 16"/>
          <p:cNvCxnSpPr>
            <a:stCxn id="15" idx="2"/>
          </p:cNvCxnSpPr>
          <p:nvPr/>
        </p:nvCxnSpPr>
        <p:spPr>
          <a:xfrm>
            <a:off x="11162706" y="4912848"/>
            <a:ext cx="129762" cy="389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6123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42" y="224367"/>
            <a:ext cx="10972800" cy="1143000"/>
          </a:xfrm>
        </p:spPr>
        <p:txBody>
          <a:bodyPr/>
          <a:lstStyle/>
          <a:p>
            <a:r>
              <a:rPr lang="en-US">
                <a:solidFill>
                  <a:schemeClr val="bg2">
                    <a:lumMod val="75000"/>
                  </a:schemeClr>
                </a:solidFill>
                <a:latin typeface="Century Gothic"/>
              </a:rPr>
              <a:t>TLNWR 2021/2022 Summary</a:t>
            </a:r>
            <a:endParaRPr lang="en-US">
              <a:solidFill>
                <a:schemeClr val="bg2">
                  <a:lumMod val="75000"/>
                </a:schemeClr>
              </a:solidFill>
              <a:latin typeface="Century Gothic"/>
              <a:cs typeface="Calibri"/>
            </a:endParaRPr>
          </a:p>
        </p:txBody>
      </p:sp>
      <p:sp>
        <p:nvSpPr>
          <p:cNvPr id="3" name="Content Placeholder 2"/>
          <p:cNvSpPr>
            <a:spLocks noGrp="1"/>
          </p:cNvSpPr>
          <p:nvPr>
            <p:ph idx="1"/>
          </p:nvPr>
        </p:nvSpPr>
        <p:spPr>
          <a:xfrm>
            <a:off x="613833" y="1511300"/>
            <a:ext cx="10972800" cy="5105399"/>
          </a:xfrm>
        </p:spPr>
        <p:txBody>
          <a:bodyPr/>
          <a:lstStyle/>
          <a:p>
            <a:r>
              <a:rPr lang="en-US" sz="2400">
                <a:solidFill>
                  <a:schemeClr val="bg2"/>
                </a:solidFill>
              </a:rPr>
              <a:t>Bird numbers continue to decline at Tule Lake NWR</a:t>
            </a:r>
            <a:endParaRPr lang="en-US" sz="2400">
              <a:solidFill>
                <a:schemeClr val="bg2"/>
              </a:solidFill>
              <a:cs typeface="Calibri"/>
            </a:endParaRPr>
          </a:p>
          <a:p>
            <a:pPr lvl="1">
              <a:buFont typeface="Courier New" charset="0"/>
              <a:buChar char="o"/>
            </a:pPr>
            <a:r>
              <a:rPr lang="en-US" sz="2400">
                <a:solidFill>
                  <a:schemeClr val="bg2"/>
                </a:solidFill>
              </a:rPr>
              <a:t>No water availability</a:t>
            </a:r>
            <a:endParaRPr lang="en-US" sz="2400">
              <a:solidFill>
                <a:schemeClr val="bg2"/>
              </a:solidFill>
              <a:cs typeface="Calibri"/>
            </a:endParaRPr>
          </a:p>
          <a:p>
            <a:pPr lvl="1">
              <a:buFont typeface="Courier New" charset="0"/>
              <a:buChar char="o"/>
            </a:pPr>
            <a:r>
              <a:rPr lang="en-US" sz="2400">
                <a:solidFill>
                  <a:schemeClr val="bg2"/>
                </a:solidFill>
              </a:rPr>
              <a:t>No flooded grain</a:t>
            </a:r>
            <a:endParaRPr lang="en-US" sz="2400">
              <a:solidFill>
                <a:schemeClr val="bg2"/>
              </a:solidFill>
              <a:cs typeface="Calibri"/>
            </a:endParaRPr>
          </a:p>
          <a:p>
            <a:pPr lvl="1">
              <a:buFont typeface="Courier New" charset="0"/>
              <a:buChar char="o"/>
            </a:pPr>
            <a:r>
              <a:rPr lang="en-US" sz="2400">
                <a:solidFill>
                  <a:schemeClr val="bg2"/>
                </a:solidFill>
              </a:rPr>
              <a:t>Disturbance is becoming less of an issue due to low visitation </a:t>
            </a:r>
            <a:endParaRPr lang="en-US" sz="2400">
              <a:solidFill>
                <a:schemeClr val="bg2"/>
              </a:solidFill>
              <a:cs typeface="Calibri"/>
            </a:endParaRPr>
          </a:p>
          <a:p>
            <a:pPr lvl="1">
              <a:buFont typeface="Courier New" charset="0"/>
              <a:buChar char="o"/>
            </a:pPr>
            <a:r>
              <a:rPr lang="en-US" sz="2400">
                <a:solidFill>
                  <a:schemeClr val="bg2"/>
                </a:solidFill>
              </a:rPr>
              <a:t>Sump 1A drawdown was successful but we have growing concerns now related to soil health, subsidence, and spread of invasive species and woody encroachment due to the prolonged drought conditions</a:t>
            </a:r>
            <a:endParaRPr lang="en-US" sz="2400">
              <a:solidFill>
                <a:schemeClr val="bg2"/>
              </a:solidFill>
              <a:cs typeface="Calibri"/>
            </a:endParaRPr>
          </a:p>
          <a:p>
            <a:r>
              <a:rPr lang="en-US" sz="2400">
                <a:solidFill>
                  <a:schemeClr val="bg2"/>
                </a:solidFill>
                <a:cs typeface="Calibri"/>
              </a:rPr>
              <a:t>Visitation was down significantly</a:t>
            </a:r>
          </a:p>
          <a:p>
            <a:endParaRPr lang="en-US" sz="2400">
              <a:solidFill>
                <a:schemeClr val="bg2"/>
              </a:solidFill>
              <a:cs typeface="Calibri"/>
            </a:endParaRPr>
          </a:p>
        </p:txBody>
      </p:sp>
      <p:pic>
        <p:nvPicPr>
          <p:cNvPr id="5" name="Picture 5">
            <a:extLst>
              <a:ext uri="{FF2B5EF4-FFF2-40B4-BE49-F238E27FC236}">
                <a16:creationId xmlns:a16="http://schemas.microsoft.com/office/drawing/2014/main" id="{DB69FCD5-1143-4658-A63A-DCF6490D1D95}"/>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32886217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512" y="271346"/>
            <a:ext cx="10972800" cy="1143000"/>
          </a:xfrm>
        </p:spPr>
        <p:txBody>
          <a:bodyPr/>
          <a:lstStyle/>
          <a:p>
            <a:r>
              <a:rPr lang="en-US" sz="4000">
                <a:solidFill>
                  <a:schemeClr val="bg2">
                    <a:lumMod val="75000"/>
                  </a:schemeClr>
                </a:solidFill>
                <a:latin typeface="Century Gothic"/>
              </a:rPr>
              <a:t>Outlook 2022/2023 Season</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227779" y="1715641"/>
            <a:ext cx="11734800" cy="5715000"/>
          </a:xfrm>
        </p:spPr>
        <p:txBody>
          <a:bodyPr/>
          <a:lstStyle/>
          <a:p>
            <a:r>
              <a:rPr lang="en-US" sz="1800">
                <a:solidFill>
                  <a:schemeClr val="bg1"/>
                </a:solidFill>
              </a:rPr>
              <a:t>We expect Tule Lake to go dry for the first time in its history as no water will be made available to support 1B during the summer or to refill either 1A or 1B in the fall to provide habitat for migratory waterbirds</a:t>
            </a:r>
            <a:endParaRPr lang="en-US" sz="1800">
              <a:solidFill>
                <a:schemeClr val="bg1"/>
              </a:solidFill>
              <a:cs typeface="Calibri"/>
            </a:endParaRPr>
          </a:p>
          <a:p>
            <a:endParaRPr lang="en-US" sz="1800">
              <a:solidFill>
                <a:schemeClr val="bg1"/>
              </a:solidFill>
            </a:endParaRPr>
          </a:p>
          <a:p>
            <a:r>
              <a:rPr lang="en-US" sz="1800">
                <a:solidFill>
                  <a:schemeClr val="bg1"/>
                </a:solidFill>
              </a:rPr>
              <a:t>At this time, the refuge does not know how much ground will be planted in cereal grain</a:t>
            </a:r>
            <a:endParaRPr lang="en-US" sz="1800">
              <a:solidFill>
                <a:schemeClr val="bg1"/>
              </a:solidFill>
              <a:cs typeface="Calibri"/>
            </a:endParaRPr>
          </a:p>
          <a:p>
            <a:endParaRPr lang="en-US" sz="1800">
              <a:solidFill>
                <a:schemeClr val="bg1"/>
              </a:solidFill>
            </a:endParaRPr>
          </a:p>
          <a:p>
            <a:r>
              <a:rPr lang="en-US" sz="1800">
                <a:solidFill>
                  <a:schemeClr val="bg1"/>
                </a:solidFill>
              </a:rPr>
              <a:t>The preventative planting program will likely have high participation this year resulting in many lots with standing grain, however, drought  and no irrigation will likely effect stand condition and grain production</a:t>
            </a:r>
            <a:endParaRPr lang="en-US" sz="1800">
              <a:solidFill>
                <a:schemeClr val="bg1"/>
              </a:solidFill>
              <a:cs typeface="Calibri"/>
            </a:endParaRPr>
          </a:p>
          <a:p>
            <a:endParaRPr lang="en-US" sz="1800">
              <a:solidFill>
                <a:schemeClr val="bg1"/>
              </a:solidFill>
            </a:endParaRPr>
          </a:p>
          <a:p>
            <a:r>
              <a:rPr lang="en-US" sz="1800">
                <a:solidFill>
                  <a:schemeClr val="bg1"/>
                </a:solidFill>
              </a:rPr>
              <a:t>There will be no water available to move through D-Plant to LKNWR </a:t>
            </a:r>
            <a:endParaRPr lang="en-US" sz="1800">
              <a:solidFill>
                <a:schemeClr val="bg1"/>
              </a:solidFill>
              <a:cs typeface="Calibri"/>
            </a:endParaRPr>
          </a:p>
          <a:p>
            <a:endParaRPr lang="en-US" sz="1800">
              <a:solidFill>
                <a:schemeClr val="bg1"/>
              </a:solidFill>
            </a:endParaRPr>
          </a:p>
          <a:p>
            <a:r>
              <a:rPr lang="en-US" sz="1800">
                <a:solidFill>
                  <a:schemeClr val="bg1"/>
                </a:solidFill>
              </a:rPr>
              <a:t>It is likely there will be no flooding of grain in the fall</a:t>
            </a:r>
            <a:endParaRPr lang="en-US" sz="1800">
              <a:solidFill>
                <a:schemeClr val="bg1"/>
              </a:solidFill>
              <a:cs typeface="Calibri"/>
            </a:endParaRPr>
          </a:p>
          <a:p>
            <a:endParaRPr lang="en-US" sz="1800">
              <a:solidFill>
                <a:schemeClr val="bg1"/>
              </a:solidFill>
            </a:endParaRPr>
          </a:p>
          <a:p>
            <a:r>
              <a:rPr lang="en-US" sz="1800">
                <a:solidFill>
                  <a:schemeClr val="bg1"/>
                </a:solidFill>
              </a:rPr>
              <a:t>Recreation opportunities and quality of experience are expected to sharply decline this fall/winter </a:t>
            </a:r>
            <a:endParaRPr lang="en-US" sz="1800">
              <a:solidFill>
                <a:schemeClr val="bg1"/>
              </a:solidFill>
              <a:cs typeface="Calibri"/>
            </a:endParaRPr>
          </a:p>
        </p:txBody>
      </p:sp>
      <p:pic>
        <p:nvPicPr>
          <p:cNvPr id="5" name="Picture 5">
            <a:extLst>
              <a:ext uri="{FF2B5EF4-FFF2-40B4-BE49-F238E27FC236}">
                <a16:creationId xmlns:a16="http://schemas.microsoft.com/office/drawing/2014/main" id="{3C74D3AB-D167-4899-9C57-D9ACF72E2FC2}"/>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164363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75" y="269992"/>
            <a:ext cx="10972800" cy="1143000"/>
          </a:xfrm>
        </p:spPr>
        <p:txBody>
          <a:bodyPr/>
          <a:lstStyle/>
          <a:p>
            <a:r>
              <a:rPr lang="en-US" sz="4000">
                <a:solidFill>
                  <a:schemeClr val="bg2">
                    <a:lumMod val="75000"/>
                  </a:schemeClr>
                </a:solidFill>
                <a:latin typeface="Century Gothic"/>
              </a:rPr>
              <a:t>Changes To The 2022 Hunt Season</a:t>
            </a:r>
          </a:p>
        </p:txBody>
      </p:sp>
      <p:sp>
        <p:nvSpPr>
          <p:cNvPr id="3" name="Content Placeholder 2"/>
          <p:cNvSpPr>
            <a:spLocks noGrp="1"/>
          </p:cNvSpPr>
          <p:nvPr>
            <p:ph idx="1"/>
          </p:nvPr>
        </p:nvSpPr>
        <p:spPr>
          <a:xfrm>
            <a:off x="536732" y="1151940"/>
            <a:ext cx="11277968" cy="5436129"/>
          </a:xfrm>
        </p:spPr>
        <p:txBody>
          <a:bodyPr/>
          <a:lstStyle/>
          <a:p>
            <a:pPr marL="0" indent="0">
              <a:buNone/>
            </a:pPr>
            <a:endParaRPr lang="en-US" sz="1800">
              <a:cs typeface="Calibri"/>
            </a:endParaRPr>
          </a:p>
          <a:p>
            <a:r>
              <a:rPr lang="en-US" sz="1800">
                <a:solidFill>
                  <a:schemeClr val="bg2"/>
                </a:solidFill>
                <a:latin typeface="Calibri"/>
                <a:cs typeface="Calibri"/>
              </a:rPr>
              <a:t>The 2022 hunt season will be influenced by water availability</a:t>
            </a:r>
          </a:p>
          <a:p>
            <a:endParaRPr lang="en-US" sz="1800">
              <a:solidFill>
                <a:schemeClr val="bg2"/>
              </a:solidFill>
              <a:latin typeface="Calibri"/>
              <a:cs typeface="Calibri"/>
            </a:endParaRPr>
          </a:p>
          <a:p>
            <a:r>
              <a:rPr lang="en-US" sz="1800">
                <a:solidFill>
                  <a:schemeClr val="bg2"/>
                </a:solidFill>
                <a:latin typeface="Calibri"/>
                <a:cs typeface="Calibri"/>
              </a:rPr>
              <a:t>Water availability is uncertain at this time and management will adjust to the changing conditions. For the most updated  information see the Hunter Hotline on our web site.</a:t>
            </a:r>
            <a:endParaRPr lang="en-US" sz="1800">
              <a:solidFill>
                <a:schemeClr val="bg2"/>
              </a:solidFill>
              <a:ea typeface="+mn-lt"/>
              <a:cs typeface="+mn-lt"/>
            </a:endParaRPr>
          </a:p>
          <a:p>
            <a:endParaRPr lang="en-US" sz="1800">
              <a:solidFill>
                <a:schemeClr val="bg2"/>
              </a:solidFill>
              <a:latin typeface="Calibri"/>
              <a:cs typeface="Calibri"/>
            </a:endParaRPr>
          </a:p>
          <a:p>
            <a:r>
              <a:rPr lang="en-US" sz="1800">
                <a:solidFill>
                  <a:schemeClr val="bg2"/>
                </a:solidFill>
                <a:latin typeface="Calibri"/>
                <a:cs typeface="Calibri"/>
              </a:rPr>
              <a:t>If conditions do not greatly improve, hunting will only be allowed in field units and daily lottery will again be cancelled. </a:t>
            </a:r>
            <a:endParaRPr lang="en-US" sz="1800">
              <a:solidFill>
                <a:schemeClr val="bg2"/>
              </a:solidFill>
              <a:cs typeface="Calibri"/>
            </a:endParaRPr>
          </a:p>
          <a:p>
            <a:endParaRPr lang="en-US" sz="1800">
              <a:solidFill>
                <a:schemeClr val="bg2"/>
              </a:solidFill>
              <a:latin typeface="Calibri"/>
              <a:cs typeface="Calibri"/>
            </a:endParaRPr>
          </a:p>
          <a:p>
            <a:r>
              <a:rPr lang="en-US" sz="1800">
                <a:solidFill>
                  <a:schemeClr val="bg2"/>
                </a:solidFill>
                <a:latin typeface="Calibri"/>
                <a:cs typeface="Calibri"/>
              </a:rPr>
              <a:t>All interior levees in the spaced blind and free roam areas will be closed to all motorized vehicle traffic to reduce the risk of damage to levee infrastructure and disturbance to both resting birds and hunters</a:t>
            </a:r>
            <a:endParaRPr lang="en-US" sz="1800">
              <a:solidFill>
                <a:schemeClr val="bg2"/>
              </a:solidFill>
              <a:ea typeface="+mn-lt"/>
              <a:cs typeface="+mn-lt"/>
            </a:endParaRPr>
          </a:p>
          <a:p>
            <a:endParaRPr lang="en-US" sz="1800">
              <a:ea typeface="+mn-lt"/>
              <a:cs typeface="+mn-lt"/>
            </a:endParaRPr>
          </a:p>
          <a:p>
            <a:r>
              <a:rPr lang="en-US" sz="1800">
                <a:solidFill>
                  <a:schemeClr val="bg2"/>
                </a:solidFill>
                <a:latin typeface="Calibri"/>
                <a:cs typeface="Calibri"/>
              </a:rPr>
              <a:t>New hunt maps and regulation pamphlets have been developed that comply with new FWS standards. They will be distributed prior to hunt season</a:t>
            </a:r>
          </a:p>
          <a:p>
            <a:endParaRPr lang="en-US" sz="1800">
              <a:solidFill>
                <a:schemeClr val="bg2"/>
              </a:solidFill>
              <a:latin typeface="Calibri"/>
              <a:cs typeface="Calibri"/>
            </a:endParaRPr>
          </a:p>
          <a:p>
            <a:r>
              <a:rPr lang="en-US" sz="1800">
                <a:solidFill>
                  <a:schemeClr val="bg2"/>
                </a:solidFill>
                <a:latin typeface="Calibri"/>
                <a:cs typeface="Calibri"/>
              </a:rPr>
              <a:t>Digital mobile friendly versions of the maps will be available for download. They will include location services, which show your location and allow for the collection of GPS points directly onto hunt maps</a:t>
            </a:r>
          </a:p>
        </p:txBody>
      </p:sp>
      <p:pic>
        <p:nvPicPr>
          <p:cNvPr id="5" name="Picture 5">
            <a:extLst>
              <a:ext uri="{FF2B5EF4-FFF2-40B4-BE49-F238E27FC236}">
                <a16:creationId xmlns:a16="http://schemas.microsoft.com/office/drawing/2014/main" id="{139E7CF3-64F9-464D-9E9B-3C2CC24D10BD}"/>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42677317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578F1DEB2F14633B290ABDC8B25E06B.jpg">
            <a:extLst>
              <a:ext uri="{FF2B5EF4-FFF2-40B4-BE49-F238E27FC236}">
                <a16:creationId xmlns:a16="http://schemas.microsoft.com/office/drawing/2014/main" id="{E8C0A419-A8AB-4AA3-8AE9-33CC47B8C999}"/>
              </a:ext>
            </a:extLst>
          </p:cNvPr>
          <p:cNvPicPr>
            <a:picLocks noChangeAspect="1"/>
          </p:cNvPicPr>
          <p:nvPr/>
        </p:nvPicPr>
        <p:blipFill>
          <a:blip r:embed="rId2"/>
          <a:stretch>
            <a:fillRect/>
          </a:stretch>
        </p:blipFill>
        <p:spPr>
          <a:xfrm>
            <a:off x="7316357" y="2527797"/>
            <a:ext cx="4753550" cy="3228218"/>
          </a:xfrm>
          <a:prstGeom prst="rect">
            <a:avLst/>
          </a:prstGeom>
        </p:spPr>
      </p:pic>
      <p:sp>
        <p:nvSpPr>
          <p:cNvPr id="2" name="Title 1">
            <a:extLst>
              <a:ext uri="{FF2B5EF4-FFF2-40B4-BE49-F238E27FC236}">
                <a16:creationId xmlns:a16="http://schemas.microsoft.com/office/drawing/2014/main" id="{D1016896-6F9D-4C30-805B-FDA17E7CA3C1}"/>
              </a:ext>
            </a:extLst>
          </p:cNvPr>
          <p:cNvSpPr>
            <a:spLocks noGrp="1"/>
          </p:cNvSpPr>
          <p:nvPr>
            <p:ph type="title"/>
          </p:nvPr>
        </p:nvSpPr>
        <p:spPr>
          <a:xfrm>
            <a:off x="618893" y="218882"/>
            <a:ext cx="10972800" cy="1143000"/>
          </a:xfrm>
        </p:spPr>
        <p:txBody>
          <a:bodyPr/>
          <a:lstStyle/>
          <a:p>
            <a:r>
              <a:rPr lang="en-US" sz="4000">
                <a:solidFill>
                  <a:schemeClr val="bg2">
                    <a:lumMod val="75000"/>
                  </a:schemeClr>
                </a:solidFill>
                <a:latin typeface="Century Gothic"/>
                <a:cs typeface="Calibri"/>
              </a:rPr>
              <a:t>Pheasant Hunting</a:t>
            </a:r>
            <a:endParaRPr lang="en-US" sz="4000">
              <a:solidFill>
                <a:schemeClr val="bg2">
                  <a:lumMod val="75000"/>
                </a:schemeClr>
              </a:solidFill>
              <a:latin typeface="Century Gothic"/>
            </a:endParaRPr>
          </a:p>
        </p:txBody>
      </p:sp>
      <p:sp>
        <p:nvSpPr>
          <p:cNvPr id="3" name="Content Placeholder 2">
            <a:extLst>
              <a:ext uri="{FF2B5EF4-FFF2-40B4-BE49-F238E27FC236}">
                <a16:creationId xmlns:a16="http://schemas.microsoft.com/office/drawing/2014/main" id="{F586C430-36D9-4449-94ED-5CD359A07F6D}"/>
              </a:ext>
            </a:extLst>
          </p:cNvPr>
          <p:cNvSpPr>
            <a:spLocks noGrp="1"/>
          </p:cNvSpPr>
          <p:nvPr>
            <p:ph idx="1"/>
          </p:nvPr>
        </p:nvSpPr>
        <p:spPr>
          <a:xfrm>
            <a:off x="336761" y="1765824"/>
            <a:ext cx="11524618" cy="2966150"/>
          </a:xfrm>
        </p:spPr>
        <p:txBody>
          <a:bodyPr/>
          <a:lstStyle/>
          <a:p>
            <a:r>
              <a:rPr lang="en-US" sz="2000" dirty="0">
                <a:solidFill>
                  <a:schemeClr val="bg1"/>
                </a:solidFill>
                <a:cs typeface="Calibri"/>
              </a:rPr>
              <a:t>Pheasant harvest numbers on Lower Klamath and Tule Lake NWR were lower in 2021 than in previous years</a:t>
            </a:r>
          </a:p>
          <a:p>
            <a:endParaRPr lang="en-US" sz="2000">
              <a:solidFill>
                <a:schemeClr val="bg1"/>
              </a:solidFill>
              <a:ea typeface="+mn-lt"/>
              <a:cs typeface="+mn-lt"/>
            </a:endParaRPr>
          </a:p>
          <a:p>
            <a:r>
              <a:rPr lang="en-US" sz="2000" dirty="0">
                <a:solidFill>
                  <a:schemeClr val="bg1"/>
                </a:solidFill>
                <a:ea typeface="+mn-lt"/>
                <a:cs typeface="+mn-lt"/>
              </a:rPr>
              <a:t>Lower Klamath saw a slightly better harvest than did Tule Lake</a:t>
            </a:r>
          </a:p>
          <a:p>
            <a:pPr marL="0" indent="0">
              <a:buNone/>
            </a:pPr>
            <a:r>
              <a:rPr lang="en-US" sz="2000" dirty="0">
                <a:solidFill>
                  <a:schemeClr val="bg1"/>
                </a:solidFill>
                <a:ea typeface="+mn-lt"/>
                <a:cs typeface="+mn-lt"/>
              </a:rPr>
              <a:t>      in 2021, likely due to new hunt boundaries and limited</a:t>
            </a:r>
          </a:p>
          <a:p>
            <a:pPr marL="0" indent="0">
              <a:buNone/>
            </a:pPr>
            <a:r>
              <a:rPr lang="en-US" sz="2000" dirty="0">
                <a:solidFill>
                  <a:schemeClr val="bg1"/>
                </a:solidFill>
                <a:ea typeface="+mn-lt"/>
                <a:cs typeface="+mn-lt"/>
              </a:rPr>
              <a:t>      grain production</a:t>
            </a:r>
            <a:endParaRPr lang="en-US">
              <a:solidFill>
                <a:schemeClr val="bg1"/>
              </a:solidFill>
            </a:endParaRPr>
          </a:p>
          <a:p>
            <a:pPr marL="285750" indent="-285750">
              <a:spcAft>
                <a:spcPts val="0"/>
              </a:spcAft>
              <a:buFont typeface="Arial,Sans-Serif" charset="0"/>
            </a:pPr>
            <a:endParaRPr lang="en-US" sz="2000">
              <a:solidFill>
                <a:schemeClr val="bg1"/>
              </a:solidFill>
              <a:ea typeface="+mn-lt"/>
              <a:cs typeface="+mn-lt"/>
            </a:endParaRPr>
          </a:p>
          <a:p>
            <a:pPr marL="285750" indent="-285750">
              <a:spcAft>
                <a:spcPts val="0"/>
              </a:spcAft>
              <a:buFont typeface="Arial,Sans-Serif" charset="0"/>
            </a:pPr>
            <a:r>
              <a:rPr lang="en-US" sz="2000" dirty="0">
                <a:solidFill>
                  <a:schemeClr val="bg1"/>
                </a:solidFill>
                <a:cs typeface="Calibri"/>
              </a:rPr>
              <a:t>Pheasant populatio</a:t>
            </a:r>
            <a:r>
              <a:rPr lang="en-US" sz="2000" dirty="0">
                <a:solidFill>
                  <a:schemeClr val="bg1">
                    <a:lumMod val="95000"/>
                  </a:schemeClr>
                </a:solidFill>
                <a:cs typeface="Calibri"/>
              </a:rPr>
              <a:t>ns and </a:t>
            </a:r>
            <a:r>
              <a:rPr lang="en-US" sz="2000" dirty="0">
                <a:solidFill>
                  <a:schemeClr val="bg1">
                    <a:lumMod val="95000"/>
                  </a:schemeClr>
                </a:solidFill>
                <a:ea typeface="+mn-lt"/>
                <a:cs typeface="+mn-lt"/>
              </a:rPr>
              <a:t>Nesting success </a:t>
            </a:r>
            <a:r>
              <a:rPr lang="en-US" sz="2000" dirty="0">
                <a:solidFill>
                  <a:schemeClr val="bg1">
                    <a:lumMod val="95000"/>
                  </a:schemeClr>
                </a:solidFill>
                <a:cs typeface="Calibri"/>
              </a:rPr>
              <a:t>o</a:t>
            </a:r>
            <a:r>
              <a:rPr lang="en-US" sz="2000" dirty="0">
                <a:solidFill>
                  <a:schemeClr val="bg1"/>
                </a:solidFill>
                <a:cs typeface="Calibri"/>
              </a:rPr>
              <a:t>n both Refuges</a:t>
            </a:r>
          </a:p>
          <a:p>
            <a:pPr marL="0" indent="0">
              <a:spcAft>
                <a:spcPts val="0"/>
              </a:spcAft>
              <a:buNone/>
            </a:pPr>
            <a:r>
              <a:rPr lang="en-US" sz="2000" dirty="0">
                <a:solidFill>
                  <a:schemeClr val="bg1"/>
                </a:solidFill>
                <a:cs typeface="Calibri"/>
              </a:rPr>
              <a:t>     are expected to continue their decline in 2022 due to drought </a:t>
            </a:r>
            <a:endParaRPr lang="en-US" sz="2000">
              <a:solidFill>
                <a:schemeClr val="bg1"/>
              </a:solidFill>
              <a:ea typeface="+mn-lt"/>
              <a:cs typeface="+mn-lt"/>
            </a:endParaRPr>
          </a:p>
          <a:p>
            <a:pPr marL="285750" indent="-285750">
              <a:buFont typeface="Arial,Sans-Serif" charset="0"/>
            </a:pPr>
            <a:endParaRPr lang="en-US" sz="2000">
              <a:ea typeface="+mn-lt"/>
              <a:cs typeface="+mn-lt"/>
            </a:endParaRPr>
          </a:p>
          <a:p>
            <a:endParaRPr lang="en-US" sz="2000">
              <a:solidFill>
                <a:schemeClr val="bg1"/>
              </a:solidFill>
              <a:cs typeface="Calibri"/>
            </a:endParaRPr>
          </a:p>
          <a:p>
            <a:endParaRPr lang="en-US" sz="2000">
              <a:solidFill>
                <a:schemeClr val="bg1"/>
              </a:solidFill>
              <a:cs typeface="Calibri"/>
            </a:endParaRPr>
          </a:p>
          <a:p>
            <a:pPr marL="0" indent="0">
              <a:buNone/>
            </a:pPr>
            <a:endParaRPr lang="en-US" sz="2000">
              <a:solidFill>
                <a:schemeClr val="bg1"/>
              </a:solidFill>
              <a:cs typeface="Calibri"/>
            </a:endParaRPr>
          </a:p>
        </p:txBody>
      </p:sp>
      <p:sp>
        <p:nvSpPr>
          <p:cNvPr id="6" name="TextBox 5">
            <a:extLst>
              <a:ext uri="{FF2B5EF4-FFF2-40B4-BE49-F238E27FC236}">
                <a16:creationId xmlns:a16="http://schemas.microsoft.com/office/drawing/2014/main" id="{473E0544-270E-47A6-85A6-2BED9A9463A8}"/>
              </a:ext>
            </a:extLst>
          </p:cNvPr>
          <p:cNvSpPr txBox="1"/>
          <p:nvPr/>
        </p:nvSpPr>
        <p:spPr>
          <a:xfrm>
            <a:off x="7263083" y="5359292"/>
            <a:ext cx="94803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Photo Credit - https</a:t>
            </a:r>
            <a:r>
              <a:rPr lang="en-US" sz="1200">
                <a:ea typeface="+mn-lt"/>
                <a:cs typeface="+mn-lt"/>
              </a:rPr>
              <a:t>://www.dpreview.com/galleries</a:t>
            </a:r>
            <a:endParaRPr lang="en-US" sz="1200">
              <a:cs typeface="Calibri"/>
            </a:endParaRPr>
          </a:p>
        </p:txBody>
      </p:sp>
      <p:pic>
        <p:nvPicPr>
          <p:cNvPr id="5" name="Picture 5">
            <a:extLst>
              <a:ext uri="{FF2B5EF4-FFF2-40B4-BE49-F238E27FC236}">
                <a16:creationId xmlns:a16="http://schemas.microsoft.com/office/drawing/2014/main" id="{1A440E8C-5A7A-47D9-B372-5FBEAF690517}"/>
              </a:ext>
            </a:extLst>
          </p:cNvPr>
          <p:cNvPicPr>
            <a:picLocks noChangeAspect="1"/>
          </p:cNvPicPr>
          <p:nvPr/>
        </p:nvPicPr>
        <p:blipFill>
          <a:blip r:embed="rId3"/>
          <a:stretch>
            <a:fillRect/>
          </a:stretch>
        </p:blipFill>
        <p:spPr>
          <a:xfrm>
            <a:off x="288925" y="270405"/>
            <a:ext cx="628650" cy="771525"/>
          </a:xfrm>
          <a:prstGeom prst="rect">
            <a:avLst/>
          </a:prstGeom>
        </p:spPr>
      </p:pic>
      <p:sp>
        <p:nvSpPr>
          <p:cNvPr id="7" name="TextBox 6">
            <a:extLst>
              <a:ext uri="{FF2B5EF4-FFF2-40B4-BE49-F238E27FC236}">
                <a16:creationId xmlns:a16="http://schemas.microsoft.com/office/drawing/2014/main" id="{0916DB12-7865-4FE4-A42A-A2B66EA9E438}"/>
              </a:ext>
            </a:extLst>
          </p:cNvPr>
          <p:cNvSpPr txBox="1"/>
          <p:nvPr/>
        </p:nvSpPr>
        <p:spPr>
          <a:xfrm>
            <a:off x="410262" y="1362160"/>
            <a:ext cx="111655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endParaRPr lang="en-US" sz="2000">
              <a:solidFill>
                <a:schemeClr val="bg1"/>
              </a:solidFill>
              <a:cs typeface="Calibri"/>
            </a:endParaRPr>
          </a:p>
        </p:txBody>
      </p:sp>
    </p:spTree>
    <p:extLst>
      <p:ext uri="{BB962C8B-B14F-4D97-AF65-F5344CB8AC3E}">
        <p14:creationId xmlns:p14="http://schemas.microsoft.com/office/powerpoint/2010/main" val="295173713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solidFill>
                  <a:schemeClr val="bg2">
                    <a:lumMod val="75000"/>
                  </a:schemeClr>
                </a:solidFill>
                <a:latin typeface="Century Gothic"/>
              </a:rPr>
              <a:t>The Most Common Issues </a:t>
            </a:r>
            <a:br>
              <a:rPr lang="en-US" sz="4000">
                <a:solidFill>
                  <a:schemeClr val="bg2">
                    <a:lumMod val="75000"/>
                  </a:schemeClr>
                </a:solidFill>
                <a:latin typeface="Century Gothic"/>
              </a:rPr>
            </a:br>
            <a:r>
              <a:rPr lang="en-US" sz="4000">
                <a:solidFill>
                  <a:schemeClr val="bg2">
                    <a:lumMod val="75000"/>
                  </a:schemeClr>
                </a:solidFill>
                <a:latin typeface="Century Gothic"/>
              </a:rPr>
              <a:t>Reported during the Hunt season</a:t>
            </a:r>
          </a:p>
        </p:txBody>
      </p:sp>
      <p:sp>
        <p:nvSpPr>
          <p:cNvPr id="3" name="Content Placeholder 2"/>
          <p:cNvSpPr>
            <a:spLocks noGrp="1"/>
          </p:cNvSpPr>
          <p:nvPr>
            <p:ph idx="1"/>
          </p:nvPr>
        </p:nvSpPr>
        <p:spPr>
          <a:xfrm>
            <a:off x="609600" y="2239992"/>
            <a:ext cx="7337714" cy="4525963"/>
          </a:xfrm>
        </p:spPr>
        <p:txBody>
          <a:bodyPr/>
          <a:lstStyle/>
          <a:p>
            <a:r>
              <a:rPr lang="en-US" sz="2400">
                <a:solidFill>
                  <a:schemeClr val="bg1"/>
                </a:solidFill>
              </a:rPr>
              <a:t>Unrestricted driving in hunt areas</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Increased disturbance from scouting</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 Standing grain obstructing hunting</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Sump 1B closure</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Sump 1A not being flooded </a:t>
            </a:r>
            <a:endParaRPr lang="en-US" sz="2400">
              <a:solidFill>
                <a:schemeClr val="bg1"/>
              </a:solidFill>
              <a:cs typeface="Calibri"/>
            </a:endParaRPr>
          </a:p>
          <a:p>
            <a:pPr marL="0" indent="0">
              <a:buNone/>
            </a:pPr>
            <a:endParaRPr lang="en-US" sz="2800">
              <a:solidFill>
                <a:schemeClr val="bg1"/>
              </a:solidFill>
              <a:cs typeface="Calibri"/>
            </a:endParaRPr>
          </a:p>
        </p:txBody>
      </p:sp>
      <p:pic>
        <p:nvPicPr>
          <p:cNvPr id="9" name="Picture 8"/>
          <p:cNvPicPr>
            <a:picLocks noChangeAspect="1"/>
          </p:cNvPicPr>
          <p:nvPr/>
        </p:nvPicPr>
        <p:blipFill>
          <a:blip r:embed="rId2"/>
          <a:stretch>
            <a:fillRect/>
          </a:stretch>
        </p:blipFill>
        <p:spPr>
          <a:xfrm>
            <a:off x="6940165" y="1777614"/>
            <a:ext cx="5116117" cy="4939920"/>
          </a:xfrm>
          <a:prstGeom prst="rect">
            <a:avLst/>
          </a:prstGeom>
          <a:ln>
            <a:solidFill>
              <a:schemeClr val="bg1"/>
            </a:solidFill>
          </a:ln>
        </p:spPr>
      </p:pic>
      <p:pic>
        <p:nvPicPr>
          <p:cNvPr id="4" name="Picture 5">
            <a:extLst>
              <a:ext uri="{FF2B5EF4-FFF2-40B4-BE49-F238E27FC236}">
                <a16:creationId xmlns:a16="http://schemas.microsoft.com/office/drawing/2014/main" id="{159861A9-7B34-4E3F-BEBD-5F5D5EF9C394}"/>
              </a:ext>
            </a:extLst>
          </p:cNvPr>
          <p:cNvPicPr>
            <a:picLocks noChangeAspect="1"/>
          </p:cNvPicPr>
          <p:nvPr/>
        </p:nvPicPr>
        <p:blipFill>
          <a:blip r:embed="rId3"/>
          <a:stretch>
            <a:fillRect/>
          </a:stretch>
        </p:blipFill>
        <p:spPr>
          <a:xfrm>
            <a:off x="288925" y="270405"/>
            <a:ext cx="628650" cy="771525"/>
          </a:xfrm>
          <a:prstGeom prst="rect">
            <a:avLst/>
          </a:prstGeom>
        </p:spPr>
      </p:pic>
    </p:spTree>
    <p:extLst>
      <p:ext uri="{BB962C8B-B14F-4D97-AF65-F5344CB8AC3E}">
        <p14:creationId xmlns:p14="http://schemas.microsoft.com/office/powerpoint/2010/main" val="29596803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22" y="199157"/>
            <a:ext cx="10972800" cy="1143000"/>
          </a:xfrm>
        </p:spPr>
        <p:txBody>
          <a:bodyPr>
            <a:normAutofit/>
          </a:bodyPr>
          <a:lstStyle/>
          <a:p>
            <a:r>
              <a:rPr lang="en-US" sz="4000">
                <a:solidFill>
                  <a:schemeClr val="bg2">
                    <a:lumMod val="75000"/>
                  </a:schemeClr>
                </a:solidFill>
                <a:latin typeface="Century Gothic"/>
              </a:rPr>
              <a:t>Access to Roads And Fields</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722168" y="2242771"/>
            <a:ext cx="10972800" cy="4952999"/>
          </a:xfrm>
        </p:spPr>
        <p:txBody>
          <a:bodyPr vert="horz" lIns="91440" tIns="45720" rIns="91440" bIns="45720" rtlCol="0" anchor="t">
            <a:normAutofit/>
          </a:bodyPr>
          <a:lstStyle/>
          <a:p>
            <a:r>
              <a:rPr lang="en-US" sz="2400">
                <a:solidFill>
                  <a:schemeClr val="bg1"/>
                </a:solidFill>
              </a:rPr>
              <a:t>Unless posted or otherwise identified on a map, all roads are closed. Do not assume that a road is open because there is no sign</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When you are finished hunting others may not. Please be considerate while entering and exiting fields and wetlands</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To address these concerns, access points will change this year</a:t>
            </a:r>
            <a:endParaRPr lang="en-US" sz="2400">
              <a:solidFill>
                <a:schemeClr val="bg1"/>
              </a:solidFill>
              <a:cs typeface="Calibri"/>
            </a:endParaRPr>
          </a:p>
        </p:txBody>
      </p:sp>
      <p:pic>
        <p:nvPicPr>
          <p:cNvPr id="5" name="Picture 5">
            <a:extLst>
              <a:ext uri="{FF2B5EF4-FFF2-40B4-BE49-F238E27FC236}">
                <a16:creationId xmlns:a16="http://schemas.microsoft.com/office/drawing/2014/main" id="{A1C8A52B-4E66-4B3A-B0C8-73AF6CDF82D9}"/>
              </a:ext>
            </a:extLst>
          </p:cNvPr>
          <p:cNvPicPr>
            <a:picLocks noChangeAspect="1"/>
          </p:cNvPicPr>
          <p:nvPr/>
        </p:nvPicPr>
        <p:blipFill>
          <a:blip r:embed="rId3"/>
          <a:stretch>
            <a:fillRect/>
          </a:stretch>
        </p:blipFill>
        <p:spPr>
          <a:xfrm>
            <a:off x="288925" y="270405"/>
            <a:ext cx="628650" cy="771525"/>
          </a:xfrm>
          <a:prstGeom prst="rect">
            <a:avLst/>
          </a:prstGeom>
        </p:spPr>
      </p:pic>
    </p:spTree>
    <p:extLst>
      <p:ext uri="{BB962C8B-B14F-4D97-AF65-F5344CB8AC3E}">
        <p14:creationId xmlns:p14="http://schemas.microsoft.com/office/powerpoint/2010/main" val="202431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12" y="229281"/>
            <a:ext cx="10972800" cy="1143000"/>
          </a:xfrm>
        </p:spPr>
        <p:txBody>
          <a:bodyPr/>
          <a:lstStyle/>
          <a:p>
            <a:r>
              <a:rPr lang="en-US" sz="3600">
                <a:solidFill>
                  <a:schemeClr val="bg2">
                    <a:lumMod val="90000"/>
                  </a:schemeClr>
                </a:solidFill>
                <a:ea typeface="+mj-lt"/>
                <a:cs typeface="+mj-lt"/>
              </a:rPr>
              <a:t>  </a:t>
            </a:r>
            <a:r>
              <a:rPr lang="en-US" sz="4000">
                <a:solidFill>
                  <a:schemeClr val="bg2">
                    <a:lumMod val="75000"/>
                  </a:schemeClr>
                </a:solidFill>
                <a:latin typeface="Century Gothic"/>
                <a:ea typeface="+mj-lt"/>
                <a:cs typeface="+mj-lt"/>
              </a:rPr>
              <a:t>Setting the Stage for Discussion</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347133" y="1968499"/>
            <a:ext cx="11506200" cy="4800600"/>
          </a:xfrm>
        </p:spPr>
        <p:txBody>
          <a:bodyPr/>
          <a:lstStyle/>
          <a:p>
            <a:endParaRPr lang="en-US" sz="1400">
              <a:solidFill>
                <a:schemeClr val="bg2"/>
              </a:solidFill>
              <a:ea typeface="+mn-lt"/>
              <a:cs typeface="+mn-lt"/>
            </a:endParaRPr>
          </a:p>
          <a:p>
            <a:endParaRPr lang="en-US">
              <a:solidFill>
                <a:schemeClr val="bg2"/>
              </a:solidFill>
            </a:endParaRPr>
          </a:p>
        </p:txBody>
      </p:sp>
      <p:pic>
        <p:nvPicPr>
          <p:cNvPr id="5" name="Picture 5">
            <a:extLst>
              <a:ext uri="{FF2B5EF4-FFF2-40B4-BE49-F238E27FC236}">
                <a16:creationId xmlns:a16="http://schemas.microsoft.com/office/drawing/2014/main" id="{F131784F-8D88-49E8-8BB4-E10D52077F82}"/>
              </a:ext>
            </a:extLst>
          </p:cNvPr>
          <p:cNvPicPr>
            <a:picLocks noChangeAspect="1"/>
          </p:cNvPicPr>
          <p:nvPr/>
        </p:nvPicPr>
        <p:blipFill>
          <a:blip r:embed="rId2"/>
          <a:stretch>
            <a:fillRect/>
          </a:stretch>
        </p:blipFill>
        <p:spPr>
          <a:xfrm>
            <a:off x="288925" y="270405"/>
            <a:ext cx="628650" cy="771525"/>
          </a:xfrm>
          <a:prstGeom prst="rect">
            <a:avLst/>
          </a:prstGeom>
        </p:spPr>
      </p:pic>
      <p:sp>
        <p:nvSpPr>
          <p:cNvPr id="4" name="TextBox 3">
            <a:extLst>
              <a:ext uri="{FF2B5EF4-FFF2-40B4-BE49-F238E27FC236}">
                <a16:creationId xmlns:a16="http://schemas.microsoft.com/office/drawing/2014/main" id="{18778E19-3951-0730-EC4F-842D7FED9501}"/>
              </a:ext>
            </a:extLst>
          </p:cNvPr>
          <p:cNvSpPr txBox="1"/>
          <p:nvPr/>
        </p:nvSpPr>
        <p:spPr>
          <a:xfrm>
            <a:off x="30669" y="1607361"/>
            <a:ext cx="11739715"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1600" dirty="0">
                <a:solidFill>
                  <a:schemeClr val="bg1"/>
                </a:solidFill>
              </a:rPr>
              <a:t>The Klamath Ba</a:t>
            </a:r>
            <a:r>
              <a:rPr lang="en-US" sz="1600" dirty="0">
                <a:solidFill>
                  <a:schemeClr val="bg2"/>
                </a:solidFill>
              </a:rPr>
              <a:t>sin is entering a third year of severe drought and water shortages.  Habitat conditions are the worst they have ever been </a:t>
            </a:r>
          </a:p>
          <a:p>
            <a:pPr marL="285750" indent="-285750">
              <a:spcBef>
                <a:spcPct val="20000"/>
              </a:spcBef>
              <a:buFont typeface="Arial"/>
              <a:buChar char="•"/>
            </a:pPr>
            <a:r>
              <a:rPr lang="en-US" sz="1600" dirty="0">
                <a:solidFill>
                  <a:schemeClr val="bg2"/>
                </a:solidFill>
                <a:ea typeface="+mn-lt"/>
                <a:cs typeface="+mn-lt"/>
              </a:rPr>
              <a:t>Drought conditions are impacting everyone -  </a:t>
            </a:r>
            <a:r>
              <a:rPr lang="en-US" sz="1600" dirty="0">
                <a:solidFill>
                  <a:schemeClr val="bg2"/>
                </a:solidFill>
              </a:rPr>
              <a:t>Klamath basin wetlands, waterbirds, fish, and communities (Tribes, conservation, </a:t>
            </a:r>
            <a:r>
              <a:rPr lang="en-US" sz="1600" dirty="0">
                <a:solidFill>
                  <a:schemeClr val="bg2"/>
                </a:solidFill>
                <a:ea typeface="+mn-lt"/>
                <a:cs typeface="+mn-lt"/>
              </a:rPr>
              <a:t>recreation, agriculture) </a:t>
            </a:r>
            <a:r>
              <a:rPr lang="en-US" sz="1600" dirty="0">
                <a:solidFill>
                  <a:schemeClr val="bg2"/>
                </a:solidFill>
              </a:rPr>
              <a:t>are all suffering due to the challenges around water availability and delivery</a:t>
            </a:r>
            <a:endParaRPr lang="en-US" sz="1600" dirty="0">
              <a:solidFill>
                <a:schemeClr val="bg2"/>
              </a:solidFill>
              <a:cs typeface="Calibri"/>
            </a:endParaRPr>
          </a:p>
          <a:p>
            <a:pPr marL="285750" indent="-285750">
              <a:spcBef>
                <a:spcPct val="20000"/>
              </a:spcBef>
              <a:buFont typeface="Arial"/>
              <a:buChar char="•"/>
            </a:pPr>
            <a:r>
              <a:rPr lang="en-US" sz="1600" dirty="0">
                <a:solidFill>
                  <a:schemeClr val="bg2"/>
                </a:solidFill>
              </a:rPr>
              <a:t>The Klamath Basin is losing wetlands at a rapid rate both the physical loss of acres and functional loss of flooded habitat</a:t>
            </a:r>
            <a:endParaRPr lang="en-US" sz="1600" dirty="0">
              <a:solidFill>
                <a:schemeClr val="bg2"/>
              </a:solidFill>
              <a:ea typeface="+mn-lt"/>
              <a:cs typeface="+mn-lt"/>
            </a:endParaRPr>
          </a:p>
          <a:p>
            <a:pPr marL="285750" indent="-285750">
              <a:spcBef>
                <a:spcPct val="20000"/>
              </a:spcBef>
              <a:buFont typeface="Arial"/>
              <a:buChar char="•"/>
            </a:pPr>
            <a:r>
              <a:rPr lang="en-US" sz="1600" dirty="0">
                <a:solidFill>
                  <a:schemeClr val="bg2"/>
                </a:solidFill>
              </a:rPr>
              <a:t>National Wildlife Refuges in the Klamath Basin continue to face the greatest threats they have experienced since the 1920’s.  Waterbird populations are not only the lowest in the refuge's history but importantly Klamath Basin wide indicating a collapse of the most important staging area in the Pacific Flyway.</a:t>
            </a:r>
            <a:endParaRPr lang="en-US" sz="1600" dirty="0">
              <a:solidFill>
                <a:schemeClr val="bg2"/>
              </a:solidFill>
              <a:ea typeface="+mn-lt"/>
              <a:cs typeface="+mn-lt"/>
            </a:endParaRPr>
          </a:p>
          <a:p>
            <a:pPr marL="285750" indent="-285750">
              <a:spcBef>
                <a:spcPct val="20000"/>
              </a:spcBef>
              <a:buFont typeface="Arial"/>
              <a:buChar char="•"/>
            </a:pPr>
            <a:r>
              <a:rPr lang="en-US" sz="1600" dirty="0">
                <a:solidFill>
                  <a:schemeClr val="bg2"/>
                </a:solidFill>
              </a:rPr>
              <a:t>The Klamath Basin is not alone! Drought conditions are plaguing the western United States and at this time there is concern that little wetland habitat will be available to support fall staging and wintering waterbirds </a:t>
            </a:r>
            <a:endParaRPr lang="en-US" sz="1600" dirty="0">
              <a:solidFill>
                <a:schemeClr val="bg2"/>
              </a:solidFill>
              <a:cs typeface="Calibri"/>
            </a:endParaRPr>
          </a:p>
          <a:p>
            <a:pPr>
              <a:spcBef>
                <a:spcPct val="20000"/>
              </a:spcBef>
            </a:pPr>
            <a:r>
              <a:rPr lang="en-US" sz="1600" dirty="0">
                <a:solidFill>
                  <a:schemeClr val="bg2"/>
                </a:solidFill>
              </a:rPr>
              <a:t>       in the Pacific Flyway</a:t>
            </a:r>
            <a:endParaRPr lang="en-US" sz="1600" dirty="0">
              <a:solidFill>
                <a:schemeClr val="bg2"/>
              </a:solidFill>
              <a:ea typeface="+mn-lt"/>
              <a:cs typeface="+mn-lt"/>
            </a:endParaRPr>
          </a:p>
          <a:p>
            <a:pPr marL="285750" indent="-285750">
              <a:spcBef>
                <a:spcPct val="20000"/>
              </a:spcBef>
              <a:buFont typeface="Arial"/>
              <a:buChar char="•"/>
            </a:pPr>
            <a:r>
              <a:rPr lang="en-US" sz="1600" dirty="0">
                <a:solidFill>
                  <a:schemeClr val="bg2"/>
                </a:solidFill>
              </a:rPr>
              <a:t>The refuge's goal is to increase the staging population of migrating waterfowl </a:t>
            </a:r>
            <a:endParaRPr lang="en-US" sz="1600" dirty="0">
              <a:solidFill>
                <a:schemeClr val="bg2"/>
              </a:solidFill>
              <a:ea typeface="+mn-lt"/>
              <a:cs typeface="+mn-lt"/>
            </a:endParaRPr>
          </a:p>
          <a:p>
            <a:pPr>
              <a:spcBef>
                <a:spcPct val="20000"/>
              </a:spcBef>
            </a:pPr>
            <a:r>
              <a:rPr lang="en-US" sz="1600" dirty="0">
                <a:solidFill>
                  <a:schemeClr val="bg2"/>
                </a:solidFill>
              </a:rPr>
              <a:t>        on LKNWR and TLNWR </a:t>
            </a:r>
            <a:endParaRPr lang="en-US" sz="1600" dirty="0">
              <a:solidFill>
                <a:schemeClr val="bg2"/>
              </a:solidFill>
              <a:ea typeface="+mn-lt"/>
              <a:cs typeface="+mn-lt"/>
            </a:endParaRPr>
          </a:p>
          <a:p>
            <a:pPr marL="285750" indent="-285750">
              <a:spcBef>
                <a:spcPct val="20000"/>
              </a:spcBef>
              <a:buFont typeface="Arial"/>
              <a:buChar char="•"/>
            </a:pPr>
            <a:r>
              <a:rPr lang="en-US" sz="1600" dirty="0">
                <a:solidFill>
                  <a:schemeClr val="bg2"/>
                </a:solidFill>
              </a:rPr>
              <a:t>Refuge staff want to increase the value of these refuges throughout the year </a:t>
            </a:r>
            <a:endParaRPr lang="en-US" sz="1600" dirty="0">
              <a:solidFill>
                <a:schemeClr val="bg2"/>
              </a:solidFill>
              <a:cs typeface="Calibri"/>
            </a:endParaRPr>
          </a:p>
          <a:p>
            <a:pPr>
              <a:spcBef>
                <a:spcPct val="20000"/>
              </a:spcBef>
            </a:pPr>
            <a:r>
              <a:rPr lang="en-US" sz="1600" dirty="0">
                <a:solidFill>
                  <a:schemeClr val="bg2"/>
                </a:solidFill>
              </a:rPr>
              <a:t>       with special consideration on increasing waterbird populations during the Spring </a:t>
            </a:r>
          </a:p>
          <a:p>
            <a:pPr>
              <a:spcBef>
                <a:spcPct val="20000"/>
              </a:spcBef>
            </a:pPr>
            <a:r>
              <a:rPr lang="en-US" sz="1600" dirty="0">
                <a:solidFill>
                  <a:schemeClr val="bg2"/>
                </a:solidFill>
              </a:rPr>
              <a:t>       breeding and fall migration months.</a:t>
            </a:r>
            <a:endParaRPr lang="en-US" sz="1600" dirty="0">
              <a:solidFill>
                <a:schemeClr val="bg2"/>
              </a:solidFill>
              <a:ea typeface="+mn-lt"/>
              <a:cs typeface="+mn-lt"/>
            </a:endParaRPr>
          </a:p>
        </p:txBody>
      </p:sp>
      <p:pic>
        <p:nvPicPr>
          <p:cNvPr id="7" name="Picture 7">
            <a:extLst>
              <a:ext uri="{FF2B5EF4-FFF2-40B4-BE49-F238E27FC236}">
                <a16:creationId xmlns:a16="http://schemas.microsoft.com/office/drawing/2014/main" id="{CD27FC62-4EFC-1833-35C2-097B1C475324}"/>
              </a:ext>
            </a:extLst>
          </p:cNvPr>
          <p:cNvPicPr>
            <a:picLocks noChangeAspect="1"/>
          </p:cNvPicPr>
          <p:nvPr/>
        </p:nvPicPr>
        <p:blipFill>
          <a:blip r:embed="rId3"/>
          <a:stretch>
            <a:fillRect/>
          </a:stretch>
        </p:blipFill>
        <p:spPr>
          <a:xfrm>
            <a:off x="7297635" y="4048066"/>
            <a:ext cx="4802151" cy="2727216"/>
          </a:xfrm>
          <a:prstGeom prst="rect">
            <a:avLst/>
          </a:prstGeom>
        </p:spPr>
      </p:pic>
    </p:spTree>
    <p:extLst>
      <p:ext uri="{BB962C8B-B14F-4D97-AF65-F5344CB8AC3E}">
        <p14:creationId xmlns:p14="http://schemas.microsoft.com/office/powerpoint/2010/main" val="24968057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bg2">
                    <a:lumMod val="75000"/>
                  </a:schemeClr>
                </a:solidFill>
                <a:latin typeface="Century Gothic"/>
              </a:rPr>
              <a:t>Increased Disturbance from Scouting</a:t>
            </a:r>
          </a:p>
        </p:txBody>
      </p:sp>
      <p:sp>
        <p:nvSpPr>
          <p:cNvPr id="3" name="Content Placeholder 2"/>
          <p:cNvSpPr>
            <a:spLocks noGrp="1"/>
          </p:cNvSpPr>
          <p:nvPr>
            <p:ph idx="1"/>
          </p:nvPr>
        </p:nvSpPr>
        <p:spPr>
          <a:xfrm>
            <a:off x="609600" y="2129367"/>
            <a:ext cx="10972800" cy="4876799"/>
          </a:xfrm>
        </p:spPr>
        <p:txBody>
          <a:bodyPr vert="horz" lIns="91440" tIns="45720" rIns="91440" bIns="45720" rtlCol="0" anchor="t">
            <a:normAutofit/>
          </a:bodyPr>
          <a:lstStyle/>
          <a:p>
            <a:r>
              <a:rPr lang="en-US" sz="2400">
                <a:solidFill>
                  <a:schemeClr val="bg1"/>
                </a:solidFill>
              </a:rPr>
              <a:t>The likelihood of disturbance increases as habitat availability decreases</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Scouting can disturb feeding and loafing birds.  Disturb them and they will leave</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Stay off interior roads and levees, scout from a distance and stay in your vehicle</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rPr>
              <a:t>Calm relaxed birds will make for a better hunting experience, the next day, and over the course of the season </a:t>
            </a:r>
            <a:endParaRPr lang="en-US" sz="2400">
              <a:solidFill>
                <a:schemeClr val="bg1"/>
              </a:solidFill>
              <a:cs typeface="Calibri"/>
            </a:endParaRPr>
          </a:p>
        </p:txBody>
      </p:sp>
      <p:pic>
        <p:nvPicPr>
          <p:cNvPr id="5" name="Picture 5">
            <a:extLst>
              <a:ext uri="{FF2B5EF4-FFF2-40B4-BE49-F238E27FC236}">
                <a16:creationId xmlns:a16="http://schemas.microsoft.com/office/drawing/2014/main" id="{C65DF371-FB6E-47E5-8FB2-86D5051855BD}"/>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4135419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62" y="265474"/>
            <a:ext cx="10972800" cy="1143000"/>
          </a:xfrm>
        </p:spPr>
        <p:txBody>
          <a:bodyPr>
            <a:normAutofit/>
          </a:bodyPr>
          <a:lstStyle/>
          <a:p>
            <a:r>
              <a:rPr lang="en-US" sz="4000">
                <a:solidFill>
                  <a:schemeClr val="bg2">
                    <a:lumMod val="75000"/>
                  </a:schemeClr>
                </a:solidFill>
                <a:latin typeface="Century Gothic"/>
              </a:rPr>
              <a:t>Preventative Plant Standing Grain</a:t>
            </a:r>
          </a:p>
        </p:txBody>
      </p:sp>
      <p:sp>
        <p:nvSpPr>
          <p:cNvPr id="3" name="Content Placeholder 2"/>
          <p:cNvSpPr>
            <a:spLocks noGrp="1"/>
          </p:cNvSpPr>
          <p:nvPr>
            <p:ph idx="1"/>
          </p:nvPr>
        </p:nvSpPr>
        <p:spPr>
          <a:xfrm>
            <a:off x="225513" y="1818216"/>
            <a:ext cx="11740973" cy="4728850"/>
          </a:xfrm>
        </p:spPr>
        <p:txBody>
          <a:bodyPr vert="horz" lIns="91440" tIns="45720" rIns="91440" bIns="45720" rtlCol="0" anchor="t">
            <a:normAutofit/>
          </a:bodyPr>
          <a:lstStyle/>
          <a:p>
            <a:pPr lvl="1">
              <a:buFont typeface="Arial" panose="020B0604020202020204" pitchFamily="34" charset="0"/>
              <a:buChar char="•"/>
            </a:pPr>
            <a:r>
              <a:rPr lang="en-US" sz="2400">
                <a:solidFill>
                  <a:schemeClr val="bg1"/>
                </a:solidFill>
              </a:rPr>
              <a:t>Preventative planting is an agricultural practice used to control erosion when land is not in full production</a:t>
            </a:r>
            <a:endParaRPr lang="en-US" sz="2400">
              <a:solidFill>
                <a:schemeClr val="bg1"/>
              </a:solidFill>
              <a:cs typeface="Calibri"/>
            </a:endParaRPr>
          </a:p>
          <a:p>
            <a:pPr lvl="1">
              <a:buFont typeface="Arial" panose="020B0604020202020204" pitchFamily="34" charset="0"/>
              <a:buChar char="•"/>
            </a:pPr>
            <a:endParaRPr lang="en-US" sz="2400">
              <a:solidFill>
                <a:schemeClr val="bg1"/>
              </a:solidFill>
              <a:cs typeface="Calibri"/>
            </a:endParaRPr>
          </a:p>
          <a:p>
            <a:pPr lvl="1">
              <a:buFont typeface="Arial" panose="020B0604020202020204" pitchFamily="34" charset="0"/>
              <a:buChar char="•"/>
            </a:pPr>
            <a:r>
              <a:rPr lang="en-US" sz="2400">
                <a:solidFill>
                  <a:schemeClr val="bg1"/>
                </a:solidFill>
              </a:rPr>
              <a:t>Producers are prohibited from harvesting these fields as part of their agreement with the funding agency</a:t>
            </a:r>
            <a:endParaRPr lang="en-US" sz="2400">
              <a:solidFill>
                <a:schemeClr val="bg1"/>
              </a:solidFill>
              <a:cs typeface="Calibri"/>
            </a:endParaRPr>
          </a:p>
          <a:p>
            <a:pPr lvl="1">
              <a:buFont typeface="Arial" panose="020B0604020202020204" pitchFamily="34" charset="0"/>
              <a:buChar char="•"/>
            </a:pPr>
            <a:endParaRPr lang="en-US" sz="2400">
              <a:solidFill>
                <a:schemeClr val="bg1"/>
              </a:solidFill>
              <a:cs typeface="Calibri"/>
            </a:endParaRPr>
          </a:p>
          <a:p>
            <a:pPr lvl="1">
              <a:buFont typeface="Arial" panose="020B0604020202020204" pitchFamily="34" charset="0"/>
              <a:buChar char="•"/>
            </a:pPr>
            <a:r>
              <a:rPr lang="en-US" sz="2400">
                <a:solidFill>
                  <a:schemeClr val="bg1"/>
                </a:solidFill>
              </a:rPr>
              <a:t>The number of acres enrolled in this program is variable from year to year, however during periods of limited water availability enrollment increases</a:t>
            </a:r>
            <a:endParaRPr lang="en-US" sz="2400">
              <a:solidFill>
                <a:schemeClr val="bg1"/>
              </a:solidFill>
              <a:cs typeface="Calibri"/>
            </a:endParaRPr>
          </a:p>
          <a:p>
            <a:pPr lvl="1">
              <a:buFont typeface="Arial" panose="020B0604020202020204" pitchFamily="34" charset="0"/>
              <a:buChar char="•"/>
            </a:pPr>
            <a:endParaRPr lang="en-US" sz="2400">
              <a:solidFill>
                <a:schemeClr val="bg1"/>
              </a:solidFill>
              <a:cs typeface="Calibri"/>
            </a:endParaRPr>
          </a:p>
          <a:p>
            <a:pPr lvl="1">
              <a:buFont typeface="Arial" panose="020B0604020202020204" pitchFamily="34" charset="0"/>
              <a:buChar char="•"/>
            </a:pPr>
            <a:r>
              <a:rPr lang="en-US" sz="2400">
                <a:solidFill>
                  <a:schemeClr val="bg1"/>
                </a:solidFill>
              </a:rPr>
              <a:t>The Refuge is working with producers to increase open areas prior to seed development to support better access and bird use</a:t>
            </a:r>
            <a:endParaRPr lang="en-US" sz="2400">
              <a:solidFill>
                <a:schemeClr val="bg1"/>
              </a:solidFill>
              <a:cs typeface="Calibri"/>
            </a:endParaRPr>
          </a:p>
        </p:txBody>
      </p:sp>
      <p:pic>
        <p:nvPicPr>
          <p:cNvPr id="5" name="Picture 5">
            <a:extLst>
              <a:ext uri="{FF2B5EF4-FFF2-40B4-BE49-F238E27FC236}">
                <a16:creationId xmlns:a16="http://schemas.microsoft.com/office/drawing/2014/main" id="{5836CD12-DC4D-4D01-A443-1EAF9620C29A}"/>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3385340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33" y="306388"/>
            <a:ext cx="10972800" cy="1143000"/>
          </a:xfrm>
        </p:spPr>
        <p:txBody>
          <a:bodyPr>
            <a:normAutofit/>
          </a:bodyPr>
          <a:lstStyle/>
          <a:p>
            <a:r>
              <a:rPr lang="en-US" sz="4000" dirty="0">
                <a:solidFill>
                  <a:schemeClr val="bg2">
                    <a:lumMod val="75000"/>
                  </a:schemeClr>
                </a:solidFill>
                <a:latin typeface="Century Gothic"/>
                <a:cs typeface="Calibri"/>
              </a:rPr>
              <a:t>New Hunt Projects </a:t>
            </a:r>
          </a:p>
        </p:txBody>
      </p:sp>
      <p:sp>
        <p:nvSpPr>
          <p:cNvPr id="3" name="Content Placeholder 2"/>
          <p:cNvSpPr>
            <a:spLocks noGrp="1"/>
          </p:cNvSpPr>
          <p:nvPr>
            <p:ph idx="1"/>
          </p:nvPr>
        </p:nvSpPr>
        <p:spPr>
          <a:xfrm>
            <a:off x="652732" y="2334844"/>
            <a:ext cx="10972800" cy="4525963"/>
          </a:xfrm>
        </p:spPr>
        <p:txBody>
          <a:bodyPr vert="horz" lIns="91440" tIns="45720" rIns="91440" bIns="45720" rtlCol="0" anchor="t">
            <a:normAutofit/>
          </a:bodyPr>
          <a:lstStyle/>
          <a:p>
            <a:r>
              <a:rPr lang="en-US" sz="2400" dirty="0">
                <a:solidFill>
                  <a:schemeClr val="bg1"/>
                </a:solidFill>
              </a:rPr>
              <a:t>The pit blinds at Fry's island have been replanted with native grass cover </a:t>
            </a:r>
            <a:endParaRPr lang="en-US" sz="2400">
              <a:solidFill>
                <a:schemeClr val="bg1"/>
              </a:solidFill>
              <a:cs typeface="Calibri"/>
            </a:endParaRPr>
          </a:p>
          <a:p>
            <a:endParaRPr lang="en-US" sz="2400">
              <a:solidFill>
                <a:schemeClr val="bg1"/>
              </a:solidFill>
              <a:cs typeface="Calibri"/>
            </a:endParaRPr>
          </a:p>
          <a:p>
            <a:r>
              <a:rPr lang="en-US" sz="2400" dirty="0">
                <a:solidFill>
                  <a:schemeClr val="bg1"/>
                </a:solidFill>
                <a:cs typeface="Calibri"/>
              </a:rPr>
              <a:t>We are working to Salvage old boat-in blinds and plan to install them in Sump 1A to provide additional hunting opportunity these Blinds will be available on a first-come first-serve basis similar to the Lower Klamath pit blinds. </a:t>
            </a:r>
          </a:p>
        </p:txBody>
      </p:sp>
      <p:pic>
        <p:nvPicPr>
          <p:cNvPr id="5" name="Picture 5">
            <a:extLst>
              <a:ext uri="{FF2B5EF4-FFF2-40B4-BE49-F238E27FC236}">
                <a16:creationId xmlns:a16="http://schemas.microsoft.com/office/drawing/2014/main" id="{657F1418-9B83-442B-83AB-EA17480349DE}"/>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3472214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346449"/>
            <a:ext cx="10363200" cy="1470025"/>
          </a:xfrm>
        </p:spPr>
        <p:txBody>
          <a:bodyPr/>
          <a:lstStyle/>
          <a:p>
            <a:r>
              <a:rPr lang="en-US" dirty="0">
                <a:solidFill>
                  <a:schemeClr val="bg2">
                    <a:lumMod val="75000"/>
                  </a:schemeClr>
                </a:solidFill>
                <a:latin typeface="Century Gothic"/>
                <a:cs typeface="Times New Roman"/>
              </a:rPr>
              <a:t>Please Contact us with Questions </a:t>
            </a:r>
            <a:endParaRPr lang="en-US" dirty="0">
              <a:solidFill>
                <a:schemeClr val="bg2">
                  <a:lumMod val="75000"/>
                </a:schemeClr>
              </a:solidFill>
              <a:latin typeface="Century Gothic"/>
              <a:cs typeface="Times New Roman" panose="02020603050405020304" pitchFamily="18" charset="0"/>
            </a:endParaRPr>
          </a:p>
        </p:txBody>
      </p:sp>
      <p:sp>
        <p:nvSpPr>
          <p:cNvPr id="4" name="Subtitle 3"/>
          <p:cNvSpPr>
            <a:spLocks noGrp="1"/>
          </p:cNvSpPr>
          <p:nvPr>
            <p:ph type="subTitle" idx="1"/>
          </p:nvPr>
        </p:nvSpPr>
        <p:spPr>
          <a:xfrm>
            <a:off x="121228" y="1842247"/>
            <a:ext cx="11914908" cy="4128247"/>
          </a:xfrm>
        </p:spPr>
        <p:txBody>
          <a:bodyPr/>
          <a:lstStyle/>
          <a:p>
            <a:r>
              <a:rPr lang="en-US" sz="2400">
                <a:solidFill>
                  <a:schemeClr val="bg1"/>
                </a:solidFill>
                <a:latin typeface="Times New Roman"/>
                <a:cs typeface="Times New Roman"/>
              </a:rPr>
              <a:t>Steven Jensen – Wildlife Refuge Specialist</a:t>
            </a:r>
          </a:p>
          <a:p>
            <a:r>
              <a:rPr lang="en-US" sz="2400">
                <a:solidFill>
                  <a:schemeClr val="bg1"/>
                </a:solidFill>
                <a:latin typeface="Times New Roman"/>
                <a:cs typeface="Times New Roman"/>
              </a:rPr>
              <a:t>steven_jensen@fws.gov</a:t>
            </a:r>
            <a:endParaRPr lang="en-US" sz="2400">
              <a:solidFill>
                <a:schemeClr val="bg1"/>
              </a:solidFill>
              <a:latin typeface="Times New Roman"/>
              <a:ea typeface="+mn-lt"/>
              <a:cs typeface="+mn-lt"/>
            </a:endParaRPr>
          </a:p>
          <a:p>
            <a:r>
              <a:rPr lang="en-US" sz="2400">
                <a:solidFill>
                  <a:schemeClr val="bg1"/>
                </a:solidFill>
                <a:latin typeface="Times New Roman"/>
                <a:cs typeface="Times New Roman"/>
              </a:rPr>
              <a:t>458-232-6123 – Cell</a:t>
            </a:r>
            <a:endParaRPr lang="en-US" sz="2400">
              <a:solidFill>
                <a:schemeClr val="bg1"/>
              </a:solidFill>
              <a:latin typeface="Times New Roman"/>
              <a:ea typeface="+mn-lt"/>
              <a:cs typeface="+mn-lt"/>
            </a:endParaRPr>
          </a:p>
          <a:p>
            <a:r>
              <a:rPr lang="en-US" sz="2400">
                <a:solidFill>
                  <a:schemeClr val="bg1"/>
                </a:solidFill>
                <a:latin typeface="Times New Roman"/>
                <a:cs typeface="Times New Roman"/>
              </a:rPr>
              <a:t>530-667-8308 – Office</a:t>
            </a:r>
            <a:endParaRPr lang="en-US" sz="2400">
              <a:solidFill>
                <a:schemeClr val="bg1"/>
              </a:solidFill>
              <a:latin typeface="Times New Roman"/>
              <a:cs typeface="Calibri"/>
            </a:endParaRPr>
          </a:p>
          <a:p>
            <a:endParaRPr lang="en-US" sz="2400">
              <a:solidFill>
                <a:schemeClr val="bg1"/>
              </a:solidFill>
              <a:latin typeface="Times New Roman"/>
              <a:ea typeface="+mn-lt"/>
              <a:cs typeface="Times New Roman"/>
            </a:endParaRPr>
          </a:p>
          <a:p>
            <a:r>
              <a:rPr lang="en-US" sz="2400">
                <a:solidFill>
                  <a:schemeClr val="bg1"/>
                </a:solidFill>
                <a:latin typeface="Times New Roman"/>
                <a:cs typeface="Times New Roman"/>
              </a:rPr>
              <a:t>John Vradenburg – Supervisory Biologist</a:t>
            </a:r>
          </a:p>
          <a:p>
            <a:r>
              <a:rPr lang="en-US" sz="2400">
                <a:solidFill>
                  <a:schemeClr val="bg1"/>
                </a:solidFill>
                <a:latin typeface="Times New Roman"/>
                <a:cs typeface="Times New Roman"/>
              </a:rPr>
              <a:t>john_vradenburg@fws.gov</a:t>
            </a:r>
          </a:p>
          <a:p>
            <a:r>
              <a:rPr lang="en-US" sz="2400">
                <a:solidFill>
                  <a:schemeClr val="bg1"/>
                </a:solidFill>
                <a:latin typeface="Times New Roman"/>
                <a:ea typeface="+mn-lt"/>
                <a:cs typeface="+mn-lt"/>
              </a:rPr>
              <a:t>575-517-7733 – Cell</a:t>
            </a:r>
            <a:endParaRPr lang="en-US" sz="2400">
              <a:solidFill>
                <a:schemeClr val="bg1"/>
              </a:solidFill>
              <a:latin typeface="Times New Roman"/>
              <a:ea typeface="+mn-lt"/>
              <a:cs typeface="Times New Roman" panose="02020603050405020304" pitchFamily="18" charset="0"/>
            </a:endParaRPr>
          </a:p>
          <a:p>
            <a:r>
              <a:rPr lang="en-US" sz="2400">
                <a:solidFill>
                  <a:schemeClr val="bg1"/>
                </a:solidFill>
                <a:latin typeface="Times New Roman"/>
                <a:cs typeface="Times New Roman"/>
              </a:rPr>
              <a:t>530-667-8305 - Office</a:t>
            </a:r>
            <a:endParaRPr lang="en-US" sz="2400">
              <a:solidFill>
                <a:schemeClr val="bg1"/>
              </a:solidFill>
              <a:latin typeface="Times New Roman" panose="02020603050405020304" pitchFamily="18" charset="0"/>
              <a:cs typeface="Times New Roman" panose="02020603050405020304" pitchFamily="18" charset="0"/>
            </a:endParaRPr>
          </a:p>
          <a:p>
            <a:r>
              <a:rPr lang="en-US" sz="2400">
                <a:solidFill>
                  <a:schemeClr val="bg1"/>
                </a:solidFill>
                <a:latin typeface="Times New Roman"/>
                <a:cs typeface="Times New Roman"/>
              </a:rPr>
              <a:t>(Cell preferred)</a:t>
            </a:r>
          </a:p>
        </p:txBody>
      </p:sp>
      <p:pic>
        <p:nvPicPr>
          <p:cNvPr id="2" name="Picture 5">
            <a:extLst>
              <a:ext uri="{FF2B5EF4-FFF2-40B4-BE49-F238E27FC236}">
                <a16:creationId xmlns:a16="http://schemas.microsoft.com/office/drawing/2014/main" id="{308E8D13-7514-4BDE-A891-6BF7EB9D55C9}"/>
              </a:ext>
            </a:extLst>
          </p:cNvPr>
          <p:cNvPicPr>
            <a:picLocks noChangeAspect="1"/>
          </p:cNvPicPr>
          <p:nvPr/>
        </p:nvPicPr>
        <p:blipFill>
          <a:blip r:embed="rId2"/>
          <a:stretch>
            <a:fillRect/>
          </a:stretch>
        </p:blipFill>
        <p:spPr>
          <a:xfrm>
            <a:off x="288925" y="270405"/>
            <a:ext cx="628650" cy="771525"/>
          </a:xfrm>
          <a:prstGeom prst="rect">
            <a:avLst/>
          </a:prstGeom>
        </p:spPr>
      </p:pic>
    </p:spTree>
    <p:extLst>
      <p:ext uri="{BB962C8B-B14F-4D97-AF65-F5344CB8AC3E}">
        <p14:creationId xmlns:p14="http://schemas.microsoft.com/office/powerpoint/2010/main" val="34639985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723" y="511983"/>
            <a:ext cx="10972800" cy="838200"/>
          </a:xfrm>
        </p:spPr>
        <p:txBody>
          <a:bodyPr vert="horz" lIns="91440" tIns="45720" rIns="91440" bIns="45720" rtlCol="0" anchor="ctr">
            <a:noAutofit/>
          </a:bodyPr>
          <a:lstStyle/>
          <a:p>
            <a:r>
              <a:rPr lang="en-US" sz="4000">
                <a:solidFill>
                  <a:schemeClr val="bg2">
                    <a:lumMod val="75000"/>
                  </a:schemeClr>
                </a:solidFill>
                <a:latin typeface="Century Gothic"/>
              </a:rPr>
              <a:t>Recreational Use</a:t>
            </a:r>
            <a:br>
              <a:rPr lang="en-US" sz="4000">
                <a:solidFill>
                  <a:schemeClr val="bg2">
                    <a:lumMod val="75000"/>
                  </a:schemeClr>
                </a:solidFill>
                <a:latin typeface="Century Gothic"/>
              </a:rPr>
            </a:br>
            <a:endParaRPr lang="en-US" sz="3200" b="1">
              <a:solidFill>
                <a:srgbClr val="FF0000"/>
              </a:solidFill>
              <a:latin typeface="Century Gothic"/>
            </a:endParaRPr>
          </a:p>
        </p:txBody>
      </p:sp>
      <p:sp>
        <p:nvSpPr>
          <p:cNvPr id="3" name="Content Placeholder 2"/>
          <p:cNvSpPr>
            <a:spLocks noGrp="1"/>
          </p:cNvSpPr>
          <p:nvPr>
            <p:ph idx="1"/>
          </p:nvPr>
        </p:nvSpPr>
        <p:spPr>
          <a:xfrm>
            <a:off x="140018" y="1137881"/>
            <a:ext cx="8415260" cy="5781674"/>
          </a:xfrm>
        </p:spPr>
        <p:txBody>
          <a:bodyPr vert="horz" lIns="91440" tIns="45720" rIns="91440" bIns="45720" rtlCol="0" anchor="t">
            <a:noAutofit/>
          </a:bodyPr>
          <a:lstStyle/>
          <a:p>
            <a:pPr marL="0" indent="0">
              <a:buNone/>
            </a:pPr>
            <a:endParaRPr lang="en-US" sz="1800">
              <a:ea typeface="+mn-lt"/>
              <a:cs typeface="+mn-lt"/>
            </a:endParaRPr>
          </a:p>
          <a:p>
            <a:r>
              <a:rPr lang="en-US" sz="1800">
                <a:solidFill>
                  <a:schemeClr val="bg1"/>
                </a:solidFill>
                <a:ea typeface="+mn-lt"/>
                <a:cs typeface="+mn-lt"/>
              </a:rPr>
              <a:t>Tule Lake &amp; Lower Klamath Refuges average greater than 170k visitors per year.</a:t>
            </a:r>
          </a:p>
          <a:p>
            <a:r>
              <a:rPr lang="en-US" sz="1800">
                <a:solidFill>
                  <a:schemeClr val="bg2"/>
                </a:solidFill>
                <a:ea typeface="+mn-lt"/>
                <a:cs typeface="+mn-lt"/>
              </a:rPr>
              <a:t>Refuge managers do their best to balance the needs of wildlife, wetland preservation, and people</a:t>
            </a:r>
            <a:endParaRPr lang="en-US">
              <a:solidFill>
                <a:schemeClr val="bg2"/>
              </a:solidFill>
              <a:cs typeface="Calibri"/>
            </a:endParaRPr>
          </a:p>
          <a:p>
            <a:r>
              <a:rPr lang="en-US" sz="1800">
                <a:solidFill>
                  <a:schemeClr val="bg2"/>
                </a:solidFill>
                <a:ea typeface="+mn-lt"/>
                <a:cs typeface="+mn-lt"/>
              </a:rPr>
              <a:t>Six wildlife-dependent recreational uses are allowed when they are compatible with a refuge’s purpose. They include hunting, fishing, wildlife observation, photography, environmental education, and interpretation</a:t>
            </a:r>
          </a:p>
          <a:p>
            <a:r>
              <a:rPr lang="en-US" sz="1800">
                <a:solidFill>
                  <a:schemeClr val="bg2"/>
                </a:solidFill>
                <a:ea typeface="+mn-lt"/>
                <a:cs typeface="+mn-lt"/>
              </a:rPr>
              <a:t>A recreational use is compatible when it:</a:t>
            </a:r>
          </a:p>
          <a:p>
            <a:endParaRPr lang="en-US" sz="1800">
              <a:solidFill>
                <a:schemeClr val="bg2"/>
              </a:solidFill>
              <a:ea typeface="+mn-lt"/>
              <a:cs typeface="+mn-lt"/>
            </a:endParaRPr>
          </a:p>
          <a:p>
            <a:endParaRPr lang="en-US" sz="1800">
              <a:ea typeface="+mn-lt"/>
              <a:cs typeface="+mn-lt"/>
            </a:endParaRPr>
          </a:p>
          <a:p>
            <a:endParaRPr lang="en-US" sz="1800">
              <a:ea typeface="+mn-lt"/>
              <a:cs typeface="+mn-lt"/>
            </a:endParaRPr>
          </a:p>
          <a:p>
            <a:endParaRPr lang="en-US" sz="1800">
              <a:ea typeface="+mn-lt"/>
              <a:cs typeface="+mn-lt"/>
            </a:endParaRPr>
          </a:p>
          <a:p>
            <a:r>
              <a:rPr lang="en-US" sz="1800">
                <a:solidFill>
                  <a:schemeClr val="bg2"/>
                </a:solidFill>
                <a:ea typeface="+mn-lt"/>
                <a:cs typeface="+mn-lt"/>
              </a:rPr>
              <a:t>Habitat and water management is based on waterbird needs first</a:t>
            </a:r>
          </a:p>
          <a:p>
            <a:r>
              <a:rPr lang="en-US" sz="1800">
                <a:solidFill>
                  <a:schemeClr val="bg2"/>
                </a:solidFill>
                <a:ea typeface="+mn-lt"/>
                <a:cs typeface="+mn-lt"/>
              </a:rPr>
              <a:t>Refuge staff is aware that not every management decision is going to be supported by all user groups</a:t>
            </a:r>
            <a:endParaRPr lang="en-US">
              <a:solidFill>
                <a:schemeClr val="bg2"/>
              </a:solidFill>
              <a:ea typeface="+mn-lt"/>
              <a:cs typeface="+mn-lt"/>
            </a:endParaRPr>
          </a:p>
          <a:p>
            <a:r>
              <a:rPr lang="en-US" sz="1800">
                <a:solidFill>
                  <a:schemeClr val="bg2"/>
                </a:solidFill>
                <a:ea typeface="+mn-lt"/>
                <a:cs typeface="+mn-lt"/>
              </a:rPr>
              <a:t>We hope that this presentation will help alleviate some anxiety and frustration</a:t>
            </a:r>
            <a:endParaRPr lang="en-US">
              <a:solidFill>
                <a:schemeClr val="bg2"/>
              </a:solidFill>
              <a:cs typeface="Calibri"/>
            </a:endParaRPr>
          </a:p>
        </p:txBody>
      </p:sp>
      <p:pic>
        <p:nvPicPr>
          <p:cNvPr id="4" name="Picture 5">
            <a:extLst>
              <a:ext uri="{FF2B5EF4-FFF2-40B4-BE49-F238E27FC236}">
                <a16:creationId xmlns:a16="http://schemas.microsoft.com/office/drawing/2014/main" id="{8472EE2D-783F-4F08-9853-64A98178C67D}"/>
              </a:ext>
            </a:extLst>
          </p:cNvPr>
          <p:cNvPicPr>
            <a:picLocks noChangeAspect="1"/>
          </p:cNvPicPr>
          <p:nvPr/>
        </p:nvPicPr>
        <p:blipFill>
          <a:blip r:embed="rId3"/>
          <a:stretch>
            <a:fillRect/>
          </a:stretch>
        </p:blipFill>
        <p:spPr>
          <a:xfrm>
            <a:off x="193675" y="185739"/>
            <a:ext cx="628650" cy="771525"/>
          </a:xfrm>
          <a:prstGeom prst="rect">
            <a:avLst/>
          </a:prstGeom>
        </p:spPr>
      </p:pic>
      <p:pic>
        <p:nvPicPr>
          <p:cNvPr id="6" name="Picture 6">
            <a:extLst>
              <a:ext uri="{FF2B5EF4-FFF2-40B4-BE49-F238E27FC236}">
                <a16:creationId xmlns:a16="http://schemas.microsoft.com/office/drawing/2014/main" id="{CCFF9E15-6D68-4329-A234-724A34D6BD3A}"/>
              </a:ext>
            </a:extLst>
          </p:cNvPr>
          <p:cNvPicPr>
            <a:picLocks noChangeAspect="1"/>
          </p:cNvPicPr>
          <p:nvPr/>
        </p:nvPicPr>
        <p:blipFill>
          <a:blip r:embed="rId4"/>
          <a:stretch>
            <a:fillRect/>
          </a:stretch>
        </p:blipFill>
        <p:spPr>
          <a:xfrm>
            <a:off x="8553841" y="6350"/>
            <a:ext cx="3730902" cy="6855883"/>
          </a:xfrm>
          <a:prstGeom prst="rect">
            <a:avLst/>
          </a:prstGeom>
        </p:spPr>
      </p:pic>
      <p:sp>
        <p:nvSpPr>
          <p:cNvPr id="5" name="TextBox 4">
            <a:extLst>
              <a:ext uri="{FF2B5EF4-FFF2-40B4-BE49-F238E27FC236}">
                <a16:creationId xmlns:a16="http://schemas.microsoft.com/office/drawing/2014/main" id="{3BE97841-A527-4F6C-AD78-AF27A142DF36}"/>
              </a:ext>
            </a:extLst>
          </p:cNvPr>
          <p:cNvSpPr txBox="1"/>
          <p:nvPr/>
        </p:nvSpPr>
        <p:spPr>
          <a:xfrm>
            <a:off x="824884" y="3580716"/>
            <a:ext cx="7484532" cy="1372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1600">
                <a:solidFill>
                  <a:schemeClr val="bg2">
                    <a:lumMod val="75000"/>
                  </a:schemeClr>
                </a:solidFill>
                <a:ea typeface="+mn-lt"/>
                <a:cs typeface="+mn-lt"/>
              </a:rPr>
              <a:t>Does not conflict with fish and wildlife habitat goals or objectives, and promotes public understanding and appreciation for the role of managers in managing and protecting these resources</a:t>
            </a:r>
            <a:endParaRPr lang="en-US">
              <a:solidFill>
                <a:schemeClr val="bg2">
                  <a:lumMod val="75000"/>
                </a:schemeClr>
              </a:solidFill>
              <a:ea typeface="+mn-lt"/>
              <a:cs typeface="+mn-lt"/>
            </a:endParaRPr>
          </a:p>
          <a:p>
            <a:pPr marL="285750" indent="-285750">
              <a:spcBef>
                <a:spcPct val="20000"/>
              </a:spcBef>
              <a:buFont typeface="Arial"/>
              <a:buChar char="•"/>
            </a:pPr>
            <a:r>
              <a:rPr lang="en-US" sz="1600">
                <a:solidFill>
                  <a:schemeClr val="bg2">
                    <a:lumMod val="75000"/>
                  </a:schemeClr>
                </a:solidFill>
              </a:rPr>
              <a:t>Develops the public's understanding of, and appreciation for, their role in the conservation of our nation’s fish and wildlife resources</a:t>
            </a:r>
            <a:endParaRPr lang="en-US" sz="1600">
              <a:solidFill>
                <a:schemeClr val="bg2">
                  <a:lumMod val="75000"/>
                </a:schemeClr>
              </a:solidFill>
              <a:ea typeface="+mn-lt"/>
              <a:cs typeface="+mn-lt"/>
            </a:endParaRPr>
          </a:p>
        </p:txBody>
      </p:sp>
    </p:spTree>
    <p:extLst>
      <p:ext uri="{BB962C8B-B14F-4D97-AF65-F5344CB8AC3E}">
        <p14:creationId xmlns:p14="http://schemas.microsoft.com/office/powerpoint/2010/main" val="389073951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89" y="131510"/>
            <a:ext cx="10972800" cy="1143000"/>
          </a:xfrm>
        </p:spPr>
        <p:txBody>
          <a:bodyPr>
            <a:normAutofit/>
          </a:bodyPr>
          <a:lstStyle/>
          <a:p>
            <a:r>
              <a:rPr lang="en-US" sz="4000">
                <a:solidFill>
                  <a:schemeClr val="bg2">
                    <a:lumMod val="75000"/>
                  </a:schemeClr>
                </a:solidFill>
                <a:latin typeface="Century Gothic"/>
              </a:rPr>
              <a:t>Water is Everything </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292031" y="1890508"/>
            <a:ext cx="11533716" cy="4337597"/>
          </a:xfrm>
        </p:spPr>
        <p:txBody>
          <a:bodyPr vert="horz" lIns="91440" tIns="45720" rIns="91440" bIns="45720" rtlCol="0" anchor="t">
            <a:noAutofit/>
          </a:bodyPr>
          <a:lstStyle/>
          <a:p>
            <a:r>
              <a:rPr lang="en-US" sz="1800" dirty="0">
                <a:solidFill>
                  <a:schemeClr val="bg2"/>
                </a:solidFill>
              </a:rPr>
              <a:t>The current biological opinion has effectively modelled LKNWR out of the fall migration picture by reducing water deliveries to both LKNWR and TLNWR to a level that proper waterfowl and wetland management is impossible</a:t>
            </a:r>
            <a:endParaRPr lang="en-US" sz="1800" dirty="0">
              <a:solidFill>
                <a:schemeClr val="bg2"/>
              </a:solidFill>
              <a:cs typeface="Calibri"/>
            </a:endParaRPr>
          </a:p>
          <a:p>
            <a:r>
              <a:rPr lang="en-US" sz="1800" dirty="0">
                <a:solidFill>
                  <a:schemeClr val="bg2"/>
                </a:solidFill>
              </a:rPr>
              <a:t>Even in the best of the recent water years delivery of water has been 50% or less of the volume needed to properly manage the LKNWR for waterbirds</a:t>
            </a:r>
            <a:endParaRPr lang="en-US" sz="1800" dirty="0">
              <a:solidFill>
                <a:schemeClr val="bg2"/>
              </a:solidFill>
              <a:cs typeface="Calibri"/>
            </a:endParaRPr>
          </a:p>
          <a:p>
            <a:r>
              <a:rPr lang="en-US" sz="1800" dirty="0">
                <a:solidFill>
                  <a:schemeClr val="bg2"/>
                </a:solidFill>
              </a:rPr>
              <a:t>Water delivery is not occurring or when it does is too late to effectively match habitat with waterbird needs</a:t>
            </a:r>
            <a:endParaRPr lang="en-US" sz="1800" dirty="0">
              <a:solidFill>
                <a:schemeClr val="bg2"/>
              </a:solidFill>
              <a:cs typeface="Calibri"/>
            </a:endParaRPr>
          </a:p>
          <a:p>
            <a:r>
              <a:rPr lang="en-US" sz="1800" dirty="0">
                <a:solidFill>
                  <a:schemeClr val="bg2"/>
                </a:solidFill>
              </a:rPr>
              <a:t>Water availability is now an issue at TLNWR where the greatest flexibility of water management has historically occurred.  Summer and Fall 2022 will mark the first time in the refuge's history that both Sump 1A and 1B will be dry and unavailable for nesting, molting, and migrating waterbirds. This impacts wetlands, endangered species habitat, public recreation, waterbirds and the agricultural community which provides leave and waste grain to help support waterbirds, pheasants, and non-game wildlife</a:t>
            </a:r>
            <a:endParaRPr lang="en-US" sz="1800" dirty="0">
              <a:solidFill>
                <a:schemeClr val="bg2"/>
              </a:solidFill>
              <a:cs typeface="Calibri"/>
            </a:endParaRPr>
          </a:p>
          <a:p>
            <a:r>
              <a:rPr lang="en-US" sz="1800" dirty="0">
                <a:solidFill>
                  <a:schemeClr val="bg2"/>
                </a:solidFill>
              </a:rPr>
              <a:t>Without appropriate water deliveries waterbird populations are going to continue to decline, this directly impacts recreational opportunities, such as hunting, wildlife viewing, photography, and environmental education </a:t>
            </a:r>
            <a:endParaRPr lang="en-US" sz="1800" dirty="0">
              <a:solidFill>
                <a:schemeClr val="bg2"/>
              </a:solidFill>
              <a:cs typeface="Calibri"/>
            </a:endParaRPr>
          </a:p>
          <a:p>
            <a:r>
              <a:rPr lang="en-US" sz="1800" dirty="0">
                <a:solidFill>
                  <a:schemeClr val="bg2"/>
                </a:solidFill>
              </a:rPr>
              <a:t>While some take issue with refuge management, if the water issues are not solved everyone loses</a:t>
            </a:r>
            <a:endParaRPr lang="en-US" sz="1800" dirty="0">
              <a:solidFill>
                <a:schemeClr val="bg2"/>
              </a:solidFill>
              <a:cs typeface="Calibri"/>
            </a:endParaRPr>
          </a:p>
          <a:p>
            <a:endParaRPr lang="en-US" sz="1800">
              <a:solidFill>
                <a:schemeClr val="bg2"/>
              </a:solidFill>
              <a:cs typeface="Calibri"/>
            </a:endParaRPr>
          </a:p>
          <a:p>
            <a:endParaRPr lang="en-US" sz="1800">
              <a:solidFill>
                <a:schemeClr val="bg1"/>
              </a:solidFill>
            </a:endParaRPr>
          </a:p>
        </p:txBody>
      </p:sp>
      <p:pic>
        <p:nvPicPr>
          <p:cNvPr id="4" name="Picture 4">
            <a:extLst>
              <a:ext uri="{FF2B5EF4-FFF2-40B4-BE49-F238E27FC236}">
                <a16:creationId xmlns:a16="http://schemas.microsoft.com/office/drawing/2014/main" id="{122C8F73-6199-48E2-891D-15D2C082DA9B}"/>
              </a:ext>
            </a:extLst>
          </p:cNvPr>
          <p:cNvPicPr>
            <a:picLocks noChangeAspect="1"/>
          </p:cNvPicPr>
          <p:nvPr/>
        </p:nvPicPr>
        <p:blipFill>
          <a:blip r:embed="rId2"/>
          <a:stretch>
            <a:fillRect/>
          </a:stretch>
        </p:blipFill>
        <p:spPr>
          <a:xfrm>
            <a:off x="288925" y="217488"/>
            <a:ext cx="628650" cy="771525"/>
          </a:xfrm>
          <a:prstGeom prst="rect">
            <a:avLst/>
          </a:prstGeom>
        </p:spPr>
      </p:pic>
    </p:spTree>
    <p:extLst>
      <p:ext uri="{BB962C8B-B14F-4D97-AF65-F5344CB8AC3E}">
        <p14:creationId xmlns:p14="http://schemas.microsoft.com/office/powerpoint/2010/main" val="312227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56" y="409129"/>
            <a:ext cx="10972800" cy="1143000"/>
          </a:xfrm>
        </p:spPr>
        <p:txBody>
          <a:bodyPr>
            <a:normAutofit/>
          </a:bodyPr>
          <a:lstStyle/>
          <a:p>
            <a:r>
              <a:rPr lang="en-US" sz="4000">
                <a:solidFill>
                  <a:schemeClr val="bg2">
                    <a:lumMod val="75000"/>
                  </a:schemeClr>
                </a:solidFill>
                <a:latin typeface="Century Gothic"/>
              </a:rPr>
              <a:t>Water is Everything Cont.  </a:t>
            </a:r>
            <a:endParaRPr lang="en-US" sz="4000">
              <a:solidFill>
                <a:schemeClr val="bg2">
                  <a:lumMod val="75000"/>
                </a:schemeClr>
              </a:solidFill>
              <a:latin typeface="Century Gothic"/>
              <a:cs typeface="Calibri"/>
            </a:endParaRPr>
          </a:p>
        </p:txBody>
      </p:sp>
      <p:sp>
        <p:nvSpPr>
          <p:cNvPr id="3" name="Content Placeholder 2"/>
          <p:cNvSpPr>
            <a:spLocks noGrp="1"/>
          </p:cNvSpPr>
          <p:nvPr>
            <p:ph idx="1"/>
          </p:nvPr>
        </p:nvSpPr>
        <p:spPr>
          <a:xfrm>
            <a:off x="519182" y="2275587"/>
            <a:ext cx="11533716" cy="5761983"/>
          </a:xfrm>
        </p:spPr>
        <p:txBody>
          <a:bodyPr vert="horz" lIns="91440" tIns="45720" rIns="91440" bIns="45720" rtlCol="0" anchor="t">
            <a:noAutofit/>
          </a:bodyPr>
          <a:lstStyle/>
          <a:p>
            <a:r>
              <a:rPr lang="en-US" sz="1800">
                <a:solidFill>
                  <a:schemeClr val="bg2"/>
                </a:solidFill>
              </a:rPr>
              <a:t>Recent publications by Intermountain West Joint Venture indicate the biggest limiting factor for fall migrating waterfowl in the Pacific Flyway is the availability of water on Public Managed lands and wetlands are transitioning to shorter periods of availability due to water scarcity.</a:t>
            </a:r>
            <a:r>
              <a:rPr lang="en-US" sz="1400">
                <a:solidFill>
                  <a:schemeClr val="bg2"/>
                </a:solidFill>
              </a:rPr>
              <a:t>  </a:t>
            </a:r>
            <a:r>
              <a:rPr lang="en-US" sz="1600">
                <a:solidFill>
                  <a:schemeClr val="bg2"/>
                </a:solidFill>
              </a:rPr>
              <a:t> </a:t>
            </a:r>
            <a:endParaRPr lang="en-US">
              <a:cs typeface="Calibri"/>
            </a:endParaRPr>
          </a:p>
          <a:p>
            <a:pPr marL="0" indent="0">
              <a:buNone/>
            </a:pPr>
            <a:endParaRPr lang="en-US" sz="1600">
              <a:solidFill>
                <a:schemeClr val="bg2"/>
              </a:solidFill>
              <a:cs typeface="Calibri"/>
            </a:endParaRPr>
          </a:p>
          <a:p>
            <a:pPr marL="0" indent="0">
              <a:buNone/>
            </a:pPr>
            <a:r>
              <a:rPr lang="en-US" sz="1400">
                <a:solidFill>
                  <a:schemeClr val="bg1"/>
                </a:solidFill>
              </a:rPr>
              <a:t>        </a:t>
            </a:r>
            <a:r>
              <a:rPr lang="en-US" sz="1400">
                <a:solidFill>
                  <a:schemeClr val="accent1">
                    <a:lumMod val="20000"/>
                    <a:lumOff val="80000"/>
                  </a:schemeClr>
                </a:solidFill>
              </a:rPr>
              <a:t>https://esajournals.onlinelibrary.wiley.com/doi/10.1002/ecs2.2758</a:t>
            </a:r>
            <a:endParaRPr lang="en-US" sz="1400">
              <a:solidFill>
                <a:schemeClr val="accent1">
                  <a:lumMod val="20000"/>
                  <a:lumOff val="80000"/>
                </a:schemeClr>
              </a:solidFill>
              <a:cs typeface="Calibri"/>
            </a:endParaRPr>
          </a:p>
          <a:p>
            <a:pPr marL="0" indent="0">
              <a:buNone/>
            </a:pPr>
            <a:r>
              <a:rPr lang="en-US" sz="1400">
                <a:solidFill>
                  <a:schemeClr val="accent1">
                    <a:lumMod val="20000"/>
                    <a:lumOff val="80000"/>
                  </a:schemeClr>
                </a:solidFill>
              </a:rPr>
              <a:t>        </a:t>
            </a:r>
            <a:r>
              <a:rPr lang="en-US" sz="1400">
                <a:solidFill>
                  <a:schemeClr val="accent1">
                    <a:lumMod val="20000"/>
                    <a:lumOff val="80000"/>
                  </a:schemeClr>
                </a:solidFill>
                <a:ea typeface="+mn-lt"/>
                <a:cs typeface="+mn-lt"/>
              </a:rPr>
              <a:t>https://onlinelibrary.wiley.com/doi/full/10.1111/gcb.15010</a:t>
            </a:r>
          </a:p>
          <a:p>
            <a:pPr marL="0" indent="0">
              <a:buNone/>
            </a:pPr>
            <a:r>
              <a:rPr lang="en-US" sz="1400">
                <a:solidFill>
                  <a:schemeClr val="accent1">
                    <a:lumMod val="20000"/>
                    <a:lumOff val="80000"/>
                  </a:schemeClr>
                </a:solidFill>
                <a:ea typeface="+mn-lt"/>
                <a:cs typeface="+mn-lt"/>
              </a:rPr>
              <a:t>        https://www.frontiersin.org/articles/10.3389/fevo.2022.844278/full</a:t>
            </a:r>
          </a:p>
          <a:p>
            <a:pPr marL="0" indent="0">
              <a:buNone/>
            </a:pPr>
            <a:endParaRPr lang="en-US" sz="1400">
              <a:solidFill>
                <a:schemeClr val="accent1">
                  <a:lumMod val="20000"/>
                  <a:lumOff val="80000"/>
                </a:schemeClr>
              </a:solidFill>
              <a:cs typeface="Calibri"/>
            </a:endParaRPr>
          </a:p>
          <a:p>
            <a:endParaRPr lang="en-US" sz="1800">
              <a:solidFill>
                <a:schemeClr val="bg1"/>
              </a:solidFill>
            </a:endParaRPr>
          </a:p>
        </p:txBody>
      </p:sp>
      <p:pic>
        <p:nvPicPr>
          <p:cNvPr id="4" name="Picture 4">
            <a:extLst>
              <a:ext uri="{FF2B5EF4-FFF2-40B4-BE49-F238E27FC236}">
                <a16:creationId xmlns:a16="http://schemas.microsoft.com/office/drawing/2014/main" id="{122C8F73-6199-48E2-891D-15D2C082DA9B}"/>
              </a:ext>
            </a:extLst>
          </p:cNvPr>
          <p:cNvPicPr>
            <a:picLocks noChangeAspect="1"/>
          </p:cNvPicPr>
          <p:nvPr/>
        </p:nvPicPr>
        <p:blipFill>
          <a:blip r:embed="rId2"/>
          <a:stretch>
            <a:fillRect/>
          </a:stretch>
        </p:blipFill>
        <p:spPr>
          <a:xfrm>
            <a:off x="288925" y="217488"/>
            <a:ext cx="628650" cy="771525"/>
          </a:xfrm>
          <a:prstGeom prst="rect">
            <a:avLst/>
          </a:prstGeom>
        </p:spPr>
      </p:pic>
    </p:spTree>
    <p:extLst>
      <p:ext uri="{BB962C8B-B14F-4D97-AF65-F5344CB8AC3E}">
        <p14:creationId xmlns:p14="http://schemas.microsoft.com/office/powerpoint/2010/main" val="54623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91" y="305913"/>
            <a:ext cx="10972800" cy="1143000"/>
          </a:xfrm>
        </p:spPr>
        <p:txBody>
          <a:bodyPr/>
          <a:lstStyle/>
          <a:p>
            <a:r>
              <a:rPr lang="en-US">
                <a:solidFill>
                  <a:schemeClr val="bg2">
                    <a:lumMod val="75000"/>
                  </a:schemeClr>
                </a:solidFill>
                <a:latin typeface="Century Gothic"/>
              </a:rPr>
              <a:t>The Big Picture</a:t>
            </a:r>
          </a:p>
        </p:txBody>
      </p:sp>
      <p:sp>
        <p:nvSpPr>
          <p:cNvPr id="3" name="Content Placeholder 2"/>
          <p:cNvSpPr>
            <a:spLocks noGrp="1"/>
          </p:cNvSpPr>
          <p:nvPr>
            <p:ph idx="1"/>
          </p:nvPr>
        </p:nvSpPr>
        <p:spPr>
          <a:xfrm>
            <a:off x="214047" y="1774015"/>
            <a:ext cx="6711053" cy="5561659"/>
          </a:xfrm>
        </p:spPr>
        <p:txBody>
          <a:bodyPr vert="horz" lIns="91440" tIns="45720" rIns="91440" bIns="45720" rtlCol="0" anchor="t">
            <a:normAutofit/>
          </a:bodyPr>
          <a:lstStyle/>
          <a:p>
            <a:r>
              <a:rPr lang="en-US" sz="1800">
                <a:solidFill>
                  <a:schemeClr val="bg2">
                    <a:lumMod val="90000"/>
                  </a:schemeClr>
                </a:solidFill>
              </a:rPr>
              <a:t>Most of the Western United States is experiencing some level of drought</a:t>
            </a:r>
            <a:endParaRPr lang="en-US" sz="1800">
              <a:solidFill>
                <a:schemeClr val="bg2">
                  <a:lumMod val="90000"/>
                </a:schemeClr>
              </a:solidFill>
              <a:cs typeface="Calibri"/>
            </a:endParaRPr>
          </a:p>
          <a:p>
            <a:endParaRPr lang="en-US" sz="1800">
              <a:solidFill>
                <a:schemeClr val="bg2">
                  <a:lumMod val="90000"/>
                </a:schemeClr>
              </a:solidFill>
              <a:cs typeface="Calibri"/>
            </a:endParaRPr>
          </a:p>
          <a:p>
            <a:r>
              <a:rPr lang="en-US" sz="1800">
                <a:solidFill>
                  <a:schemeClr val="bg2">
                    <a:lumMod val="90000"/>
                  </a:schemeClr>
                </a:solidFill>
              </a:rPr>
              <a:t>Wetland habitat throughout the western mid-continent is likely going to be extremely limited</a:t>
            </a:r>
            <a:endParaRPr lang="en-US" sz="1800">
              <a:solidFill>
                <a:schemeClr val="bg2">
                  <a:lumMod val="90000"/>
                </a:schemeClr>
              </a:solidFill>
              <a:cs typeface="Calibri"/>
            </a:endParaRPr>
          </a:p>
          <a:p>
            <a:endParaRPr lang="en-US" sz="1800">
              <a:solidFill>
                <a:schemeClr val="bg2">
                  <a:lumMod val="90000"/>
                </a:schemeClr>
              </a:solidFill>
              <a:cs typeface="Calibri"/>
            </a:endParaRPr>
          </a:p>
          <a:p>
            <a:r>
              <a:rPr lang="en-US" sz="1800">
                <a:solidFill>
                  <a:schemeClr val="bg2">
                    <a:lumMod val="90000"/>
                  </a:schemeClr>
                </a:solidFill>
              </a:rPr>
              <a:t>It is anticipated that core waterbird areas are going to be dry</a:t>
            </a:r>
            <a:endParaRPr lang="en-US" sz="1800">
              <a:solidFill>
                <a:schemeClr val="bg2">
                  <a:lumMod val="90000"/>
                </a:schemeClr>
              </a:solidFill>
              <a:cs typeface="Calibri"/>
            </a:endParaRPr>
          </a:p>
          <a:p>
            <a:pPr marL="0" indent="0">
              <a:buNone/>
            </a:pPr>
            <a:r>
              <a:rPr lang="en-US" sz="1800">
                <a:solidFill>
                  <a:schemeClr val="bg2">
                    <a:lumMod val="90000"/>
                  </a:schemeClr>
                </a:solidFill>
              </a:rPr>
              <a:t>       or experiencing extremely reduced habitat availability </a:t>
            </a:r>
            <a:endParaRPr lang="en-US" sz="1800">
              <a:solidFill>
                <a:schemeClr val="bg2">
                  <a:lumMod val="90000"/>
                </a:schemeClr>
              </a:solidFill>
              <a:cs typeface="Calibri"/>
            </a:endParaRPr>
          </a:p>
          <a:p>
            <a:endParaRPr lang="en-US" sz="1800">
              <a:solidFill>
                <a:schemeClr val="bg2">
                  <a:lumMod val="90000"/>
                </a:schemeClr>
              </a:solidFill>
              <a:cs typeface="Calibri"/>
            </a:endParaRPr>
          </a:p>
          <a:p>
            <a:r>
              <a:rPr lang="en-US" sz="1800">
                <a:solidFill>
                  <a:schemeClr val="bg2">
                    <a:lumMod val="90000"/>
                  </a:schemeClr>
                </a:solidFill>
              </a:rPr>
              <a:t>It is uncertain at this time what the impact to migratory waterbirds might be </a:t>
            </a:r>
            <a:endParaRPr lang="en-US" sz="1800">
              <a:solidFill>
                <a:schemeClr val="bg2">
                  <a:lumMod val="90000"/>
                </a:schemeClr>
              </a:solidFill>
              <a:cs typeface="Calibri"/>
            </a:endParaRPr>
          </a:p>
          <a:p>
            <a:endParaRPr lang="en-US" sz="1800">
              <a:solidFill>
                <a:schemeClr val="bg2">
                  <a:lumMod val="90000"/>
                </a:schemeClr>
              </a:solidFill>
              <a:cs typeface="Calibri"/>
            </a:endParaRPr>
          </a:p>
          <a:p>
            <a:r>
              <a:rPr lang="en-US" sz="1800">
                <a:solidFill>
                  <a:schemeClr val="bg2">
                    <a:lumMod val="90000"/>
                  </a:schemeClr>
                </a:solidFill>
              </a:rPr>
              <a:t>However, limited habitat can lead to concentrated populations which facilitates disease outbreaks, reduced food resources, </a:t>
            </a:r>
          </a:p>
          <a:p>
            <a:pPr marL="0" indent="0">
              <a:buNone/>
            </a:pPr>
            <a:r>
              <a:rPr lang="en-US" sz="1800">
                <a:solidFill>
                  <a:schemeClr val="bg2">
                    <a:lumMod val="90000"/>
                  </a:schemeClr>
                </a:solidFill>
              </a:rPr>
              <a:t>       and increased disturbance</a:t>
            </a:r>
            <a:endParaRPr lang="en-US" sz="1800">
              <a:solidFill>
                <a:schemeClr val="bg2">
                  <a:lumMod val="90000"/>
                </a:schemeClr>
              </a:solidFill>
              <a:cs typeface="Calibri"/>
            </a:endParaRPr>
          </a:p>
        </p:txBody>
      </p:sp>
      <p:pic>
        <p:nvPicPr>
          <p:cNvPr id="4" name="Picture 3"/>
          <p:cNvPicPr>
            <a:picLocks noChangeAspect="1"/>
          </p:cNvPicPr>
          <p:nvPr/>
        </p:nvPicPr>
        <p:blipFill>
          <a:blip r:embed="rId2"/>
          <a:stretch>
            <a:fillRect/>
          </a:stretch>
        </p:blipFill>
        <p:spPr>
          <a:xfrm rot="-180000">
            <a:off x="6505816" y="3650955"/>
            <a:ext cx="5690681" cy="3206424"/>
          </a:xfrm>
          <a:prstGeom prst="rect">
            <a:avLst/>
          </a:prstGeom>
        </p:spPr>
      </p:pic>
      <p:pic>
        <p:nvPicPr>
          <p:cNvPr id="5" name="Picture 4"/>
          <p:cNvPicPr>
            <a:picLocks noChangeAspect="1"/>
          </p:cNvPicPr>
          <p:nvPr/>
        </p:nvPicPr>
        <p:blipFill>
          <a:blip r:embed="rId3"/>
          <a:stretch>
            <a:fillRect/>
          </a:stretch>
        </p:blipFill>
        <p:spPr>
          <a:xfrm rot="120000">
            <a:off x="7414303" y="1247974"/>
            <a:ext cx="4625073" cy="3228180"/>
          </a:xfrm>
          <a:prstGeom prst="rect">
            <a:avLst/>
          </a:prstGeom>
        </p:spPr>
      </p:pic>
      <p:sp>
        <p:nvSpPr>
          <p:cNvPr id="6" name="TextBox 5"/>
          <p:cNvSpPr txBox="1"/>
          <p:nvPr/>
        </p:nvSpPr>
        <p:spPr>
          <a:xfrm>
            <a:off x="8840822" y="4167217"/>
            <a:ext cx="1939955" cy="261610"/>
          </a:xfrm>
          <a:prstGeom prst="rect">
            <a:avLst/>
          </a:prstGeom>
          <a:noFill/>
        </p:spPr>
        <p:txBody>
          <a:bodyPr wrap="none" rtlCol="0">
            <a:spAutoFit/>
          </a:bodyPr>
          <a:lstStyle/>
          <a:p>
            <a:r>
              <a:rPr lang="en-US" sz="1100">
                <a:solidFill>
                  <a:schemeClr val="bg1"/>
                </a:solidFill>
              </a:rPr>
              <a:t>Jeff McCreary Ducks Unlimited</a:t>
            </a:r>
          </a:p>
        </p:txBody>
      </p:sp>
    </p:spTree>
    <p:extLst>
      <p:ext uri="{BB962C8B-B14F-4D97-AF65-F5344CB8AC3E}">
        <p14:creationId xmlns:p14="http://schemas.microsoft.com/office/powerpoint/2010/main" val="3891702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5</Notes>
  <HiddenSlides>0</HiddenSlide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Office Theme</vt:lpstr>
      <vt:lpstr>1_Office Theme</vt:lpstr>
      <vt:lpstr>PowerPoint Presentation</vt:lpstr>
      <vt:lpstr>First A Huge Thanks</vt:lpstr>
      <vt:lpstr>Klamath Basin National Wildlife Refuge Complex</vt:lpstr>
      <vt:lpstr>The Kuchel Act  and Management of Your Refuges</vt:lpstr>
      <vt:lpstr>  Setting the Stage for Discussion</vt:lpstr>
      <vt:lpstr>Recreational Use </vt:lpstr>
      <vt:lpstr>Water is Everything </vt:lpstr>
      <vt:lpstr>Water is Everything Cont.  </vt:lpstr>
      <vt:lpstr>The Big Picture</vt:lpstr>
      <vt:lpstr>PowerPoint Presentation</vt:lpstr>
      <vt:lpstr>Your Input Matters  </vt:lpstr>
      <vt:lpstr>General Complaints From This Year</vt:lpstr>
      <vt:lpstr>In General, 2021/2022</vt:lpstr>
      <vt:lpstr>PowerPoint Presentation</vt:lpstr>
      <vt:lpstr>PowerPoint Presentation</vt:lpstr>
      <vt:lpstr>PowerPoint Presentation</vt:lpstr>
      <vt:lpstr>PowerPoint Presentation</vt:lpstr>
      <vt:lpstr>Lower Klamath NWR</vt:lpstr>
      <vt:lpstr>Lower Klamath NWR Fall 2020 Water Delivery</vt:lpstr>
      <vt:lpstr>Fall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 Klamath NWR Summary</vt:lpstr>
      <vt:lpstr>Outlook for 2022/2023 Season</vt:lpstr>
      <vt:lpstr>Changes Coming to Lower Klamath </vt:lpstr>
      <vt:lpstr>Tule Lake NWR </vt:lpstr>
      <vt:lpstr>Background Context</vt:lpstr>
      <vt:lpstr>Fall Population</vt:lpstr>
      <vt:lpstr>PowerPoint Presentation</vt:lpstr>
      <vt:lpstr>PowerPoint Presentation</vt:lpstr>
      <vt:lpstr>PowerPoint Presentation</vt:lpstr>
      <vt:lpstr>PowerPoint Presentation</vt:lpstr>
      <vt:lpstr>PowerPoint Presentation</vt:lpstr>
      <vt:lpstr>Growing Issues and Concerns</vt:lpstr>
      <vt:lpstr>Growing Issues and Concerns Cont.</vt:lpstr>
      <vt:lpstr>PowerPoint Presentation</vt:lpstr>
      <vt:lpstr>TLNWR 2021/2022 Summary</vt:lpstr>
      <vt:lpstr>Outlook 2022/2023 Season</vt:lpstr>
      <vt:lpstr>Changes To The 2022 Hunt Season</vt:lpstr>
      <vt:lpstr>Pheasant Hunting</vt:lpstr>
      <vt:lpstr>The Most Common Issues  Reported during the Hunt season</vt:lpstr>
      <vt:lpstr>Access to Roads And Fields</vt:lpstr>
      <vt:lpstr>Increased Disturbance from Scouting</vt:lpstr>
      <vt:lpstr>Preventative Plant Standing Grain</vt:lpstr>
      <vt:lpstr>New Hunt Projects </vt:lpstr>
      <vt:lpstr>Please Contact us with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to Managing Water for Migrating Waterfowl at Lower klamath NWR and Tule lake NWR</dc:title>
  <dc:creator>John Vradenburg</dc:creator>
  <cp:revision>136</cp:revision>
  <dcterms:created xsi:type="dcterms:W3CDTF">2017-05-04T15:50:47Z</dcterms:created>
  <dcterms:modified xsi:type="dcterms:W3CDTF">2022-06-21T21:21:57Z</dcterms:modified>
</cp:coreProperties>
</file>