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1"/>
  </p:notesMasterIdLst>
  <p:handoutMasterIdLst>
    <p:handoutMasterId r:id="rId62"/>
  </p:handoutMasterIdLst>
  <p:sldIdLst>
    <p:sldId id="256" r:id="rId5"/>
    <p:sldId id="267" r:id="rId6"/>
    <p:sldId id="358" r:id="rId7"/>
    <p:sldId id="300" r:id="rId8"/>
    <p:sldId id="323" r:id="rId9"/>
    <p:sldId id="268" r:id="rId10"/>
    <p:sldId id="367" r:id="rId11"/>
    <p:sldId id="362" r:id="rId12"/>
    <p:sldId id="269" r:id="rId13"/>
    <p:sldId id="357" r:id="rId14"/>
    <p:sldId id="318" r:id="rId15"/>
    <p:sldId id="301" r:id="rId16"/>
    <p:sldId id="321" r:id="rId17"/>
    <p:sldId id="364" r:id="rId18"/>
    <p:sldId id="322" r:id="rId19"/>
    <p:sldId id="324" r:id="rId20"/>
    <p:sldId id="325" r:id="rId21"/>
    <p:sldId id="319" r:id="rId22"/>
    <p:sldId id="327" r:id="rId23"/>
    <p:sldId id="365" r:id="rId24"/>
    <p:sldId id="274" r:id="rId25"/>
    <p:sldId id="307" r:id="rId26"/>
    <p:sldId id="331" r:id="rId27"/>
    <p:sldId id="330" r:id="rId28"/>
    <p:sldId id="329" r:id="rId29"/>
    <p:sldId id="328" r:id="rId30"/>
    <p:sldId id="334" r:id="rId31"/>
    <p:sldId id="333" r:id="rId32"/>
    <p:sldId id="332" r:id="rId33"/>
    <p:sldId id="339" r:id="rId34"/>
    <p:sldId id="341" r:id="rId35"/>
    <p:sldId id="317" r:id="rId36"/>
    <p:sldId id="370" r:id="rId37"/>
    <p:sldId id="336" r:id="rId38"/>
    <p:sldId id="338" r:id="rId39"/>
    <p:sldId id="337" r:id="rId40"/>
    <p:sldId id="342" r:id="rId41"/>
    <p:sldId id="335" r:id="rId42"/>
    <p:sldId id="344" r:id="rId43"/>
    <p:sldId id="343" r:id="rId44"/>
    <p:sldId id="346" r:id="rId45"/>
    <p:sldId id="345" r:id="rId46"/>
    <p:sldId id="350" r:id="rId47"/>
    <p:sldId id="349" r:id="rId48"/>
    <p:sldId id="348" r:id="rId49"/>
    <p:sldId id="352" r:id="rId50"/>
    <p:sldId id="351" r:id="rId51"/>
    <p:sldId id="347" r:id="rId52"/>
    <p:sldId id="356" r:id="rId53"/>
    <p:sldId id="353" r:id="rId54"/>
    <p:sldId id="355" r:id="rId55"/>
    <p:sldId id="359" r:id="rId56"/>
    <p:sldId id="369" r:id="rId57"/>
    <p:sldId id="354" r:id="rId58"/>
    <p:sldId id="261" r:id="rId59"/>
    <p:sldId id="262" r:id="rId60"/>
  </p:sldIdLst>
  <p:sldSz cx="9144000" cy="5486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sso, Dan [USA]" initials="RD[" lastIdx="6" clrIdx="0">
    <p:extLst>
      <p:ext uri="{19B8F6BF-5375-455C-9EA6-DF929625EA0E}">
        <p15:presenceInfo xmlns:p15="http://schemas.microsoft.com/office/powerpoint/2012/main" userId="S-1-5-21-1314303383-2379350573-4036118543-176640" providerId="AD"/>
      </p:ext>
    </p:extLst>
  </p:cmAuthor>
  <p:cmAuthor id="2" name="Cavey, Katherine [USA]" initials="CK[" lastIdx="9" clrIdx="1">
    <p:extLst>
      <p:ext uri="{19B8F6BF-5375-455C-9EA6-DF929625EA0E}">
        <p15:presenceInfo xmlns:p15="http://schemas.microsoft.com/office/powerpoint/2012/main" userId="S-1-5-21-1314303383-2379350573-4036118543-255569" providerId="AD"/>
      </p:ext>
    </p:extLst>
  </p:cmAuthor>
  <p:cmAuthor id="3" name="Spadafore, Martha" initials="SM" lastIdx="2" clrIdx="2">
    <p:extLst>
      <p:ext uri="{19B8F6BF-5375-455C-9EA6-DF929625EA0E}">
        <p15:presenceInfo xmlns:p15="http://schemas.microsoft.com/office/powerpoint/2012/main" userId="S-1-5-21-2589800181-1723214923-4271176276-907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DB6"/>
    <a:srgbClr val="00A5D9"/>
    <a:srgbClr val="005695"/>
    <a:srgbClr val="347864"/>
    <a:srgbClr val="00B0F0"/>
    <a:srgbClr val="F8BF00"/>
    <a:srgbClr val="5A48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1056" y="78"/>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264" cy="467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639" y="1"/>
            <a:ext cx="3043264" cy="467138"/>
          </a:xfrm>
          <a:prstGeom prst="rect">
            <a:avLst/>
          </a:prstGeom>
        </p:spPr>
        <p:txBody>
          <a:bodyPr vert="horz" lIns="91440" tIns="45720" rIns="91440" bIns="45720" rtlCol="0"/>
          <a:lstStyle>
            <a:lvl1pPr algn="r">
              <a:defRPr sz="1200"/>
            </a:lvl1pPr>
          </a:lstStyle>
          <a:p>
            <a:fld id="{2CED777C-E3A4-4378-958D-8441ED646C03}" type="datetimeFigureOut">
              <a:rPr lang="en-US" smtClean="0"/>
              <a:t>1/25/2022</a:t>
            </a:fld>
            <a:endParaRPr lang="en-US"/>
          </a:p>
        </p:txBody>
      </p:sp>
      <p:sp>
        <p:nvSpPr>
          <p:cNvPr id="4" name="Footer Placeholder 3"/>
          <p:cNvSpPr>
            <a:spLocks noGrp="1"/>
          </p:cNvSpPr>
          <p:nvPr>
            <p:ph type="ftr" sz="quarter" idx="2"/>
          </p:nvPr>
        </p:nvSpPr>
        <p:spPr>
          <a:xfrm>
            <a:off x="0" y="8841962"/>
            <a:ext cx="3043264" cy="467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639" y="8841962"/>
            <a:ext cx="3043264" cy="467138"/>
          </a:xfrm>
          <a:prstGeom prst="rect">
            <a:avLst/>
          </a:prstGeom>
        </p:spPr>
        <p:txBody>
          <a:bodyPr vert="horz" lIns="91440" tIns="45720" rIns="91440" bIns="45720" rtlCol="0" anchor="b"/>
          <a:lstStyle>
            <a:lvl1pPr algn="r">
              <a:defRPr sz="1200"/>
            </a:lvl1pPr>
          </a:lstStyle>
          <a:p>
            <a:fld id="{30290AA8-3B41-4686-8BE8-BBC5946BF208}" type="slidenum">
              <a:rPr lang="en-US" smtClean="0"/>
              <a:t>‹#›</a:t>
            </a:fld>
            <a:endParaRPr lang="en-US"/>
          </a:p>
        </p:txBody>
      </p:sp>
    </p:spTree>
    <p:extLst>
      <p:ext uri="{BB962C8B-B14F-4D97-AF65-F5344CB8AC3E}">
        <p14:creationId xmlns:p14="http://schemas.microsoft.com/office/powerpoint/2010/main" val="1706775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994"/>
          </a:xfrm>
          <a:prstGeom prst="rect">
            <a:avLst/>
          </a:prstGeom>
        </p:spPr>
        <p:txBody>
          <a:bodyPr vert="horz" lIns="102074" tIns="51037" rIns="102074" bIns="51037" rtlCol="0"/>
          <a:lstStyle>
            <a:lvl1pPr algn="l">
              <a:defRPr sz="1300"/>
            </a:lvl1pPr>
          </a:lstStyle>
          <a:p>
            <a:endParaRPr lang="en-US"/>
          </a:p>
        </p:txBody>
      </p:sp>
      <p:sp>
        <p:nvSpPr>
          <p:cNvPr id="3" name="Date Placeholder 2"/>
          <p:cNvSpPr>
            <a:spLocks noGrp="1"/>
          </p:cNvSpPr>
          <p:nvPr>
            <p:ph type="dt" idx="1"/>
          </p:nvPr>
        </p:nvSpPr>
        <p:spPr>
          <a:xfrm>
            <a:off x="3978538" y="0"/>
            <a:ext cx="3043343" cy="465994"/>
          </a:xfrm>
          <a:prstGeom prst="rect">
            <a:avLst/>
          </a:prstGeom>
        </p:spPr>
        <p:txBody>
          <a:bodyPr vert="horz" lIns="102074" tIns="51037" rIns="102074" bIns="51037" rtlCol="0"/>
          <a:lstStyle>
            <a:lvl1pPr algn="r">
              <a:defRPr sz="1300"/>
            </a:lvl1pPr>
          </a:lstStyle>
          <a:p>
            <a:fld id="{2A890344-66FF-4D6C-B5FB-C28885E765B5}" type="datetimeFigureOut">
              <a:rPr lang="en-US" smtClean="0"/>
              <a:t>1/25/2022</a:t>
            </a:fld>
            <a:endParaRPr lang="en-US"/>
          </a:p>
        </p:txBody>
      </p:sp>
      <p:sp>
        <p:nvSpPr>
          <p:cNvPr id="4" name="Slide Image Placeholder 3"/>
          <p:cNvSpPr>
            <a:spLocks noGrp="1" noRot="1" noChangeAspect="1"/>
          </p:cNvSpPr>
          <p:nvPr>
            <p:ph type="sldImg" idx="2"/>
          </p:nvPr>
        </p:nvSpPr>
        <p:spPr>
          <a:xfrm>
            <a:off x="893763" y="1163638"/>
            <a:ext cx="5235575" cy="3141662"/>
          </a:xfrm>
          <a:prstGeom prst="rect">
            <a:avLst/>
          </a:prstGeom>
          <a:noFill/>
          <a:ln w="12700">
            <a:solidFill>
              <a:prstClr val="black"/>
            </a:solidFill>
          </a:ln>
        </p:spPr>
        <p:txBody>
          <a:bodyPr vert="horz" lIns="102074" tIns="51037" rIns="102074" bIns="51037" rtlCol="0" anchor="ctr"/>
          <a:lstStyle/>
          <a:p>
            <a:endParaRPr lang="en-US"/>
          </a:p>
        </p:txBody>
      </p:sp>
      <p:sp>
        <p:nvSpPr>
          <p:cNvPr id="5" name="Notes Placeholder 4"/>
          <p:cNvSpPr>
            <a:spLocks noGrp="1"/>
          </p:cNvSpPr>
          <p:nvPr>
            <p:ph type="body" sz="quarter" idx="3"/>
          </p:nvPr>
        </p:nvSpPr>
        <p:spPr>
          <a:xfrm>
            <a:off x="702310" y="4479469"/>
            <a:ext cx="5618480" cy="3665995"/>
          </a:xfrm>
          <a:prstGeom prst="rect">
            <a:avLst/>
          </a:prstGeom>
        </p:spPr>
        <p:txBody>
          <a:bodyPr vert="horz" lIns="102074" tIns="51037" rIns="102074" bIns="5103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3109"/>
            <a:ext cx="3043343" cy="465993"/>
          </a:xfrm>
          <a:prstGeom prst="rect">
            <a:avLst/>
          </a:prstGeom>
        </p:spPr>
        <p:txBody>
          <a:bodyPr vert="horz" lIns="102074" tIns="51037" rIns="102074" bIns="51037" rtlCol="0" anchor="b"/>
          <a:lstStyle>
            <a:lvl1pPr algn="l">
              <a:defRPr sz="1300"/>
            </a:lvl1pPr>
          </a:lstStyle>
          <a:p>
            <a:endParaRPr lang="en-US"/>
          </a:p>
        </p:txBody>
      </p:sp>
      <p:sp>
        <p:nvSpPr>
          <p:cNvPr id="7" name="Slide Number Placeholder 6"/>
          <p:cNvSpPr>
            <a:spLocks noGrp="1"/>
          </p:cNvSpPr>
          <p:nvPr>
            <p:ph type="sldNum" sz="quarter" idx="5"/>
          </p:nvPr>
        </p:nvSpPr>
        <p:spPr>
          <a:xfrm>
            <a:off x="3978538" y="8843109"/>
            <a:ext cx="3043343" cy="465993"/>
          </a:xfrm>
          <a:prstGeom prst="rect">
            <a:avLst/>
          </a:prstGeom>
        </p:spPr>
        <p:txBody>
          <a:bodyPr vert="horz" lIns="102074" tIns="51037" rIns="102074" bIns="51037" rtlCol="0" anchor="b"/>
          <a:lstStyle>
            <a:lvl1pPr algn="r">
              <a:defRPr sz="1300"/>
            </a:lvl1pPr>
          </a:lstStyle>
          <a:p>
            <a:fld id="{5B1CE602-BF23-4E64-85CB-045FA17816E6}" type="slidenum">
              <a:rPr lang="en-US" smtClean="0"/>
              <a:t>‹#›</a:t>
            </a:fld>
            <a:endParaRPr lang="en-US"/>
          </a:p>
        </p:txBody>
      </p:sp>
    </p:spTree>
    <p:extLst>
      <p:ext uri="{BB962C8B-B14F-4D97-AF65-F5344CB8AC3E}">
        <p14:creationId xmlns:p14="http://schemas.microsoft.com/office/powerpoint/2010/main" val="3840542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20745">
              <a:defRPr/>
            </a:pPr>
            <a:endParaRPr lang="en-US" i="1"/>
          </a:p>
        </p:txBody>
      </p:sp>
      <p:sp>
        <p:nvSpPr>
          <p:cNvPr id="4" name="Slide Number Placeholder 3"/>
          <p:cNvSpPr>
            <a:spLocks noGrp="1"/>
          </p:cNvSpPr>
          <p:nvPr>
            <p:ph type="sldNum" sz="quarter" idx="5"/>
          </p:nvPr>
        </p:nvSpPr>
        <p:spPr/>
        <p:txBody>
          <a:bodyPr/>
          <a:lstStyle/>
          <a:p>
            <a:fld id="{5B1CE602-BF23-4E64-85CB-045FA17816E6}" type="slidenum">
              <a:rPr lang="en-US" smtClean="0"/>
              <a:t>1</a:t>
            </a:fld>
            <a:endParaRPr lang="en-US"/>
          </a:p>
        </p:txBody>
      </p:sp>
    </p:spTree>
    <p:extLst>
      <p:ext uri="{BB962C8B-B14F-4D97-AF65-F5344CB8AC3E}">
        <p14:creationId xmlns:p14="http://schemas.microsoft.com/office/powerpoint/2010/main" val="3285653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1CE602-BF23-4E64-85CB-045FA17816E6}" type="slidenum">
              <a:rPr lang="en-US" smtClean="0"/>
              <a:t>12</a:t>
            </a:fld>
            <a:endParaRPr lang="en-US"/>
          </a:p>
        </p:txBody>
      </p:sp>
    </p:spTree>
    <p:extLst>
      <p:ext uri="{BB962C8B-B14F-4D97-AF65-F5344CB8AC3E}">
        <p14:creationId xmlns:p14="http://schemas.microsoft.com/office/powerpoint/2010/main" val="432777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CE602-BF23-4E64-85CB-045FA17816E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4352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CE602-BF23-4E64-85CB-045FA17816E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7609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CE602-BF23-4E64-85CB-045FA17816E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684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CE602-BF23-4E64-85CB-045FA17816E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1881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CE602-BF23-4E64-85CB-045FA17816E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9795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1CE602-BF23-4E64-85CB-045FA17816E6}" type="slidenum">
              <a:rPr lang="en-US" smtClean="0"/>
              <a:t>18</a:t>
            </a:fld>
            <a:endParaRPr lang="en-US"/>
          </a:p>
        </p:txBody>
      </p:sp>
    </p:spTree>
    <p:extLst>
      <p:ext uri="{BB962C8B-B14F-4D97-AF65-F5344CB8AC3E}">
        <p14:creationId xmlns:p14="http://schemas.microsoft.com/office/powerpoint/2010/main" val="2608328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CE602-BF23-4E64-85CB-045FA17816E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8453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Remind employees that it can take up to 2 pay periods to set up DOI Talent account. They can take training on the alternate site.  They MUST print and retain certificate for IG/Audit purposes. </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CE602-BF23-4E64-85CB-045FA17816E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9930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1CE602-BF23-4E64-85CB-045FA17816E6}" type="slidenum">
              <a:rPr lang="en-US" smtClean="0"/>
              <a:t>21</a:t>
            </a:fld>
            <a:endParaRPr lang="en-US"/>
          </a:p>
        </p:txBody>
      </p:sp>
    </p:spTree>
    <p:extLst>
      <p:ext uri="{BB962C8B-B14F-4D97-AF65-F5344CB8AC3E}">
        <p14:creationId xmlns:p14="http://schemas.microsoft.com/office/powerpoint/2010/main" val="2507676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1CE602-BF23-4E64-85CB-045FA17816E6}" type="slidenum">
              <a:rPr lang="en-US" smtClean="0"/>
              <a:t>2</a:t>
            </a:fld>
            <a:endParaRPr lang="en-US"/>
          </a:p>
        </p:txBody>
      </p:sp>
    </p:spTree>
    <p:extLst>
      <p:ext uri="{BB962C8B-B14F-4D97-AF65-F5344CB8AC3E}">
        <p14:creationId xmlns:p14="http://schemas.microsoft.com/office/powerpoint/2010/main" val="40928236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Janine</a:t>
            </a:r>
          </a:p>
        </p:txBody>
      </p:sp>
      <p:sp>
        <p:nvSpPr>
          <p:cNvPr id="4" name="Slide Number Placeholder 3"/>
          <p:cNvSpPr>
            <a:spLocks noGrp="1"/>
          </p:cNvSpPr>
          <p:nvPr>
            <p:ph type="sldNum" sz="quarter" idx="5"/>
          </p:nvPr>
        </p:nvSpPr>
        <p:spPr/>
        <p:txBody>
          <a:bodyPr/>
          <a:lstStyle/>
          <a:p>
            <a:fld id="{5B1CE602-BF23-4E64-85CB-045FA17816E6}" type="slidenum">
              <a:rPr lang="en-US" smtClean="0"/>
              <a:t>22</a:t>
            </a:fld>
            <a:endParaRPr lang="en-US"/>
          </a:p>
        </p:txBody>
      </p:sp>
    </p:spTree>
    <p:extLst>
      <p:ext uri="{BB962C8B-B14F-4D97-AF65-F5344CB8AC3E}">
        <p14:creationId xmlns:p14="http://schemas.microsoft.com/office/powerpoint/2010/main" val="33181865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1CE602-BF23-4E64-85CB-045FA17816E6}" type="slidenum">
              <a:rPr lang="en-US" smtClean="0"/>
              <a:t>23</a:t>
            </a:fld>
            <a:endParaRPr lang="en-US"/>
          </a:p>
        </p:txBody>
      </p:sp>
    </p:spTree>
    <p:extLst>
      <p:ext uri="{BB962C8B-B14F-4D97-AF65-F5344CB8AC3E}">
        <p14:creationId xmlns:p14="http://schemas.microsoft.com/office/powerpoint/2010/main" val="36943031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1CE602-BF23-4E64-85CB-045FA17816E6}" type="slidenum">
              <a:rPr lang="en-US" smtClean="0"/>
              <a:t>24</a:t>
            </a:fld>
            <a:endParaRPr lang="en-US"/>
          </a:p>
        </p:txBody>
      </p:sp>
    </p:spTree>
    <p:extLst>
      <p:ext uri="{BB962C8B-B14F-4D97-AF65-F5344CB8AC3E}">
        <p14:creationId xmlns:p14="http://schemas.microsoft.com/office/powerpoint/2010/main" val="1594713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1CE602-BF23-4E64-85CB-045FA17816E6}" type="slidenum">
              <a:rPr lang="en-US" smtClean="0"/>
              <a:t>25</a:t>
            </a:fld>
            <a:endParaRPr lang="en-US"/>
          </a:p>
        </p:txBody>
      </p:sp>
    </p:spTree>
    <p:extLst>
      <p:ext uri="{BB962C8B-B14F-4D97-AF65-F5344CB8AC3E}">
        <p14:creationId xmlns:p14="http://schemas.microsoft.com/office/powerpoint/2010/main" val="19896269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1CE602-BF23-4E64-85CB-045FA17816E6}" type="slidenum">
              <a:rPr lang="en-US" smtClean="0"/>
              <a:t>26</a:t>
            </a:fld>
            <a:endParaRPr lang="en-US"/>
          </a:p>
        </p:txBody>
      </p:sp>
    </p:spTree>
    <p:extLst>
      <p:ext uri="{BB962C8B-B14F-4D97-AF65-F5344CB8AC3E}">
        <p14:creationId xmlns:p14="http://schemas.microsoft.com/office/powerpoint/2010/main" val="13824913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1CE602-BF23-4E64-85CB-045FA17816E6}" type="slidenum">
              <a:rPr lang="en-US" smtClean="0"/>
              <a:t>27</a:t>
            </a:fld>
            <a:endParaRPr lang="en-US"/>
          </a:p>
        </p:txBody>
      </p:sp>
    </p:spTree>
    <p:extLst>
      <p:ext uri="{BB962C8B-B14F-4D97-AF65-F5344CB8AC3E}">
        <p14:creationId xmlns:p14="http://schemas.microsoft.com/office/powerpoint/2010/main" val="20503427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1CE602-BF23-4E64-85CB-045FA17816E6}" type="slidenum">
              <a:rPr lang="en-US" smtClean="0"/>
              <a:t>28</a:t>
            </a:fld>
            <a:endParaRPr lang="en-US"/>
          </a:p>
        </p:txBody>
      </p:sp>
    </p:spTree>
    <p:extLst>
      <p:ext uri="{BB962C8B-B14F-4D97-AF65-F5344CB8AC3E}">
        <p14:creationId xmlns:p14="http://schemas.microsoft.com/office/powerpoint/2010/main" val="27644879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1CE602-BF23-4E64-85CB-045FA17816E6}" type="slidenum">
              <a:rPr lang="en-US" smtClean="0"/>
              <a:t>29</a:t>
            </a:fld>
            <a:endParaRPr lang="en-US"/>
          </a:p>
        </p:txBody>
      </p:sp>
    </p:spTree>
    <p:extLst>
      <p:ext uri="{BB962C8B-B14F-4D97-AF65-F5344CB8AC3E}">
        <p14:creationId xmlns:p14="http://schemas.microsoft.com/office/powerpoint/2010/main" val="2591807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Temporary</a:t>
            </a:r>
            <a:r>
              <a:rPr lang="en-US" baseline="0"/>
              <a:t> employees can be excused. </a:t>
            </a:r>
            <a:endParaRPr lang="en-US"/>
          </a:p>
        </p:txBody>
      </p:sp>
      <p:sp>
        <p:nvSpPr>
          <p:cNvPr id="4" name="Slide Number Placeholder 3"/>
          <p:cNvSpPr>
            <a:spLocks noGrp="1"/>
          </p:cNvSpPr>
          <p:nvPr>
            <p:ph type="sldNum" sz="quarter" idx="5"/>
          </p:nvPr>
        </p:nvSpPr>
        <p:spPr/>
        <p:txBody>
          <a:bodyPr/>
          <a:lstStyle/>
          <a:p>
            <a:fld id="{5B1CE602-BF23-4E64-85CB-045FA17816E6}" type="slidenum">
              <a:rPr lang="en-US" smtClean="0"/>
              <a:t>30</a:t>
            </a:fld>
            <a:endParaRPr lang="en-US"/>
          </a:p>
        </p:txBody>
      </p:sp>
    </p:spTree>
    <p:extLst>
      <p:ext uri="{BB962C8B-B14F-4D97-AF65-F5344CB8AC3E}">
        <p14:creationId xmlns:p14="http://schemas.microsoft.com/office/powerpoint/2010/main" val="36463264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Instruct employees to submit TSP-3 form directly to TSP.  Remind employees to wait until TSP Account # is received as it is a requirement on the form.</a:t>
            </a:r>
          </a:p>
          <a:p>
            <a:r>
              <a:rPr lang="en-US" b="1"/>
              <a:t>Mail the original to: </a:t>
            </a:r>
            <a:endParaRPr lang="en-US"/>
          </a:p>
          <a:p>
            <a:r>
              <a:rPr lang="en-US" b="1"/>
              <a:t>Thrift Savings Plan</a:t>
            </a:r>
            <a:endParaRPr lang="en-US">
              <a:cs typeface="Calibri"/>
            </a:endParaRPr>
          </a:p>
          <a:p>
            <a:r>
              <a:rPr lang="en-US" b="1"/>
              <a:t>P.O. Box 385021</a:t>
            </a:r>
            <a:endParaRPr lang="en-US"/>
          </a:p>
          <a:p>
            <a:r>
              <a:rPr lang="en-US" b="1"/>
              <a:t>Birmingham, AL 35238</a:t>
            </a:r>
            <a:endParaRPr lang="en-US"/>
          </a:p>
          <a:p>
            <a:r>
              <a:rPr lang="en-US" b="1"/>
              <a:t>Or fax to: 1-866-817-5023</a:t>
            </a:r>
            <a:endParaRPr lang="en-US"/>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5B1CE602-BF23-4E64-85CB-045FA17816E6}" type="slidenum">
              <a:rPr lang="en-US" smtClean="0"/>
              <a:t>31</a:t>
            </a:fld>
            <a:endParaRPr lang="en-US"/>
          </a:p>
        </p:txBody>
      </p:sp>
    </p:spTree>
    <p:extLst>
      <p:ext uri="{BB962C8B-B14F-4D97-AF65-F5344CB8AC3E}">
        <p14:creationId xmlns:p14="http://schemas.microsoft.com/office/powerpoint/2010/main" val="3464064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1CE602-BF23-4E64-85CB-045FA17816E6}" type="slidenum">
              <a:rPr lang="en-US" smtClean="0"/>
              <a:t>3</a:t>
            </a:fld>
            <a:endParaRPr lang="en-US"/>
          </a:p>
        </p:txBody>
      </p:sp>
    </p:spTree>
    <p:extLst>
      <p:ext uri="{BB962C8B-B14F-4D97-AF65-F5344CB8AC3E}">
        <p14:creationId xmlns:p14="http://schemas.microsoft.com/office/powerpoint/2010/main" val="6993819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1CE602-BF23-4E64-85CB-045FA17816E6}" type="slidenum">
              <a:rPr lang="en-US" smtClean="0"/>
              <a:t>32</a:t>
            </a:fld>
            <a:endParaRPr lang="en-US"/>
          </a:p>
        </p:txBody>
      </p:sp>
    </p:spTree>
    <p:extLst>
      <p:ext uri="{BB962C8B-B14F-4D97-AF65-F5344CB8AC3E}">
        <p14:creationId xmlns:p14="http://schemas.microsoft.com/office/powerpoint/2010/main" val="2190357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CE602-BF23-4E64-85CB-045FA17816E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18364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1CE602-BF23-4E64-85CB-045FA17816E6}" type="slidenum">
              <a:rPr lang="en-US" smtClean="0"/>
              <a:t>34</a:t>
            </a:fld>
            <a:endParaRPr lang="en-US"/>
          </a:p>
        </p:txBody>
      </p:sp>
    </p:spTree>
    <p:extLst>
      <p:ext uri="{BB962C8B-B14F-4D97-AF65-F5344CB8AC3E}">
        <p14:creationId xmlns:p14="http://schemas.microsoft.com/office/powerpoint/2010/main" val="29391714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1CE602-BF23-4E64-85CB-045FA17816E6}" type="slidenum">
              <a:rPr lang="en-US" smtClean="0"/>
              <a:t>35</a:t>
            </a:fld>
            <a:endParaRPr lang="en-US"/>
          </a:p>
        </p:txBody>
      </p:sp>
    </p:spTree>
    <p:extLst>
      <p:ext uri="{BB962C8B-B14F-4D97-AF65-F5344CB8AC3E}">
        <p14:creationId xmlns:p14="http://schemas.microsoft.com/office/powerpoint/2010/main" val="8397135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1CE602-BF23-4E64-85CB-045FA17816E6}" type="slidenum">
              <a:rPr lang="en-US" smtClean="0"/>
              <a:t>36</a:t>
            </a:fld>
            <a:endParaRPr lang="en-US"/>
          </a:p>
        </p:txBody>
      </p:sp>
    </p:spTree>
    <p:extLst>
      <p:ext uri="{BB962C8B-B14F-4D97-AF65-F5344CB8AC3E}">
        <p14:creationId xmlns:p14="http://schemas.microsoft.com/office/powerpoint/2010/main" val="18056047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1CE602-BF23-4E64-85CB-045FA17816E6}" type="slidenum">
              <a:rPr lang="en-US" smtClean="0"/>
              <a:t>37</a:t>
            </a:fld>
            <a:endParaRPr lang="en-US"/>
          </a:p>
        </p:txBody>
      </p:sp>
    </p:spTree>
    <p:extLst>
      <p:ext uri="{BB962C8B-B14F-4D97-AF65-F5344CB8AC3E}">
        <p14:creationId xmlns:p14="http://schemas.microsoft.com/office/powerpoint/2010/main" val="31404464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1CE602-BF23-4E64-85CB-045FA17816E6}" type="slidenum">
              <a:rPr lang="en-US" smtClean="0"/>
              <a:t>38</a:t>
            </a:fld>
            <a:endParaRPr lang="en-US"/>
          </a:p>
        </p:txBody>
      </p:sp>
    </p:spTree>
    <p:extLst>
      <p:ext uri="{BB962C8B-B14F-4D97-AF65-F5344CB8AC3E}">
        <p14:creationId xmlns:p14="http://schemas.microsoft.com/office/powerpoint/2010/main" val="25334021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1CE602-BF23-4E64-85CB-045FA17816E6}" type="slidenum">
              <a:rPr lang="en-US" smtClean="0"/>
              <a:t>39</a:t>
            </a:fld>
            <a:endParaRPr lang="en-US"/>
          </a:p>
        </p:txBody>
      </p:sp>
    </p:spTree>
    <p:extLst>
      <p:ext uri="{BB962C8B-B14F-4D97-AF65-F5344CB8AC3E}">
        <p14:creationId xmlns:p14="http://schemas.microsoft.com/office/powerpoint/2010/main" val="13917868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1CE602-BF23-4E64-85CB-045FA17816E6}" type="slidenum">
              <a:rPr lang="en-US" smtClean="0"/>
              <a:t>40</a:t>
            </a:fld>
            <a:endParaRPr lang="en-US"/>
          </a:p>
        </p:txBody>
      </p:sp>
    </p:spTree>
    <p:extLst>
      <p:ext uri="{BB962C8B-B14F-4D97-AF65-F5344CB8AC3E}">
        <p14:creationId xmlns:p14="http://schemas.microsoft.com/office/powerpoint/2010/main" val="42536873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1CE602-BF23-4E64-85CB-045FA17816E6}" type="slidenum">
              <a:rPr lang="en-US" smtClean="0"/>
              <a:t>41</a:t>
            </a:fld>
            <a:endParaRPr lang="en-US"/>
          </a:p>
        </p:txBody>
      </p:sp>
    </p:spTree>
    <p:extLst>
      <p:ext uri="{BB962C8B-B14F-4D97-AF65-F5344CB8AC3E}">
        <p14:creationId xmlns:p14="http://schemas.microsoft.com/office/powerpoint/2010/main" val="1305988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1CE602-BF23-4E64-85CB-045FA17816E6}" type="slidenum">
              <a:rPr lang="en-US" smtClean="0"/>
              <a:t>4</a:t>
            </a:fld>
            <a:endParaRPr lang="en-US"/>
          </a:p>
        </p:txBody>
      </p:sp>
    </p:spTree>
    <p:extLst>
      <p:ext uri="{BB962C8B-B14F-4D97-AF65-F5344CB8AC3E}">
        <p14:creationId xmlns:p14="http://schemas.microsoft.com/office/powerpoint/2010/main" val="24664583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1CE602-BF23-4E64-85CB-045FA17816E6}" type="slidenum">
              <a:rPr lang="en-US" smtClean="0"/>
              <a:t>42</a:t>
            </a:fld>
            <a:endParaRPr lang="en-US"/>
          </a:p>
        </p:txBody>
      </p:sp>
    </p:spTree>
    <p:extLst>
      <p:ext uri="{BB962C8B-B14F-4D97-AF65-F5344CB8AC3E}">
        <p14:creationId xmlns:p14="http://schemas.microsoft.com/office/powerpoint/2010/main" val="42920477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1CE602-BF23-4E64-85CB-045FA17816E6}" type="slidenum">
              <a:rPr lang="en-US" smtClean="0"/>
              <a:t>43</a:t>
            </a:fld>
            <a:endParaRPr lang="en-US"/>
          </a:p>
        </p:txBody>
      </p:sp>
    </p:spTree>
    <p:extLst>
      <p:ext uri="{BB962C8B-B14F-4D97-AF65-F5344CB8AC3E}">
        <p14:creationId xmlns:p14="http://schemas.microsoft.com/office/powerpoint/2010/main" val="12751508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1CE602-BF23-4E64-85CB-045FA17816E6}" type="slidenum">
              <a:rPr lang="en-US" smtClean="0"/>
              <a:t>44</a:t>
            </a:fld>
            <a:endParaRPr lang="en-US"/>
          </a:p>
        </p:txBody>
      </p:sp>
    </p:spTree>
    <p:extLst>
      <p:ext uri="{BB962C8B-B14F-4D97-AF65-F5344CB8AC3E}">
        <p14:creationId xmlns:p14="http://schemas.microsoft.com/office/powerpoint/2010/main" val="23293449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1CE602-BF23-4E64-85CB-045FA17816E6}" type="slidenum">
              <a:rPr lang="en-US" smtClean="0"/>
              <a:t>45</a:t>
            </a:fld>
            <a:endParaRPr lang="en-US"/>
          </a:p>
        </p:txBody>
      </p:sp>
    </p:spTree>
    <p:extLst>
      <p:ext uri="{BB962C8B-B14F-4D97-AF65-F5344CB8AC3E}">
        <p14:creationId xmlns:p14="http://schemas.microsoft.com/office/powerpoint/2010/main" val="14615179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1CE602-BF23-4E64-85CB-045FA17816E6}" type="slidenum">
              <a:rPr lang="en-US" smtClean="0"/>
              <a:t>46</a:t>
            </a:fld>
            <a:endParaRPr lang="en-US"/>
          </a:p>
        </p:txBody>
      </p:sp>
    </p:spTree>
    <p:extLst>
      <p:ext uri="{BB962C8B-B14F-4D97-AF65-F5344CB8AC3E}">
        <p14:creationId xmlns:p14="http://schemas.microsoft.com/office/powerpoint/2010/main" val="18301259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1CE602-BF23-4E64-85CB-045FA17816E6}" type="slidenum">
              <a:rPr lang="en-US" smtClean="0"/>
              <a:t>47</a:t>
            </a:fld>
            <a:endParaRPr lang="en-US"/>
          </a:p>
        </p:txBody>
      </p:sp>
    </p:spTree>
    <p:extLst>
      <p:ext uri="{BB962C8B-B14F-4D97-AF65-F5344CB8AC3E}">
        <p14:creationId xmlns:p14="http://schemas.microsoft.com/office/powerpoint/2010/main" val="8506994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1CE602-BF23-4E64-85CB-045FA17816E6}" type="slidenum">
              <a:rPr lang="en-US" smtClean="0"/>
              <a:t>48</a:t>
            </a:fld>
            <a:endParaRPr lang="en-US"/>
          </a:p>
        </p:txBody>
      </p:sp>
    </p:spTree>
    <p:extLst>
      <p:ext uri="{BB962C8B-B14F-4D97-AF65-F5344CB8AC3E}">
        <p14:creationId xmlns:p14="http://schemas.microsoft.com/office/powerpoint/2010/main" val="31978754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1CE602-BF23-4E64-85CB-045FA17816E6}" type="slidenum">
              <a:rPr lang="en-US" smtClean="0"/>
              <a:t>49</a:t>
            </a:fld>
            <a:endParaRPr lang="en-US"/>
          </a:p>
        </p:txBody>
      </p:sp>
    </p:spTree>
    <p:extLst>
      <p:ext uri="{BB962C8B-B14F-4D97-AF65-F5344CB8AC3E}">
        <p14:creationId xmlns:p14="http://schemas.microsoft.com/office/powerpoint/2010/main" val="10304949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1CE602-BF23-4E64-85CB-045FA17816E6}" type="slidenum">
              <a:rPr lang="en-US" smtClean="0"/>
              <a:t>50</a:t>
            </a:fld>
            <a:endParaRPr lang="en-US"/>
          </a:p>
        </p:txBody>
      </p:sp>
    </p:spTree>
    <p:extLst>
      <p:ext uri="{BB962C8B-B14F-4D97-AF65-F5344CB8AC3E}">
        <p14:creationId xmlns:p14="http://schemas.microsoft.com/office/powerpoint/2010/main" val="30350383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1CE602-BF23-4E64-85CB-045FA17816E6}" type="slidenum">
              <a:rPr lang="en-US" smtClean="0"/>
              <a:t>51</a:t>
            </a:fld>
            <a:endParaRPr lang="en-US"/>
          </a:p>
        </p:txBody>
      </p:sp>
    </p:spTree>
    <p:extLst>
      <p:ext uri="{BB962C8B-B14F-4D97-AF65-F5344CB8AC3E}">
        <p14:creationId xmlns:p14="http://schemas.microsoft.com/office/powerpoint/2010/main" val="1353138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CE602-BF23-4E64-85CB-045FA17816E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48594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1CE602-BF23-4E64-85CB-045FA17816E6}" type="slidenum">
              <a:rPr lang="en-US" smtClean="0"/>
              <a:t>52</a:t>
            </a:fld>
            <a:endParaRPr lang="en-US"/>
          </a:p>
        </p:txBody>
      </p:sp>
    </p:spTree>
    <p:extLst>
      <p:ext uri="{BB962C8B-B14F-4D97-AF65-F5344CB8AC3E}">
        <p14:creationId xmlns:p14="http://schemas.microsoft.com/office/powerpoint/2010/main" val="24217251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1CE602-BF23-4E64-85CB-045FA17816E6}" type="slidenum">
              <a:rPr lang="en-US" smtClean="0"/>
              <a:t>54</a:t>
            </a:fld>
            <a:endParaRPr lang="en-US"/>
          </a:p>
        </p:txBody>
      </p:sp>
    </p:spTree>
    <p:extLst>
      <p:ext uri="{BB962C8B-B14F-4D97-AF65-F5344CB8AC3E}">
        <p14:creationId xmlns:p14="http://schemas.microsoft.com/office/powerpoint/2010/main" val="8380854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1CE602-BF23-4E64-85CB-045FA17816E6}" type="slidenum">
              <a:rPr lang="en-US" smtClean="0"/>
              <a:t>56</a:t>
            </a:fld>
            <a:endParaRPr lang="en-US"/>
          </a:p>
        </p:txBody>
      </p:sp>
    </p:spTree>
    <p:extLst>
      <p:ext uri="{BB962C8B-B14F-4D97-AF65-F5344CB8AC3E}">
        <p14:creationId xmlns:p14="http://schemas.microsoft.com/office/powerpoint/2010/main" val="181797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Brian</a:t>
            </a:r>
          </a:p>
        </p:txBody>
      </p:sp>
      <p:sp>
        <p:nvSpPr>
          <p:cNvPr id="4" name="Slide Number Placeholder 3"/>
          <p:cNvSpPr>
            <a:spLocks noGrp="1"/>
          </p:cNvSpPr>
          <p:nvPr>
            <p:ph type="sldNum" sz="quarter" idx="5"/>
          </p:nvPr>
        </p:nvSpPr>
        <p:spPr/>
        <p:txBody>
          <a:bodyPr/>
          <a:lstStyle/>
          <a:p>
            <a:fld id="{5B1CE602-BF23-4E64-85CB-045FA17816E6}" type="slidenum">
              <a:rPr lang="en-US" smtClean="0"/>
              <a:t>6</a:t>
            </a:fld>
            <a:endParaRPr lang="en-US"/>
          </a:p>
        </p:txBody>
      </p:sp>
    </p:spTree>
    <p:extLst>
      <p:ext uri="{BB962C8B-B14F-4D97-AF65-F5344CB8AC3E}">
        <p14:creationId xmlns:p14="http://schemas.microsoft.com/office/powerpoint/2010/main" val="1212567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1CE602-BF23-4E64-85CB-045FA17816E6}" type="slidenum">
              <a:rPr lang="en-US" smtClean="0"/>
              <a:t>9</a:t>
            </a:fld>
            <a:endParaRPr lang="en-US"/>
          </a:p>
        </p:txBody>
      </p:sp>
    </p:spTree>
    <p:extLst>
      <p:ext uri="{BB962C8B-B14F-4D97-AF65-F5344CB8AC3E}">
        <p14:creationId xmlns:p14="http://schemas.microsoft.com/office/powerpoint/2010/main" val="2449833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1CE602-BF23-4E64-85CB-045FA17816E6}" type="slidenum">
              <a:rPr lang="en-US" smtClean="0"/>
              <a:t>10</a:t>
            </a:fld>
            <a:endParaRPr lang="en-US"/>
          </a:p>
        </p:txBody>
      </p:sp>
    </p:spTree>
    <p:extLst>
      <p:ext uri="{BB962C8B-B14F-4D97-AF65-F5344CB8AC3E}">
        <p14:creationId xmlns:p14="http://schemas.microsoft.com/office/powerpoint/2010/main" val="2747816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1CE602-BF23-4E64-85CB-045FA17816E6}" type="slidenum">
              <a:rPr lang="en-US" smtClean="0"/>
              <a:t>11</a:t>
            </a:fld>
            <a:endParaRPr lang="en-US"/>
          </a:p>
        </p:txBody>
      </p:sp>
    </p:spTree>
    <p:extLst>
      <p:ext uri="{BB962C8B-B14F-4D97-AF65-F5344CB8AC3E}">
        <p14:creationId xmlns:p14="http://schemas.microsoft.com/office/powerpoint/2010/main" val="32912071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4114800"/>
          </a:xfrm>
          <a:custGeom>
            <a:avLst/>
            <a:gdLst/>
            <a:ahLst/>
            <a:cxnLst/>
            <a:rect l="l" t="t" r="r" b="b"/>
            <a:pathLst>
              <a:path w="9144000" h="4114800">
                <a:moveTo>
                  <a:pt x="0" y="4114800"/>
                </a:moveTo>
                <a:lnTo>
                  <a:pt x="9144000" y="4114800"/>
                </a:lnTo>
                <a:lnTo>
                  <a:pt x="9144000" y="0"/>
                </a:lnTo>
                <a:lnTo>
                  <a:pt x="0" y="0"/>
                </a:lnTo>
                <a:lnTo>
                  <a:pt x="0" y="4114800"/>
                </a:lnTo>
                <a:close/>
              </a:path>
            </a:pathLst>
          </a:custGeom>
          <a:solidFill>
            <a:srgbClr val="347863"/>
          </a:solidFill>
        </p:spPr>
        <p:txBody>
          <a:bodyPr wrap="square" lIns="0" tIns="0" rIns="0" bIns="0" rtlCol="0"/>
          <a:lstStyle/>
          <a:p>
            <a:endParaRPr/>
          </a:p>
        </p:txBody>
      </p:sp>
      <p:sp>
        <p:nvSpPr>
          <p:cNvPr id="17" name="bk object 17"/>
          <p:cNvSpPr/>
          <p:nvPr/>
        </p:nvSpPr>
        <p:spPr>
          <a:xfrm>
            <a:off x="4092759" y="780143"/>
            <a:ext cx="958481" cy="1145476"/>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ctrTitle"/>
          </p:nvPr>
        </p:nvSpPr>
        <p:spPr>
          <a:xfrm>
            <a:off x="1280901" y="3013378"/>
            <a:ext cx="6582196" cy="421639"/>
          </a:xfrm>
          <a:prstGeom prst="rect">
            <a:avLst/>
          </a:prstGeom>
        </p:spPr>
        <p:txBody>
          <a:bodyPr wrap="square" lIns="0" tIns="0" rIns="0" bIns="0">
            <a:spAutoFit/>
          </a:bodyPr>
          <a:lstStyle>
            <a:lvl1pPr>
              <a:defRPr sz="2600" b="0" i="0">
                <a:solidFill>
                  <a:schemeClr val="bg1"/>
                </a:solidFill>
                <a:latin typeface="Century"/>
                <a:cs typeface="Century"/>
              </a:defRPr>
            </a:lvl1pPr>
          </a:lstStyle>
          <a:p>
            <a:r>
              <a:rPr lang="en-US"/>
              <a:t>Click to edit Master title style</a:t>
            </a:r>
            <a:endParaRPr/>
          </a:p>
        </p:txBody>
      </p:sp>
      <p:sp>
        <p:nvSpPr>
          <p:cNvPr id="3" name="Holder 3"/>
          <p:cNvSpPr>
            <a:spLocks noGrp="1"/>
          </p:cNvSpPr>
          <p:nvPr>
            <p:ph type="subTitle" idx="4"/>
          </p:nvPr>
        </p:nvSpPr>
        <p:spPr>
          <a:xfrm>
            <a:off x="1371600" y="3072384"/>
            <a:ext cx="6400800" cy="1371600"/>
          </a:xfrm>
          <a:prstGeom prst="rect">
            <a:avLst/>
          </a:prstGeom>
        </p:spPr>
        <p:txBody>
          <a:bodyPr wrap="square" lIns="0" tIns="0" rIns="0" bIns="0">
            <a:spAutoFit/>
          </a:bodyPr>
          <a:lstStyle>
            <a:lvl1pPr>
              <a:defRPr/>
            </a:lvl1pPr>
          </a:lstStyle>
          <a:p>
            <a:r>
              <a:rPr lang="en-US"/>
              <a:t>Click to edit Master subtitle style</a:t>
            </a:r>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5102352"/>
            <a:ext cx="210312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1/25/2022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0D7AC0"/>
                </a:solidFill>
                <a:latin typeface="Century"/>
                <a:cs typeface="Century"/>
              </a:defRPr>
            </a:lvl1pPr>
          </a:lstStyle>
          <a:p>
            <a:r>
              <a:rPr lang="en-US"/>
              <a:t>Click to edit Master title style</a:t>
            </a:r>
            <a:endParaRPr/>
          </a:p>
        </p:txBody>
      </p:sp>
      <p:sp>
        <p:nvSpPr>
          <p:cNvPr id="3" name="Holder 3"/>
          <p:cNvSpPr>
            <a:spLocks noGrp="1"/>
          </p:cNvSpPr>
          <p:nvPr>
            <p:ph type="body" idx="1"/>
          </p:nvPr>
        </p:nvSpPr>
        <p:spPr/>
        <p:txBody>
          <a:bodyPr lIns="0" tIns="0" rIns="0" bIns="0"/>
          <a:lstStyle>
            <a:lvl1pPr>
              <a:defRPr/>
            </a:lvl1pPr>
          </a:lstStyle>
          <a:p>
            <a:pPr lvl="0"/>
            <a:r>
              <a:rPr lang="en-US"/>
              <a:t>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5102352"/>
            <a:ext cx="210312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1/25/2022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0D7AC0"/>
                </a:solidFill>
                <a:latin typeface="Century"/>
                <a:cs typeface="Century"/>
              </a:defRPr>
            </a:lvl1pPr>
          </a:lstStyle>
          <a:p>
            <a:r>
              <a:rPr lang="en-US"/>
              <a:t>Click to edit Master title style</a:t>
            </a:r>
            <a:endParaRPr/>
          </a:p>
        </p:txBody>
      </p:sp>
      <p:sp>
        <p:nvSpPr>
          <p:cNvPr id="3" name="Holder 3"/>
          <p:cNvSpPr>
            <a:spLocks noGrp="1"/>
          </p:cNvSpPr>
          <p:nvPr>
            <p:ph sz="half" idx="2"/>
          </p:nvPr>
        </p:nvSpPr>
        <p:spPr>
          <a:xfrm>
            <a:off x="457200" y="1261872"/>
            <a:ext cx="3977640" cy="3621024"/>
          </a:xfrm>
          <a:prstGeom prst="rect">
            <a:avLst/>
          </a:prstGeom>
        </p:spPr>
        <p:txBody>
          <a:bodyPr wrap="square" lIns="0" tIns="0" rIns="0" bIns="0">
            <a:spAutoFit/>
          </a:bodyPr>
          <a:lstStyle>
            <a:lvl1pPr>
              <a:defRPr/>
            </a:lvl1pPr>
          </a:lstStyle>
          <a:p>
            <a:pPr lvl="0"/>
            <a:r>
              <a:rPr lang="en-US"/>
              <a:t>Edit Master text styles</a:t>
            </a:r>
          </a:p>
        </p:txBody>
      </p:sp>
      <p:sp>
        <p:nvSpPr>
          <p:cNvPr id="4" name="Holder 4"/>
          <p:cNvSpPr>
            <a:spLocks noGrp="1"/>
          </p:cNvSpPr>
          <p:nvPr>
            <p:ph sz="half" idx="3"/>
          </p:nvPr>
        </p:nvSpPr>
        <p:spPr>
          <a:xfrm>
            <a:off x="4709160" y="1261872"/>
            <a:ext cx="3977640" cy="3621024"/>
          </a:xfrm>
          <a:prstGeom prst="rect">
            <a:avLst/>
          </a:prstGeom>
        </p:spPr>
        <p:txBody>
          <a:bodyPr wrap="square" lIns="0" tIns="0" rIns="0" bIns="0">
            <a:spAutoFit/>
          </a:bodyPr>
          <a:lstStyle>
            <a:lvl1pPr>
              <a:defRPr/>
            </a:lvl1pPr>
          </a:lstStyle>
          <a:p>
            <a:pPr lvl="0"/>
            <a:r>
              <a:rPr lang="en-US"/>
              <a:t>Edit Master text styles</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a:xfrm>
            <a:off x="457200" y="5102352"/>
            <a:ext cx="210312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1/25/2022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0D7AC0"/>
                </a:solidFill>
                <a:latin typeface="Century"/>
                <a:cs typeface="Century"/>
              </a:defRPr>
            </a:lvl1pPr>
          </a:lstStyle>
          <a:p>
            <a:r>
              <a:rPr lang="en-US"/>
              <a:t>Click to edit Master title style</a:t>
            </a:r>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a:xfrm>
            <a:off x="457200" y="5102352"/>
            <a:ext cx="210312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1/25/2022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a:xfrm>
            <a:off x="457200" y="5102352"/>
            <a:ext cx="210312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1/25/2022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44500" y="365323"/>
            <a:ext cx="8255000" cy="391159"/>
          </a:xfrm>
          <a:prstGeom prst="rect">
            <a:avLst/>
          </a:prstGeom>
        </p:spPr>
        <p:txBody>
          <a:bodyPr wrap="square" lIns="0" tIns="0" rIns="0" bIns="0">
            <a:spAutoFit/>
          </a:bodyPr>
          <a:lstStyle>
            <a:lvl1pPr>
              <a:defRPr sz="2400" b="0" i="0">
                <a:solidFill>
                  <a:srgbClr val="0D7AC0"/>
                </a:solidFill>
                <a:latin typeface="Century"/>
                <a:cs typeface="Century"/>
              </a:defRPr>
            </a:lvl1pPr>
          </a:lstStyle>
          <a:p>
            <a:endParaRPr/>
          </a:p>
        </p:txBody>
      </p:sp>
      <p:sp>
        <p:nvSpPr>
          <p:cNvPr id="3" name="Holder 3"/>
          <p:cNvSpPr>
            <a:spLocks noGrp="1"/>
          </p:cNvSpPr>
          <p:nvPr>
            <p:ph type="body" idx="1"/>
          </p:nvPr>
        </p:nvSpPr>
        <p:spPr>
          <a:xfrm>
            <a:off x="457200" y="1261872"/>
            <a:ext cx="8229600" cy="362102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5102352"/>
            <a:ext cx="2926080" cy="2743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6" name="Holder 6"/>
          <p:cNvSpPr>
            <a:spLocks noGrp="1"/>
          </p:cNvSpPr>
          <p:nvPr>
            <p:ph type="sldNum" sz="quarter" idx="7"/>
          </p:nvPr>
        </p:nvSpPr>
        <p:spPr>
          <a:xfrm>
            <a:off x="6583680" y="5102352"/>
            <a:ext cx="2103120" cy="2743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
        <p:nvSpPr>
          <p:cNvPr id="7" name="object 3">
            <a:extLst>
              <a:ext uri="{FF2B5EF4-FFF2-40B4-BE49-F238E27FC236}">
                <a16:creationId xmlns:a16="http://schemas.microsoft.com/office/drawing/2014/main" id="{B09D94E6-11CB-4DC7-99F3-E8BAB405A618}"/>
              </a:ext>
            </a:extLst>
          </p:cNvPr>
          <p:cNvSpPr txBox="1"/>
          <p:nvPr userDrawn="1"/>
        </p:nvSpPr>
        <p:spPr>
          <a:xfrm>
            <a:off x="444500" y="4815013"/>
            <a:ext cx="538480" cy="166712"/>
          </a:xfrm>
          <a:prstGeom prst="rect">
            <a:avLst/>
          </a:prstGeom>
        </p:spPr>
        <p:txBody>
          <a:bodyPr vert="horz" wrap="square" lIns="0" tIns="12700" rIns="0" bIns="0" rtlCol="0">
            <a:spAutoFit/>
          </a:bodyPr>
          <a:lstStyle/>
          <a:p>
            <a:pPr marL="12700">
              <a:lnSpc>
                <a:spcPct val="100000"/>
              </a:lnSpc>
              <a:spcBef>
                <a:spcPts val="100"/>
              </a:spcBef>
            </a:pPr>
            <a:r>
              <a:rPr sz="1000" spc="-5">
                <a:solidFill>
                  <a:srgbClr val="006EB6"/>
                </a:solidFill>
                <a:latin typeface="Century"/>
                <a:cs typeface="Century"/>
              </a:rPr>
              <a:t>pg </a:t>
            </a:r>
            <a:fld id="{FD36CD72-E124-41B2-A861-C2C9E4364679}" type="slidenum">
              <a:rPr lang="en-US" sz="1000" spc="-5" smtClean="0">
                <a:solidFill>
                  <a:srgbClr val="006EB6"/>
                </a:solidFill>
                <a:latin typeface="Century"/>
                <a:cs typeface="Century"/>
              </a:rPr>
              <a:t>‹#›</a:t>
            </a:fld>
            <a:endParaRPr sz="1000">
              <a:latin typeface="Century"/>
              <a:cs typeface="Century"/>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png"/><Relationship Id="rId7" Type="http://schemas.openxmlformats.org/officeDocument/2006/relationships/hyperlink" Target="https://doimspp.sharepoint.com/sites/fws-FF10G224PS/SitePages/New-PIV-Accou.asp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mailto:FWS_Personnelsecurity@fws.gov"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doi.gov/ibc/resources/payroll-calendars"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hyperlink" Target="https://doimspp.sharepoint.com/sites/fws-forms/Shared%20Documents/Forms/AllItems.aspx?id=%2Fsites%2Ffws%2Dforms%2FShared%20Documents%2FQuicktime%20Rules%20of%20Behavior%2Epdf&amp;parent=%2Fsites%2Ffws%2Dforms%2FShared%20Documents" TargetMode="External"/><Relationship Id="rId3" Type="http://schemas.openxmlformats.org/officeDocument/2006/relationships/image" Target="../media/image2.png"/><Relationship Id="rId7" Type="http://schemas.openxmlformats.org/officeDocument/2006/relationships/hyperlink" Target="https://doimspp.sharepoint.com/sites/fws-forms/Shared%20Documents/Forms/AllItems.aspx?id=%2Fsites%2Ffws%2Dforms%2FShared%20Documents%2FFWS%20HR%20Systems%20Access%20Request%20Form%203%2D2444%2Epdf&amp;parent=%2Fsites%2Ffws%2Dforms%2FShared%20Document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qtime.ibc.doi.gov/1552/qtime1552/login" TargetMode="External"/><Relationship Id="rId5" Type="http://schemas.openxmlformats.org/officeDocument/2006/relationships/image" Target="../media/image4.png"/><Relationship Id="rId10" Type="http://schemas.openxmlformats.org/officeDocument/2006/relationships/hyperlink" Target="https://doimspp.sharepoint.com/sites/fws-FF10G224CB/SitePages/Quicktime-Employee-Resources.aspx" TargetMode="External"/><Relationship Id="rId4" Type="http://schemas.openxmlformats.org/officeDocument/2006/relationships/image" Target="../media/image3.png"/><Relationship Id="rId9" Type="http://schemas.openxmlformats.org/officeDocument/2006/relationships/hyperlink" Target="https://hracademy.ibc.doi.gov/login/index.php"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opm.gov/oca/leave/html/factindx.asp"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opm.gov/policy-data-oversight/pay-leave/leave-administration/fact-sheets/disabled-veteran-leave/"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hyperlink" Target="https://ibc.doi.gov/HRD/FaqsEmployeeExpress" TargetMode="External"/><Relationship Id="rId3" Type="http://schemas.openxmlformats.org/officeDocument/2006/relationships/image" Target="../media/image2.png"/><Relationship Id="rId7" Type="http://schemas.openxmlformats.org/officeDocument/2006/relationships/hyperlink" Target="http://www.theworknumber.co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ww.employeeexpress.gov/"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fwsprod.servicenowservices.com/mysupport"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ibc.doi.gov/HRD/PayrollTopics/LES_Explanation_EEX"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doimspp.sharepoint.com/sites/fws-FF10G22400/SitePages/New-Employee-Onboarding.aspx"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hyperlink" Target="https://www.doi.gov/sites/doi.gov/files/elips/documents/personnel_bulletin_19-02_telework_program_access.pdf" TargetMode="External"/><Relationship Id="rId3" Type="http://schemas.openxmlformats.org/officeDocument/2006/relationships/image" Target="../media/image2.png"/><Relationship Id="rId7" Type="http://schemas.openxmlformats.org/officeDocument/2006/relationships/hyperlink" Target="https://doimspp.sharepoint.com/sites/DepartmentFormsManagers/Shared%20Documents/Forms/AllItems.aspx?originalPath=aHR0cHM6Ly9kb2ltc3BwLnNoYXJlcG9pbnQuY29tLzpmOi9zL0RlcGFydG1lbnRGb3Jtc01hbmFnZXJzL0VpT19yQXI2cm9oS3UzTFlFWnBNOFpzQndsTDBMcEQ4b21DN1czcThXUldQTmc%5FcnRpbWU9SjduTDZKWW4yVWc&amp;id=%2Fsites%2FDepartmentFormsManagers%2FShared%20Documents%2FGeneral%2FOfficial%20Files%20for%20Production%2FDI%2D3457%5FTelework%20Agreement%2Epdf&amp;parent=%2Fsites%2FDepartmentFormsManagers%2FShared%20Documents%2FGeneral%2FOfficial%20Files%20for%20Production"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telework.gov/training-resources/" TargetMode="External"/><Relationship Id="rId5" Type="http://schemas.openxmlformats.org/officeDocument/2006/relationships/image" Target="../media/image4.png"/><Relationship Id="rId10" Type="http://schemas.openxmlformats.org/officeDocument/2006/relationships/hyperlink" Target="https://doimspp-8f812250794c3e.sharepoint.com/sites/doicov/FAQPage/Lists/Documents/How%20to%20Code%20Telework%20in%20QuickTime%20for%20Pandemic%20(3-16-20).pdf" TargetMode="External"/><Relationship Id="rId4" Type="http://schemas.openxmlformats.org/officeDocument/2006/relationships/image" Target="../media/image3.png"/><Relationship Id="rId9" Type="http://schemas.openxmlformats.org/officeDocument/2006/relationships/hyperlink" Target="https://www.doi.gov/sites/doi.gov/files/uploads/telework_policy_faq_final.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espyr.com/"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opm.gov/forms/pdf_fill/sf2809.pdf"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hyperlink" Target="http://www.opm.gov/insure/health/planinfo/index.asp" TargetMode="External"/><Relationship Id="rId3" Type="http://schemas.openxmlformats.org/officeDocument/2006/relationships/image" Target="../media/image2.png"/><Relationship Id="rId7" Type="http://schemas.openxmlformats.org/officeDocument/2006/relationships/hyperlink" Target="http://www.opm.gov/insure/health/planinfo/guides/index.asp"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www.opm.gov/insure/health/search/plansearch.aspx"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opm.gov/healthcare-insurance/open-season"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opm.gov/healthcare-insurance/life-events/"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www.fsafeds.com/"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ltcfeds.com/planning-tools/resources#application"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www.ltcfeds.com/"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8" Type="http://schemas.openxmlformats.org/officeDocument/2006/relationships/hyperlink" Target="https://www.opm.gov/forms/pdf_fill/sf3102.pdf" TargetMode="External"/><Relationship Id="rId3" Type="http://schemas.openxmlformats.org/officeDocument/2006/relationships/image" Target="../media/image2.png"/><Relationship Id="rId7" Type="http://schemas.openxmlformats.org/officeDocument/2006/relationships/hyperlink" Target="https://www.tsp.gov/forms/civilianForms.html#tsp03"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www.opm.gov/forms/pdf_fill/sf2823.pdf" TargetMode="External"/><Relationship Id="rId5" Type="http://schemas.openxmlformats.org/officeDocument/2006/relationships/image" Target="../media/image4.png"/><Relationship Id="rId10" Type="http://schemas.openxmlformats.org/officeDocument/2006/relationships/hyperlink" Target="https://doimspp.sharepoint.com/sites/fws-FF10G224CB/SitePages/Designation-of-Beneficiary.aspx" TargetMode="External"/><Relationship Id="rId4" Type="http://schemas.openxmlformats.org/officeDocument/2006/relationships/image" Target="../media/image3.png"/><Relationship Id="rId9" Type="http://schemas.openxmlformats.org/officeDocument/2006/relationships/hyperlink" Target="https://www.opm.gov/forms/pdf_fill/sf1152.pdf"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8" Type="http://schemas.openxmlformats.org/officeDocument/2006/relationships/hyperlink" Target="https://www.doi.gov/ofas/support_services/transportation_subsidy" TargetMode="External"/><Relationship Id="rId3" Type="http://schemas.openxmlformats.org/officeDocument/2006/relationships/image" Target="../media/image2.png"/><Relationship Id="rId7" Type="http://schemas.openxmlformats.org/officeDocument/2006/relationships/hyperlink" Target="https://www.fws.gov/policy/228fw4.htm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www.fws.gov/policy/228fw3.html" TargetMode="External"/><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hyperlink" Target="https://www.fws.gov/policy/228fw1.html"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www.ltcfeds.com/documents/files/BillingChangeForm.pdf"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www.opm.gov/forms/pdf_fill/sf2817.pdf"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www.opm.gov/calculator/worksheet.asp"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www.sambaplans.com/Benevolent/frmselectagency.aspx"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www.benefeds.com/"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s://fwsprod.servicenowservices.com/mysupport"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4.png"/><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www.opm.gov/retirement-services/fers-information/"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www.ssa.gov/"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4.png"/><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4.png"/><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hyperlink" Target="https://www.tsp.gov/representative/Content/TSPResources/pdf/NewHire.pdf"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hyperlink" Target="https://www.youtube.com/watch?v=jTA47cJhjFc"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hyperlink" Target="http://www.tsp.gov/"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8" Type="http://schemas.openxmlformats.org/officeDocument/2006/relationships/hyperlink" Target="http://www.fsafeds.com/" TargetMode="External"/><Relationship Id="rId3" Type="http://schemas.openxmlformats.org/officeDocument/2006/relationships/image" Target="../media/image2.png"/><Relationship Id="rId7" Type="http://schemas.openxmlformats.org/officeDocument/2006/relationships/hyperlink" Target="http://www.benefeds.com/"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hyperlink" Target="https://www.sambaplans.com/Benevolent/frmselectagency.aspx" TargetMode="External"/><Relationship Id="rId11" Type="http://schemas.openxmlformats.org/officeDocument/2006/relationships/image" Target="../media/image17.png"/><Relationship Id="rId5" Type="http://schemas.openxmlformats.org/officeDocument/2006/relationships/image" Target="../media/image4.png"/><Relationship Id="rId10" Type="http://schemas.openxmlformats.org/officeDocument/2006/relationships/hyperlink" Target="https://fwsprod.servicenowservices.com/mysupport" TargetMode="External"/><Relationship Id="rId4" Type="http://schemas.openxmlformats.org/officeDocument/2006/relationships/image" Target="../media/image3.png"/><Relationship Id="rId9" Type="http://schemas.openxmlformats.org/officeDocument/2006/relationships/hyperlink" Target="http://www.ltcfeds.com/" TargetMode="External"/></Relationships>
</file>

<file path=ppt/slides/_rels/slide52.xml.rels><?xml version="1.0" encoding="UTF-8" standalone="yes"?>
<Relationships xmlns="http://schemas.openxmlformats.org/package/2006/relationships"><Relationship Id="rId8" Type="http://schemas.openxmlformats.org/officeDocument/2006/relationships/hyperlink" Target="https://doimspp.sharepoint.com/sites/fws-FF10G24000/SitePages/Report-an-Accident.aspx" TargetMode="External"/><Relationship Id="rId13" Type="http://schemas.openxmlformats.org/officeDocument/2006/relationships/hyperlink" Target="https://doimspp.sharepoint.com/sites/fws-FF10G22300/SitePages/Avenues-of-Recourse.aspx" TargetMode="External"/><Relationship Id="rId3" Type="http://schemas.openxmlformats.org/officeDocument/2006/relationships/image" Target="../media/image2.png"/><Relationship Id="rId7" Type="http://schemas.openxmlformats.org/officeDocument/2006/relationships/hyperlink" Target="http://www.fws.gov/odiwm" TargetMode="External"/><Relationship Id="rId12" Type="http://schemas.openxmlformats.org/officeDocument/2006/relationships/hyperlink" Target="https://nctc.expertlearning.net/course/view.php?id=74"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hyperlink" Target="https://www.fws.gov/ethics/index.html" TargetMode="External"/><Relationship Id="rId11" Type="http://schemas.openxmlformats.org/officeDocument/2006/relationships/hyperlink" Target="https://www.doi.gov/doitalent" TargetMode="External"/><Relationship Id="rId5" Type="http://schemas.openxmlformats.org/officeDocument/2006/relationships/image" Target="../media/image4.png"/><Relationship Id="rId10" Type="http://schemas.openxmlformats.org/officeDocument/2006/relationships/hyperlink" Target="https://www.doi.gov/doitalent/mandatory_training" TargetMode="External"/><Relationship Id="rId4" Type="http://schemas.openxmlformats.org/officeDocument/2006/relationships/image" Target="../media/image3.png"/><Relationship Id="rId9" Type="http://schemas.openxmlformats.org/officeDocument/2006/relationships/hyperlink" Target="https://doimspp.sharepoint.com/sites/fws-FF10T00000/Shared%20Documents/IMT%20FAQ/Active%20Directory.pdf" TargetMode="External"/></Relationships>
</file>

<file path=ppt/slides/_rels/slide53.xml.rels><?xml version="1.0" encoding="UTF-8" standalone="yes"?>
<Relationships xmlns="http://schemas.openxmlformats.org/package/2006/relationships"><Relationship Id="rId2" Type="http://schemas.openxmlformats.org/officeDocument/2006/relationships/hyperlink" Target="https://help.usastaffing.gov/NewHire/index.php?title=Submitting_a_completed_form"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hyperlink" Target="mailto:FWS_Systems_Records@fws.gov" TargetMode="External"/><Relationship Id="rId3" Type="http://schemas.openxmlformats.org/officeDocument/2006/relationships/image" Target="../media/image2.png"/><Relationship Id="rId7" Type="http://schemas.openxmlformats.org/officeDocument/2006/relationships/hyperlink" Target="mailto:FWS_Personnelsecurity@fws.gov"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hyperlink" Target="https://fwsprod.servicenowservices.com/mysupport"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onboard.usastaffing.gov/Account/Logi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hyperlink" Target="https://fwsprod.servicenowservices.com/mysuppor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hyperlink" Target="mailto:FWS_Systems_Records@fws.gov"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eopf.opm.gov/doi/" TargetMode="Externa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2700" rIns="0" bIns="0" rtlCol="0">
            <a:spAutoFit/>
          </a:bodyPr>
          <a:lstStyle/>
          <a:p>
            <a:pPr marL="12700">
              <a:lnSpc>
                <a:spcPct val="100000"/>
              </a:lnSpc>
              <a:spcBef>
                <a:spcPts val="100"/>
              </a:spcBef>
            </a:pPr>
            <a:r>
              <a:rPr spc="-5"/>
              <a:t>JOINT </a:t>
            </a:r>
            <a:r>
              <a:rPr spc="-15"/>
              <a:t>ADMINISTRATIVE</a:t>
            </a:r>
            <a:r>
              <a:rPr spc="-204"/>
              <a:t> </a:t>
            </a:r>
            <a:r>
              <a:rPr spc="-15"/>
              <a:t>OPERATIONS</a:t>
            </a:r>
          </a:p>
        </p:txBody>
      </p:sp>
      <p:sp>
        <p:nvSpPr>
          <p:cNvPr id="3" name="object 3"/>
          <p:cNvSpPr txBox="1"/>
          <p:nvPr/>
        </p:nvSpPr>
        <p:spPr>
          <a:xfrm>
            <a:off x="0" y="4343400"/>
            <a:ext cx="9144000" cy="579646"/>
          </a:xfrm>
          <a:prstGeom prst="rect">
            <a:avLst/>
          </a:prstGeom>
        </p:spPr>
        <p:txBody>
          <a:bodyPr vert="horz" wrap="square" lIns="0" tIns="12700" rIns="0" bIns="0" rtlCol="0" anchor="t">
            <a:spAutoFit/>
          </a:bodyPr>
          <a:lstStyle/>
          <a:p>
            <a:pPr marL="12700" algn="ctr">
              <a:spcBef>
                <a:spcPts val="100"/>
              </a:spcBef>
            </a:pPr>
            <a:r>
              <a:rPr lang="en-US" sz="2000" b="1" spc="-40" dirty="0">
                <a:solidFill>
                  <a:srgbClr val="006EB6"/>
                </a:solidFill>
                <a:latin typeface="Arial"/>
                <a:cs typeface="Arial"/>
              </a:rPr>
              <a:t>New Employee On-Boarding</a:t>
            </a:r>
          </a:p>
          <a:p>
            <a:pPr marL="12700" algn="ctr">
              <a:spcBef>
                <a:spcPts val="100"/>
              </a:spcBef>
            </a:pPr>
            <a:r>
              <a:rPr lang="en-US" sz="1600" i="1" spc="-40">
                <a:solidFill>
                  <a:srgbClr val="006EB6"/>
                </a:solidFill>
                <a:latin typeface="Arial"/>
                <a:cs typeface="Arial"/>
              </a:rPr>
              <a:t>Revised September 2021</a:t>
            </a:r>
            <a:endParaRPr sz="1600" i="1">
              <a:latin typeface="Arial"/>
              <a:cs typeface="Arial"/>
            </a:endParaRPr>
          </a:p>
        </p:txBody>
      </p:sp>
      <p:sp>
        <p:nvSpPr>
          <p:cNvPr id="4" name="object 4"/>
          <p:cNvSpPr/>
          <p:nvPr/>
        </p:nvSpPr>
        <p:spPr>
          <a:xfrm>
            <a:off x="4847258" y="2536323"/>
            <a:ext cx="265430" cy="278130"/>
          </a:xfrm>
          <a:custGeom>
            <a:avLst/>
            <a:gdLst/>
            <a:ahLst/>
            <a:cxnLst/>
            <a:rect l="l" t="t" r="r" b="b"/>
            <a:pathLst>
              <a:path w="265429" h="278130">
                <a:moveTo>
                  <a:pt x="132283" y="0"/>
                </a:moveTo>
                <a:lnTo>
                  <a:pt x="86588" y="5979"/>
                </a:lnTo>
                <a:lnTo>
                  <a:pt x="46233" y="27201"/>
                </a:lnTo>
                <a:lnTo>
                  <a:pt x="17588" y="61675"/>
                </a:lnTo>
                <a:lnTo>
                  <a:pt x="3124" y="102844"/>
                </a:lnTo>
                <a:lnTo>
                  <a:pt x="0" y="140601"/>
                </a:lnTo>
                <a:lnTo>
                  <a:pt x="2250" y="170957"/>
                </a:lnTo>
                <a:lnTo>
                  <a:pt x="20252" y="221326"/>
                </a:lnTo>
                <a:lnTo>
                  <a:pt x="55570" y="257332"/>
                </a:lnTo>
                <a:lnTo>
                  <a:pt x="104080" y="275615"/>
                </a:lnTo>
                <a:lnTo>
                  <a:pt x="133019" y="277901"/>
                </a:lnTo>
                <a:lnTo>
                  <a:pt x="161638" y="275605"/>
                </a:lnTo>
                <a:lnTo>
                  <a:pt x="187221" y="268716"/>
                </a:lnTo>
                <a:lnTo>
                  <a:pt x="209774" y="257230"/>
                </a:lnTo>
                <a:lnTo>
                  <a:pt x="229298" y="241147"/>
                </a:lnTo>
                <a:lnTo>
                  <a:pt x="236825" y="231520"/>
                </a:lnTo>
                <a:lnTo>
                  <a:pt x="132841" y="231520"/>
                </a:lnTo>
                <a:lnTo>
                  <a:pt x="117049" y="230049"/>
                </a:lnTo>
                <a:lnTo>
                  <a:pt x="78358" y="207975"/>
                </a:lnTo>
                <a:lnTo>
                  <a:pt x="58249" y="160213"/>
                </a:lnTo>
                <a:lnTo>
                  <a:pt x="56952" y="138036"/>
                </a:lnTo>
                <a:lnTo>
                  <a:pt x="58213" y="117041"/>
                </a:lnTo>
                <a:lnTo>
                  <a:pt x="77800" y="69380"/>
                </a:lnTo>
                <a:lnTo>
                  <a:pt x="116594" y="47818"/>
                </a:lnTo>
                <a:lnTo>
                  <a:pt x="132841" y="46380"/>
                </a:lnTo>
                <a:lnTo>
                  <a:pt x="236502" y="46380"/>
                </a:lnTo>
                <a:lnTo>
                  <a:pt x="229019" y="36842"/>
                </a:lnTo>
                <a:lnTo>
                  <a:pt x="209364" y="20724"/>
                </a:lnTo>
                <a:lnTo>
                  <a:pt x="186689" y="9210"/>
                </a:lnTo>
                <a:lnTo>
                  <a:pt x="160996" y="2302"/>
                </a:lnTo>
                <a:lnTo>
                  <a:pt x="132283" y="0"/>
                </a:lnTo>
                <a:close/>
              </a:path>
              <a:path w="265429" h="278130">
                <a:moveTo>
                  <a:pt x="236502" y="46380"/>
                </a:moveTo>
                <a:lnTo>
                  <a:pt x="132841" y="46380"/>
                </a:lnTo>
                <a:lnTo>
                  <a:pt x="149122" y="47818"/>
                </a:lnTo>
                <a:lnTo>
                  <a:pt x="163598" y="52065"/>
                </a:lnTo>
                <a:lnTo>
                  <a:pt x="196611" y="81943"/>
                </a:lnTo>
                <a:lnTo>
                  <a:pt x="208216" y="138036"/>
                </a:lnTo>
                <a:lnTo>
                  <a:pt x="206892" y="159948"/>
                </a:lnTo>
                <a:lnTo>
                  <a:pt x="187032" y="208153"/>
                </a:lnTo>
                <a:lnTo>
                  <a:pt x="148610" y="230061"/>
                </a:lnTo>
                <a:lnTo>
                  <a:pt x="132841" y="231520"/>
                </a:lnTo>
                <a:lnTo>
                  <a:pt x="236825" y="231520"/>
                </a:lnTo>
                <a:lnTo>
                  <a:pt x="245050" y="221002"/>
                </a:lnTo>
                <a:lnTo>
                  <a:pt x="256301" y="197315"/>
                </a:lnTo>
                <a:lnTo>
                  <a:pt x="263052" y="170086"/>
                </a:lnTo>
                <a:lnTo>
                  <a:pt x="265209" y="140601"/>
                </a:lnTo>
                <a:lnTo>
                  <a:pt x="265209" y="138036"/>
                </a:lnTo>
                <a:lnTo>
                  <a:pt x="263034" y="108305"/>
                </a:lnTo>
                <a:lnTo>
                  <a:pt x="256228" y="80889"/>
                </a:lnTo>
                <a:lnTo>
                  <a:pt x="244889" y="57069"/>
                </a:lnTo>
                <a:lnTo>
                  <a:pt x="236502" y="46380"/>
                </a:lnTo>
                <a:close/>
              </a:path>
            </a:pathLst>
          </a:custGeom>
          <a:solidFill>
            <a:srgbClr val="FFFFFF"/>
          </a:solidFill>
        </p:spPr>
        <p:txBody>
          <a:bodyPr wrap="square" lIns="0" tIns="0" rIns="0" bIns="0" rtlCol="0"/>
          <a:lstStyle/>
          <a:p>
            <a:endParaRPr/>
          </a:p>
        </p:txBody>
      </p:sp>
      <p:sp>
        <p:nvSpPr>
          <p:cNvPr id="5" name="object 5"/>
          <p:cNvSpPr/>
          <p:nvPr/>
        </p:nvSpPr>
        <p:spPr>
          <a:xfrm>
            <a:off x="4031437" y="2540909"/>
            <a:ext cx="175260" cy="273685"/>
          </a:xfrm>
          <a:custGeom>
            <a:avLst/>
            <a:gdLst/>
            <a:ahLst/>
            <a:cxnLst/>
            <a:rect l="l" t="t" r="r" b="b"/>
            <a:pathLst>
              <a:path w="175260" h="273685">
                <a:moveTo>
                  <a:pt x="52057" y="179832"/>
                </a:moveTo>
                <a:lnTo>
                  <a:pt x="0" y="185699"/>
                </a:lnTo>
                <a:lnTo>
                  <a:pt x="1447" y="205935"/>
                </a:lnTo>
                <a:lnTo>
                  <a:pt x="5599" y="223570"/>
                </a:lnTo>
                <a:lnTo>
                  <a:pt x="34091" y="260790"/>
                </a:lnTo>
                <a:lnTo>
                  <a:pt x="84328" y="273316"/>
                </a:lnTo>
                <a:lnTo>
                  <a:pt x="100746" y="272428"/>
                </a:lnTo>
                <a:lnTo>
                  <a:pt x="139928" y="259118"/>
                </a:lnTo>
                <a:lnTo>
                  <a:pt x="166654" y="226936"/>
                </a:lnTo>
                <a:lnTo>
                  <a:pt x="86194" y="226936"/>
                </a:lnTo>
                <a:lnTo>
                  <a:pt x="77634" y="226031"/>
                </a:lnTo>
                <a:lnTo>
                  <a:pt x="52838" y="190530"/>
                </a:lnTo>
                <a:lnTo>
                  <a:pt x="52057" y="179832"/>
                </a:lnTo>
                <a:close/>
              </a:path>
              <a:path w="175260" h="273685">
                <a:moveTo>
                  <a:pt x="175006" y="0"/>
                </a:moveTo>
                <a:lnTo>
                  <a:pt x="119964" y="0"/>
                </a:lnTo>
                <a:lnTo>
                  <a:pt x="119964" y="173596"/>
                </a:lnTo>
                <a:lnTo>
                  <a:pt x="119485" y="188519"/>
                </a:lnTo>
                <a:lnTo>
                  <a:pt x="101961" y="224351"/>
                </a:lnTo>
                <a:lnTo>
                  <a:pt x="86194" y="226936"/>
                </a:lnTo>
                <a:lnTo>
                  <a:pt x="166654" y="226936"/>
                </a:lnTo>
                <a:lnTo>
                  <a:pt x="174635" y="185699"/>
                </a:lnTo>
                <a:lnTo>
                  <a:pt x="174923" y="173596"/>
                </a:lnTo>
                <a:lnTo>
                  <a:pt x="175006" y="0"/>
                </a:lnTo>
                <a:close/>
              </a:path>
            </a:pathLst>
          </a:custGeom>
          <a:solidFill>
            <a:srgbClr val="FFFFFF"/>
          </a:solidFill>
        </p:spPr>
        <p:txBody>
          <a:bodyPr wrap="square" lIns="0" tIns="0" rIns="0" bIns="0" rtlCol="0"/>
          <a:lstStyle/>
          <a:p>
            <a:endParaRPr/>
          </a:p>
        </p:txBody>
      </p:sp>
      <p:sp>
        <p:nvSpPr>
          <p:cNvPr id="6" name="object 6"/>
          <p:cNvSpPr/>
          <p:nvPr/>
        </p:nvSpPr>
        <p:spPr>
          <a:xfrm>
            <a:off x="4389625" y="2540913"/>
            <a:ext cx="274955" cy="269240"/>
          </a:xfrm>
          <a:custGeom>
            <a:avLst/>
            <a:gdLst/>
            <a:ahLst/>
            <a:cxnLst/>
            <a:rect l="l" t="t" r="r" b="b"/>
            <a:pathLst>
              <a:path w="274954" h="269239">
                <a:moveTo>
                  <a:pt x="164934" y="0"/>
                </a:moveTo>
                <a:lnTo>
                  <a:pt x="106527" y="0"/>
                </a:lnTo>
                <a:lnTo>
                  <a:pt x="0" y="268731"/>
                </a:lnTo>
                <a:lnTo>
                  <a:pt x="58585" y="268731"/>
                </a:lnTo>
                <a:lnTo>
                  <a:pt x="81165" y="207683"/>
                </a:lnTo>
                <a:lnTo>
                  <a:pt x="249568" y="207683"/>
                </a:lnTo>
                <a:lnTo>
                  <a:pt x="231118" y="162407"/>
                </a:lnTo>
                <a:lnTo>
                  <a:pt x="98132" y="162407"/>
                </a:lnTo>
                <a:lnTo>
                  <a:pt x="135077" y="62687"/>
                </a:lnTo>
                <a:lnTo>
                  <a:pt x="190480" y="62687"/>
                </a:lnTo>
                <a:lnTo>
                  <a:pt x="164934" y="0"/>
                </a:lnTo>
                <a:close/>
              </a:path>
              <a:path w="274954" h="269239">
                <a:moveTo>
                  <a:pt x="249568" y="207683"/>
                </a:moveTo>
                <a:lnTo>
                  <a:pt x="190487" y="207683"/>
                </a:lnTo>
                <a:lnTo>
                  <a:pt x="214376" y="268731"/>
                </a:lnTo>
                <a:lnTo>
                  <a:pt x="274447" y="268731"/>
                </a:lnTo>
                <a:lnTo>
                  <a:pt x="249568" y="207683"/>
                </a:lnTo>
                <a:close/>
              </a:path>
              <a:path w="274954" h="269239">
                <a:moveTo>
                  <a:pt x="190480" y="62687"/>
                </a:moveTo>
                <a:lnTo>
                  <a:pt x="135077" y="62687"/>
                </a:lnTo>
                <a:lnTo>
                  <a:pt x="172770" y="162407"/>
                </a:lnTo>
                <a:lnTo>
                  <a:pt x="231118" y="162407"/>
                </a:lnTo>
                <a:lnTo>
                  <a:pt x="190480" y="62687"/>
                </a:lnTo>
                <a:close/>
              </a:path>
            </a:pathLst>
          </a:custGeom>
          <a:solidFill>
            <a:srgbClr val="FFFFFF"/>
          </a:solidFill>
        </p:spPr>
        <p:txBody>
          <a:bodyPr wrap="square" lIns="0" tIns="0" rIns="0" bIns="0" rtlCol="0"/>
          <a:lstStyle/>
          <a:p>
            <a:endParaRPr/>
          </a:p>
        </p:txBody>
      </p:sp>
      <p:sp>
        <p:nvSpPr>
          <p:cNvPr id="7" name="object 7"/>
          <p:cNvSpPr/>
          <p:nvPr/>
        </p:nvSpPr>
        <p:spPr>
          <a:xfrm>
            <a:off x="4302119" y="2483279"/>
            <a:ext cx="0" cy="382905"/>
          </a:xfrm>
          <a:custGeom>
            <a:avLst/>
            <a:gdLst/>
            <a:ahLst/>
            <a:cxnLst/>
            <a:rect l="l" t="t" r="r" b="b"/>
            <a:pathLst>
              <a:path h="382905">
                <a:moveTo>
                  <a:pt x="0" y="382663"/>
                </a:moveTo>
                <a:lnTo>
                  <a:pt x="0" y="0"/>
                </a:lnTo>
              </a:path>
            </a:pathLst>
          </a:custGeom>
          <a:ln w="10502">
            <a:solidFill>
              <a:srgbClr val="FFFFFF"/>
            </a:solidFill>
          </a:ln>
        </p:spPr>
        <p:txBody>
          <a:bodyPr wrap="square" lIns="0" tIns="0" rIns="0" bIns="0" rtlCol="0"/>
          <a:lstStyle/>
          <a:p>
            <a:endParaRPr/>
          </a:p>
        </p:txBody>
      </p:sp>
      <p:sp>
        <p:nvSpPr>
          <p:cNvPr id="8" name="object 8"/>
          <p:cNvSpPr/>
          <p:nvPr/>
        </p:nvSpPr>
        <p:spPr>
          <a:xfrm>
            <a:off x="4752926" y="2483279"/>
            <a:ext cx="0" cy="382905"/>
          </a:xfrm>
          <a:custGeom>
            <a:avLst/>
            <a:gdLst/>
            <a:ahLst/>
            <a:cxnLst/>
            <a:rect l="l" t="t" r="r" b="b"/>
            <a:pathLst>
              <a:path h="382905">
                <a:moveTo>
                  <a:pt x="0" y="382663"/>
                </a:moveTo>
                <a:lnTo>
                  <a:pt x="0" y="0"/>
                </a:lnTo>
              </a:path>
            </a:pathLst>
          </a:custGeom>
          <a:ln w="10502">
            <a:solidFill>
              <a:srgbClr val="FFFFFF"/>
            </a:solidFill>
          </a:ln>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188205" y="4809505"/>
            <a:ext cx="2546985" cy="177800"/>
          </a:xfrm>
          <a:prstGeom prst="rect">
            <a:avLst/>
          </a:prstGeom>
        </p:spPr>
        <p:txBody>
          <a:bodyPr vert="horz" wrap="square" lIns="0" tIns="12700" rIns="0" bIns="0" rtlCol="0">
            <a:spAutoFit/>
          </a:bodyPr>
          <a:lstStyle/>
          <a:p>
            <a:pPr marL="12700">
              <a:lnSpc>
                <a:spcPct val="100000"/>
              </a:lnSpc>
              <a:spcBef>
                <a:spcPts val="100"/>
              </a:spcBef>
            </a:pPr>
            <a:r>
              <a:rPr sz="1000" spc="-5">
                <a:solidFill>
                  <a:srgbClr val="006EB6"/>
                </a:solidFill>
                <a:latin typeface="Century"/>
                <a:cs typeface="Century"/>
              </a:rPr>
              <a:t>JOINT </a:t>
            </a:r>
            <a:r>
              <a:rPr sz="1000" spc="-10">
                <a:solidFill>
                  <a:srgbClr val="006EB6"/>
                </a:solidFill>
                <a:latin typeface="Century"/>
                <a:cs typeface="Century"/>
              </a:rPr>
              <a:t>ADMINISTRATIVE</a:t>
            </a:r>
            <a:r>
              <a:rPr sz="1000" spc="-65">
                <a:solidFill>
                  <a:srgbClr val="006EB6"/>
                </a:solidFill>
                <a:latin typeface="Century"/>
                <a:cs typeface="Century"/>
              </a:rPr>
              <a:t> </a:t>
            </a:r>
            <a:r>
              <a:rPr sz="1000" spc="-10">
                <a:solidFill>
                  <a:srgbClr val="006EB6"/>
                </a:solidFill>
                <a:latin typeface="Century"/>
                <a:cs typeface="Century"/>
              </a:rPr>
              <a:t>OPERATIONS</a:t>
            </a:r>
            <a:endParaRPr sz="1000">
              <a:latin typeface="Century"/>
              <a:cs typeface="Century"/>
            </a:endParaRPr>
          </a:p>
        </p:txBody>
      </p:sp>
      <p:sp>
        <p:nvSpPr>
          <p:cNvPr id="4" name="object 4"/>
          <p:cNvSpPr/>
          <p:nvPr/>
        </p:nvSpPr>
        <p:spPr>
          <a:xfrm>
            <a:off x="5950711" y="4849684"/>
            <a:ext cx="100231" cy="1050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42390" y="4851417"/>
            <a:ext cx="66141" cy="10330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777760" y="4851420"/>
            <a:ext cx="103720" cy="101561"/>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744688"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endParaRPr/>
          </a:p>
        </p:txBody>
      </p:sp>
      <p:sp>
        <p:nvSpPr>
          <p:cNvPr id="8" name="object 8"/>
          <p:cNvSpPr/>
          <p:nvPr/>
        </p:nvSpPr>
        <p:spPr>
          <a:xfrm>
            <a:off x="5915062"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endParaRPr/>
          </a:p>
        </p:txBody>
      </p:sp>
      <p:sp>
        <p:nvSpPr>
          <p:cNvPr id="9" name="object 9"/>
          <p:cNvSpPr/>
          <p:nvPr/>
        </p:nvSpPr>
        <p:spPr>
          <a:xfrm>
            <a:off x="1089025" y="4902200"/>
            <a:ext cx="4337050" cy="0"/>
          </a:xfrm>
          <a:custGeom>
            <a:avLst/>
            <a:gdLst/>
            <a:ahLst/>
            <a:cxnLst/>
            <a:rect l="l" t="t" r="r" b="b"/>
            <a:pathLst>
              <a:path w="4337050">
                <a:moveTo>
                  <a:pt x="4337050" y="0"/>
                </a:moveTo>
                <a:lnTo>
                  <a:pt x="0" y="0"/>
                </a:lnTo>
              </a:path>
            </a:pathLst>
          </a:custGeom>
          <a:ln w="6350">
            <a:solidFill>
              <a:srgbClr val="5A471B"/>
            </a:solidFill>
          </a:ln>
        </p:spPr>
        <p:txBody>
          <a:bodyPr wrap="square" lIns="0" tIns="0" rIns="0" bIns="0" rtlCol="0"/>
          <a:lstStyle/>
          <a:p>
            <a:endParaRPr/>
          </a:p>
        </p:txBody>
      </p:sp>
      <p:sp>
        <p:nvSpPr>
          <p:cNvPr id="10" name="object 10"/>
          <p:cNvSpPr txBox="1">
            <a:spLocks noGrp="1"/>
          </p:cNvSpPr>
          <p:nvPr>
            <p:ph type="title"/>
          </p:nvPr>
        </p:nvSpPr>
        <p:spPr>
          <a:xfrm>
            <a:off x="444500" y="365323"/>
            <a:ext cx="8255056" cy="382156"/>
          </a:xfrm>
          <a:prstGeom prst="rect">
            <a:avLst/>
          </a:prstGeom>
        </p:spPr>
        <p:txBody>
          <a:bodyPr vert="horz" wrap="square" lIns="0" tIns="12700" rIns="0" bIns="0" rtlCol="0">
            <a:spAutoFit/>
          </a:bodyPr>
          <a:lstStyle/>
          <a:p>
            <a:pPr marL="12700">
              <a:lnSpc>
                <a:spcPct val="100000"/>
              </a:lnSpc>
              <a:spcBef>
                <a:spcPts val="100"/>
              </a:spcBef>
            </a:pPr>
            <a:r>
              <a:rPr lang="en-US"/>
              <a:t>DOI Access Card (PIV card)</a:t>
            </a:r>
          </a:p>
        </p:txBody>
      </p:sp>
      <p:sp>
        <p:nvSpPr>
          <p:cNvPr id="11" name="object 11"/>
          <p:cNvSpPr/>
          <p:nvPr/>
        </p:nvSpPr>
        <p:spPr>
          <a:xfrm>
            <a:off x="0" y="885825"/>
            <a:ext cx="9144000" cy="0"/>
          </a:xfrm>
          <a:custGeom>
            <a:avLst/>
            <a:gdLst/>
            <a:ahLst/>
            <a:cxnLst/>
            <a:rect l="l" t="t" r="r" b="b"/>
            <a:pathLst>
              <a:path w="9144000">
                <a:moveTo>
                  <a:pt x="0" y="0"/>
                </a:moveTo>
                <a:lnTo>
                  <a:pt x="9144000" y="0"/>
                </a:lnTo>
              </a:path>
            </a:pathLst>
          </a:custGeom>
          <a:ln w="57150">
            <a:solidFill>
              <a:srgbClr val="347863"/>
            </a:solidFill>
          </a:ln>
        </p:spPr>
        <p:txBody>
          <a:bodyPr wrap="square" lIns="0" tIns="0" rIns="0" bIns="0" rtlCol="0"/>
          <a:lstStyle/>
          <a:p>
            <a:endParaRPr/>
          </a:p>
        </p:txBody>
      </p:sp>
      <p:sp>
        <p:nvSpPr>
          <p:cNvPr id="12" name="object 12"/>
          <p:cNvSpPr txBox="1"/>
          <p:nvPr/>
        </p:nvSpPr>
        <p:spPr>
          <a:xfrm>
            <a:off x="428457" y="1024172"/>
            <a:ext cx="5134143" cy="3657411"/>
          </a:xfrm>
          <a:prstGeom prst="rect">
            <a:avLst/>
          </a:prstGeom>
        </p:spPr>
        <p:txBody>
          <a:bodyPr vert="horz" wrap="square" lIns="0" tIns="12700" rIns="0" bIns="0" rtlCol="0">
            <a:spAutoFit/>
          </a:bodyPr>
          <a:lstStyle/>
          <a:p>
            <a:pPr marL="298450" indent="-285750">
              <a:spcBef>
                <a:spcPts val="100"/>
              </a:spcBef>
              <a:spcAft>
                <a:spcPts val="600"/>
              </a:spcAft>
              <a:buFont typeface="Arial" panose="020B0604020202020204" pitchFamily="34" charset="0"/>
              <a:buChar char="•"/>
              <a:tabLst>
                <a:tab pos="469265" algn="l"/>
                <a:tab pos="469900" algn="l"/>
              </a:tabLst>
            </a:pPr>
            <a:r>
              <a:rPr lang="en-US" sz="1400">
                <a:solidFill>
                  <a:srgbClr val="5A471B"/>
                </a:solidFill>
                <a:latin typeface="Arial"/>
                <a:cs typeface="Arial"/>
              </a:rPr>
              <a:t>The Personal Identity Verification (PIV) is used for protecting and keeping assets secure, such as facilities, computers or information systems. All employees must be issued a DOI-Access identification card.</a:t>
            </a:r>
          </a:p>
          <a:p>
            <a:pPr marL="298450" indent="-285750">
              <a:spcBef>
                <a:spcPts val="100"/>
              </a:spcBef>
              <a:spcAft>
                <a:spcPts val="600"/>
              </a:spcAft>
              <a:buFont typeface="Arial" panose="020B0604020202020204" pitchFamily="34" charset="0"/>
              <a:buChar char="•"/>
              <a:tabLst>
                <a:tab pos="469265" algn="l"/>
                <a:tab pos="469900" algn="l"/>
              </a:tabLst>
            </a:pPr>
            <a:r>
              <a:rPr lang="en-US" sz="1400">
                <a:solidFill>
                  <a:srgbClr val="5A471B"/>
                </a:solidFill>
                <a:latin typeface="Arial"/>
                <a:cs typeface="Arial"/>
              </a:rPr>
              <a:t>You should have received an email from HSPD informing you that you have been sponsored to  enroll for your DOI-Access Card.</a:t>
            </a:r>
          </a:p>
          <a:p>
            <a:pPr marL="298450" indent="-285750">
              <a:spcBef>
                <a:spcPts val="100"/>
              </a:spcBef>
              <a:spcAft>
                <a:spcPts val="600"/>
              </a:spcAft>
              <a:buFont typeface="Arial" panose="020B0604020202020204" pitchFamily="34" charset="0"/>
              <a:buChar char="•"/>
              <a:tabLst>
                <a:tab pos="469265" algn="l"/>
                <a:tab pos="469900" algn="l"/>
              </a:tabLst>
            </a:pPr>
            <a:r>
              <a:rPr lang="en-US" sz="1400">
                <a:solidFill>
                  <a:srgbClr val="5A471B"/>
                </a:solidFill>
                <a:latin typeface="Arial"/>
                <a:cs typeface="Arial"/>
              </a:rPr>
              <a:t>5-Year expiration date for complete ID card replacement.</a:t>
            </a:r>
          </a:p>
          <a:p>
            <a:pPr marL="298450" indent="-285750">
              <a:spcBef>
                <a:spcPts val="100"/>
              </a:spcBef>
              <a:spcAft>
                <a:spcPts val="600"/>
              </a:spcAft>
              <a:buFont typeface="Arial" panose="020B0604020202020204" pitchFamily="34" charset="0"/>
              <a:buChar char="•"/>
              <a:tabLst>
                <a:tab pos="469265" algn="l"/>
                <a:tab pos="469900" algn="l"/>
              </a:tabLst>
            </a:pPr>
            <a:r>
              <a:rPr lang="en-US" sz="1400">
                <a:solidFill>
                  <a:srgbClr val="5A471B"/>
                </a:solidFill>
                <a:latin typeface="Arial"/>
                <a:cs typeface="Arial"/>
              </a:rPr>
              <a:t>Questions or assistance contact Personnel Security Team via email </a:t>
            </a:r>
            <a:r>
              <a:rPr lang="en-US" sz="1400">
                <a:solidFill>
                  <a:srgbClr val="5A471B"/>
                </a:solidFill>
                <a:latin typeface="Arial"/>
                <a:cs typeface="Arial"/>
                <a:hlinkClick r:id="rId6"/>
              </a:rPr>
              <a:t>FWS_Personnelsecurity@fws.gov</a:t>
            </a:r>
            <a:endParaRPr lang="en-US" sz="1400">
              <a:solidFill>
                <a:srgbClr val="5A471B"/>
              </a:solidFill>
              <a:latin typeface="Arial"/>
              <a:cs typeface="Arial"/>
            </a:endParaRPr>
          </a:p>
          <a:p>
            <a:pPr marL="298450" indent="-285750">
              <a:spcBef>
                <a:spcPts val="100"/>
              </a:spcBef>
              <a:spcAft>
                <a:spcPts val="600"/>
              </a:spcAft>
              <a:buFont typeface="Arial" panose="020B0604020202020204" pitchFamily="34" charset="0"/>
              <a:buChar char="•"/>
              <a:tabLst>
                <a:tab pos="469265" algn="l"/>
                <a:tab pos="469900" algn="l"/>
              </a:tabLst>
            </a:pPr>
            <a:r>
              <a:rPr lang="en-US" sz="1400">
                <a:solidFill>
                  <a:srgbClr val="5A471B"/>
                </a:solidFill>
                <a:latin typeface="Arial"/>
                <a:cs typeface="Arial"/>
              </a:rPr>
              <a:t>Visit </a:t>
            </a:r>
            <a:r>
              <a:rPr lang="en-US" sz="1400">
                <a:solidFill>
                  <a:srgbClr val="5A471B"/>
                </a:solidFill>
                <a:latin typeface="Arial"/>
                <a:cs typeface="Arial"/>
                <a:hlinkClick r:id="rId7"/>
              </a:rPr>
              <a:t>JAO website </a:t>
            </a:r>
            <a:r>
              <a:rPr lang="en-US" sz="1400">
                <a:solidFill>
                  <a:srgbClr val="5A471B"/>
                </a:solidFill>
                <a:latin typeface="Arial"/>
                <a:cs typeface="Arial"/>
              </a:rPr>
              <a:t>for New Account process.</a:t>
            </a:r>
          </a:p>
          <a:p>
            <a:pPr marL="298450" indent="-285750">
              <a:spcBef>
                <a:spcPts val="100"/>
              </a:spcBef>
              <a:spcAft>
                <a:spcPts val="600"/>
              </a:spcAft>
              <a:buFont typeface="Arial" panose="020B0604020202020204" pitchFamily="34" charset="0"/>
              <a:buChar char="•"/>
              <a:tabLst>
                <a:tab pos="469265" algn="l"/>
                <a:tab pos="469900" algn="l"/>
              </a:tabLst>
            </a:pPr>
            <a:endParaRPr lang="en-US" sz="1400">
              <a:solidFill>
                <a:srgbClr val="5A471B"/>
              </a:solidFill>
              <a:latin typeface="Arial"/>
              <a:cs typeface="Arial"/>
            </a:endParaRPr>
          </a:p>
          <a:p>
            <a:pPr marL="298450" indent="-285750">
              <a:spcBef>
                <a:spcPts val="100"/>
              </a:spcBef>
              <a:spcAft>
                <a:spcPts val="600"/>
              </a:spcAft>
              <a:buFont typeface="Arial" panose="020B0604020202020204" pitchFamily="34" charset="0"/>
              <a:buChar char="•"/>
              <a:tabLst>
                <a:tab pos="469265" algn="l"/>
                <a:tab pos="469900" algn="l"/>
              </a:tabLst>
            </a:pPr>
            <a:endParaRPr lang="en-US" sz="1400">
              <a:solidFill>
                <a:srgbClr val="5A471B"/>
              </a:solidFill>
              <a:latin typeface="Arial"/>
              <a:cs typeface="Arial"/>
            </a:endParaRPr>
          </a:p>
          <a:p>
            <a:pPr marL="298450" indent="-285750">
              <a:spcBef>
                <a:spcPts val="100"/>
              </a:spcBef>
              <a:spcAft>
                <a:spcPts val="600"/>
              </a:spcAft>
              <a:buFont typeface="Arial" panose="020B0604020202020204" pitchFamily="34" charset="0"/>
              <a:buChar char="•"/>
              <a:tabLst>
                <a:tab pos="469265" algn="l"/>
                <a:tab pos="469900" algn="l"/>
              </a:tabLst>
            </a:pPr>
            <a:endParaRPr lang="en-US" sz="1400">
              <a:solidFill>
                <a:srgbClr val="5A471B"/>
              </a:solidFill>
              <a:latin typeface="Arial"/>
              <a:cs typeface="Arial"/>
            </a:endParaRPr>
          </a:p>
        </p:txBody>
      </p:sp>
      <p:sp>
        <p:nvSpPr>
          <p:cNvPr id="13" name="object 3">
            <a:extLst>
              <a:ext uri="{FF2B5EF4-FFF2-40B4-BE49-F238E27FC236}">
                <a16:creationId xmlns:a16="http://schemas.microsoft.com/office/drawing/2014/main" id="{F3725EDE-5C10-4B1B-8DD2-1E87749C8214}"/>
              </a:ext>
            </a:extLst>
          </p:cNvPr>
          <p:cNvSpPr txBox="1"/>
          <p:nvPr/>
        </p:nvSpPr>
        <p:spPr>
          <a:xfrm>
            <a:off x="444499" y="4815013"/>
            <a:ext cx="644523" cy="166712"/>
          </a:xfrm>
          <a:prstGeom prst="rect">
            <a:avLst/>
          </a:prstGeom>
        </p:spPr>
        <p:txBody>
          <a:bodyPr vert="horz" wrap="square" lIns="0" tIns="12700" rIns="0" bIns="0" rtlCol="0">
            <a:spAutoFit/>
          </a:bodyPr>
          <a:lstStyle/>
          <a:p>
            <a:pPr marL="12700">
              <a:lnSpc>
                <a:spcPct val="100000"/>
              </a:lnSpc>
              <a:spcBef>
                <a:spcPts val="100"/>
              </a:spcBef>
            </a:pPr>
            <a:r>
              <a:rPr sz="1000" spc="-5">
                <a:solidFill>
                  <a:srgbClr val="006EB6"/>
                </a:solidFill>
                <a:latin typeface="Century"/>
                <a:cs typeface="Century"/>
              </a:rPr>
              <a:t>pg </a:t>
            </a:r>
            <a:fld id="{185B9E5A-512F-4812-95A8-FA19FCEB646A}" type="slidenum">
              <a:rPr lang="en-US" sz="1000" spc="-5" smtClean="0">
                <a:solidFill>
                  <a:srgbClr val="006EB6"/>
                </a:solidFill>
                <a:latin typeface="Century"/>
                <a:cs typeface="Century"/>
              </a:rPr>
              <a:t>10</a:t>
            </a:fld>
            <a:endParaRPr sz="1000">
              <a:latin typeface="Century"/>
              <a:cs typeface="Century"/>
            </a:endParaRPr>
          </a:p>
        </p:txBody>
      </p:sp>
      <p:sp>
        <p:nvSpPr>
          <p:cNvPr id="14" name="object 7"/>
          <p:cNvSpPr/>
          <p:nvPr/>
        </p:nvSpPr>
        <p:spPr>
          <a:xfrm>
            <a:off x="6781800" y="1219200"/>
            <a:ext cx="1597024" cy="2489199"/>
          </a:xfrm>
          <a:prstGeom prst="rect">
            <a:avLst/>
          </a:prstGeom>
          <a:blipFill>
            <a:blip r:embed="rId8"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11091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188205" y="4809505"/>
            <a:ext cx="2546985" cy="177800"/>
          </a:xfrm>
          <a:prstGeom prst="rect">
            <a:avLst/>
          </a:prstGeom>
        </p:spPr>
        <p:txBody>
          <a:bodyPr vert="horz" wrap="square" lIns="0" tIns="12700" rIns="0" bIns="0" rtlCol="0">
            <a:spAutoFit/>
          </a:bodyPr>
          <a:lstStyle/>
          <a:p>
            <a:pPr marL="12700">
              <a:lnSpc>
                <a:spcPct val="100000"/>
              </a:lnSpc>
              <a:spcBef>
                <a:spcPts val="100"/>
              </a:spcBef>
            </a:pPr>
            <a:r>
              <a:rPr sz="1000" spc="-5">
                <a:solidFill>
                  <a:srgbClr val="006EB6"/>
                </a:solidFill>
                <a:latin typeface="Century"/>
                <a:cs typeface="Century"/>
              </a:rPr>
              <a:t>JOINT </a:t>
            </a:r>
            <a:r>
              <a:rPr sz="1000" spc="-10">
                <a:solidFill>
                  <a:srgbClr val="006EB6"/>
                </a:solidFill>
                <a:latin typeface="Century"/>
                <a:cs typeface="Century"/>
              </a:rPr>
              <a:t>ADMINISTRATIVE</a:t>
            </a:r>
            <a:r>
              <a:rPr sz="1000" spc="-65">
                <a:solidFill>
                  <a:srgbClr val="006EB6"/>
                </a:solidFill>
                <a:latin typeface="Century"/>
                <a:cs typeface="Century"/>
              </a:rPr>
              <a:t> </a:t>
            </a:r>
            <a:r>
              <a:rPr sz="1000" spc="-10">
                <a:solidFill>
                  <a:srgbClr val="006EB6"/>
                </a:solidFill>
                <a:latin typeface="Century"/>
                <a:cs typeface="Century"/>
              </a:rPr>
              <a:t>OPERATIONS</a:t>
            </a:r>
            <a:endParaRPr sz="1000">
              <a:latin typeface="Century"/>
              <a:cs typeface="Century"/>
            </a:endParaRPr>
          </a:p>
        </p:txBody>
      </p:sp>
      <p:sp>
        <p:nvSpPr>
          <p:cNvPr id="4" name="object 4"/>
          <p:cNvSpPr/>
          <p:nvPr/>
        </p:nvSpPr>
        <p:spPr>
          <a:xfrm>
            <a:off x="5950711" y="4849684"/>
            <a:ext cx="100231" cy="1050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42390" y="4851417"/>
            <a:ext cx="66141" cy="10330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777760" y="4851420"/>
            <a:ext cx="103720" cy="101561"/>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744688"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endParaRPr/>
          </a:p>
        </p:txBody>
      </p:sp>
      <p:sp>
        <p:nvSpPr>
          <p:cNvPr id="8" name="object 8"/>
          <p:cNvSpPr/>
          <p:nvPr/>
        </p:nvSpPr>
        <p:spPr>
          <a:xfrm>
            <a:off x="5915062"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endParaRPr/>
          </a:p>
        </p:txBody>
      </p:sp>
      <p:sp>
        <p:nvSpPr>
          <p:cNvPr id="9" name="object 9"/>
          <p:cNvSpPr/>
          <p:nvPr/>
        </p:nvSpPr>
        <p:spPr>
          <a:xfrm>
            <a:off x="1089025" y="4902200"/>
            <a:ext cx="4337050" cy="0"/>
          </a:xfrm>
          <a:custGeom>
            <a:avLst/>
            <a:gdLst/>
            <a:ahLst/>
            <a:cxnLst/>
            <a:rect l="l" t="t" r="r" b="b"/>
            <a:pathLst>
              <a:path w="4337050">
                <a:moveTo>
                  <a:pt x="4337050" y="0"/>
                </a:moveTo>
                <a:lnTo>
                  <a:pt x="0" y="0"/>
                </a:lnTo>
              </a:path>
            </a:pathLst>
          </a:custGeom>
          <a:ln w="6350">
            <a:solidFill>
              <a:srgbClr val="5A471B"/>
            </a:solidFill>
          </a:ln>
        </p:spPr>
        <p:txBody>
          <a:bodyPr wrap="square" lIns="0" tIns="0" rIns="0" bIns="0" rtlCol="0"/>
          <a:lstStyle/>
          <a:p>
            <a:endParaRPr/>
          </a:p>
        </p:txBody>
      </p:sp>
      <p:sp>
        <p:nvSpPr>
          <p:cNvPr id="10" name="object 10"/>
          <p:cNvSpPr txBox="1">
            <a:spLocks noGrp="1"/>
          </p:cNvSpPr>
          <p:nvPr>
            <p:ph type="title"/>
          </p:nvPr>
        </p:nvSpPr>
        <p:spPr>
          <a:xfrm>
            <a:off x="444500" y="365323"/>
            <a:ext cx="8255056" cy="382156"/>
          </a:xfrm>
          <a:prstGeom prst="rect">
            <a:avLst/>
          </a:prstGeom>
        </p:spPr>
        <p:txBody>
          <a:bodyPr vert="horz" wrap="square" lIns="0" tIns="12700" rIns="0" bIns="0" rtlCol="0">
            <a:spAutoFit/>
          </a:bodyPr>
          <a:lstStyle/>
          <a:p>
            <a:pPr marL="12700">
              <a:lnSpc>
                <a:spcPct val="100000"/>
              </a:lnSpc>
              <a:spcBef>
                <a:spcPts val="100"/>
              </a:spcBef>
            </a:pPr>
            <a:r>
              <a:rPr lang="en-US"/>
              <a:t>Within Grade Increases</a:t>
            </a:r>
          </a:p>
        </p:txBody>
      </p:sp>
      <p:sp>
        <p:nvSpPr>
          <p:cNvPr id="11" name="object 11"/>
          <p:cNvSpPr/>
          <p:nvPr/>
        </p:nvSpPr>
        <p:spPr>
          <a:xfrm>
            <a:off x="0" y="885825"/>
            <a:ext cx="9144000" cy="0"/>
          </a:xfrm>
          <a:custGeom>
            <a:avLst/>
            <a:gdLst/>
            <a:ahLst/>
            <a:cxnLst/>
            <a:rect l="l" t="t" r="r" b="b"/>
            <a:pathLst>
              <a:path w="9144000">
                <a:moveTo>
                  <a:pt x="0" y="0"/>
                </a:moveTo>
                <a:lnTo>
                  <a:pt x="9144000" y="0"/>
                </a:lnTo>
              </a:path>
            </a:pathLst>
          </a:custGeom>
          <a:ln w="57150">
            <a:solidFill>
              <a:srgbClr val="347863"/>
            </a:solidFill>
          </a:ln>
        </p:spPr>
        <p:txBody>
          <a:bodyPr wrap="square" lIns="0" tIns="0" rIns="0" bIns="0" rtlCol="0"/>
          <a:lstStyle/>
          <a:p>
            <a:endParaRPr/>
          </a:p>
        </p:txBody>
      </p:sp>
      <p:sp>
        <p:nvSpPr>
          <p:cNvPr id="12" name="object 12"/>
          <p:cNvSpPr txBox="1"/>
          <p:nvPr/>
        </p:nvSpPr>
        <p:spPr>
          <a:xfrm>
            <a:off x="428457" y="1024172"/>
            <a:ext cx="8501061" cy="3711272"/>
          </a:xfrm>
          <a:prstGeom prst="rect">
            <a:avLst/>
          </a:prstGeom>
        </p:spPr>
        <p:txBody>
          <a:bodyPr vert="horz" wrap="square" lIns="0" tIns="12700" rIns="0" bIns="0" rtlCol="0">
            <a:spAutoFit/>
          </a:bodyPr>
          <a:lstStyle/>
          <a:p>
            <a:pPr marL="298450" indent="-285750">
              <a:spcBef>
                <a:spcPts val="100"/>
              </a:spcBef>
              <a:spcAft>
                <a:spcPts val="600"/>
              </a:spcAft>
              <a:buFont typeface="Arial" panose="020B0604020202020204" pitchFamily="34" charset="0"/>
              <a:buChar char="•"/>
              <a:tabLst>
                <a:tab pos="469265" algn="l"/>
                <a:tab pos="469900" algn="l"/>
              </a:tabLst>
            </a:pPr>
            <a:r>
              <a:rPr lang="en-US" sz="1400">
                <a:solidFill>
                  <a:srgbClr val="5A471B"/>
                </a:solidFill>
                <a:latin typeface="Arial"/>
                <a:cs typeface="Arial"/>
              </a:rPr>
              <a:t>Within Grade step increases allow employees periodic pay increases  within their pay grade when the required waiting period and  performance requirements have been met.</a:t>
            </a:r>
          </a:p>
          <a:p>
            <a:pPr marL="298450" indent="-285750">
              <a:spcBef>
                <a:spcPts val="100"/>
              </a:spcBef>
              <a:spcAft>
                <a:spcPts val="600"/>
              </a:spcAft>
              <a:buFont typeface="Arial" panose="020B0604020202020204" pitchFamily="34" charset="0"/>
              <a:buChar char="•"/>
              <a:tabLst>
                <a:tab pos="469265" algn="l"/>
                <a:tab pos="469900" algn="l"/>
              </a:tabLst>
            </a:pPr>
            <a:r>
              <a:rPr lang="en-US" sz="1400">
                <a:solidFill>
                  <a:srgbClr val="5A471B"/>
                </a:solidFill>
                <a:latin typeface="Arial"/>
                <a:cs typeface="Arial"/>
              </a:rPr>
              <a:t>Permanent and TERM General Schedule (GS) Positions are eligible.</a:t>
            </a:r>
          </a:p>
          <a:p>
            <a:pPr marL="12700">
              <a:spcBef>
                <a:spcPts val="100"/>
              </a:spcBef>
              <a:spcAft>
                <a:spcPts val="600"/>
              </a:spcAft>
              <a:tabLst>
                <a:tab pos="469265" algn="l"/>
                <a:tab pos="469900" algn="l"/>
              </a:tabLst>
            </a:pPr>
            <a:r>
              <a:rPr lang="en-US" sz="1400">
                <a:solidFill>
                  <a:srgbClr val="5A471B"/>
                </a:solidFill>
                <a:latin typeface="Arial"/>
                <a:cs typeface="Arial"/>
              </a:rPr>
              <a:t>Waiting periods:</a:t>
            </a:r>
          </a:p>
          <a:p>
            <a:pPr marL="755650" lvl="1" indent="-285750">
              <a:spcBef>
                <a:spcPts val="100"/>
              </a:spcBef>
              <a:spcAft>
                <a:spcPts val="600"/>
              </a:spcAft>
              <a:buFont typeface="Arial" panose="020B0604020202020204" pitchFamily="34" charset="0"/>
              <a:buChar char="•"/>
              <a:tabLst>
                <a:tab pos="469265" algn="l"/>
                <a:tab pos="469900" algn="l"/>
              </a:tabLst>
            </a:pPr>
            <a:r>
              <a:rPr lang="en-US" sz="1400">
                <a:solidFill>
                  <a:srgbClr val="5A471B"/>
                </a:solidFill>
                <a:latin typeface="Arial"/>
                <a:cs typeface="Arial"/>
              </a:rPr>
              <a:t>To go to step 2, 3, or 4 = 52 weeks</a:t>
            </a:r>
          </a:p>
          <a:p>
            <a:pPr marL="755650" lvl="1" indent="-285750">
              <a:spcBef>
                <a:spcPts val="100"/>
              </a:spcBef>
              <a:spcAft>
                <a:spcPts val="600"/>
              </a:spcAft>
              <a:buFont typeface="Arial" panose="020B0604020202020204" pitchFamily="34" charset="0"/>
              <a:buChar char="•"/>
              <a:tabLst>
                <a:tab pos="469265" algn="l"/>
                <a:tab pos="469900" algn="l"/>
              </a:tabLst>
            </a:pPr>
            <a:r>
              <a:rPr lang="en-US" sz="1400">
                <a:solidFill>
                  <a:srgbClr val="5A471B"/>
                </a:solidFill>
                <a:latin typeface="Arial"/>
                <a:cs typeface="Arial"/>
              </a:rPr>
              <a:t>To go to step 5, 6, or 7 = 104 weeks</a:t>
            </a:r>
          </a:p>
          <a:p>
            <a:pPr marL="755650" lvl="1" indent="-285750">
              <a:spcBef>
                <a:spcPts val="100"/>
              </a:spcBef>
              <a:spcAft>
                <a:spcPts val="600"/>
              </a:spcAft>
              <a:buFont typeface="Arial" panose="020B0604020202020204" pitchFamily="34" charset="0"/>
              <a:buChar char="•"/>
              <a:tabLst>
                <a:tab pos="469265" algn="l"/>
                <a:tab pos="469900" algn="l"/>
              </a:tabLst>
            </a:pPr>
            <a:r>
              <a:rPr lang="en-US" sz="1400">
                <a:solidFill>
                  <a:srgbClr val="5A471B"/>
                </a:solidFill>
                <a:latin typeface="Arial"/>
                <a:cs typeface="Arial"/>
              </a:rPr>
              <a:t>To go to step 8, 9, or 10 = 156 weeks</a:t>
            </a:r>
          </a:p>
          <a:p>
            <a:pPr marL="298450" indent="-285750">
              <a:spcBef>
                <a:spcPts val="100"/>
              </a:spcBef>
              <a:spcAft>
                <a:spcPts val="600"/>
              </a:spcAft>
              <a:buFont typeface="Arial" panose="020B0604020202020204" pitchFamily="34" charset="0"/>
              <a:buChar char="•"/>
              <a:tabLst>
                <a:tab pos="469265" algn="l"/>
                <a:tab pos="469900" algn="l"/>
              </a:tabLst>
            </a:pPr>
            <a:r>
              <a:rPr lang="en-US" sz="1400">
                <a:solidFill>
                  <a:srgbClr val="5A471B"/>
                </a:solidFill>
                <a:latin typeface="Arial"/>
                <a:cs typeface="Arial"/>
              </a:rPr>
              <a:t>All Wage Grade (WG) Positions are eligible. Waiting periods:</a:t>
            </a:r>
          </a:p>
          <a:p>
            <a:pPr marL="755650" lvl="1" indent="-285750">
              <a:spcBef>
                <a:spcPts val="100"/>
              </a:spcBef>
              <a:spcAft>
                <a:spcPts val="600"/>
              </a:spcAft>
              <a:buFont typeface="Arial" panose="020B0604020202020204" pitchFamily="34" charset="0"/>
              <a:buChar char="•"/>
              <a:tabLst>
                <a:tab pos="469265" algn="l"/>
                <a:tab pos="469900" algn="l"/>
              </a:tabLst>
            </a:pPr>
            <a:r>
              <a:rPr lang="en-US" sz="1400">
                <a:solidFill>
                  <a:srgbClr val="5A471B"/>
                </a:solidFill>
                <a:latin typeface="Arial"/>
                <a:cs typeface="Arial"/>
              </a:rPr>
              <a:t>To go to step 2 = 26 weeks</a:t>
            </a:r>
          </a:p>
          <a:p>
            <a:pPr marL="755650" lvl="1" indent="-285750">
              <a:spcBef>
                <a:spcPts val="100"/>
              </a:spcBef>
              <a:spcAft>
                <a:spcPts val="600"/>
              </a:spcAft>
              <a:buFont typeface="Arial" panose="020B0604020202020204" pitchFamily="34" charset="0"/>
              <a:buChar char="•"/>
              <a:tabLst>
                <a:tab pos="469265" algn="l"/>
                <a:tab pos="469900" algn="l"/>
              </a:tabLst>
            </a:pPr>
            <a:r>
              <a:rPr lang="en-US" sz="1400">
                <a:solidFill>
                  <a:srgbClr val="5A471B"/>
                </a:solidFill>
                <a:latin typeface="Arial"/>
                <a:cs typeface="Arial"/>
              </a:rPr>
              <a:t>To go to step 3 = 78 weeks</a:t>
            </a:r>
          </a:p>
          <a:p>
            <a:pPr marL="755650" lvl="1" indent="-285750">
              <a:spcBef>
                <a:spcPts val="100"/>
              </a:spcBef>
              <a:spcAft>
                <a:spcPts val="600"/>
              </a:spcAft>
              <a:buFont typeface="Arial" panose="020B0604020202020204" pitchFamily="34" charset="0"/>
              <a:buChar char="•"/>
              <a:tabLst>
                <a:tab pos="469265" algn="l"/>
                <a:tab pos="469900" algn="l"/>
              </a:tabLst>
            </a:pPr>
            <a:r>
              <a:rPr lang="en-US" sz="1400">
                <a:solidFill>
                  <a:srgbClr val="5A471B"/>
                </a:solidFill>
                <a:latin typeface="Arial"/>
                <a:cs typeface="Arial"/>
              </a:rPr>
              <a:t>To go to step 4 and 5 = 104 weeks</a:t>
            </a:r>
          </a:p>
          <a:p>
            <a:pPr marL="298450" indent="-285750">
              <a:spcBef>
                <a:spcPts val="100"/>
              </a:spcBef>
              <a:spcAft>
                <a:spcPts val="600"/>
              </a:spcAft>
              <a:buFont typeface="Arial" panose="020B0604020202020204" pitchFamily="34" charset="0"/>
              <a:buChar char="•"/>
              <a:tabLst>
                <a:tab pos="469265" algn="l"/>
                <a:tab pos="469900" algn="l"/>
              </a:tabLst>
            </a:pPr>
            <a:r>
              <a:rPr lang="en-US" sz="1400">
                <a:solidFill>
                  <a:srgbClr val="5A471B"/>
                </a:solidFill>
                <a:latin typeface="Arial"/>
                <a:cs typeface="Arial"/>
              </a:rPr>
              <a:t>WGI are not automatic, an employee must demonstrate that they are  performing at an acceptable level of competence.</a:t>
            </a:r>
          </a:p>
        </p:txBody>
      </p:sp>
      <p:sp>
        <p:nvSpPr>
          <p:cNvPr id="13" name="object 3">
            <a:extLst>
              <a:ext uri="{FF2B5EF4-FFF2-40B4-BE49-F238E27FC236}">
                <a16:creationId xmlns:a16="http://schemas.microsoft.com/office/drawing/2014/main" id="{F3725EDE-5C10-4B1B-8DD2-1E87749C8214}"/>
              </a:ext>
            </a:extLst>
          </p:cNvPr>
          <p:cNvSpPr txBox="1"/>
          <p:nvPr/>
        </p:nvSpPr>
        <p:spPr>
          <a:xfrm>
            <a:off x="444499" y="4815013"/>
            <a:ext cx="644523" cy="166712"/>
          </a:xfrm>
          <a:prstGeom prst="rect">
            <a:avLst/>
          </a:prstGeom>
        </p:spPr>
        <p:txBody>
          <a:bodyPr vert="horz" wrap="square" lIns="0" tIns="12700" rIns="0" bIns="0" rtlCol="0">
            <a:spAutoFit/>
          </a:bodyPr>
          <a:lstStyle/>
          <a:p>
            <a:pPr marL="12700">
              <a:lnSpc>
                <a:spcPct val="100000"/>
              </a:lnSpc>
              <a:spcBef>
                <a:spcPts val="100"/>
              </a:spcBef>
            </a:pPr>
            <a:r>
              <a:rPr sz="1000" spc="-5">
                <a:solidFill>
                  <a:srgbClr val="006EB6"/>
                </a:solidFill>
                <a:latin typeface="Century"/>
                <a:cs typeface="Century"/>
              </a:rPr>
              <a:t>pg </a:t>
            </a:r>
            <a:fld id="{185B9E5A-512F-4812-95A8-FA19FCEB646A}" type="slidenum">
              <a:rPr lang="en-US" sz="1000" spc="-5" smtClean="0">
                <a:solidFill>
                  <a:srgbClr val="006EB6"/>
                </a:solidFill>
                <a:latin typeface="Century"/>
                <a:cs typeface="Century"/>
              </a:rPr>
              <a:t>11</a:t>
            </a:fld>
            <a:endParaRPr sz="1000">
              <a:latin typeface="Century"/>
              <a:cs typeface="Century"/>
            </a:endParaRPr>
          </a:p>
        </p:txBody>
      </p:sp>
    </p:spTree>
    <p:extLst>
      <p:ext uri="{BB962C8B-B14F-4D97-AF65-F5344CB8AC3E}">
        <p14:creationId xmlns:p14="http://schemas.microsoft.com/office/powerpoint/2010/main" val="3240681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152579" y="4809505"/>
            <a:ext cx="2546985" cy="177800"/>
          </a:xfrm>
          <a:prstGeom prst="rect">
            <a:avLst/>
          </a:prstGeom>
        </p:spPr>
        <p:txBody>
          <a:bodyPr vert="horz" wrap="square" lIns="0" tIns="12700" rIns="0" bIns="0" rtlCol="0">
            <a:spAutoFit/>
          </a:bodyPr>
          <a:lstStyle/>
          <a:p>
            <a:pPr marL="12700">
              <a:lnSpc>
                <a:spcPct val="100000"/>
              </a:lnSpc>
              <a:spcBef>
                <a:spcPts val="100"/>
              </a:spcBef>
            </a:pPr>
            <a:r>
              <a:rPr sz="1000" spc="-5">
                <a:solidFill>
                  <a:srgbClr val="006EB6"/>
                </a:solidFill>
                <a:latin typeface="Century"/>
                <a:cs typeface="Century"/>
              </a:rPr>
              <a:t>JOINT </a:t>
            </a:r>
            <a:r>
              <a:rPr sz="1000" spc="-10">
                <a:solidFill>
                  <a:srgbClr val="006EB6"/>
                </a:solidFill>
                <a:latin typeface="Century"/>
                <a:cs typeface="Century"/>
              </a:rPr>
              <a:t>ADMINISTRATIVE</a:t>
            </a:r>
            <a:r>
              <a:rPr sz="1000" spc="-65">
                <a:solidFill>
                  <a:srgbClr val="006EB6"/>
                </a:solidFill>
                <a:latin typeface="Century"/>
                <a:cs typeface="Century"/>
              </a:rPr>
              <a:t> </a:t>
            </a:r>
            <a:r>
              <a:rPr sz="1000" spc="-10">
                <a:solidFill>
                  <a:srgbClr val="006EB6"/>
                </a:solidFill>
                <a:latin typeface="Century"/>
                <a:cs typeface="Century"/>
              </a:rPr>
              <a:t>OPERATIONS</a:t>
            </a:r>
            <a:endParaRPr sz="1000">
              <a:latin typeface="Century"/>
              <a:cs typeface="Century"/>
            </a:endParaRPr>
          </a:p>
        </p:txBody>
      </p:sp>
      <p:sp>
        <p:nvSpPr>
          <p:cNvPr id="4" name="object 4"/>
          <p:cNvSpPr/>
          <p:nvPr/>
        </p:nvSpPr>
        <p:spPr>
          <a:xfrm>
            <a:off x="5950711" y="4849684"/>
            <a:ext cx="100231" cy="1050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42390" y="4851417"/>
            <a:ext cx="66141" cy="10330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777760" y="4851420"/>
            <a:ext cx="103720" cy="101561"/>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744688"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endParaRPr/>
          </a:p>
        </p:txBody>
      </p:sp>
      <p:sp>
        <p:nvSpPr>
          <p:cNvPr id="8" name="object 8"/>
          <p:cNvSpPr/>
          <p:nvPr/>
        </p:nvSpPr>
        <p:spPr>
          <a:xfrm>
            <a:off x="5915062"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endParaRPr/>
          </a:p>
        </p:txBody>
      </p:sp>
      <p:sp>
        <p:nvSpPr>
          <p:cNvPr id="9" name="object 9"/>
          <p:cNvSpPr/>
          <p:nvPr/>
        </p:nvSpPr>
        <p:spPr>
          <a:xfrm>
            <a:off x="1089025" y="4902200"/>
            <a:ext cx="4337050" cy="0"/>
          </a:xfrm>
          <a:custGeom>
            <a:avLst/>
            <a:gdLst/>
            <a:ahLst/>
            <a:cxnLst/>
            <a:rect l="l" t="t" r="r" b="b"/>
            <a:pathLst>
              <a:path w="4337050">
                <a:moveTo>
                  <a:pt x="4337050" y="0"/>
                </a:moveTo>
                <a:lnTo>
                  <a:pt x="0" y="0"/>
                </a:lnTo>
              </a:path>
            </a:pathLst>
          </a:custGeom>
          <a:ln w="6350">
            <a:solidFill>
              <a:srgbClr val="5A471B"/>
            </a:solidFill>
          </a:ln>
        </p:spPr>
        <p:txBody>
          <a:bodyPr wrap="square" lIns="0" tIns="0" rIns="0" bIns="0" rtlCol="0"/>
          <a:lstStyle/>
          <a:p>
            <a:endParaRPr/>
          </a:p>
        </p:txBody>
      </p:sp>
      <p:sp>
        <p:nvSpPr>
          <p:cNvPr id="13" name="object 3">
            <a:extLst>
              <a:ext uri="{FF2B5EF4-FFF2-40B4-BE49-F238E27FC236}">
                <a16:creationId xmlns:a16="http://schemas.microsoft.com/office/drawing/2014/main" id="{F3725EDE-5C10-4B1B-8DD2-1E87749C8214}"/>
              </a:ext>
            </a:extLst>
          </p:cNvPr>
          <p:cNvSpPr txBox="1"/>
          <p:nvPr/>
        </p:nvSpPr>
        <p:spPr>
          <a:xfrm>
            <a:off x="444499" y="4815013"/>
            <a:ext cx="644523" cy="166712"/>
          </a:xfrm>
          <a:prstGeom prst="rect">
            <a:avLst/>
          </a:prstGeom>
        </p:spPr>
        <p:txBody>
          <a:bodyPr vert="horz" wrap="square" lIns="0" tIns="12700" rIns="0" bIns="0" rtlCol="0">
            <a:spAutoFit/>
          </a:bodyPr>
          <a:lstStyle/>
          <a:p>
            <a:pPr marL="12700">
              <a:lnSpc>
                <a:spcPct val="100000"/>
              </a:lnSpc>
              <a:spcBef>
                <a:spcPts val="100"/>
              </a:spcBef>
            </a:pPr>
            <a:r>
              <a:rPr sz="1000" spc="-5">
                <a:solidFill>
                  <a:srgbClr val="006EB6"/>
                </a:solidFill>
                <a:latin typeface="Century"/>
                <a:cs typeface="Century"/>
              </a:rPr>
              <a:t>pg </a:t>
            </a:r>
            <a:fld id="{185B9E5A-512F-4812-95A8-FA19FCEB646A}" type="slidenum">
              <a:rPr lang="en-US" sz="1000" spc="-5" smtClean="0">
                <a:solidFill>
                  <a:srgbClr val="006EB6"/>
                </a:solidFill>
                <a:latin typeface="Century"/>
                <a:cs typeface="Century"/>
              </a:rPr>
              <a:t>12</a:t>
            </a:fld>
            <a:endParaRPr sz="1000">
              <a:latin typeface="Century"/>
              <a:cs typeface="Century"/>
            </a:endParaRPr>
          </a:p>
        </p:txBody>
      </p:sp>
      <p:sp>
        <p:nvSpPr>
          <p:cNvPr id="16" name="Google Shape;238;p30"/>
          <p:cNvSpPr txBox="1">
            <a:spLocks/>
          </p:cNvSpPr>
          <p:nvPr/>
        </p:nvSpPr>
        <p:spPr>
          <a:xfrm>
            <a:off x="521153" y="3867885"/>
            <a:ext cx="7955280" cy="475515"/>
          </a:xfrm>
          <a:prstGeom prst="rect">
            <a:avLst/>
          </a:prstGeom>
          <a:noFill/>
          <a:ln>
            <a:noFill/>
          </a:ln>
        </p:spPr>
        <p:txBody>
          <a:bodyPr spcFirstLastPara="1" wrap="square" lIns="68569" tIns="34275" rIns="68569" bIns="34275" anchor="b" anchorCtr="0">
            <a:noAutofit/>
          </a:bodyPr>
          <a:lstStyle>
            <a:lvl1pPr eaLnBrk="1" hangingPunct="1">
              <a:defRPr sz="2400" b="0" i="0">
                <a:solidFill>
                  <a:srgbClr val="0D7AC0"/>
                </a:solidFill>
                <a:latin typeface="Century"/>
                <a:ea typeface="+mj-ea"/>
                <a:cs typeface="Century"/>
              </a:defRPr>
            </a:lvl1pPr>
          </a:lstStyle>
          <a:p>
            <a:pPr rtl="0"/>
            <a:r>
              <a:rPr lang="en-US" kern="0" dirty="0">
                <a:latin typeface="Arial"/>
                <a:ea typeface="Arial"/>
                <a:cs typeface="Arial"/>
                <a:sym typeface="Arial"/>
              </a:rPr>
              <a:t>Payroll Overview</a:t>
            </a:r>
          </a:p>
          <a:p>
            <a:pPr lvl="1"/>
            <a:r>
              <a:rPr lang="en-US" kern="0" dirty="0">
                <a:latin typeface="Arial"/>
                <a:ea typeface="Arial"/>
                <a:cs typeface="Arial"/>
                <a:sym typeface="Arial"/>
              </a:rPr>
              <a:t>Presented by: </a:t>
            </a:r>
            <a:r>
              <a:rPr lang="en-US" sz="1800" kern="0" dirty="0">
                <a:latin typeface="Arial"/>
                <a:ea typeface="Arial"/>
                <a:cs typeface="Arial"/>
                <a:sym typeface="Arial"/>
              </a:rPr>
              <a:t>JAO Onboarding Division</a:t>
            </a:r>
            <a:endParaRPr lang="en-US" kern="0" dirty="0">
              <a:latin typeface="Arial"/>
              <a:ea typeface="Arial"/>
              <a:cs typeface="Arial"/>
              <a:sym typeface="Arial"/>
            </a:endParaRPr>
          </a:p>
        </p:txBody>
      </p:sp>
      <p:pic>
        <p:nvPicPr>
          <p:cNvPr id="12" name="Google Shape;230;p29"/>
          <p:cNvPicPr preferRelativeResize="0">
            <a:picLocks/>
          </p:cNvPicPr>
          <p:nvPr/>
        </p:nvPicPr>
        <p:blipFill rotWithShape="1">
          <a:blip r:embed="rId6">
            <a:alphaModFix/>
          </a:blip>
          <a:srcRect t="31885" b="27118"/>
          <a:stretch/>
        </p:blipFill>
        <p:spPr>
          <a:xfrm>
            <a:off x="0" y="0"/>
            <a:ext cx="9144000" cy="3276600"/>
          </a:xfrm>
          <a:prstGeom prst="rect">
            <a:avLst/>
          </a:prstGeom>
          <a:solidFill>
            <a:srgbClr val="F2F2F2"/>
          </a:solidFill>
          <a:ln>
            <a:noFill/>
          </a:ln>
        </p:spPr>
      </p:pic>
    </p:spTree>
    <p:extLst>
      <p:ext uri="{BB962C8B-B14F-4D97-AF65-F5344CB8AC3E}">
        <p14:creationId xmlns:p14="http://schemas.microsoft.com/office/powerpoint/2010/main" val="2880319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9"/>
          <p:cNvSpPr/>
          <p:nvPr/>
        </p:nvSpPr>
        <p:spPr>
          <a:xfrm>
            <a:off x="1089025" y="4902200"/>
            <a:ext cx="4337050" cy="0"/>
          </a:xfrm>
          <a:custGeom>
            <a:avLst/>
            <a:gdLst/>
            <a:ahLst/>
            <a:cxnLst/>
            <a:rect l="l" t="t" r="r" b="b"/>
            <a:pathLst>
              <a:path w="4337050">
                <a:moveTo>
                  <a:pt x="4337050" y="0"/>
                </a:moveTo>
                <a:lnTo>
                  <a:pt x="0" y="0"/>
                </a:lnTo>
              </a:path>
            </a:pathLst>
          </a:custGeom>
          <a:ln w="6350">
            <a:solidFill>
              <a:srgbClr val="5A471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object 2"/>
          <p:cNvSpPr txBox="1"/>
          <p:nvPr/>
        </p:nvSpPr>
        <p:spPr>
          <a:xfrm>
            <a:off x="6152579" y="4809505"/>
            <a:ext cx="2546985" cy="17780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5" normalizeH="0" baseline="0" noProof="0">
                <a:ln>
                  <a:noFill/>
                </a:ln>
                <a:solidFill>
                  <a:srgbClr val="006EB6"/>
                </a:solidFill>
                <a:effectLst/>
                <a:uLnTx/>
                <a:uFillTx/>
                <a:latin typeface="Century"/>
                <a:ea typeface="+mn-ea"/>
                <a:cs typeface="Century"/>
              </a:rPr>
              <a:t>JOINT </a:t>
            </a:r>
            <a:r>
              <a:rPr kumimoji="0" sz="1000" b="0" i="0" u="none" strike="noStrike" kern="1200" cap="none" spc="-10" normalizeH="0" baseline="0" noProof="0">
                <a:ln>
                  <a:noFill/>
                </a:ln>
                <a:solidFill>
                  <a:srgbClr val="006EB6"/>
                </a:solidFill>
                <a:effectLst/>
                <a:uLnTx/>
                <a:uFillTx/>
                <a:latin typeface="Century"/>
                <a:ea typeface="+mn-ea"/>
                <a:cs typeface="Century"/>
              </a:rPr>
              <a:t>ADMINISTRATIVE</a:t>
            </a:r>
            <a:r>
              <a:rPr kumimoji="0" sz="1000" b="0" i="0" u="none" strike="noStrike" kern="1200" cap="none" spc="-65" normalizeH="0" baseline="0" noProof="0">
                <a:ln>
                  <a:noFill/>
                </a:ln>
                <a:solidFill>
                  <a:srgbClr val="006EB6"/>
                </a:solidFill>
                <a:effectLst/>
                <a:uLnTx/>
                <a:uFillTx/>
                <a:latin typeface="Century"/>
                <a:ea typeface="+mn-ea"/>
                <a:cs typeface="Century"/>
              </a:rPr>
              <a:t> </a:t>
            </a:r>
            <a:r>
              <a:rPr kumimoji="0" sz="1000" b="0" i="0" u="none" strike="noStrike" kern="1200" cap="none" spc="-10" normalizeH="0" baseline="0" noProof="0">
                <a:ln>
                  <a:noFill/>
                </a:ln>
                <a:solidFill>
                  <a:srgbClr val="006EB6"/>
                </a:solidFill>
                <a:effectLst/>
                <a:uLnTx/>
                <a:uFillTx/>
                <a:latin typeface="Century"/>
                <a:ea typeface="+mn-ea"/>
                <a:cs typeface="Century"/>
              </a:rPr>
              <a:t>OPERATIONS</a:t>
            </a:r>
            <a:endParaRPr kumimoji="0" sz="1000" b="0" i="0" u="none" strike="noStrike" kern="1200" cap="none" spc="0" normalizeH="0" baseline="0" noProof="0">
              <a:ln>
                <a:noFill/>
              </a:ln>
              <a:solidFill>
                <a:prstClr val="black"/>
              </a:solidFill>
              <a:effectLst/>
              <a:uLnTx/>
              <a:uFillTx/>
              <a:latin typeface="Century"/>
              <a:ea typeface="+mn-ea"/>
              <a:cs typeface="Century"/>
            </a:endParaRPr>
          </a:p>
        </p:txBody>
      </p:sp>
      <p:sp>
        <p:nvSpPr>
          <p:cNvPr id="4" name="object 4"/>
          <p:cNvSpPr/>
          <p:nvPr/>
        </p:nvSpPr>
        <p:spPr>
          <a:xfrm>
            <a:off x="5950711" y="4849684"/>
            <a:ext cx="100231" cy="105029"/>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5642390" y="4851417"/>
            <a:ext cx="66141" cy="103301"/>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5777760" y="4851420"/>
            <a:ext cx="103720" cy="101561"/>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5744688"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5915062"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txBox="1">
            <a:spLocks noGrp="1"/>
          </p:cNvSpPr>
          <p:nvPr>
            <p:ph type="title"/>
          </p:nvPr>
        </p:nvSpPr>
        <p:spPr>
          <a:xfrm>
            <a:off x="45200" y="109770"/>
            <a:ext cx="9101573" cy="689932"/>
          </a:xfrm>
          <a:prstGeom prst="rect">
            <a:avLst/>
          </a:prstGeom>
        </p:spPr>
        <p:txBody>
          <a:bodyPr vert="horz" wrap="square" lIns="0" tIns="12700" rIns="0" bIns="0" rtlCol="0" anchor="t">
            <a:spAutoFit/>
          </a:bodyPr>
          <a:lstStyle/>
          <a:p>
            <a:pPr marL="12700">
              <a:lnSpc>
                <a:spcPct val="100000"/>
              </a:lnSpc>
              <a:spcBef>
                <a:spcPts val="100"/>
              </a:spcBef>
            </a:pPr>
            <a:r>
              <a:rPr lang="en-US" sz="4400"/>
              <a:t>Payroll Schedule</a:t>
            </a:r>
          </a:p>
        </p:txBody>
      </p:sp>
      <p:sp>
        <p:nvSpPr>
          <p:cNvPr id="11" name="object 11"/>
          <p:cNvSpPr/>
          <p:nvPr/>
        </p:nvSpPr>
        <p:spPr>
          <a:xfrm>
            <a:off x="0" y="885825"/>
            <a:ext cx="9144000" cy="0"/>
          </a:xfrm>
          <a:custGeom>
            <a:avLst/>
            <a:gdLst/>
            <a:ahLst/>
            <a:cxnLst/>
            <a:rect l="l" t="t" r="r" b="b"/>
            <a:pathLst>
              <a:path w="9144000">
                <a:moveTo>
                  <a:pt x="0" y="0"/>
                </a:moveTo>
                <a:lnTo>
                  <a:pt x="9144000" y="0"/>
                </a:lnTo>
              </a:path>
            </a:pathLst>
          </a:custGeom>
          <a:ln w="57150">
            <a:solidFill>
              <a:srgbClr val="34786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txBox="1"/>
          <p:nvPr/>
        </p:nvSpPr>
        <p:spPr>
          <a:xfrm>
            <a:off x="85130" y="1240825"/>
            <a:ext cx="3800405" cy="2505814"/>
          </a:xfrm>
          <a:prstGeom prst="rect">
            <a:avLst/>
          </a:prstGeom>
          <a:noFill/>
        </p:spPr>
        <p:txBody>
          <a:bodyPr vert="horz" wrap="square" lIns="0" tIns="12700" rIns="0" bIns="0" rtlCol="0" anchor="t">
            <a:spAutoFit/>
          </a:bodyPr>
          <a:lstStyle/>
          <a:p>
            <a:pPr marL="182880" indent="-182880">
              <a:buFont typeface="Arial" panose="020B0604020202020204" pitchFamily="34" charset="0"/>
              <a:buChar char="•"/>
            </a:pPr>
            <a:r>
              <a:rPr lang="en-US">
                <a:solidFill>
                  <a:srgbClr val="5A471B"/>
                </a:solidFill>
                <a:latin typeface="Arial"/>
                <a:cs typeface="Arial"/>
              </a:rPr>
              <a:t>Payroll Schedule available on IBC website: </a:t>
            </a:r>
            <a:r>
              <a:rPr lang="en-US">
                <a:solidFill>
                  <a:srgbClr val="5A471B"/>
                </a:solidFill>
                <a:latin typeface="Arial"/>
                <a:cs typeface="Arial"/>
                <a:hlinkClick r:id="rId6"/>
              </a:rPr>
              <a:t>https://www.doi.gov/ibc/resources/payroll-calendars</a:t>
            </a:r>
            <a:endParaRPr lang="en-US">
              <a:solidFill>
                <a:srgbClr val="5A471B"/>
              </a:solidFill>
              <a:latin typeface="Arial"/>
              <a:cs typeface="Arial"/>
            </a:endParaRPr>
          </a:p>
          <a:p>
            <a:pPr marL="182880" indent="-182880">
              <a:buFont typeface="Arial" panose="020B0604020202020204" pitchFamily="34" charset="0"/>
              <a:buChar char="•"/>
            </a:pPr>
            <a:r>
              <a:rPr lang="en-US">
                <a:solidFill>
                  <a:srgbClr val="5A471B"/>
                </a:solidFill>
                <a:latin typeface="Arial"/>
                <a:cs typeface="Arial"/>
              </a:rPr>
              <a:t>Holidays are shaded, bold lines separate pay periods, circles at end of each pay period</a:t>
            </a:r>
          </a:p>
          <a:p>
            <a:pPr marL="182880" indent="-182880">
              <a:buFont typeface="Arial" panose="020B0604020202020204" pitchFamily="34" charset="0"/>
              <a:buChar char="•"/>
            </a:pPr>
            <a:r>
              <a:rPr lang="en-US">
                <a:solidFill>
                  <a:srgbClr val="5A471B"/>
                </a:solidFill>
                <a:latin typeface="Arial"/>
                <a:cs typeface="Arial"/>
              </a:rPr>
              <a:t>Pay day is second Tuesday of pay period</a:t>
            </a:r>
          </a:p>
        </p:txBody>
      </p:sp>
      <p:sp>
        <p:nvSpPr>
          <p:cNvPr id="13" name="object 3">
            <a:extLst>
              <a:ext uri="{FF2B5EF4-FFF2-40B4-BE49-F238E27FC236}">
                <a16:creationId xmlns:a16="http://schemas.microsoft.com/office/drawing/2014/main" id="{F3725EDE-5C10-4B1B-8DD2-1E87749C8214}"/>
              </a:ext>
            </a:extLst>
          </p:cNvPr>
          <p:cNvSpPr txBox="1"/>
          <p:nvPr/>
        </p:nvSpPr>
        <p:spPr>
          <a:xfrm>
            <a:off x="444499" y="4815013"/>
            <a:ext cx="644523" cy="16671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5" normalizeH="0" baseline="0" noProof="0">
                <a:ln>
                  <a:noFill/>
                </a:ln>
                <a:solidFill>
                  <a:srgbClr val="006EB6"/>
                </a:solidFill>
                <a:effectLst/>
                <a:uLnTx/>
                <a:uFillTx/>
                <a:latin typeface="Century"/>
                <a:ea typeface="+mn-ea"/>
                <a:cs typeface="Century"/>
              </a:rPr>
              <a:t>pg </a:t>
            </a:r>
            <a:fld id="{185B9E5A-512F-4812-95A8-FA19FCEB646A}" type="slidenum">
              <a:rPr kumimoji="0" lang="en-US" sz="1000" b="0" i="0" u="none" strike="noStrike" kern="1200" cap="none" spc="-5" normalizeH="0" baseline="0" noProof="0" smtClean="0">
                <a:ln>
                  <a:noFill/>
                </a:ln>
                <a:solidFill>
                  <a:srgbClr val="006EB6"/>
                </a:solidFill>
                <a:effectLst/>
                <a:uLnTx/>
                <a:uFillTx/>
                <a:latin typeface="Century"/>
                <a:ea typeface="+mn-ea"/>
                <a:cs typeface="Century"/>
              </a:rPr>
              <a:pPr marL="12700" marR="0" lvl="0" indent="0" algn="l" defTabSz="914400" rtl="0" eaLnBrk="1" fontAlgn="auto" latinLnBrk="0" hangingPunct="1">
                <a:lnSpc>
                  <a:spcPct val="100000"/>
                </a:lnSpc>
                <a:spcBef>
                  <a:spcPts val="100"/>
                </a:spcBef>
                <a:spcAft>
                  <a:spcPts val="0"/>
                </a:spcAft>
                <a:buClrTx/>
                <a:buSzTx/>
                <a:buFontTx/>
                <a:buNone/>
                <a:tabLst/>
                <a:defRPr/>
              </a:pPr>
              <a:t>13</a:t>
            </a:fld>
            <a:endParaRPr kumimoji="0" sz="1000" b="0" i="0" u="none" strike="noStrike" kern="1200" cap="none" spc="0" normalizeH="0" baseline="0" noProof="0">
              <a:ln>
                <a:noFill/>
              </a:ln>
              <a:solidFill>
                <a:prstClr val="black"/>
              </a:solidFill>
              <a:effectLst/>
              <a:uLnTx/>
              <a:uFillTx/>
              <a:latin typeface="Century"/>
              <a:ea typeface="+mn-ea"/>
              <a:cs typeface="Century"/>
            </a:endParaRP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rcRect/>
          <a:stretch/>
        </p:blipFill>
        <p:spPr>
          <a:xfrm>
            <a:off x="3990255" y="964148"/>
            <a:ext cx="4978980" cy="3847394"/>
          </a:xfrm>
          <a:prstGeom prst="rect">
            <a:avLst/>
          </a:prstGeom>
        </p:spPr>
      </p:pic>
    </p:spTree>
    <p:extLst>
      <p:ext uri="{BB962C8B-B14F-4D97-AF65-F5344CB8AC3E}">
        <p14:creationId xmlns:p14="http://schemas.microsoft.com/office/powerpoint/2010/main" val="2828299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9"/>
          <p:cNvSpPr/>
          <p:nvPr/>
        </p:nvSpPr>
        <p:spPr>
          <a:xfrm>
            <a:off x="1089025" y="4902200"/>
            <a:ext cx="4337050" cy="0"/>
          </a:xfrm>
          <a:custGeom>
            <a:avLst/>
            <a:gdLst/>
            <a:ahLst/>
            <a:cxnLst/>
            <a:rect l="l" t="t" r="r" b="b"/>
            <a:pathLst>
              <a:path w="4337050">
                <a:moveTo>
                  <a:pt x="4337050" y="0"/>
                </a:moveTo>
                <a:lnTo>
                  <a:pt x="0" y="0"/>
                </a:lnTo>
              </a:path>
            </a:pathLst>
          </a:custGeom>
          <a:ln w="6350">
            <a:solidFill>
              <a:srgbClr val="5A471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object 2"/>
          <p:cNvSpPr txBox="1"/>
          <p:nvPr/>
        </p:nvSpPr>
        <p:spPr>
          <a:xfrm>
            <a:off x="6152579" y="4809505"/>
            <a:ext cx="2546985" cy="17780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5" normalizeH="0" baseline="0" noProof="0">
                <a:ln>
                  <a:noFill/>
                </a:ln>
                <a:solidFill>
                  <a:srgbClr val="006EB6"/>
                </a:solidFill>
                <a:effectLst/>
                <a:uLnTx/>
                <a:uFillTx/>
                <a:latin typeface="Century"/>
                <a:ea typeface="+mn-ea"/>
                <a:cs typeface="Century"/>
              </a:rPr>
              <a:t>JOINT </a:t>
            </a:r>
            <a:r>
              <a:rPr kumimoji="0" sz="1000" b="0" i="0" u="none" strike="noStrike" kern="1200" cap="none" spc="-10" normalizeH="0" baseline="0" noProof="0">
                <a:ln>
                  <a:noFill/>
                </a:ln>
                <a:solidFill>
                  <a:srgbClr val="006EB6"/>
                </a:solidFill>
                <a:effectLst/>
                <a:uLnTx/>
                <a:uFillTx/>
                <a:latin typeface="Century"/>
                <a:ea typeface="+mn-ea"/>
                <a:cs typeface="Century"/>
              </a:rPr>
              <a:t>ADMINISTRATIVE</a:t>
            </a:r>
            <a:r>
              <a:rPr kumimoji="0" sz="1000" b="0" i="0" u="none" strike="noStrike" kern="1200" cap="none" spc="-65" normalizeH="0" baseline="0" noProof="0">
                <a:ln>
                  <a:noFill/>
                </a:ln>
                <a:solidFill>
                  <a:srgbClr val="006EB6"/>
                </a:solidFill>
                <a:effectLst/>
                <a:uLnTx/>
                <a:uFillTx/>
                <a:latin typeface="Century"/>
                <a:ea typeface="+mn-ea"/>
                <a:cs typeface="Century"/>
              </a:rPr>
              <a:t> </a:t>
            </a:r>
            <a:r>
              <a:rPr kumimoji="0" sz="1000" b="0" i="0" u="none" strike="noStrike" kern="1200" cap="none" spc="-10" normalizeH="0" baseline="0" noProof="0">
                <a:ln>
                  <a:noFill/>
                </a:ln>
                <a:solidFill>
                  <a:srgbClr val="006EB6"/>
                </a:solidFill>
                <a:effectLst/>
                <a:uLnTx/>
                <a:uFillTx/>
                <a:latin typeface="Century"/>
                <a:ea typeface="+mn-ea"/>
                <a:cs typeface="Century"/>
              </a:rPr>
              <a:t>OPERATIONS</a:t>
            </a:r>
            <a:endParaRPr kumimoji="0" sz="1000" b="0" i="0" u="none" strike="noStrike" kern="1200" cap="none" spc="0" normalizeH="0" baseline="0" noProof="0">
              <a:ln>
                <a:noFill/>
              </a:ln>
              <a:solidFill>
                <a:prstClr val="black"/>
              </a:solidFill>
              <a:effectLst/>
              <a:uLnTx/>
              <a:uFillTx/>
              <a:latin typeface="Century"/>
              <a:ea typeface="+mn-ea"/>
              <a:cs typeface="Century"/>
            </a:endParaRPr>
          </a:p>
        </p:txBody>
      </p:sp>
      <p:sp>
        <p:nvSpPr>
          <p:cNvPr id="4" name="object 4"/>
          <p:cNvSpPr/>
          <p:nvPr/>
        </p:nvSpPr>
        <p:spPr>
          <a:xfrm>
            <a:off x="5950711" y="4849684"/>
            <a:ext cx="100231" cy="105029"/>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5642390" y="4851417"/>
            <a:ext cx="66141" cy="103301"/>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5777760" y="4851420"/>
            <a:ext cx="103720" cy="101561"/>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5744688"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5915062"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txBox="1">
            <a:spLocks noGrp="1"/>
          </p:cNvSpPr>
          <p:nvPr>
            <p:ph type="title"/>
          </p:nvPr>
        </p:nvSpPr>
        <p:spPr>
          <a:xfrm>
            <a:off x="93115" y="101784"/>
            <a:ext cx="9029700" cy="689932"/>
          </a:xfrm>
          <a:prstGeom prst="rect">
            <a:avLst/>
          </a:prstGeom>
        </p:spPr>
        <p:txBody>
          <a:bodyPr vert="horz" wrap="square" lIns="0" tIns="12700" rIns="0" bIns="0" rtlCol="0" anchor="t">
            <a:spAutoFit/>
          </a:bodyPr>
          <a:lstStyle/>
          <a:p>
            <a:pPr marL="12700">
              <a:spcBef>
                <a:spcPts val="100"/>
              </a:spcBef>
            </a:pPr>
            <a:r>
              <a:rPr lang="en-US" sz="4400"/>
              <a:t>Time and Attendance</a:t>
            </a:r>
          </a:p>
        </p:txBody>
      </p:sp>
      <p:sp>
        <p:nvSpPr>
          <p:cNvPr id="11" name="object 11"/>
          <p:cNvSpPr/>
          <p:nvPr/>
        </p:nvSpPr>
        <p:spPr>
          <a:xfrm>
            <a:off x="0" y="885825"/>
            <a:ext cx="9144000" cy="0"/>
          </a:xfrm>
          <a:custGeom>
            <a:avLst/>
            <a:gdLst/>
            <a:ahLst/>
            <a:cxnLst/>
            <a:rect l="l" t="t" r="r" b="b"/>
            <a:pathLst>
              <a:path w="9144000">
                <a:moveTo>
                  <a:pt x="0" y="0"/>
                </a:moveTo>
                <a:lnTo>
                  <a:pt x="9144000" y="0"/>
                </a:lnTo>
              </a:path>
            </a:pathLst>
          </a:custGeom>
          <a:ln w="57150">
            <a:solidFill>
              <a:srgbClr val="34786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txBox="1"/>
          <p:nvPr/>
        </p:nvSpPr>
        <p:spPr>
          <a:xfrm>
            <a:off x="92076" y="990600"/>
            <a:ext cx="9030919" cy="3336811"/>
          </a:xfrm>
          <a:prstGeom prst="rect">
            <a:avLst/>
          </a:prstGeom>
          <a:noFill/>
        </p:spPr>
        <p:txBody>
          <a:bodyPr vert="horz" wrap="square" lIns="0" tIns="12700" rIns="0" bIns="0" rtlCol="0" anchor="t">
            <a:spAutoFit/>
          </a:bodyPr>
          <a:lstStyle/>
          <a:p>
            <a:pPr marL="182880" indent="-182880">
              <a:buFont typeface="Arial" panose="05000000000000000000" pitchFamily="2" charset="2"/>
              <a:buChar char="•"/>
            </a:pPr>
            <a:r>
              <a:rPr lang="en-US" sz="2400">
                <a:solidFill>
                  <a:srgbClr val="5A471B"/>
                </a:solidFill>
                <a:latin typeface="Arial"/>
                <a:ea typeface="+mn-lt"/>
                <a:cs typeface="Arial"/>
              </a:rPr>
              <a:t>Service uses </a:t>
            </a:r>
            <a:r>
              <a:rPr lang="en-US" sz="2400">
                <a:solidFill>
                  <a:srgbClr val="5A471B"/>
                </a:solidFill>
                <a:latin typeface="Arial"/>
                <a:ea typeface="+mn-lt"/>
                <a:cs typeface="Arial"/>
                <a:hlinkClick r:id="rId6"/>
              </a:rPr>
              <a:t>QuickTime,</a:t>
            </a:r>
            <a:r>
              <a:rPr lang="en-US" sz="2400">
                <a:solidFill>
                  <a:srgbClr val="5A471B"/>
                </a:solidFill>
                <a:latin typeface="Arial"/>
                <a:ea typeface="+mn-lt"/>
                <a:cs typeface="Arial"/>
              </a:rPr>
              <a:t> our online time and attendance system</a:t>
            </a:r>
            <a:endParaRPr lang="en-US"/>
          </a:p>
          <a:p>
            <a:pPr marL="182880" indent="-182880">
              <a:buFont typeface="Arial" panose="05000000000000000000" pitchFamily="2" charset="2"/>
              <a:buChar char="•"/>
            </a:pPr>
            <a:r>
              <a:rPr lang="en-US" sz="2400">
                <a:solidFill>
                  <a:srgbClr val="5A471B"/>
                </a:solidFill>
                <a:latin typeface="Arial"/>
                <a:ea typeface="+mn-lt"/>
                <a:cs typeface="Arial"/>
              </a:rPr>
              <a:t>Employees enter their own time and attendance</a:t>
            </a:r>
            <a:endParaRPr lang="en-US"/>
          </a:p>
          <a:p>
            <a:pPr marL="640080" lvl="2" indent="-182880">
              <a:buFont typeface="Arial" panose="05000000000000000000" pitchFamily="2" charset="2"/>
              <a:buChar char="•"/>
            </a:pPr>
            <a:r>
              <a:rPr lang="en-US" sz="2400">
                <a:solidFill>
                  <a:srgbClr val="5A471B"/>
                </a:solidFill>
                <a:latin typeface="Arial"/>
                <a:cs typeface="Arial"/>
              </a:rPr>
              <a:t>QuickTime access:  coordinate with supervisor and local QuickTime Administrator to complete </a:t>
            </a:r>
            <a:r>
              <a:rPr lang="en-US" sz="2400">
                <a:solidFill>
                  <a:srgbClr val="5A471B"/>
                </a:solidFill>
                <a:latin typeface="Arial"/>
                <a:cs typeface="Arial"/>
                <a:hlinkClick r:id="rId7"/>
              </a:rPr>
              <a:t>FWS Form 3-2444</a:t>
            </a:r>
            <a:r>
              <a:rPr lang="en-US" sz="2400">
                <a:solidFill>
                  <a:srgbClr val="5A471B"/>
                </a:solidFill>
                <a:latin typeface="Arial"/>
                <a:cs typeface="Arial"/>
              </a:rPr>
              <a:t> and </a:t>
            </a:r>
            <a:r>
              <a:rPr lang="en-US" sz="2400">
                <a:solidFill>
                  <a:srgbClr val="5A471B"/>
                </a:solidFill>
                <a:latin typeface="Arial"/>
                <a:cs typeface="Arial"/>
                <a:hlinkClick r:id="rId8"/>
              </a:rPr>
              <a:t>QuickTime Rules of Behavior</a:t>
            </a:r>
            <a:endParaRPr lang="en-US" sz="2400">
              <a:solidFill>
                <a:srgbClr val="000000"/>
              </a:solidFill>
              <a:latin typeface="Arial"/>
              <a:cs typeface="Calibri"/>
            </a:endParaRPr>
          </a:p>
          <a:p>
            <a:pPr marL="640080" lvl="2" indent="-182880">
              <a:buFont typeface="Arial" panose="05000000000000000000" pitchFamily="2" charset="2"/>
              <a:buChar char="•"/>
            </a:pPr>
            <a:r>
              <a:rPr lang="en-US" sz="2400">
                <a:solidFill>
                  <a:srgbClr val="5A471B"/>
                </a:solidFill>
                <a:latin typeface="Arial"/>
                <a:cs typeface="Arial"/>
              </a:rPr>
              <a:t>Submit completed forms to local QuickTime Administrator</a:t>
            </a:r>
            <a:endParaRPr lang="en-US" sz="2400">
              <a:solidFill>
                <a:srgbClr val="000000"/>
              </a:solidFill>
              <a:latin typeface="Arial"/>
              <a:cs typeface="Calibri"/>
            </a:endParaRPr>
          </a:p>
          <a:p>
            <a:pPr marL="640080" lvl="2" indent="-182880">
              <a:buFont typeface="Arial" panose="05000000000000000000" pitchFamily="2" charset="2"/>
              <a:buChar char="•"/>
            </a:pPr>
            <a:r>
              <a:rPr lang="en-US" sz="2400">
                <a:solidFill>
                  <a:srgbClr val="5A471B"/>
                </a:solidFill>
                <a:latin typeface="Arial"/>
                <a:cs typeface="Arial"/>
              </a:rPr>
              <a:t>QuickTime Training: </a:t>
            </a:r>
            <a:r>
              <a:rPr lang="en-US" sz="2400">
                <a:latin typeface="Arial"/>
                <a:cs typeface="Calibri"/>
                <a:hlinkClick r:id="rId9"/>
              </a:rPr>
              <a:t>https://hracademy.ibc.doi.gov/login/index.php</a:t>
            </a:r>
            <a:endParaRPr lang="en-US" sz="2400">
              <a:latin typeface="Arial"/>
              <a:ea typeface="+mn-lt"/>
              <a:cs typeface="+mn-lt"/>
            </a:endParaRPr>
          </a:p>
          <a:p>
            <a:pPr marL="640080" lvl="2" indent="-182880">
              <a:buFont typeface="Arial"/>
              <a:buChar char="•"/>
            </a:pPr>
            <a:r>
              <a:rPr lang="en-US" sz="2400">
                <a:solidFill>
                  <a:srgbClr val="5A471B"/>
                </a:solidFill>
                <a:latin typeface="Arial"/>
                <a:cs typeface="Arial"/>
              </a:rPr>
              <a:t>Additional Resources: </a:t>
            </a:r>
            <a:r>
              <a:rPr lang="en-US" sz="2400">
                <a:solidFill>
                  <a:srgbClr val="5A471B"/>
                </a:solidFill>
                <a:latin typeface="Arial"/>
                <a:cs typeface="Arial"/>
                <a:hlinkClick r:id="rId10"/>
              </a:rPr>
              <a:t>QuickTime FAQ</a:t>
            </a:r>
            <a:endParaRPr lang="en-US" sz="2400">
              <a:solidFill>
                <a:srgbClr val="5A471B"/>
              </a:solidFill>
              <a:latin typeface="Arial"/>
              <a:cs typeface="Arial"/>
            </a:endParaRPr>
          </a:p>
        </p:txBody>
      </p:sp>
      <p:sp>
        <p:nvSpPr>
          <p:cNvPr id="13" name="object 3">
            <a:extLst>
              <a:ext uri="{FF2B5EF4-FFF2-40B4-BE49-F238E27FC236}">
                <a16:creationId xmlns:a16="http://schemas.microsoft.com/office/drawing/2014/main" id="{F3725EDE-5C10-4B1B-8DD2-1E87749C8214}"/>
              </a:ext>
            </a:extLst>
          </p:cNvPr>
          <p:cNvSpPr txBox="1"/>
          <p:nvPr/>
        </p:nvSpPr>
        <p:spPr>
          <a:xfrm>
            <a:off x="444499" y="4815013"/>
            <a:ext cx="644523" cy="16671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5" normalizeH="0" baseline="0" noProof="0">
                <a:ln>
                  <a:noFill/>
                </a:ln>
                <a:solidFill>
                  <a:srgbClr val="006EB6"/>
                </a:solidFill>
                <a:effectLst/>
                <a:uLnTx/>
                <a:uFillTx/>
                <a:latin typeface="Century"/>
                <a:ea typeface="+mn-ea"/>
                <a:cs typeface="Century"/>
              </a:rPr>
              <a:t>pg </a:t>
            </a:r>
            <a:fld id="{185B9E5A-512F-4812-95A8-FA19FCEB646A}" type="slidenum">
              <a:rPr kumimoji="0" lang="en-US" sz="1000" b="0" i="0" u="none" strike="noStrike" kern="1200" cap="none" spc="-5" normalizeH="0" baseline="0" noProof="0" smtClean="0">
                <a:ln>
                  <a:noFill/>
                </a:ln>
                <a:solidFill>
                  <a:srgbClr val="006EB6"/>
                </a:solidFill>
                <a:effectLst/>
                <a:uLnTx/>
                <a:uFillTx/>
                <a:latin typeface="Century"/>
                <a:ea typeface="+mn-ea"/>
                <a:cs typeface="Century"/>
              </a:rPr>
              <a:pPr marL="12700" marR="0" lvl="0" indent="0" algn="l" defTabSz="914400" rtl="0" eaLnBrk="1" fontAlgn="auto" latinLnBrk="0" hangingPunct="1">
                <a:lnSpc>
                  <a:spcPct val="100000"/>
                </a:lnSpc>
                <a:spcBef>
                  <a:spcPts val="100"/>
                </a:spcBef>
                <a:spcAft>
                  <a:spcPts val="0"/>
                </a:spcAft>
                <a:buClrTx/>
                <a:buSzTx/>
                <a:buFontTx/>
                <a:buNone/>
                <a:tabLst/>
                <a:defRPr/>
              </a:pPr>
              <a:t>14</a:t>
            </a:fld>
            <a:endParaRPr kumimoji="0" sz="1000" b="0" i="0" u="none" strike="noStrike" kern="1200" cap="none" spc="0" normalizeH="0" baseline="0" noProof="0">
              <a:ln>
                <a:noFill/>
              </a:ln>
              <a:solidFill>
                <a:prstClr val="black"/>
              </a:solidFill>
              <a:effectLst/>
              <a:uLnTx/>
              <a:uFillTx/>
              <a:latin typeface="Century"/>
              <a:ea typeface="+mn-ea"/>
              <a:cs typeface="Century"/>
            </a:endParaRPr>
          </a:p>
        </p:txBody>
      </p:sp>
    </p:spTree>
    <p:extLst>
      <p:ext uri="{BB962C8B-B14F-4D97-AF65-F5344CB8AC3E}">
        <p14:creationId xmlns:p14="http://schemas.microsoft.com/office/powerpoint/2010/main" val="692952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9"/>
          <p:cNvSpPr/>
          <p:nvPr/>
        </p:nvSpPr>
        <p:spPr>
          <a:xfrm>
            <a:off x="1089025" y="4902200"/>
            <a:ext cx="4337050" cy="0"/>
          </a:xfrm>
          <a:custGeom>
            <a:avLst/>
            <a:gdLst/>
            <a:ahLst/>
            <a:cxnLst/>
            <a:rect l="l" t="t" r="r" b="b"/>
            <a:pathLst>
              <a:path w="4337050">
                <a:moveTo>
                  <a:pt x="4337050" y="0"/>
                </a:moveTo>
                <a:lnTo>
                  <a:pt x="0" y="0"/>
                </a:lnTo>
              </a:path>
            </a:pathLst>
          </a:custGeom>
          <a:ln w="6350">
            <a:solidFill>
              <a:srgbClr val="5A471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object 2"/>
          <p:cNvSpPr txBox="1"/>
          <p:nvPr/>
        </p:nvSpPr>
        <p:spPr>
          <a:xfrm>
            <a:off x="6152579" y="4809505"/>
            <a:ext cx="2546985" cy="17780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5" normalizeH="0" baseline="0" noProof="0">
                <a:ln>
                  <a:noFill/>
                </a:ln>
                <a:solidFill>
                  <a:srgbClr val="006EB6"/>
                </a:solidFill>
                <a:effectLst/>
                <a:uLnTx/>
                <a:uFillTx/>
                <a:latin typeface="Century"/>
                <a:ea typeface="+mn-ea"/>
                <a:cs typeface="Century"/>
              </a:rPr>
              <a:t>JOINT </a:t>
            </a:r>
            <a:r>
              <a:rPr kumimoji="0" sz="1000" b="0" i="0" u="none" strike="noStrike" kern="1200" cap="none" spc="-10" normalizeH="0" baseline="0" noProof="0">
                <a:ln>
                  <a:noFill/>
                </a:ln>
                <a:solidFill>
                  <a:srgbClr val="006EB6"/>
                </a:solidFill>
                <a:effectLst/>
                <a:uLnTx/>
                <a:uFillTx/>
                <a:latin typeface="Century"/>
                <a:ea typeface="+mn-ea"/>
                <a:cs typeface="Century"/>
              </a:rPr>
              <a:t>ADMINISTRATIVE</a:t>
            </a:r>
            <a:r>
              <a:rPr kumimoji="0" sz="1000" b="0" i="0" u="none" strike="noStrike" kern="1200" cap="none" spc="-65" normalizeH="0" baseline="0" noProof="0">
                <a:ln>
                  <a:noFill/>
                </a:ln>
                <a:solidFill>
                  <a:srgbClr val="006EB6"/>
                </a:solidFill>
                <a:effectLst/>
                <a:uLnTx/>
                <a:uFillTx/>
                <a:latin typeface="Century"/>
                <a:ea typeface="+mn-ea"/>
                <a:cs typeface="Century"/>
              </a:rPr>
              <a:t> </a:t>
            </a:r>
            <a:r>
              <a:rPr kumimoji="0" sz="1000" b="0" i="0" u="none" strike="noStrike" kern="1200" cap="none" spc="-10" normalizeH="0" baseline="0" noProof="0">
                <a:ln>
                  <a:noFill/>
                </a:ln>
                <a:solidFill>
                  <a:srgbClr val="006EB6"/>
                </a:solidFill>
                <a:effectLst/>
                <a:uLnTx/>
                <a:uFillTx/>
                <a:latin typeface="Century"/>
                <a:ea typeface="+mn-ea"/>
                <a:cs typeface="Century"/>
              </a:rPr>
              <a:t>OPERATIONS</a:t>
            </a:r>
            <a:endParaRPr kumimoji="0" sz="1000" b="0" i="0" u="none" strike="noStrike" kern="1200" cap="none" spc="0" normalizeH="0" baseline="0" noProof="0">
              <a:ln>
                <a:noFill/>
              </a:ln>
              <a:solidFill>
                <a:prstClr val="black"/>
              </a:solidFill>
              <a:effectLst/>
              <a:uLnTx/>
              <a:uFillTx/>
              <a:latin typeface="Century"/>
              <a:ea typeface="+mn-ea"/>
              <a:cs typeface="Century"/>
            </a:endParaRPr>
          </a:p>
        </p:txBody>
      </p:sp>
      <p:sp>
        <p:nvSpPr>
          <p:cNvPr id="4" name="object 4"/>
          <p:cNvSpPr/>
          <p:nvPr/>
        </p:nvSpPr>
        <p:spPr>
          <a:xfrm>
            <a:off x="5950711" y="4849684"/>
            <a:ext cx="100231" cy="105029"/>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5642390" y="4851417"/>
            <a:ext cx="66141" cy="103301"/>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5777760" y="4851420"/>
            <a:ext cx="103720" cy="101561"/>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5744688"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5915062"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txBox="1">
            <a:spLocks noGrp="1"/>
          </p:cNvSpPr>
          <p:nvPr>
            <p:ph type="title"/>
          </p:nvPr>
        </p:nvSpPr>
        <p:spPr>
          <a:xfrm>
            <a:off x="61171" y="117756"/>
            <a:ext cx="9085602" cy="689932"/>
          </a:xfrm>
          <a:prstGeom prst="rect">
            <a:avLst/>
          </a:prstGeom>
        </p:spPr>
        <p:txBody>
          <a:bodyPr vert="horz" wrap="square" lIns="0" tIns="12700" rIns="0" bIns="0" rtlCol="0" anchor="t">
            <a:spAutoFit/>
          </a:bodyPr>
          <a:lstStyle/>
          <a:p>
            <a:pPr marL="12700">
              <a:lnSpc>
                <a:spcPct val="100000"/>
              </a:lnSpc>
              <a:spcBef>
                <a:spcPts val="100"/>
              </a:spcBef>
            </a:pPr>
            <a:r>
              <a:rPr lang="en-US" sz="4400"/>
              <a:t>Federal Holidays</a:t>
            </a:r>
          </a:p>
        </p:txBody>
      </p:sp>
      <p:sp>
        <p:nvSpPr>
          <p:cNvPr id="11" name="object 11"/>
          <p:cNvSpPr/>
          <p:nvPr/>
        </p:nvSpPr>
        <p:spPr>
          <a:xfrm>
            <a:off x="0" y="885825"/>
            <a:ext cx="9144000" cy="0"/>
          </a:xfrm>
          <a:custGeom>
            <a:avLst/>
            <a:gdLst/>
            <a:ahLst/>
            <a:cxnLst/>
            <a:rect l="l" t="t" r="r" b="b"/>
            <a:pathLst>
              <a:path w="9144000">
                <a:moveTo>
                  <a:pt x="0" y="0"/>
                </a:moveTo>
                <a:lnTo>
                  <a:pt x="9144000" y="0"/>
                </a:lnTo>
              </a:path>
            </a:pathLst>
          </a:custGeom>
          <a:ln w="57150">
            <a:solidFill>
              <a:srgbClr val="34786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txBox="1"/>
          <p:nvPr/>
        </p:nvSpPr>
        <p:spPr>
          <a:xfrm>
            <a:off x="60132" y="990600"/>
            <a:ext cx="9086821" cy="4075475"/>
          </a:xfrm>
          <a:prstGeom prst="rect">
            <a:avLst/>
          </a:prstGeom>
          <a:noFill/>
        </p:spPr>
        <p:txBody>
          <a:bodyPr vert="horz" wrap="square" lIns="0" tIns="12700" rIns="0" bIns="0" rtlCol="0" anchor="t">
            <a:spAutoFit/>
          </a:bodyPr>
          <a:lstStyle/>
          <a:p>
            <a:pPr marL="182880" indent="-182880">
              <a:buFont typeface="Arial" panose="05000000000000000000" pitchFamily="2" charset="2"/>
              <a:buChar char="•"/>
            </a:pPr>
            <a:r>
              <a:rPr lang="en-US" dirty="0">
                <a:solidFill>
                  <a:srgbClr val="5A471B"/>
                </a:solidFill>
                <a:latin typeface="Arial"/>
                <a:cs typeface="Arial"/>
              </a:rPr>
              <a:t>Federal law (5 U.S.C. 6103) establishes public holidays for Federal  employees</a:t>
            </a:r>
            <a:endParaRPr lang="en-US" dirty="0">
              <a:solidFill>
                <a:srgbClr val="000000"/>
              </a:solidFill>
              <a:latin typeface="Arial"/>
              <a:cs typeface="Calibri"/>
            </a:endParaRPr>
          </a:p>
          <a:p>
            <a:pPr marL="182880" indent="-182880">
              <a:buFont typeface="Arial" panose="05000000000000000000" pitchFamily="2" charset="2"/>
              <a:buChar char="•"/>
            </a:pPr>
            <a:r>
              <a:rPr lang="en-US" dirty="0">
                <a:solidFill>
                  <a:srgbClr val="5A471B"/>
                </a:solidFill>
                <a:latin typeface="Arial"/>
                <a:cs typeface="Arial"/>
              </a:rPr>
              <a:t>Most Federal employees work Monday through Friday.  When holiday falls on non-workday --  Saturday or Sunday -- the holiday usually observed on Monday or Friday </a:t>
            </a:r>
          </a:p>
          <a:p>
            <a:pPr marL="182880" indent="-182880">
              <a:buFont typeface="Arial"/>
              <a:buChar char="•"/>
            </a:pPr>
            <a:r>
              <a:rPr lang="en-US" dirty="0">
                <a:solidFill>
                  <a:srgbClr val="5A471B"/>
                </a:solidFill>
                <a:latin typeface="Arial"/>
                <a:cs typeface="Arial"/>
              </a:rPr>
              <a:t>Federal Holidays:  </a:t>
            </a:r>
          </a:p>
          <a:p>
            <a:pPr marL="640080" lvl="2" indent="-182880">
              <a:buFont typeface="Arial" panose="05000000000000000000" pitchFamily="2" charset="2"/>
              <a:buChar char="•"/>
            </a:pPr>
            <a:r>
              <a:rPr lang="en-US" sz="1600" dirty="0">
                <a:solidFill>
                  <a:srgbClr val="5A471B"/>
                </a:solidFill>
                <a:latin typeface="Arial"/>
                <a:cs typeface="Arial"/>
              </a:rPr>
              <a:t>New Year’s Day - January 1</a:t>
            </a:r>
          </a:p>
          <a:p>
            <a:pPr marL="640080" lvl="2" indent="-182880">
              <a:buFont typeface="Arial" panose="05000000000000000000" pitchFamily="2" charset="2"/>
              <a:buChar char="•"/>
            </a:pPr>
            <a:r>
              <a:rPr lang="en-US" sz="1600" dirty="0">
                <a:solidFill>
                  <a:srgbClr val="5A471B"/>
                </a:solidFill>
                <a:latin typeface="Arial"/>
                <a:cs typeface="Arial"/>
              </a:rPr>
              <a:t>Martin Luther King, Jr. Day - 3rd Monday in January</a:t>
            </a:r>
          </a:p>
          <a:p>
            <a:pPr marL="640080" lvl="2" indent="-182880">
              <a:buFont typeface="Arial" panose="05000000000000000000" pitchFamily="2" charset="2"/>
              <a:buChar char="•"/>
            </a:pPr>
            <a:r>
              <a:rPr lang="en-US" sz="1600" dirty="0">
                <a:solidFill>
                  <a:srgbClr val="5A471B"/>
                </a:solidFill>
                <a:latin typeface="Arial"/>
                <a:cs typeface="Arial"/>
              </a:rPr>
              <a:t>Washington’s Birthday - 3rd Monday in February  </a:t>
            </a:r>
          </a:p>
          <a:p>
            <a:pPr marL="640080" lvl="2" indent="-182880">
              <a:buFont typeface="Arial" panose="05000000000000000000" pitchFamily="2" charset="2"/>
              <a:buChar char="•"/>
            </a:pPr>
            <a:r>
              <a:rPr lang="en-US" sz="1600" dirty="0">
                <a:solidFill>
                  <a:srgbClr val="5A471B"/>
                </a:solidFill>
                <a:latin typeface="Arial"/>
                <a:cs typeface="Arial"/>
              </a:rPr>
              <a:t>Memorial Day - Last Monday in May</a:t>
            </a:r>
          </a:p>
          <a:p>
            <a:pPr marL="640080" lvl="2" indent="-182880">
              <a:buFont typeface="Arial" panose="05000000000000000000" pitchFamily="2" charset="2"/>
              <a:buChar char="•"/>
            </a:pPr>
            <a:r>
              <a:rPr lang="en-US" sz="1600" dirty="0">
                <a:solidFill>
                  <a:srgbClr val="5A471B"/>
                </a:solidFill>
                <a:latin typeface="Arial"/>
                <a:cs typeface="Arial"/>
              </a:rPr>
              <a:t>Juneteenth – June 19  </a:t>
            </a:r>
          </a:p>
          <a:p>
            <a:pPr marL="640080" lvl="2" indent="-182880">
              <a:buFont typeface="Arial" panose="05000000000000000000" pitchFamily="2" charset="2"/>
              <a:buChar char="•"/>
            </a:pPr>
            <a:r>
              <a:rPr lang="en-US" sz="1600" dirty="0">
                <a:solidFill>
                  <a:srgbClr val="5A471B"/>
                </a:solidFill>
                <a:latin typeface="Arial"/>
                <a:cs typeface="Arial"/>
              </a:rPr>
              <a:t>Independence Day - July 4</a:t>
            </a:r>
          </a:p>
          <a:p>
            <a:pPr marL="640080" lvl="2" indent="-182880">
              <a:buFont typeface="Arial" panose="05000000000000000000" pitchFamily="2" charset="2"/>
              <a:buChar char="•"/>
            </a:pPr>
            <a:r>
              <a:rPr lang="en-US" sz="1600" dirty="0">
                <a:solidFill>
                  <a:srgbClr val="5A471B"/>
                </a:solidFill>
                <a:latin typeface="Arial"/>
                <a:cs typeface="Arial"/>
              </a:rPr>
              <a:t>Labor Day - 1st Monday in September</a:t>
            </a:r>
          </a:p>
          <a:p>
            <a:pPr marL="640080" lvl="2" indent="-182880">
              <a:buFont typeface="Arial" panose="05000000000000000000" pitchFamily="2" charset="2"/>
              <a:buChar char="•"/>
            </a:pPr>
            <a:r>
              <a:rPr lang="en-US" sz="1600" dirty="0">
                <a:solidFill>
                  <a:srgbClr val="5A471B"/>
                </a:solidFill>
                <a:latin typeface="Arial"/>
                <a:cs typeface="Arial"/>
              </a:rPr>
              <a:t>Columbus Day - 2nd Monday in October  </a:t>
            </a:r>
          </a:p>
          <a:p>
            <a:pPr marL="640080" lvl="2" indent="-182880">
              <a:buFont typeface="Arial" panose="05000000000000000000" pitchFamily="2" charset="2"/>
              <a:buChar char="•"/>
            </a:pPr>
            <a:r>
              <a:rPr lang="en-US" sz="1600" dirty="0">
                <a:solidFill>
                  <a:srgbClr val="5A471B"/>
                </a:solidFill>
                <a:latin typeface="Arial"/>
                <a:cs typeface="Arial"/>
              </a:rPr>
              <a:t>Veteran’s Day - November 11</a:t>
            </a:r>
          </a:p>
          <a:p>
            <a:pPr marL="640080" lvl="2" indent="-182880">
              <a:buFont typeface="Arial" panose="05000000000000000000" pitchFamily="2" charset="2"/>
              <a:buChar char="•"/>
            </a:pPr>
            <a:r>
              <a:rPr lang="en-US" sz="1600" dirty="0">
                <a:solidFill>
                  <a:srgbClr val="5A471B"/>
                </a:solidFill>
                <a:latin typeface="Arial"/>
                <a:cs typeface="Arial"/>
              </a:rPr>
              <a:t>Thanksgiving Day - 4th Thursday in November</a:t>
            </a:r>
          </a:p>
          <a:p>
            <a:pPr marL="640080" lvl="2" indent="-182880">
              <a:buFont typeface="Arial" panose="05000000000000000000" pitchFamily="2" charset="2"/>
              <a:buChar char="•"/>
            </a:pPr>
            <a:r>
              <a:rPr lang="en-US" sz="1600" dirty="0">
                <a:solidFill>
                  <a:srgbClr val="5A471B"/>
                </a:solidFill>
                <a:latin typeface="Arial"/>
                <a:cs typeface="Arial"/>
              </a:rPr>
              <a:t>Christmas Day - December 25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i="0" u="none" strike="noStrike" kern="1200" cap="none" spc="0" normalizeH="0" baseline="0" noProof="0" dirty="0">
              <a:ln>
                <a:noFill/>
              </a:ln>
              <a:solidFill>
                <a:srgbClr val="5A471B"/>
              </a:solidFill>
              <a:effectLst/>
              <a:uLnTx/>
              <a:uFillTx/>
              <a:latin typeface="Arial"/>
              <a:ea typeface="+mn-ea"/>
              <a:cs typeface="Arial"/>
            </a:endParaRPr>
          </a:p>
        </p:txBody>
      </p:sp>
      <p:sp>
        <p:nvSpPr>
          <p:cNvPr id="13" name="object 3">
            <a:extLst>
              <a:ext uri="{FF2B5EF4-FFF2-40B4-BE49-F238E27FC236}">
                <a16:creationId xmlns:a16="http://schemas.microsoft.com/office/drawing/2014/main" id="{F3725EDE-5C10-4B1B-8DD2-1E87749C8214}"/>
              </a:ext>
            </a:extLst>
          </p:cNvPr>
          <p:cNvSpPr txBox="1"/>
          <p:nvPr/>
        </p:nvSpPr>
        <p:spPr>
          <a:xfrm>
            <a:off x="444499" y="4815013"/>
            <a:ext cx="644523" cy="16671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5" normalizeH="0" baseline="0" noProof="0">
                <a:ln>
                  <a:noFill/>
                </a:ln>
                <a:solidFill>
                  <a:srgbClr val="006EB6"/>
                </a:solidFill>
                <a:effectLst/>
                <a:uLnTx/>
                <a:uFillTx/>
                <a:latin typeface="Century"/>
                <a:ea typeface="+mn-ea"/>
                <a:cs typeface="Century"/>
              </a:rPr>
              <a:t>pg </a:t>
            </a:r>
            <a:fld id="{185B9E5A-512F-4812-95A8-FA19FCEB646A}" type="slidenum">
              <a:rPr kumimoji="0" lang="en-US" sz="1000" b="0" i="0" u="none" strike="noStrike" kern="1200" cap="none" spc="-5" normalizeH="0" baseline="0" noProof="0" smtClean="0">
                <a:ln>
                  <a:noFill/>
                </a:ln>
                <a:solidFill>
                  <a:srgbClr val="006EB6"/>
                </a:solidFill>
                <a:effectLst/>
                <a:uLnTx/>
                <a:uFillTx/>
                <a:latin typeface="Century"/>
                <a:ea typeface="+mn-ea"/>
                <a:cs typeface="Century"/>
              </a:rPr>
              <a:pPr marL="12700" marR="0" lvl="0" indent="0" algn="l" defTabSz="914400" rtl="0" eaLnBrk="1" fontAlgn="auto" latinLnBrk="0" hangingPunct="1">
                <a:lnSpc>
                  <a:spcPct val="100000"/>
                </a:lnSpc>
                <a:spcBef>
                  <a:spcPts val="100"/>
                </a:spcBef>
                <a:spcAft>
                  <a:spcPts val="0"/>
                </a:spcAft>
                <a:buClrTx/>
                <a:buSzTx/>
                <a:buFontTx/>
                <a:buNone/>
                <a:tabLst/>
                <a:defRPr/>
              </a:pPr>
              <a:t>15</a:t>
            </a:fld>
            <a:endParaRPr kumimoji="0" sz="1000" b="0" i="0" u="none" strike="noStrike" kern="1200" cap="none" spc="0" normalizeH="0" baseline="0" noProof="0">
              <a:ln>
                <a:noFill/>
              </a:ln>
              <a:solidFill>
                <a:prstClr val="black"/>
              </a:solidFill>
              <a:effectLst/>
              <a:uLnTx/>
              <a:uFillTx/>
              <a:latin typeface="Century"/>
              <a:ea typeface="+mn-ea"/>
              <a:cs typeface="Century"/>
            </a:endParaRPr>
          </a:p>
        </p:txBody>
      </p:sp>
    </p:spTree>
    <p:extLst>
      <p:ext uri="{BB962C8B-B14F-4D97-AF65-F5344CB8AC3E}">
        <p14:creationId xmlns:p14="http://schemas.microsoft.com/office/powerpoint/2010/main" val="1780645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9"/>
          <p:cNvSpPr/>
          <p:nvPr/>
        </p:nvSpPr>
        <p:spPr>
          <a:xfrm>
            <a:off x="1089025" y="4902200"/>
            <a:ext cx="4337050" cy="0"/>
          </a:xfrm>
          <a:custGeom>
            <a:avLst/>
            <a:gdLst/>
            <a:ahLst/>
            <a:cxnLst/>
            <a:rect l="l" t="t" r="r" b="b"/>
            <a:pathLst>
              <a:path w="4337050">
                <a:moveTo>
                  <a:pt x="4337050" y="0"/>
                </a:moveTo>
                <a:lnTo>
                  <a:pt x="0" y="0"/>
                </a:lnTo>
              </a:path>
            </a:pathLst>
          </a:custGeom>
          <a:ln w="6350">
            <a:solidFill>
              <a:srgbClr val="5A471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object 2"/>
          <p:cNvSpPr txBox="1"/>
          <p:nvPr/>
        </p:nvSpPr>
        <p:spPr>
          <a:xfrm>
            <a:off x="6152579" y="4809505"/>
            <a:ext cx="2546985" cy="17780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5" normalizeH="0" baseline="0" noProof="0">
                <a:ln>
                  <a:noFill/>
                </a:ln>
                <a:solidFill>
                  <a:srgbClr val="006EB6"/>
                </a:solidFill>
                <a:effectLst/>
                <a:uLnTx/>
                <a:uFillTx/>
                <a:latin typeface="Century"/>
                <a:ea typeface="+mn-ea"/>
                <a:cs typeface="Century"/>
              </a:rPr>
              <a:t>JOINT </a:t>
            </a:r>
            <a:r>
              <a:rPr kumimoji="0" sz="1000" b="0" i="0" u="none" strike="noStrike" kern="1200" cap="none" spc="-10" normalizeH="0" baseline="0" noProof="0">
                <a:ln>
                  <a:noFill/>
                </a:ln>
                <a:solidFill>
                  <a:srgbClr val="006EB6"/>
                </a:solidFill>
                <a:effectLst/>
                <a:uLnTx/>
                <a:uFillTx/>
                <a:latin typeface="Century"/>
                <a:ea typeface="+mn-ea"/>
                <a:cs typeface="Century"/>
              </a:rPr>
              <a:t>ADMINISTRATIVE</a:t>
            </a:r>
            <a:r>
              <a:rPr kumimoji="0" sz="1000" b="0" i="0" u="none" strike="noStrike" kern="1200" cap="none" spc="-65" normalizeH="0" baseline="0" noProof="0">
                <a:ln>
                  <a:noFill/>
                </a:ln>
                <a:solidFill>
                  <a:srgbClr val="006EB6"/>
                </a:solidFill>
                <a:effectLst/>
                <a:uLnTx/>
                <a:uFillTx/>
                <a:latin typeface="Century"/>
                <a:ea typeface="+mn-ea"/>
                <a:cs typeface="Century"/>
              </a:rPr>
              <a:t> </a:t>
            </a:r>
            <a:r>
              <a:rPr kumimoji="0" sz="1000" b="0" i="0" u="none" strike="noStrike" kern="1200" cap="none" spc="-10" normalizeH="0" baseline="0" noProof="0">
                <a:ln>
                  <a:noFill/>
                </a:ln>
                <a:solidFill>
                  <a:srgbClr val="006EB6"/>
                </a:solidFill>
                <a:effectLst/>
                <a:uLnTx/>
                <a:uFillTx/>
                <a:latin typeface="Century"/>
                <a:ea typeface="+mn-ea"/>
                <a:cs typeface="Century"/>
              </a:rPr>
              <a:t>OPERATIONS</a:t>
            </a:r>
            <a:endParaRPr kumimoji="0" sz="1000" b="0" i="0" u="none" strike="noStrike" kern="1200" cap="none" spc="0" normalizeH="0" baseline="0" noProof="0">
              <a:ln>
                <a:noFill/>
              </a:ln>
              <a:solidFill>
                <a:prstClr val="black"/>
              </a:solidFill>
              <a:effectLst/>
              <a:uLnTx/>
              <a:uFillTx/>
              <a:latin typeface="Century"/>
              <a:ea typeface="+mn-ea"/>
              <a:cs typeface="Century"/>
            </a:endParaRPr>
          </a:p>
        </p:txBody>
      </p:sp>
      <p:sp>
        <p:nvSpPr>
          <p:cNvPr id="4" name="object 4"/>
          <p:cNvSpPr/>
          <p:nvPr/>
        </p:nvSpPr>
        <p:spPr>
          <a:xfrm>
            <a:off x="5950711" y="4849684"/>
            <a:ext cx="100231" cy="105029"/>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5642390" y="4851417"/>
            <a:ext cx="66141" cy="103301"/>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5777760" y="4851420"/>
            <a:ext cx="103720" cy="101561"/>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5744688"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5915062"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txBox="1">
            <a:spLocks noGrp="1"/>
          </p:cNvSpPr>
          <p:nvPr>
            <p:ph type="title"/>
          </p:nvPr>
        </p:nvSpPr>
        <p:spPr>
          <a:xfrm>
            <a:off x="45199" y="45882"/>
            <a:ext cx="9069630" cy="689932"/>
          </a:xfrm>
          <a:prstGeom prst="rect">
            <a:avLst/>
          </a:prstGeom>
        </p:spPr>
        <p:txBody>
          <a:bodyPr vert="horz" wrap="square" lIns="0" tIns="12700" rIns="0" bIns="0" rtlCol="0" anchor="t">
            <a:spAutoFit/>
          </a:bodyPr>
          <a:lstStyle/>
          <a:p>
            <a:pPr marL="12700">
              <a:lnSpc>
                <a:spcPct val="100000"/>
              </a:lnSpc>
              <a:spcBef>
                <a:spcPts val="100"/>
              </a:spcBef>
            </a:pPr>
            <a:r>
              <a:rPr lang="en-US" sz="4400"/>
              <a:t>Leave</a:t>
            </a:r>
          </a:p>
        </p:txBody>
      </p:sp>
      <p:sp>
        <p:nvSpPr>
          <p:cNvPr id="11" name="object 11"/>
          <p:cNvSpPr/>
          <p:nvPr/>
        </p:nvSpPr>
        <p:spPr>
          <a:xfrm>
            <a:off x="0" y="885825"/>
            <a:ext cx="9144000" cy="0"/>
          </a:xfrm>
          <a:custGeom>
            <a:avLst/>
            <a:gdLst/>
            <a:ahLst/>
            <a:cxnLst/>
            <a:rect l="l" t="t" r="r" b="b"/>
            <a:pathLst>
              <a:path w="9144000">
                <a:moveTo>
                  <a:pt x="0" y="0"/>
                </a:moveTo>
                <a:lnTo>
                  <a:pt x="9144000" y="0"/>
                </a:lnTo>
              </a:path>
            </a:pathLst>
          </a:custGeom>
          <a:ln w="57150">
            <a:solidFill>
              <a:srgbClr val="34786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txBox="1"/>
          <p:nvPr/>
        </p:nvSpPr>
        <p:spPr>
          <a:xfrm>
            <a:off x="45199" y="970968"/>
            <a:ext cx="9069630" cy="3706143"/>
          </a:xfrm>
          <a:prstGeom prst="rect">
            <a:avLst/>
          </a:prstGeom>
          <a:noFill/>
        </p:spPr>
        <p:txBody>
          <a:bodyPr vert="horz" wrap="square" lIns="0" tIns="12700" rIns="0" bIns="0" rtlCol="0" anchor="t">
            <a:spAutoFit/>
          </a:bodyPr>
          <a:lstStyle/>
          <a:p>
            <a:pPr marL="182880" indent="-182880">
              <a:buFont typeface="Arial" panose="020B0604020202020204" pitchFamily="34" charset="0"/>
              <a:buChar char="•"/>
            </a:pPr>
            <a:r>
              <a:rPr lang="en-US" sz="1600" dirty="0">
                <a:solidFill>
                  <a:srgbClr val="5A471B"/>
                </a:solidFill>
                <a:latin typeface="Arial"/>
                <a:cs typeface="Arial"/>
              </a:rPr>
              <a:t>Annual Leave – for vacation, personal days, or most other reasons for a day off</a:t>
            </a:r>
            <a:endParaRPr lang="en-US" sz="1600" dirty="0">
              <a:latin typeface="Arial"/>
              <a:cs typeface="Calibri"/>
            </a:endParaRPr>
          </a:p>
          <a:p>
            <a:pPr marL="640080" lvl="2" indent="-182880">
              <a:buFont typeface="Arial" panose="020B0604020202020204" pitchFamily="34" charset="0"/>
              <a:buChar char="•"/>
            </a:pPr>
            <a:r>
              <a:rPr lang="en-US" sz="1600" dirty="0">
                <a:solidFill>
                  <a:srgbClr val="5A471B"/>
                </a:solidFill>
                <a:latin typeface="Arial"/>
                <a:cs typeface="Arial"/>
              </a:rPr>
              <a:t>Accrues based on years of Federal service:</a:t>
            </a:r>
          </a:p>
          <a:p>
            <a:pPr marL="1097280" lvl="2" indent="-182880">
              <a:buFont typeface="Arial" panose="02070309020205020404" pitchFamily="49" charset="0"/>
              <a:buChar char="•"/>
            </a:pPr>
            <a:r>
              <a:rPr lang="en-US" sz="1600" dirty="0">
                <a:solidFill>
                  <a:srgbClr val="5A471B"/>
                </a:solidFill>
                <a:latin typeface="Arial"/>
                <a:cs typeface="Arial"/>
              </a:rPr>
              <a:t>Up to 3 years = 4 Hour Accrual per pay period</a:t>
            </a:r>
            <a:endParaRPr lang="en-US" sz="1600" dirty="0">
              <a:solidFill>
                <a:srgbClr val="000000"/>
              </a:solidFill>
              <a:latin typeface="Arial"/>
              <a:cs typeface="Calibri"/>
            </a:endParaRPr>
          </a:p>
          <a:p>
            <a:pPr marL="1097280" lvl="2" indent="-182880">
              <a:buFont typeface="Arial" panose="02070309020205020404" pitchFamily="49" charset="0"/>
              <a:buChar char="•"/>
            </a:pPr>
            <a:r>
              <a:rPr lang="en-US" sz="1600" dirty="0">
                <a:solidFill>
                  <a:srgbClr val="5A471B"/>
                </a:solidFill>
                <a:latin typeface="Arial"/>
                <a:cs typeface="Arial"/>
              </a:rPr>
              <a:t>3 to 15 years = 6 Hour Accrual per pay period</a:t>
            </a:r>
            <a:endParaRPr lang="en-US" sz="1600" dirty="0">
              <a:latin typeface="Arial"/>
              <a:cs typeface="Calibri"/>
            </a:endParaRPr>
          </a:p>
          <a:p>
            <a:pPr marL="1097280" lvl="5" indent="-182880">
              <a:buFont typeface="Arial" panose="02070309020205020404" pitchFamily="49" charset="0"/>
              <a:buChar char="•"/>
            </a:pPr>
            <a:r>
              <a:rPr lang="en-US" sz="1600" dirty="0">
                <a:solidFill>
                  <a:srgbClr val="5A471B"/>
                </a:solidFill>
                <a:latin typeface="Arial"/>
                <a:cs typeface="Arial"/>
              </a:rPr>
              <a:t>15 or more years = 8 Hour Accrual per pay period</a:t>
            </a:r>
          </a:p>
          <a:p>
            <a:pPr marL="182880" indent="-182880">
              <a:buFont typeface="Arial" panose="020B0604020202020204" pitchFamily="34" charset="0"/>
              <a:buChar char="•"/>
            </a:pPr>
            <a:r>
              <a:rPr lang="en-US" sz="1600" dirty="0">
                <a:solidFill>
                  <a:srgbClr val="5A471B"/>
                </a:solidFill>
                <a:latin typeface="Arial"/>
                <a:cs typeface="Arial"/>
              </a:rPr>
              <a:t>Sick Leave – when employee is ill and cannot work, for doctor appointments, to care of sick family members</a:t>
            </a:r>
          </a:p>
          <a:p>
            <a:pPr marL="640080" lvl="3" indent="-182880">
              <a:buFont typeface="Arial" panose="020B0604020202020204" pitchFamily="34" charset="0"/>
              <a:buChar char="•"/>
            </a:pPr>
            <a:r>
              <a:rPr lang="en-US" sz="1600" dirty="0">
                <a:solidFill>
                  <a:srgbClr val="5A471B"/>
                </a:solidFill>
                <a:latin typeface="Arial"/>
                <a:cs typeface="Arial"/>
              </a:rPr>
              <a:t>Accrual rate: 4 hours per pay period, regardless of years of Federal service</a:t>
            </a:r>
          </a:p>
          <a:p>
            <a:pPr marL="182880" indent="-182880">
              <a:buFont typeface="Arial" panose="020B0604020202020204" pitchFamily="34" charset="0"/>
              <a:buChar char="•"/>
            </a:pPr>
            <a:r>
              <a:rPr lang="en-US" sz="1600" dirty="0">
                <a:solidFill>
                  <a:srgbClr val="5A471B"/>
                </a:solidFill>
                <a:latin typeface="Arial"/>
                <a:cs typeface="Arial"/>
              </a:rPr>
              <a:t>Part-time employees earn Annual and Sick Leave on prorated basis, depending on number of hours they work per pay period </a:t>
            </a:r>
          </a:p>
          <a:p>
            <a:pPr marL="640080" lvl="3" indent="-182880">
              <a:buFont typeface="Arial" panose="02070309020205020404" pitchFamily="49" charset="0"/>
              <a:buChar char="•"/>
            </a:pPr>
            <a:r>
              <a:rPr lang="en-US" sz="1600" dirty="0">
                <a:solidFill>
                  <a:srgbClr val="5A471B"/>
                </a:solidFill>
                <a:latin typeface="Arial"/>
                <a:cs typeface="Arial"/>
              </a:rPr>
              <a:t>Up to 3 years = Accrue 1 hour of Annual Leave for each 20 hours worked</a:t>
            </a:r>
          </a:p>
          <a:p>
            <a:pPr marL="640080" lvl="3" indent="-182880">
              <a:buFont typeface="Arial" panose="02070309020205020404" pitchFamily="49" charset="0"/>
              <a:buChar char="•"/>
            </a:pPr>
            <a:r>
              <a:rPr lang="en-US" sz="1600" dirty="0">
                <a:solidFill>
                  <a:srgbClr val="5A471B"/>
                </a:solidFill>
                <a:latin typeface="Arial"/>
                <a:cs typeface="Arial"/>
              </a:rPr>
              <a:t>3 to 15 years = Accrue 1 hour of Annual Leave for each 13 hours worked</a:t>
            </a:r>
          </a:p>
          <a:p>
            <a:pPr marL="640080" lvl="2" indent="-182880">
              <a:buFont typeface="Arial" panose="02070309020205020404" pitchFamily="49" charset="0"/>
              <a:buChar char="•"/>
            </a:pPr>
            <a:r>
              <a:rPr lang="en-US" sz="1600" dirty="0">
                <a:solidFill>
                  <a:srgbClr val="5A471B"/>
                </a:solidFill>
                <a:latin typeface="Arial"/>
                <a:cs typeface="Arial"/>
              </a:rPr>
              <a:t>15 or more years of service = Accrue 1 hour of Annual Leave for each 10 hours worked</a:t>
            </a:r>
          </a:p>
          <a:p>
            <a:pPr marL="640080" lvl="2" indent="-182880">
              <a:buFont typeface="Arial" panose="02070309020205020404" pitchFamily="49" charset="0"/>
              <a:buChar char="•"/>
            </a:pPr>
            <a:r>
              <a:rPr lang="en-US" sz="1600" dirty="0">
                <a:solidFill>
                  <a:srgbClr val="5A471B"/>
                </a:solidFill>
                <a:latin typeface="Arial"/>
                <a:cs typeface="Arial"/>
              </a:rPr>
              <a:t>Accrue 1 hour of Sick Leave for each 20 hours worked, regardless of years of Federal service</a:t>
            </a:r>
          </a:p>
          <a:p>
            <a:pPr marL="182880" indent="-182880">
              <a:buFont typeface="Arial"/>
              <a:buChar char="•"/>
            </a:pPr>
            <a:r>
              <a:rPr lang="en-US" sz="1600" dirty="0">
                <a:solidFill>
                  <a:srgbClr val="5A471B"/>
                </a:solidFill>
                <a:latin typeface="Arial"/>
                <a:cs typeface="Arial"/>
              </a:rPr>
              <a:t>See OPM website for more information:  </a:t>
            </a:r>
            <a:r>
              <a:rPr lang="en-US" sz="1600" dirty="0">
                <a:solidFill>
                  <a:srgbClr val="5A471B"/>
                </a:solidFill>
                <a:latin typeface="Arial"/>
                <a:cs typeface="Arial"/>
                <a:hlinkClick r:id="rId6"/>
              </a:rPr>
              <a:t>http://www.opm.gov/oca/leave/html/factindx.asp</a:t>
            </a:r>
            <a:endParaRPr lang="en-US" sz="1600" dirty="0">
              <a:solidFill>
                <a:srgbClr val="5A471B"/>
              </a:solidFill>
              <a:latin typeface="Arial"/>
              <a:cs typeface="Arial"/>
            </a:endParaRPr>
          </a:p>
        </p:txBody>
      </p:sp>
      <p:sp>
        <p:nvSpPr>
          <p:cNvPr id="13" name="object 3">
            <a:extLst>
              <a:ext uri="{FF2B5EF4-FFF2-40B4-BE49-F238E27FC236}">
                <a16:creationId xmlns:a16="http://schemas.microsoft.com/office/drawing/2014/main" id="{F3725EDE-5C10-4B1B-8DD2-1E87749C8214}"/>
              </a:ext>
            </a:extLst>
          </p:cNvPr>
          <p:cNvSpPr txBox="1"/>
          <p:nvPr/>
        </p:nvSpPr>
        <p:spPr>
          <a:xfrm>
            <a:off x="444499" y="4815013"/>
            <a:ext cx="644523" cy="16671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5" normalizeH="0" baseline="0" noProof="0">
                <a:ln>
                  <a:noFill/>
                </a:ln>
                <a:solidFill>
                  <a:srgbClr val="006EB6"/>
                </a:solidFill>
                <a:effectLst/>
                <a:uLnTx/>
                <a:uFillTx/>
                <a:latin typeface="Century"/>
                <a:ea typeface="+mn-ea"/>
                <a:cs typeface="Century"/>
              </a:rPr>
              <a:t>pg </a:t>
            </a:r>
            <a:fld id="{185B9E5A-512F-4812-95A8-FA19FCEB646A}" type="slidenum">
              <a:rPr kumimoji="0" lang="en-US" sz="1000" b="0" i="0" u="none" strike="noStrike" kern="1200" cap="none" spc="-5" normalizeH="0" baseline="0" noProof="0" smtClean="0">
                <a:ln>
                  <a:noFill/>
                </a:ln>
                <a:solidFill>
                  <a:srgbClr val="006EB6"/>
                </a:solidFill>
                <a:effectLst/>
                <a:uLnTx/>
                <a:uFillTx/>
                <a:latin typeface="Century"/>
                <a:ea typeface="+mn-ea"/>
                <a:cs typeface="Century"/>
              </a:rPr>
              <a:pPr marL="12700" marR="0" lvl="0" indent="0" algn="l" defTabSz="914400" rtl="0" eaLnBrk="1" fontAlgn="auto" latinLnBrk="0" hangingPunct="1">
                <a:lnSpc>
                  <a:spcPct val="100000"/>
                </a:lnSpc>
                <a:spcBef>
                  <a:spcPts val="100"/>
                </a:spcBef>
                <a:spcAft>
                  <a:spcPts val="0"/>
                </a:spcAft>
                <a:buClrTx/>
                <a:buSzTx/>
                <a:buFontTx/>
                <a:buNone/>
                <a:tabLst/>
                <a:defRPr/>
              </a:pPr>
              <a:t>16</a:t>
            </a:fld>
            <a:endParaRPr kumimoji="0" sz="1000" b="0" i="0" u="none" strike="noStrike" kern="1200" cap="none" spc="0" normalizeH="0" baseline="0" noProof="0">
              <a:ln>
                <a:noFill/>
              </a:ln>
              <a:solidFill>
                <a:prstClr val="black"/>
              </a:solidFill>
              <a:effectLst/>
              <a:uLnTx/>
              <a:uFillTx/>
              <a:latin typeface="Century"/>
              <a:ea typeface="+mn-ea"/>
              <a:cs typeface="Century"/>
            </a:endParaRPr>
          </a:p>
        </p:txBody>
      </p:sp>
    </p:spTree>
    <p:extLst>
      <p:ext uri="{BB962C8B-B14F-4D97-AF65-F5344CB8AC3E}">
        <p14:creationId xmlns:p14="http://schemas.microsoft.com/office/powerpoint/2010/main" val="165415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9"/>
          <p:cNvSpPr/>
          <p:nvPr/>
        </p:nvSpPr>
        <p:spPr>
          <a:xfrm>
            <a:off x="1089025" y="4902200"/>
            <a:ext cx="4337050" cy="0"/>
          </a:xfrm>
          <a:custGeom>
            <a:avLst/>
            <a:gdLst/>
            <a:ahLst/>
            <a:cxnLst/>
            <a:rect l="l" t="t" r="r" b="b"/>
            <a:pathLst>
              <a:path w="4337050">
                <a:moveTo>
                  <a:pt x="4337050" y="0"/>
                </a:moveTo>
                <a:lnTo>
                  <a:pt x="0" y="0"/>
                </a:lnTo>
              </a:path>
            </a:pathLst>
          </a:custGeom>
          <a:ln w="6350">
            <a:solidFill>
              <a:srgbClr val="5A471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object 2"/>
          <p:cNvSpPr txBox="1"/>
          <p:nvPr/>
        </p:nvSpPr>
        <p:spPr>
          <a:xfrm>
            <a:off x="6152579" y="4809505"/>
            <a:ext cx="2546985" cy="17780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5" normalizeH="0" baseline="0" noProof="0">
                <a:ln>
                  <a:noFill/>
                </a:ln>
                <a:solidFill>
                  <a:srgbClr val="006EB6"/>
                </a:solidFill>
                <a:effectLst/>
                <a:uLnTx/>
                <a:uFillTx/>
                <a:latin typeface="Century"/>
                <a:ea typeface="+mn-ea"/>
                <a:cs typeface="Century"/>
              </a:rPr>
              <a:t>JOINT </a:t>
            </a:r>
            <a:r>
              <a:rPr kumimoji="0" sz="1000" b="0" i="0" u="none" strike="noStrike" kern="1200" cap="none" spc="-10" normalizeH="0" baseline="0" noProof="0">
                <a:ln>
                  <a:noFill/>
                </a:ln>
                <a:solidFill>
                  <a:srgbClr val="006EB6"/>
                </a:solidFill>
                <a:effectLst/>
                <a:uLnTx/>
                <a:uFillTx/>
                <a:latin typeface="Century"/>
                <a:ea typeface="+mn-ea"/>
                <a:cs typeface="Century"/>
              </a:rPr>
              <a:t>ADMINISTRATIVE</a:t>
            </a:r>
            <a:r>
              <a:rPr kumimoji="0" sz="1000" b="0" i="0" u="none" strike="noStrike" kern="1200" cap="none" spc="-65" normalizeH="0" baseline="0" noProof="0">
                <a:ln>
                  <a:noFill/>
                </a:ln>
                <a:solidFill>
                  <a:srgbClr val="006EB6"/>
                </a:solidFill>
                <a:effectLst/>
                <a:uLnTx/>
                <a:uFillTx/>
                <a:latin typeface="Century"/>
                <a:ea typeface="+mn-ea"/>
                <a:cs typeface="Century"/>
              </a:rPr>
              <a:t> </a:t>
            </a:r>
            <a:r>
              <a:rPr kumimoji="0" sz="1000" b="0" i="0" u="none" strike="noStrike" kern="1200" cap="none" spc="-10" normalizeH="0" baseline="0" noProof="0">
                <a:ln>
                  <a:noFill/>
                </a:ln>
                <a:solidFill>
                  <a:srgbClr val="006EB6"/>
                </a:solidFill>
                <a:effectLst/>
                <a:uLnTx/>
                <a:uFillTx/>
                <a:latin typeface="Century"/>
                <a:ea typeface="+mn-ea"/>
                <a:cs typeface="Century"/>
              </a:rPr>
              <a:t>OPERATIONS</a:t>
            </a:r>
            <a:endParaRPr kumimoji="0" sz="1000" b="0" i="0" u="none" strike="noStrike" kern="1200" cap="none" spc="0" normalizeH="0" baseline="0" noProof="0">
              <a:ln>
                <a:noFill/>
              </a:ln>
              <a:solidFill>
                <a:prstClr val="black"/>
              </a:solidFill>
              <a:effectLst/>
              <a:uLnTx/>
              <a:uFillTx/>
              <a:latin typeface="Century"/>
              <a:ea typeface="+mn-ea"/>
              <a:cs typeface="Century"/>
            </a:endParaRPr>
          </a:p>
        </p:txBody>
      </p:sp>
      <p:sp>
        <p:nvSpPr>
          <p:cNvPr id="4" name="object 4"/>
          <p:cNvSpPr/>
          <p:nvPr/>
        </p:nvSpPr>
        <p:spPr>
          <a:xfrm>
            <a:off x="5950711" y="4849684"/>
            <a:ext cx="100231" cy="105029"/>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5642390" y="4851417"/>
            <a:ext cx="66141" cy="103301"/>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5777760" y="4851420"/>
            <a:ext cx="103720" cy="101561"/>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5744688"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5915062"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txBox="1">
            <a:spLocks noGrp="1"/>
          </p:cNvSpPr>
          <p:nvPr>
            <p:ph type="title"/>
          </p:nvPr>
        </p:nvSpPr>
        <p:spPr>
          <a:xfrm>
            <a:off x="37213" y="45882"/>
            <a:ext cx="9109560" cy="689932"/>
          </a:xfrm>
          <a:prstGeom prst="rect">
            <a:avLst/>
          </a:prstGeom>
        </p:spPr>
        <p:txBody>
          <a:bodyPr vert="horz" wrap="square" lIns="0" tIns="12700" rIns="0" bIns="0" rtlCol="0" anchor="t">
            <a:spAutoFit/>
          </a:bodyPr>
          <a:lstStyle/>
          <a:p>
            <a:pPr marL="12700">
              <a:spcBef>
                <a:spcPts val="100"/>
              </a:spcBef>
            </a:pPr>
            <a:r>
              <a:rPr lang="en-US" sz="4400" spc="-5"/>
              <a:t>Disabled </a:t>
            </a:r>
            <a:r>
              <a:rPr lang="en-US" sz="4400" spc="-40"/>
              <a:t>Veteran</a:t>
            </a:r>
            <a:r>
              <a:rPr lang="en-US" sz="4400" spc="-10"/>
              <a:t> Leave (DVL)</a:t>
            </a:r>
            <a:endParaRPr lang="en-US" sz="4400"/>
          </a:p>
        </p:txBody>
      </p:sp>
      <p:sp>
        <p:nvSpPr>
          <p:cNvPr id="11" name="object 11"/>
          <p:cNvSpPr/>
          <p:nvPr/>
        </p:nvSpPr>
        <p:spPr>
          <a:xfrm>
            <a:off x="0" y="885825"/>
            <a:ext cx="9144000" cy="0"/>
          </a:xfrm>
          <a:custGeom>
            <a:avLst/>
            <a:gdLst/>
            <a:ahLst/>
            <a:cxnLst/>
            <a:rect l="l" t="t" r="r" b="b"/>
            <a:pathLst>
              <a:path w="9144000">
                <a:moveTo>
                  <a:pt x="0" y="0"/>
                </a:moveTo>
                <a:lnTo>
                  <a:pt x="9144000" y="0"/>
                </a:lnTo>
              </a:path>
            </a:pathLst>
          </a:custGeom>
          <a:ln w="57150">
            <a:solidFill>
              <a:srgbClr val="34786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txBox="1"/>
          <p:nvPr/>
        </p:nvSpPr>
        <p:spPr>
          <a:xfrm>
            <a:off x="40649" y="1023035"/>
            <a:ext cx="9046890" cy="3706143"/>
          </a:xfrm>
          <a:prstGeom prst="rect">
            <a:avLst/>
          </a:prstGeom>
          <a:noFill/>
        </p:spPr>
        <p:txBody>
          <a:bodyPr vert="horz" wrap="square" lIns="0" tIns="12700" rIns="0" bIns="0" rtlCol="0" anchor="t">
            <a:spAutoFit/>
          </a:bodyPr>
          <a:lstStyle/>
          <a:p>
            <a:pPr marL="182880" indent="-182880">
              <a:buFont typeface="Arial" panose="020B0604020202020204" pitchFamily="34" charset="0"/>
              <a:buChar char="•"/>
            </a:pPr>
            <a:r>
              <a:rPr lang="en-US" sz="2000">
                <a:solidFill>
                  <a:srgbClr val="5A471B"/>
                </a:solidFill>
                <a:latin typeface="Arial"/>
                <a:cs typeface="Arial"/>
              </a:rPr>
              <a:t>For new employees who are Veterans undergoing medical treatment for Service-connected disability (30% or more) for which Sick Leave could normally be used</a:t>
            </a:r>
            <a:endParaRPr lang="en-US" sz="2000">
              <a:solidFill>
                <a:srgbClr val="000000"/>
              </a:solidFill>
              <a:latin typeface="Arial"/>
              <a:cs typeface="Calibri"/>
            </a:endParaRPr>
          </a:p>
          <a:p>
            <a:pPr marL="640080" lvl="2" indent="-182880">
              <a:buFont typeface="Arial" panose="020B0604020202020204" pitchFamily="34" charset="0"/>
              <a:buChar char="•"/>
            </a:pPr>
            <a:r>
              <a:rPr lang="en-US" sz="2000">
                <a:solidFill>
                  <a:srgbClr val="5A471B"/>
                </a:solidFill>
                <a:latin typeface="Arial"/>
                <a:cs typeface="Arial"/>
              </a:rPr>
              <a:t>Began Federal service employment on or after November 5, 2016</a:t>
            </a:r>
          </a:p>
          <a:p>
            <a:pPr marL="640080" lvl="2" indent="-182880">
              <a:buFont typeface="Arial" panose="020B0604020202020204" pitchFamily="34" charset="0"/>
              <a:buChar char="•"/>
            </a:pPr>
            <a:r>
              <a:rPr lang="en-US" sz="2000">
                <a:solidFill>
                  <a:srgbClr val="5A471B"/>
                </a:solidFill>
                <a:latin typeface="Arial"/>
                <a:cs typeface="Arial"/>
              </a:rPr>
              <a:t>May receive up to 104 hours of DVL</a:t>
            </a:r>
            <a:endParaRPr lang="en-US" sz="2000">
              <a:solidFill>
                <a:srgbClr val="000000"/>
              </a:solidFill>
              <a:latin typeface="Arial"/>
              <a:cs typeface="Calibri"/>
            </a:endParaRPr>
          </a:p>
          <a:p>
            <a:pPr marL="640080" lvl="2" indent="-182880">
              <a:buFont typeface="Arial" panose="020B0604020202020204" pitchFamily="34" charset="0"/>
              <a:buChar char="•"/>
            </a:pPr>
            <a:r>
              <a:rPr lang="en-US" sz="2000">
                <a:solidFill>
                  <a:srgbClr val="5A471B"/>
                </a:solidFill>
                <a:latin typeface="Arial"/>
                <a:cs typeface="Arial"/>
              </a:rPr>
              <a:t>Must use it in single, continuous 12-month eligibility period</a:t>
            </a:r>
            <a:endParaRPr lang="en-US" sz="2000">
              <a:latin typeface="Arial"/>
              <a:cs typeface="Calibri"/>
            </a:endParaRPr>
          </a:p>
          <a:p>
            <a:pPr marL="182880" indent="-182880">
              <a:buFont typeface="Arial" panose="020B0604020202020204" pitchFamily="34" charset="0"/>
              <a:buChar char="•"/>
            </a:pPr>
            <a:r>
              <a:rPr lang="en-US" sz="2000">
                <a:solidFill>
                  <a:srgbClr val="5A471B"/>
                </a:solidFill>
                <a:latin typeface="Arial"/>
                <a:cs typeface="Arial"/>
              </a:rPr>
              <a:t>Submit Veterans Affairs (Veterans Benefits Administration) documents certifying 30% or more Service-connected disability</a:t>
            </a:r>
          </a:p>
          <a:p>
            <a:pPr marL="182880" lvl="1" indent="-182880">
              <a:buFont typeface="Arial" panose="020B0604020202020204" pitchFamily="34" charset="0"/>
              <a:buChar char="•"/>
            </a:pPr>
            <a:r>
              <a:rPr lang="en-US" sz="2000">
                <a:solidFill>
                  <a:srgbClr val="5A471B"/>
                </a:solidFill>
                <a:latin typeface="Arial"/>
                <a:cs typeface="Arial"/>
              </a:rPr>
              <a:t>Employee may not receive lump-sum payment for unused or forfeited DVL under any circumstance</a:t>
            </a:r>
            <a:endParaRPr lang="en-US" sz="2000">
              <a:latin typeface="Arial"/>
              <a:cs typeface="Calibri"/>
            </a:endParaRPr>
          </a:p>
          <a:p>
            <a:pPr marL="182880" lvl="0" indent="-182880">
              <a:buFont typeface="Arial" panose="020B0604020202020204" pitchFamily="34" charset="0"/>
              <a:buChar char="•"/>
            </a:pPr>
            <a:r>
              <a:rPr lang="en-US" sz="2000">
                <a:solidFill>
                  <a:srgbClr val="5A471B"/>
                </a:solidFill>
                <a:latin typeface="Arial"/>
                <a:cs typeface="Arial"/>
              </a:rPr>
              <a:t>Additional Resources</a:t>
            </a:r>
          </a:p>
          <a:p>
            <a:pPr marL="640080" lvl="3" indent="-182880">
              <a:buFont typeface="Arial" panose="020B0604020202020204" pitchFamily="34" charset="0"/>
              <a:buChar char="•"/>
            </a:pPr>
            <a:r>
              <a:rPr lang="en-US" sz="2000">
                <a:solidFill>
                  <a:srgbClr val="5A471B"/>
                </a:solidFill>
                <a:latin typeface="Arial"/>
                <a:cs typeface="Arial"/>
                <a:hlinkClick r:id="rId6"/>
              </a:rPr>
              <a:t>OPM Fact Sheet</a:t>
            </a:r>
            <a:endParaRPr lang="en-US" sz="2000">
              <a:solidFill>
                <a:srgbClr val="5A471B"/>
              </a:solidFill>
              <a:latin typeface="Arial"/>
              <a:cs typeface="Arial"/>
            </a:endParaRPr>
          </a:p>
        </p:txBody>
      </p:sp>
      <p:sp>
        <p:nvSpPr>
          <p:cNvPr id="13" name="object 3">
            <a:extLst>
              <a:ext uri="{FF2B5EF4-FFF2-40B4-BE49-F238E27FC236}">
                <a16:creationId xmlns:a16="http://schemas.microsoft.com/office/drawing/2014/main" id="{F3725EDE-5C10-4B1B-8DD2-1E87749C8214}"/>
              </a:ext>
            </a:extLst>
          </p:cNvPr>
          <p:cNvSpPr txBox="1"/>
          <p:nvPr/>
        </p:nvSpPr>
        <p:spPr>
          <a:xfrm>
            <a:off x="444499" y="4815013"/>
            <a:ext cx="644523" cy="16671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5" normalizeH="0" baseline="0" noProof="0">
                <a:ln>
                  <a:noFill/>
                </a:ln>
                <a:solidFill>
                  <a:srgbClr val="006EB6"/>
                </a:solidFill>
                <a:effectLst/>
                <a:uLnTx/>
                <a:uFillTx/>
                <a:latin typeface="Century"/>
                <a:ea typeface="+mn-ea"/>
                <a:cs typeface="Century"/>
              </a:rPr>
              <a:t>pg </a:t>
            </a:r>
            <a:fld id="{185B9E5A-512F-4812-95A8-FA19FCEB646A}" type="slidenum">
              <a:rPr kumimoji="0" lang="en-US" sz="1000" b="0" i="0" u="none" strike="noStrike" kern="1200" cap="none" spc="-5" normalizeH="0" baseline="0" noProof="0" smtClean="0">
                <a:ln>
                  <a:noFill/>
                </a:ln>
                <a:solidFill>
                  <a:srgbClr val="006EB6"/>
                </a:solidFill>
                <a:effectLst/>
                <a:uLnTx/>
                <a:uFillTx/>
                <a:latin typeface="Century"/>
                <a:ea typeface="+mn-ea"/>
                <a:cs typeface="Century"/>
              </a:rPr>
              <a:pPr marL="12700" marR="0" lvl="0" indent="0" algn="l" defTabSz="914400" rtl="0" eaLnBrk="1" fontAlgn="auto" latinLnBrk="0" hangingPunct="1">
                <a:lnSpc>
                  <a:spcPct val="100000"/>
                </a:lnSpc>
                <a:spcBef>
                  <a:spcPts val="100"/>
                </a:spcBef>
                <a:spcAft>
                  <a:spcPts val="0"/>
                </a:spcAft>
                <a:buClrTx/>
                <a:buSzTx/>
                <a:buFontTx/>
                <a:buNone/>
                <a:tabLst/>
                <a:defRPr/>
              </a:pPr>
              <a:t>17</a:t>
            </a:fld>
            <a:endParaRPr kumimoji="0" sz="1000" b="0" i="0" u="none" strike="noStrike" kern="1200" cap="none" spc="0" normalizeH="0" baseline="0" noProof="0">
              <a:ln>
                <a:noFill/>
              </a:ln>
              <a:solidFill>
                <a:prstClr val="black"/>
              </a:solidFill>
              <a:effectLst/>
              <a:uLnTx/>
              <a:uFillTx/>
              <a:latin typeface="Century"/>
              <a:ea typeface="+mn-ea"/>
              <a:cs typeface="Century"/>
            </a:endParaRPr>
          </a:p>
        </p:txBody>
      </p:sp>
    </p:spTree>
    <p:extLst>
      <p:ext uri="{BB962C8B-B14F-4D97-AF65-F5344CB8AC3E}">
        <p14:creationId xmlns:p14="http://schemas.microsoft.com/office/powerpoint/2010/main" val="3818330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188205" y="4809505"/>
            <a:ext cx="2546985" cy="177800"/>
          </a:xfrm>
          <a:prstGeom prst="rect">
            <a:avLst/>
          </a:prstGeom>
        </p:spPr>
        <p:txBody>
          <a:bodyPr vert="horz" wrap="square" lIns="0" tIns="12700" rIns="0" bIns="0" rtlCol="0">
            <a:spAutoFit/>
          </a:bodyPr>
          <a:lstStyle/>
          <a:p>
            <a:pPr marL="12700">
              <a:lnSpc>
                <a:spcPct val="100000"/>
              </a:lnSpc>
              <a:spcBef>
                <a:spcPts val="100"/>
              </a:spcBef>
            </a:pPr>
            <a:r>
              <a:rPr sz="1000" spc="-5">
                <a:solidFill>
                  <a:srgbClr val="006EB6"/>
                </a:solidFill>
                <a:latin typeface="Century"/>
                <a:cs typeface="Century"/>
              </a:rPr>
              <a:t>JOINT </a:t>
            </a:r>
            <a:r>
              <a:rPr sz="1000" spc="-10">
                <a:solidFill>
                  <a:srgbClr val="006EB6"/>
                </a:solidFill>
                <a:latin typeface="Century"/>
                <a:cs typeface="Century"/>
              </a:rPr>
              <a:t>ADMINISTRATIVE</a:t>
            </a:r>
            <a:r>
              <a:rPr sz="1000" spc="-65">
                <a:solidFill>
                  <a:srgbClr val="006EB6"/>
                </a:solidFill>
                <a:latin typeface="Century"/>
                <a:cs typeface="Century"/>
              </a:rPr>
              <a:t> </a:t>
            </a:r>
            <a:r>
              <a:rPr sz="1000" spc="-10">
                <a:solidFill>
                  <a:srgbClr val="006EB6"/>
                </a:solidFill>
                <a:latin typeface="Century"/>
                <a:cs typeface="Century"/>
              </a:rPr>
              <a:t>OPERATIONS</a:t>
            </a:r>
            <a:endParaRPr sz="1000">
              <a:latin typeface="Century"/>
              <a:cs typeface="Century"/>
            </a:endParaRPr>
          </a:p>
        </p:txBody>
      </p:sp>
      <p:sp>
        <p:nvSpPr>
          <p:cNvPr id="4" name="object 4"/>
          <p:cNvSpPr/>
          <p:nvPr/>
        </p:nvSpPr>
        <p:spPr>
          <a:xfrm>
            <a:off x="5950711" y="4849684"/>
            <a:ext cx="100231" cy="1050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42390" y="4851417"/>
            <a:ext cx="66141" cy="10330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777760" y="4851420"/>
            <a:ext cx="103720" cy="101561"/>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744688"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endParaRPr/>
          </a:p>
        </p:txBody>
      </p:sp>
      <p:sp>
        <p:nvSpPr>
          <p:cNvPr id="8" name="object 8"/>
          <p:cNvSpPr/>
          <p:nvPr/>
        </p:nvSpPr>
        <p:spPr>
          <a:xfrm>
            <a:off x="5915062"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endParaRPr/>
          </a:p>
        </p:txBody>
      </p:sp>
      <p:sp>
        <p:nvSpPr>
          <p:cNvPr id="9" name="object 9"/>
          <p:cNvSpPr/>
          <p:nvPr/>
        </p:nvSpPr>
        <p:spPr>
          <a:xfrm>
            <a:off x="1089025" y="4902200"/>
            <a:ext cx="4337050" cy="0"/>
          </a:xfrm>
          <a:custGeom>
            <a:avLst/>
            <a:gdLst/>
            <a:ahLst/>
            <a:cxnLst/>
            <a:rect l="l" t="t" r="r" b="b"/>
            <a:pathLst>
              <a:path w="4337050">
                <a:moveTo>
                  <a:pt x="4337050" y="0"/>
                </a:moveTo>
                <a:lnTo>
                  <a:pt x="0" y="0"/>
                </a:lnTo>
              </a:path>
            </a:pathLst>
          </a:custGeom>
          <a:ln w="6350">
            <a:solidFill>
              <a:srgbClr val="5A471B"/>
            </a:solidFill>
          </a:ln>
        </p:spPr>
        <p:txBody>
          <a:bodyPr wrap="square" lIns="0" tIns="0" rIns="0" bIns="0" rtlCol="0"/>
          <a:lstStyle/>
          <a:p>
            <a:endParaRPr/>
          </a:p>
        </p:txBody>
      </p:sp>
      <p:sp>
        <p:nvSpPr>
          <p:cNvPr id="10" name="object 10"/>
          <p:cNvSpPr txBox="1">
            <a:spLocks noGrp="1"/>
          </p:cNvSpPr>
          <p:nvPr>
            <p:ph type="title"/>
          </p:nvPr>
        </p:nvSpPr>
        <p:spPr>
          <a:xfrm>
            <a:off x="61171" y="69840"/>
            <a:ext cx="9085602" cy="689932"/>
          </a:xfrm>
          <a:prstGeom prst="rect">
            <a:avLst/>
          </a:prstGeom>
        </p:spPr>
        <p:txBody>
          <a:bodyPr vert="horz" wrap="square" lIns="0" tIns="12700" rIns="0" bIns="0" rtlCol="0" anchor="t">
            <a:spAutoFit/>
          </a:bodyPr>
          <a:lstStyle/>
          <a:p>
            <a:pPr marL="12700">
              <a:spcBef>
                <a:spcPts val="100"/>
              </a:spcBef>
            </a:pPr>
            <a:r>
              <a:rPr lang="en-US" sz="4400"/>
              <a:t>Employee Express (EEX)</a:t>
            </a:r>
          </a:p>
        </p:txBody>
      </p:sp>
      <p:sp>
        <p:nvSpPr>
          <p:cNvPr id="11" name="object 11"/>
          <p:cNvSpPr/>
          <p:nvPr/>
        </p:nvSpPr>
        <p:spPr>
          <a:xfrm>
            <a:off x="0" y="885825"/>
            <a:ext cx="9144000" cy="0"/>
          </a:xfrm>
          <a:custGeom>
            <a:avLst/>
            <a:gdLst/>
            <a:ahLst/>
            <a:cxnLst/>
            <a:rect l="l" t="t" r="r" b="b"/>
            <a:pathLst>
              <a:path w="9144000">
                <a:moveTo>
                  <a:pt x="0" y="0"/>
                </a:moveTo>
                <a:lnTo>
                  <a:pt x="9144000" y="0"/>
                </a:lnTo>
              </a:path>
            </a:pathLst>
          </a:custGeom>
          <a:ln w="57150">
            <a:solidFill>
              <a:srgbClr val="347863"/>
            </a:solidFill>
          </a:ln>
        </p:spPr>
        <p:txBody>
          <a:bodyPr wrap="square" lIns="0" tIns="0" rIns="0" bIns="0" rtlCol="0"/>
          <a:lstStyle/>
          <a:p>
            <a:endParaRPr/>
          </a:p>
        </p:txBody>
      </p:sp>
      <p:sp>
        <p:nvSpPr>
          <p:cNvPr id="12" name="object 12"/>
          <p:cNvSpPr txBox="1"/>
          <p:nvPr/>
        </p:nvSpPr>
        <p:spPr>
          <a:xfrm>
            <a:off x="89875" y="990600"/>
            <a:ext cx="9052096" cy="4106252"/>
          </a:xfrm>
          <a:prstGeom prst="rect">
            <a:avLst/>
          </a:prstGeom>
        </p:spPr>
        <p:txBody>
          <a:bodyPr vert="horz" wrap="square" lIns="0" tIns="12700" rIns="0" bIns="0" rtlCol="0" anchor="t">
            <a:spAutoFit/>
          </a:bodyPr>
          <a:lstStyle/>
          <a:p>
            <a:pPr marL="182880" indent="-182880">
              <a:spcBef>
                <a:spcPts val="100"/>
              </a:spcBef>
              <a:spcAft>
                <a:spcPts val="600"/>
              </a:spcAft>
              <a:buFont typeface="Arial" panose="020B0604020202020204" pitchFamily="34" charset="0"/>
              <a:buChar char="•"/>
              <a:tabLst>
                <a:tab pos="469265" algn="l"/>
                <a:tab pos="469900" algn="l"/>
              </a:tabLst>
            </a:pPr>
            <a:r>
              <a:rPr lang="en-US" sz="1400" dirty="0">
                <a:solidFill>
                  <a:srgbClr val="5A471B"/>
                </a:solidFill>
                <a:latin typeface="Arial"/>
                <a:cs typeface="Arial"/>
              </a:rPr>
              <a:t>Mandatory for all</a:t>
            </a:r>
            <a:endParaRPr lang="en-US" sz="1400" dirty="0">
              <a:latin typeface="Arial"/>
              <a:cs typeface="Arial"/>
            </a:endParaRPr>
          </a:p>
          <a:p>
            <a:pPr marL="182880" indent="-182880">
              <a:spcBef>
                <a:spcPts val="100"/>
              </a:spcBef>
              <a:spcAft>
                <a:spcPts val="600"/>
              </a:spcAft>
              <a:buFont typeface="Arial" panose="020B0604020202020204" pitchFamily="34" charset="0"/>
              <a:buChar char="•"/>
              <a:tabLst>
                <a:tab pos="469265" algn="l"/>
                <a:tab pos="469900" algn="l"/>
              </a:tabLst>
            </a:pPr>
            <a:r>
              <a:rPr lang="en-US" sz="1400" dirty="0">
                <a:solidFill>
                  <a:srgbClr val="5A471B"/>
                </a:solidFill>
                <a:latin typeface="Arial"/>
                <a:cs typeface="Arial"/>
              </a:rPr>
              <a:t>Access EEX at </a:t>
            </a:r>
            <a:r>
              <a:rPr lang="en-US" sz="1400" dirty="0">
                <a:solidFill>
                  <a:srgbClr val="5A471B"/>
                </a:solidFill>
                <a:latin typeface="Arial"/>
                <a:cs typeface="Arial"/>
                <a:hlinkClick r:id="rId6"/>
              </a:rPr>
              <a:t>http://www.employeeexpress.gov</a:t>
            </a:r>
            <a:endParaRPr lang="en-US" sz="1400" dirty="0">
              <a:solidFill>
                <a:srgbClr val="5A471B"/>
              </a:solidFill>
              <a:latin typeface="Arial"/>
              <a:cs typeface="Arial"/>
            </a:endParaRPr>
          </a:p>
          <a:p>
            <a:pPr marL="182880" indent="-182880">
              <a:spcBef>
                <a:spcPts val="100"/>
              </a:spcBef>
              <a:spcAft>
                <a:spcPts val="600"/>
              </a:spcAft>
              <a:buFont typeface="Arial" panose="020B0604020202020204" pitchFamily="34" charset="0"/>
              <a:buChar char="•"/>
              <a:tabLst>
                <a:tab pos="469265" algn="l"/>
                <a:tab pos="469900" algn="l"/>
              </a:tabLst>
            </a:pPr>
            <a:r>
              <a:rPr lang="en-US" sz="1400" dirty="0">
                <a:solidFill>
                  <a:srgbClr val="5A471B"/>
                </a:solidFill>
                <a:latin typeface="Arial"/>
                <a:cs typeface="Arial"/>
              </a:rPr>
              <a:t>Make payroll changes</a:t>
            </a:r>
          </a:p>
          <a:p>
            <a:pPr marL="640080" lvl="2" indent="-182880">
              <a:spcBef>
                <a:spcPts val="100"/>
              </a:spcBef>
              <a:spcAft>
                <a:spcPts val="600"/>
              </a:spcAft>
              <a:buFont typeface="Arial" panose="020B0604020202020204" pitchFamily="34" charset="0"/>
              <a:buChar char="•"/>
              <a:tabLst>
                <a:tab pos="469265" algn="l"/>
                <a:tab pos="469900" algn="l"/>
              </a:tabLst>
            </a:pPr>
            <a:r>
              <a:rPr lang="en-US" sz="1400" dirty="0">
                <a:solidFill>
                  <a:srgbClr val="5A471B"/>
                </a:solidFill>
                <a:latin typeface="Arial"/>
                <a:cs typeface="Arial"/>
              </a:rPr>
              <a:t>Access Leave and Earnings Statements (LES)</a:t>
            </a:r>
          </a:p>
          <a:p>
            <a:pPr marL="640080" lvl="2" indent="-182880">
              <a:spcBef>
                <a:spcPts val="100"/>
              </a:spcBef>
              <a:spcAft>
                <a:spcPts val="600"/>
              </a:spcAft>
              <a:buFont typeface="Arial" panose="020B0604020202020204" pitchFamily="34" charset="0"/>
              <a:buChar char="•"/>
              <a:tabLst>
                <a:tab pos="469265" algn="l"/>
                <a:tab pos="469900" algn="l"/>
              </a:tabLst>
            </a:pPr>
            <a:r>
              <a:rPr lang="en-US" sz="1400" dirty="0">
                <a:solidFill>
                  <a:srgbClr val="5A471B"/>
                </a:solidFill>
                <a:latin typeface="Arial"/>
                <a:cs typeface="Arial"/>
              </a:rPr>
              <a:t>Direct Deposit and Allotments</a:t>
            </a:r>
          </a:p>
          <a:p>
            <a:pPr marL="640080" lvl="2" indent="-182880">
              <a:spcBef>
                <a:spcPts val="100"/>
              </a:spcBef>
              <a:spcAft>
                <a:spcPts val="600"/>
              </a:spcAft>
              <a:buFont typeface="Arial" panose="020B0604020202020204" pitchFamily="34" charset="0"/>
              <a:buChar char="•"/>
              <a:tabLst>
                <a:tab pos="469265" algn="l"/>
                <a:tab pos="469900" algn="l"/>
              </a:tabLst>
            </a:pPr>
            <a:r>
              <a:rPr lang="en-US" sz="1400" dirty="0">
                <a:solidFill>
                  <a:srgbClr val="5A471B"/>
                </a:solidFill>
                <a:latin typeface="Arial"/>
                <a:cs typeface="Arial"/>
              </a:rPr>
              <a:t>Federal and State Tax Withholding</a:t>
            </a:r>
          </a:p>
          <a:p>
            <a:pPr marL="182880" lvl="1" indent="-182880">
              <a:spcBef>
                <a:spcPts val="100"/>
              </a:spcBef>
              <a:spcAft>
                <a:spcPts val="600"/>
              </a:spcAft>
              <a:buFont typeface="Arial" panose="020B0604020202020204" pitchFamily="34" charset="0"/>
              <a:buChar char="•"/>
              <a:tabLst>
                <a:tab pos="469265" algn="l"/>
                <a:tab pos="469900" algn="l"/>
              </a:tabLst>
            </a:pPr>
            <a:r>
              <a:rPr lang="en-US" sz="1400" dirty="0">
                <a:solidFill>
                  <a:srgbClr val="5A471B"/>
                </a:solidFill>
                <a:latin typeface="Arial"/>
                <a:cs typeface="Arial"/>
              </a:rPr>
              <a:t>Employment Verification</a:t>
            </a:r>
          </a:p>
          <a:p>
            <a:pPr marL="640080" lvl="2" indent="-182880">
              <a:spcBef>
                <a:spcPts val="100"/>
              </a:spcBef>
              <a:spcAft>
                <a:spcPts val="600"/>
              </a:spcAft>
              <a:buFont typeface="Arial" panose="020B0604020202020204" pitchFamily="34" charset="0"/>
              <a:buChar char="•"/>
              <a:tabLst>
                <a:tab pos="469265" algn="l"/>
                <a:tab pos="469900" algn="l"/>
              </a:tabLst>
            </a:pPr>
            <a:r>
              <a:rPr lang="en-US" sz="1400" dirty="0">
                <a:solidFill>
                  <a:srgbClr val="5A471B"/>
                </a:solidFill>
                <a:latin typeface="Arial"/>
                <a:cs typeface="Arial"/>
              </a:rPr>
              <a:t>In EEX, click Related Links or go to </a:t>
            </a:r>
            <a:r>
              <a:rPr lang="en-US" sz="1400" dirty="0">
                <a:solidFill>
                  <a:srgbClr val="5A471B"/>
                </a:solidFill>
                <a:latin typeface="Arial"/>
                <a:cs typeface="Arial"/>
                <a:hlinkClick r:id="rId7"/>
              </a:rPr>
              <a:t>www.theworknumber.com</a:t>
            </a:r>
            <a:endParaRPr lang="en-US" sz="1400" dirty="0">
              <a:solidFill>
                <a:srgbClr val="5A471B"/>
              </a:solidFill>
              <a:latin typeface="Arial"/>
              <a:cs typeface="Arial"/>
            </a:endParaRPr>
          </a:p>
          <a:p>
            <a:pPr marL="640080" lvl="2" indent="-182880">
              <a:spcBef>
                <a:spcPts val="100"/>
              </a:spcBef>
              <a:spcAft>
                <a:spcPts val="600"/>
              </a:spcAft>
              <a:buFont typeface="Arial" panose="020B0604020202020204" pitchFamily="34" charset="0"/>
              <a:buChar char="•"/>
              <a:tabLst>
                <a:tab pos="469265" algn="l"/>
                <a:tab pos="469900" algn="l"/>
              </a:tabLst>
            </a:pPr>
            <a:r>
              <a:rPr lang="en-US" sz="1400" dirty="0">
                <a:solidFill>
                  <a:srgbClr val="5A471B"/>
                </a:solidFill>
                <a:latin typeface="Arial"/>
                <a:cs typeface="Arial"/>
              </a:rPr>
              <a:t>Or call 1-800-367-2884 [Company Code: 10737]</a:t>
            </a:r>
          </a:p>
          <a:p>
            <a:pPr marL="640080" lvl="2" indent="-182880">
              <a:spcBef>
                <a:spcPts val="100"/>
              </a:spcBef>
              <a:spcAft>
                <a:spcPts val="600"/>
              </a:spcAft>
              <a:buFont typeface="Arial" panose="020B0604020202020204" pitchFamily="34" charset="0"/>
              <a:buChar char="•"/>
              <a:tabLst>
                <a:tab pos="469265" algn="l"/>
                <a:tab pos="469900" algn="l"/>
              </a:tabLst>
            </a:pPr>
            <a:r>
              <a:rPr lang="en-US" sz="1400" dirty="0">
                <a:solidFill>
                  <a:srgbClr val="5A471B"/>
                </a:solidFill>
                <a:latin typeface="Arial"/>
                <a:cs typeface="Arial"/>
              </a:rPr>
              <a:t>Provides secure way to authorize requesters (e.g., prospective employers, social  service agencies, lenders, insurers, etc.) to verify employment and wages</a:t>
            </a:r>
          </a:p>
          <a:p>
            <a:pPr marL="640080" lvl="2" indent="-182880">
              <a:spcBef>
                <a:spcPts val="100"/>
              </a:spcBef>
              <a:spcAft>
                <a:spcPts val="600"/>
              </a:spcAft>
              <a:buFont typeface="Arial" panose="020B0604020202020204" pitchFamily="34" charset="0"/>
              <a:buChar char="•"/>
              <a:tabLst>
                <a:tab pos="469265" algn="l"/>
                <a:tab pos="469900" algn="l"/>
              </a:tabLst>
            </a:pPr>
            <a:r>
              <a:rPr lang="en-US" sz="1400" dirty="0">
                <a:solidFill>
                  <a:srgbClr val="5A471B"/>
                </a:solidFill>
                <a:latin typeface="Arial"/>
                <a:cs typeface="Arial"/>
              </a:rPr>
              <a:t>Available 24 hours a day,  seven days a week</a:t>
            </a:r>
            <a:endParaRPr lang="en-US" sz="1400" dirty="0">
              <a:latin typeface="Arial"/>
              <a:cs typeface="Calibri"/>
            </a:endParaRPr>
          </a:p>
          <a:p>
            <a:pPr marL="298450" indent="-285750">
              <a:spcBef>
                <a:spcPts val="100"/>
              </a:spcBef>
              <a:spcAft>
                <a:spcPts val="600"/>
              </a:spcAft>
              <a:buFont typeface="Arial" panose="020B0604020202020204" pitchFamily="34" charset="0"/>
              <a:buChar char="•"/>
              <a:tabLst>
                <a:tab pos="469265" algn="l"/>
                <a:tab pos="469900" algn="l"/>
              </a:tabLst>
            </a:pPr>
            <a:r>
              <a:rPr lang="en-US" sz="1400" dirty="0">
                <a:solidFill>
                  <a:srgbClr val="5A471B"/>
                </a:solidFill>
                <a:latin typeface="Arial"/>
                <a:cs typeface="Arial"/>
              </a:rPr>
              <a:t>EEX FAQs: </a:t>
            </a:r>
            <a:r>
              <a:rPr lang="en-US" sz="1400" dirty="0">
                <a:solidFill>
                  <a:srgbClr val="5A471B"/>
                </a:solidFill>
                <a:latin typeface="Arial"/>
                <a:cs typeface="Arial"/>
                <a:hlinkClick r:id="rId8"/>
              </a:rPr>
              <a:t>https://ibc.doi.gov/HRD/FaqsEmployeeExpress</a:t>
            </a:r>
            <a:endParaRPr lang="en-US" sz="1400" dirty="0">
              <a:solidFill>
                <a:srgbClr val="5A471B"/>
              </a:solidFill>
              <a:latin typeface="Arial"/>
              <a:cs typeface="Arial"/>
            </a:endParaRPr>
          </a:p>
          <a:p>
            <a:pPr marL="12700">
              <a:spcBef>
                <a:spcPts val="100"/>
              </a:spcBef>
              <a:spcAft>
                <a:spcPts val="600"/>
              </a:spcAft>
              <a:tabLst>
                <a:tab pos="469265" algn="l"/>
                <a:tab pos="469900" algn="l"/>
              </a:tabLst>
            </a:pPr>
            <a:endParaRPr lang="en-US" sz="1400" dirty="0">
              <a:solidFill>
                <a:srgbClr val="5A471B"/>
              </a:solidFill>
              <a:latin typeface="Arial"/>
              <a:cs typeface="Arial"/>
            </a:endParaRPr>
          </a:p>
        </p:txBody>
      </p:sp>
      <p:sp>
        <p:nvSpPr>
          <p:cNvPr id="13" name="object 3">
            <a:extLst>
              <a:ext uri="{FF2B5EF4-FFF2-40B4-BE49-F238E27FC236}">
                <a16:creationId xmlns:a16="http://schemas.microsoft.com/office/drawing/2014/main" id="{F3725EDE-5C10-4B1B-8DD2-1E87749C8214}"/>
              </a:ext>
            </a:extLst>
          </p:cNvPr>
          <p:cNvSpPr txBox="1"/>
          <p:nvPr/>
        </p:nvSpPr>
        <p:spPr>
          <a:xfrm>
            <a:off x="452485" y="4990706"/>
            <a:ext cx="644523" cy="166712"/>
          </a:xfrm>
          <a:prstGeom prst="rect">
            <a:avLst/>
          </a:prstGeom>
        </p:spPr>
        <p:txBody>
          <a:bodyPr vert="horz" wrap="square" lIns="0" tIns="12700" rIns="0" bIns="0" rtlCol="0">
            <a:spAutoFit/>
          </a:bodyPr>
          <a:lstStyle/>
          <a:p>
            <a:pPr marL="12700">
              <a:lnSpc>
                <a:spcPct val="100000"/>
              </a:lnSpc>
              <a:spcBef>
                <a:spcPts val="100"/>
              </a:spcBef>
            </a:pPr>
            <a:r>
              <a:rPr sz="1000" spc="-5">
                <a:solidFill>
                  <a:srgbClr val="006EB6"/>
                </a:solidFill>
                <a:latin typeface="Century"/>
                <a:cs typeface="Century"/>
              </a:rPr>
              <a:t>pg </a:t>
            </a:r>
            <a:fld id="{185B9E5A-512F-4812-95A8-FA19FCEB646A}" type="slidenum">
              <a:rPr lang="en-US" sz="1000" spc="-5" smtClean="0">
                <a:solidFill>
                  <a:srgbClr val="006EB6"/>
                </a:solidFill>
                <a:latin typeface="Century"/>
                <a:cs typeface="Century"/>
              </a:rPr>
              <a:t>18</a:t>
            </a:fld>
            <a:endParaRPr sz="1000">
              <a:latin typeface="Century"/>
              <a:cs typeface="Century"/>
            </a:endParaRPr>
          </a:p>
        </p:txBody>
      </p:sp>
      <p:sp>
        <p:nvSpPr>
          <p:cNvPr id="3" name="TextBox 2">
            <a:extLst>
              <a:ext uri="{FF2B5EF4-FFF2-40B4-BE49-F238E27FC236}">
                <a16:creationId xmlns:a16="http://schemas.microsoft.com/office/drawing/2014/main" id="{F7A094BD-8127-40DB-BDEE-6B6707A937B6}"/>
              </a:ext>
            </a:extLst>
          </p:cNvPr>
          <p:cNvSpPr txBox="1"/>
          <p:nvPr/>
        </p:nvSpPr>
        <p:spPr>
          <a:xfrm>
            <a:off x="4310458" y="1843774"/>
            <a:ext cx="4747692" cy="12721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640080" lvl="2" indent="-182880">
              <a:spcBef>
                <a:spcPts val="100"/>
              </a:spcBef>
              <a:spcAft>
                <a:spcPts val="600"/>
              </a:spcAft>
              <a:buFont typeface="Arial,Sans-Serif"/>
              <a:buChar char="•"/>
            </a:pPr>
            <a:r>
              <a:rPr lang="en-US" sz="1400">
                <a:solidFill>
                  <a:srgbClr val="5A471B"/>
                </a:solidFill>
                <a:latin typeface="Arial"/>
                <a:cs typeface="Arial"/>
              </a:rPr>
              <a:t>Official Mailing Address</a:t>
            </a:r>
            <a:endParaRPr lang="en-US" sz="1400">
              <a:latin typeface="Arial"/>
              <a:ea typeface="+mn-lt"/>
              <a:cs typeface="+mn-lt"/>
            </a:endParaRPr>
          </a:p>
          <a:p>
            <a:pPr marL="640080" lvl="2" indent="-182880">
              <a:spcBef>
                <a:spcPts val="100"/>
              </a:spcBef>
              <a:spcAft>
                <a:spcPts val="600"/>
              </a:spcAft>
              <a:buFont typeface="Arial,Sans-Serif"/>
              <a:buChar char="•"/>
            </a:pPr>
            <a:r>
              <a:rPr lang="en-US" sz="1400">
                <a:solidFill>
                  <a:srgbClr val="5A471B"/>
                </a:solidFill>
                <a:latin typeface="Arial"/>
                <a:cs typeface="Arial"/>
              </a:rPr>
              <a:t>Health Benefits (during Open Season)</a:t>
            </a:r>
            <a:endParaRPr lang="en-US" sz="1400">
              <a:latin typeface="Arial"/>
              <a:ea typeface="+mn-lt"/>
              <a:cs typeface="+mn-lt"/>
            </a:endParaRPr>
          </a:p>
          <a:p>
            <a:pPr marL="640080" lvl="2" indent="-182880">
              <a:spcBef>
                <a:spcPts val="100"/>
              </a:spcBef>
              <a:spcAft>
                <a:spcPts val="600"/>
              </a:spcAft>
              <a:buFont typeface="Arial,Sans-Serif"/>
              <a:buChar char="•"/>
            </a:pPr>
            <a:r>
              <a:rPr lang="en-US" sz="1400">
                <a:solidFill>
                  <a:srgbClr val="5A471B"/>
                </a:solidFill>
                <a:latin typeface="Arial"/>
                <a:cs typeface="Arial"/>
              </a:rPr>
              <a:t>Thrift Savings Plan contributions</a:t>
            </a:r>
            <a:endParaRPr lang="en-US" sz="1400">
              <a:ea typeface="+mn-lt"/>
              <a:cs typeface="+mn-lt"/>
            </a:endParaRPr>
          </a:p>
          <a:p>
            <a:pPr marL="285750" indent="-285750" algn="l">
              <a:buFont typeface="Arial"/>
              <a:buChar char="•"/>
            </a:pPr>
            <a:endParaRPr lang="en-US">
              <a:cs typeface="Calibri"/>
            </a:endParaRPr>
          </a:p>
        </p:txBody>
      </p:sp>
    </p:spTree>
    <p:extLst>
      <p:ext uri="{BB962C8B-B14F-4D97-AF65-F5344CB8AC3E}">
        <p14:creationId xmlns:p14="http://schemas.microsoft.com/office/powerpoint/2010/main" val="4194887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9"/>
          <p:cNvSpPr/>
          <p:nvPr/>
        </p:nvSpPr>
        <p:spPr>
          <a:xfrm>
            <a:off x="1089025" y="4902200"/>
            <a:ext cx="4337050" cy="0"/>
          </a:xfrm>
          <a:custGeom>
            <a:avLst/>
            <a:gdLst/>
            <a:ahLst/>
            <a:cxnLst/>
            <a:rect l="l" t="t" r="r" b="b"/>
            <a:pathLst>
              <a:path w="4337050">
                <a:moveTo>
                  <a:pt x="4337050" y="0"/>
                </a:moveTo>
                <a:lnTo>
                  <a:pt x="0" y="0"/>
                </a:lnTo>
              </a:path>
            </a:pathLst>
          </a:custGeom>
          <a:ln w="6350">
            <a:solidFill>
              <a:srgbClr val="5A471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object 2"/>
          <p:cNvSpPr txBox="1"/>
          <p:nvPr/>
        </p:nvSpPr>
        <p:spPr>
          <a:xfrm>
            <a:off x="6152579" y="4809505"/>
            <a:ext cx="2546985" cy="17780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5" normalizeH="0" baseline="0" noProof="0">
                <a:ln>
                  <a:noFill/>
                </a:ln>
                <a:solidFill>
                  <a:srgbClr val="006EB6"/>
                </a:solidFill>
                <a:effectLst/>
                <a:uLnTx/>
                <a:uFillTx/>
                <a:latin typeface="Century"/>
                <a:ea typeface="+mn-ea"/>
                <a:cs typeface="Century"/>
              </a:rPr>
              <a:t>JOINT </a:t>
            </a:r>
            <a:r>
              <a:rPr kumimoji="0" sz="1000" b="0" i="0" u="none" strike="noStrike" kern="1200" cap="none" spc="-10" normalizeH="0" baseline="0" noProof="0">
                <a:ln>
                  <a:noFill/>
                </a:ln>
                <a:solidFill>
                  <a:srgbClr val="006EB6"/>
                </a:solidFill>
                <a:effectLst/>
                <a:uLnTx/>
                <a:uFillTx/>
                <a:latin typeface="Century"/>
                <a:ea typeface="+mn-ea"/>
                <a:cs typeface="Century"/>
              </a:rPr>
              <a:t>ADMINISTRATIVE</a:t>
            </a:r>
            <a:r>
              <a:rPr kumimoji="0" sz="1000" b="0" i="0" u="none" strike="noStrike" kern="1200" cap="none" spc="-65" normalizeH="0" baseline="0" noProof="0">
                <a:ln>
                  <a:noFill/>
                </a:ln>
                <a:solidFill>
                  <a:srgbClr val="006EB6"/>
                </a:solidFill>
                <a:effectLst/>
                <a:uLnTx/>
                <a:uFillTx/>
                <a:latin typeface="Century"/>
                <a:ea typeface="+mn-ea"/>
                <a:cs typeface="Century"/>
              </a:rPr>
              <a:t> </a:t>
            </a:r>
            <a:r>
              <a:rPr kumimoji="0" sz="1000" b="0" i="0" u="none" strike="noStrike" kern="1200" cap="none" spc="-10" normalizeH="0" baseline="0" noProof="0">
                <a:ln>
                  <a:noFill/>
                </a:ln>
                <a:solidFill>
                  <a:srgbClr val="006EB6"/>
                </a:solidFill>
                <a:effectLst/>
                <a:uLnTx/>
                <a:uFillTx/>
                <a:latin typeface="Century"/>
                <a:ea typeface="+mn-ea"/>
                <a:cs typeface="Century"/>
              </a:rPr>
              <a:t>OPERATIONS</a:t>
            </a:r>
            <a:endParaRPr kumimoji="0" sz="1000" b="0" i="0" u="none" strike="noStrike" kern="1200" cap="none" spc="0" normalizeH="0" baseline="0" noProof="0">
              <a:ln>
                <a:noFill/>
              </a:ln>
              <a:solidFill>
                <a:prstClr val="black"/>
              </a:solidFill>
              <a:effectLst/>
              <a:uLnTx/>
              <a:uFillTx/>
              <a:latin typeface="Century"/>
              <a:ea typeface="+mn-ea"/>
              <a:cs typeface="Century"/>
            </a:endParaRPr>
          </a:p>
        </p:txBody>
      </p:sp>
      <p:sp>
        <p:nvSpPr>
          <p:cNvPr id="4" name="object 4"/>
          <p:cNvSpPr/>
          <p:nvPr/>
        </p:nvSpPr>
        <p:spPr>
          <a:xfrm>
            <a:off x="5950711" y="4849684"/>
            <a:ext cx="100231" cy="105029"/>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5642390" y="4851417"/>
            <a:ext cx="66141" cy="103301"/>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5777760" y="4851420"/>
            <a:ext cx="103720" cy="101561"/>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5744688"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5915062"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txBox="1">
            <a:spLocks noGrp="1"/>
          </p:cNvSpPr>
          <p:nvPr>
            <p:ph type="title"/>
          </p:nvPr>
        </p:nvSpPr>
        <p:spPr>
          <a:xfrm>
            <a:off x="77143" y="197616"/>
            <a:ext cx="9037686" cy="628377"/>
          </a:xfrm>
          <a:prstGeom prst="rect">
            <a:avLst/>
          </a:prstGeom>
        </p:spPr>
        <p:txBody>
          <a:bodyPr vert="horz" wrap="square" lIns="0" tIns="12700" rIns="0" bIns="0" rtlCol="0" anchor="t">
            <a:spAutoFit/>
          </a:bodyPr>
          <a:lstStyle/>
          <a:p>
            <a:pPr marL="12700">
              <a:spcBef>
                <a:spcPts val="100"/>
              </a:spcBef>
            </a:pPr>
            <a:r>
              <a:rPr lang="en-US" sz="4000"/>
              <a:t>Leave and Earnings  Statement (LES)</a:t>
            </a:r>
          </a:p>
        </p:txBody>
      </p:sp>
      <p:sp>
        <p:nvSpPr>
          <p:cNvPr id="11" name="object 11"/>
          <p:cNvSpPr/>
          <p:nvPr/>
        </p:nvSpPr>
        <p:spPr>
          <a:xfrm>
            <a:off x="0" y="885825"/>
            <a:ext cx="9144000" cy="0"/>
          </a:xfrm>
          <a:custGeom>
            <a:avLst/>
            <a:gdLst/>
            <a:ahLst/>
            <a:cxnLst/>
            <a:rect l="l" t="t" r="r" b="b"/>
            <a:pathLst>
              <a:path w="9144000">
                <a:moveTo>
                  <a:pt x="0" y="0"/>
                </a:moveTo>
                <a:lnTo>
                  <a:pt x="9144000" y="0"/>
                </a:lnTo>
              </a:path>
            </a:pathLst>
          </a:custGeom>
          <a:ln w="57150">
            <a:solidFill>
              <a:srgbClr val="34786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txBox="1"/>
          <p:nvPr/>
        </p:nvSpPr>
        <p:spPr>
          <a:xfrm>
            <a:off x="37213" y="953328"/>
            <a:ext cx="9110779" cy="2598147"/>
          </a:xfrm>
          <a:prstGeom prst="rect">
            <a:avLst/>
          </a:prstGeom>
          <a:noFill/>
        </p:spPr>
        <p:txBody>
          <a:bodyPr vert="horz" wrap="square" lIns="0" tIns="12700" rIns="0" bIns="0" rtlCol="0" anchor="t">
            <a:spAutoFit/>
          </a:bodyPr>
          <a:lstStyle/>
          <a:p>
            <a:pPr marL="285750" indent="-285750">
              <a:buFont typeface="Arial" panose="020B0604020202020204" pitchFamily="34" charset="0"/>
              <a:buChar char="•"/>
            </a:pPr>
            <a:r>
              <a:rPr lang="en-US" sz="2400" dirty="0">
                <a:solidFill>
                  <a:srgbClr val="5A471B"/>
                </a:solidFill>
                <a:latin typeface="Arial"/>
                <a:cs typeface="Arial"/>
              </a:rPr>
              <a:t>Bi-weekly record of earnings, deductions and leave information</a:t>
            </a:r>
          </a:p>
          <a:p>
            <a:pPr marL="285750" indent="-285750">
              <a:buFont typeface="Arial" panose="020B0604020202020204" pitchFamily="34" charset="0"/>
              <a:buChar char="•"/>
            </a:pPr>
            <a:r>
              <a:rPr lang="en-US" sz="2400" dirty="0">
                <a:solidFill>
                  <a:srgbClr val="5A471B"/>
                </a:solidFill>
                <a:latin typeface="Arial"/>
                <a:cs typeface="Arial"/>
              </a:rPr>
              <a:t>Accessed via Employee Express</a:t>
            </a:r>
          </a:p>
          <a:p>
            <a:pPr marL="285750" indent="-285750">
              <a:buFont typeface="Arial" panose="020B0604020202020204" pitchFamily="34" charset="0"/>
              <a:buChar char="•"/>
            </a:pPr>
            <a:r>
              <a:rPr lang="en-US" sz="2400" dirty="0">
                <a:solidFill>
                  <a:srgbClr val="5A471B"/>
                </a:solidFill>
                <a:latin typeface="Arial"/>
                <a:cs typeface="Arial"/>
              </a:rPr>
              <a:t>Review first LES to ensure correct withholdings and benefits</a:t>
            </a:r>
          </a:p>
          <a:p>
            <a:pPr marL="285750" indent="-285750">
              <a:buFont typeface="Arial" panose="020B0604020202020204" pitchFamily="34" charset="0"/>
              <a:buChar char="•"/>
            </a:pPr>
            <a:r>
              <a:rPr lang="en-US" sz="2400" dirty="0">
                <a:solidFill>
                  <a:srgbClr val="5A471B"/>
                </a:solidFill>
                <a:latin typeface="Arial"/>
                <a:cs typeface="Arial"/>
              </a:rPr>
              <a:t>Review </a:t>
            </a:r>
            <a:r>
              <a:rPr lang="en-US" sz="2400" u="sng" dirty="0">
                <a:solidFill>
                  <a:srgbClr val="5A471B"/>
                </a:solidFill>
                <a:latin typeface="Arial"/>
                <a:cs typeface="Arial"/>
              </a:rPr>
              <a:t>every</a:t>
            </a:r>
            <a:r>
              <a:rPr lang="en-US" sz="2400" dirty="0">
                <a:solidFill>
                  <a:srgbClr val="5A471B"/>
                </a:solidFill>
                <a:latin typeface="Arial"/>
                <a:cs typeface="Arial"/>
              </a:rPr>
              <a:t> pay period for accuracy</a:t>
            </a:r>
          </a:p>
          <a:p>
            <a:pPr marL="285750" lvl="0" indent="-285750">
              <a:buFont typeface="Arial" panose="020B0604020202020204" pitchFamily="34" charset="0"/>
              <a:buChar char="•"/>
            </a:pPr>
            <a:r>
              <a:rPr lang="en-US" sz="2400" dirty="0">
                <a:solidFill>
                  <a:srgbClr val="5A471B"/>
                </a:solidFill>
                <a:latin typeface="Arial"/>
                <a:cs typeface="Arial"/>
              </a:rPr>
              <a:t>Additional Resources</a:t>
            </a:r>
          </a:p>
          <a:p>
            <a:pPr marL="742950" lvl="1" indent="-285750">
              <a:buFont typeface="Arial" panose="020B0604020202020204" pitchFamily="34" charset="0"/>
              <a:buChar char="•"/>
            </a:pPr>
            <a:r>
              <a:rPr lang="en-US" sz="2400" dirty="0">
                <a:solidFill>
                  <a:srgbClr val="5A471B"/>
                </a:solidFill>
                <a:latin typeface="Arial"/>
                <a:cs typeface="Arial"/>
                <a:hlinkClick r:id="rId6"/>
              </a:rPr>
              <a:t>LES Explanation </a:t>
            </a:r>
            <a:r>
              <a:rPr lang="en-US" sz="2400" dirty="0">
                <a:solidFill>
                  <a:srgbClr val="5A471B"/>
                </a:solidFill>
                <a:latin typeface="Arial"/>
                <a:cs typeface="Arial"/>
              </a:rPr>
              <a:t> </a:t>
            </a:r>
          </a:p>
          <a:p>
            <a:pPr marL="742950" lvl="1" indent="-285750">
              <a:buFont typeface="Arial"/>
              <a:buChar char="•"/>
            </a:pPr>
            <a:r>
              <a:rPr lang="en-US" sz="2400" dirty="0">
                <a:solidFill>
                  <a:srgbClr val="5A471B"/>
                </a:solidFill>
                <a:latin typeface="Arial"/>
                <a:cs typeface="Arial"/>
              </a:rPr>
              <a:t>Submit Compensation-related questions via </a:t>
            </a:r>
            <a:r>
              <a:rPr lang="en-US" sz="2400" dirty="0">
                <a:solidFill>
                  <a:srgbClr val="5A471B"/>
                </a:solidFill>
                <a:latin typeface="Arial"/>
                <a:cs typeface="Arial"/>
                <a:hlinkClick r:id="rId7"/>
              </a:rPr>
              <a:t>mySupport</a:t>
            </a:r>
            <a:endParaRPr lang="en-US" sz="2400" dirty="0">
              <a:solidFill>
                <a:srgbClr val="5A471B"/>
              </a:solidFill>
              <a:latin typeface="Arial"/>
              <a:cs typeface="Arial"/>
            </a:endParaRPr>
          </a:p>
        </p:txBody>
      </p:sp>
      <p:sp>
        <p:nvSpPr>
          <p:cNvPr id="13" name="object 3">
            <a:extLst>
              <a:ext uri="{FF2B5EF4-FFF2-40B4-BE49-F238E27FC236}">
                <a16:creationId xmlns:a16="http://schemas.microsoft.com/office/drawing/2014/main" id="{F3725EDE-5C10-4B1B-8DD2-1E87749C8214}"/>
              </a:ext>
            </a:extLst>
          </p:cNvPr>
          <p:cNvSpPr txBox="1"/>
          <p:nvPr/>
        </p:nvSpPr>
        <p:spPr>
          <a:xfrm>
            <a:off x="444499" y="4815013"/>
            <a:ext cx="644523" cy="16671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5" normalizeH="0" baseline="0" noProof="0">
                <a:ln>
                  <a:noFill/>
                </a:ln>
                <a:solidFill>
                  <a:srgbClr val="006EB6"/>
                </a:solidFill>
                <a:effectLst/>
                <a:uLnTx/>
                <a:uFillTx/>
                <a:latin typeface="Century"/>
                <a:ea typeface="+mn-ea"/>
                <a:cs typeface="Century"/>
              </a:rPr>
              <a:t>pg </a:t>
            </a:r>
            <a:fld id="{185B9E5A-512F-4812-95A8-FA19FCEB646A}" type="slidenum">
              <a:rPr kumimoji="0" lang="en-US" sz="1000" b="0" i="0" u="none" strike="noStrike" kern="1200" cap="none" spc="-5" normalizeH="0" baseline="0" noProof="0" smtClean="0">
                <a:ln>
                  <a:noFill/>
                </a:ln>
                <a:solidFill>
                  <a:srgbClr val="006EB6"/>
                </a:solidFill>
                <a:effectLst/>
                <a:uLnTx/>
                <a:uFillTx/>
                <a:latin typeface="Century"/>
                <a:ea typeface="+mn-ea"/>
                <a:cs typeface="Century"/>
              </a:rPr>
              <a:pPr marL="12700" marR="0" lvl="0" indent="0" algn="l" defTabSz="914400" rtl="0" eaLnBrk="1" fontAlgn="auto" latinLnBrk="0" hangingPunct="1">
                <a:lnSpc>
                  <a:spcPct val="100000"/>
                </a:lnSpc>
                <a:spcBef>
                  <a:spcPts val="100"/>
                </a:spcBef>
                <a:spcAft>
                  <a:spcPts val="0"/>
                </a:spcAft>
                <a:buClrTx/>
                <a:buSzTx/>
                <a:buFontTx/>
                <a:buNone/>
                <a:tabLst/>
                <a:defRPr/>
              </a:pPr>
              <a:t>19</a:t>
            </a:fld>
            <a:endParaRPr kumimoji="0" sz="1000" b="0" i="0" u="none" strike="noStrike" kern="1200" cap="none" spc="0" normalizeH="0" baseline="0" noProof="0">
              <a:ln>
                <a:noFill/>
              </a:ln>
              <a:solidFill>
                <a:prstClr val="black"/>
              </a:solidFill>
              <a:effectLst/>
              <a:uLnTx/>
              <a:uFillTx/>
              <a:latin typeface="Century"/>
              <a:ea typeface="+mn-ea"/>
              <a:cs typeface="Century"/>
            </a:endParaRPr>
          </a:p>
        </p:txBody>
      </p:sp>
    </p:spTree>
    <p:extLst>
      <p:ext uri="{BB962C8B-B14F-4D97-AF65-F5344CB8AC3E}">
        <p14:creationId xmlns:p14="http://schemas.microsoft.com/office/powerpoint/2010/main" val="2319818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152579" y="4809505"/>
            <a:ext cx="2546985" cy="177800"/>
          </a:xfrm>
          <a:prstGeom prst="rect">
            <a:avLst/>
          </a:prstGeom>
        </p:spPr>
        <p:txBody>
          <a:bodyPr vert="horz" wrap="square" lIns="0" tIns="12700" rIns="0" bIns="0" rtlCol="0">
            <a:spAutoFit/>
          </a:bodyPr>
          <a:lstStyle/>
          <a:p>
            <a:pPr marL="12700">
              <a:lnSpc>
                <a:spcPct val="100000"/>
              </a:lnSpc>
              <a:spcBef>
                <a:spcPts val="100"/>
              </a:spcBef>
            </a:pPr>
            <a:r>
              <a:rPr sz="1000" spc="-5">
                <a:solidFill>
                  <a:srgbClr val="006EB6"/>
                </a:solidFill>
                <a:latin typeface="Century"/>
                <a:cs typeface="Century"/>
              </a:rPr>
              <a:t>JOINT </a:t>
            </a:r>
            <a:r>
              <a:rPr sz="1000" spc="-10">
                <a:solidFill>
                  <a:srgbClr val="006EB6"/>
                </a:solidFill>
                <a:latin typeface="Century"/>
                <a:cs typeface="Century"/>
              </a:rPr>
              <a:t>ADMINISTRATIVE</a:t>
            </a:r>
            <a:r>
              <a:rPr sz="1000" spc="-65">
                <a:solidFill>
                  <a:srgbClr val="006EB6"/>
                </a:solidFill>
                <a:latin typeface="Century"/>
                <a:cs typeface="Century"/>
              </a:rPr>
              <a:t> </a:t>
            </a:r>
            <a:r>
              <a:rPr sz="1000" spc="-10">
                <a:solidFill>
                  <a:srgbClr val="006EB6"/>
                </a:solidFill>
                <a:latin typeface="Century"/>
                <a:cs typeface="Century"/>
              </a:rPr>
              <a:t>OPERATIONS</a:t>
            </a:r>
            <a:endParaRPr sz="1000">
              <a:latin typeface="Century"/>
              <a:cs typeface="Century"/>
            </a:endParaRPr>
          </a:p>
        </p:txBody>
      </p:sp>
      <p:sp>
        <p:nvSpPr>
          <p:cNvPr id="4" name="object 4"/>
          <p:cNvSpPr/>
          <p:nvPr/>
        </p:nvSpPr>
        <p:spPr>
          <a:xfrm>
            <a:off x="5950711" y="4849684"/>
            <a:ext cx="100231" cy="1050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42390" y="4851417"/>
            <a:ext cx="66141" cy="10330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777760" y="4851420"/>
            <a:ext cx="103720" cy="101561"/>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744688"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endParaRPr/>
          </a:p>
        </p:txBody>
      </p:sp>
      <p:sp>
        <p:nvSpPr>
          <p:cNvPr id="8" name="object 8"/>
          <p:cNvSpPr/>
          <p:nvPr/>
        </p:nvSpPr>
        <p:spPr>
          <a:xfrm>
            <a:off x="5915062"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endParaRPr/>
          </a:p>
        </p:txBody>
      </p:sp>
      <p:sp>
        <p:nvSpPr>
          <p:cNvPr id="9" name="object 9"/>
          <p:cNvSpPr/>
          <p:nvPr/>
        </p:nvSpPr>
        <p:spPr>
          <a:xfrm>
            <a:off x="1089025" y="4902200"/>
            <a:ext cx="4337050" cy="0"/>
          </a:xfrm>
          <a:custGeom>
            <a:avLst/>
            <a:gdLst/>
            <a:ahLst/>
            <a:cxnLst/>
            <a:rect l="l" t="t" r="r" b="b"/>
            <a:pathLst>
              <a:path w="4337050">
                <a:moveTo>
                  <a:pt x="4337050" y="0"/>
                </a:moveTo>
                <a:lnTo>
                  <a:pt x="0" y="0"/>
                </a:lnTo>
              </a:path>
            </a:pathLst>
          </a:custGeom>
          <a:ln w="6350">
            <a:solidFill>
              <a:srgbClr val="5A471B"/>
            </a:solidFill>
          </a:ln>
        </p:spPr>
        <p:txBody>
          <a:bodyPr wrap="square" lIns="0" tIns="0" rIns="0" bIns="0" rtlCol="0"/>
          <a:lstStyle/>
          <a:p>
            <a:endParaRPr/>
          </a:p>
        </p:txBody>
      </p:sp>
      <p:sp>
        <p:nvSpPr>
          <p:cNvPr id="10" name="object 10"/>
          <p:cNvSpPr txBox="1">
            <a:spLocks noGrp="1"/>
          </p:cNvSpPr>
          <p:nvPr>
            <p:ph type="title"/>
          </p:nvPr>
        </p:nvSpPr>
        <p:spPr>
          <a:xfrm>
            <a:off x="444500" y="365323"/>
            <a:ext cx="8255056" cy="382156"/>
          </a:xfrm>
          <a:prstGeom prst="rect">
            <a:avLst/>
          </a:prstGeom>
        </p:spPr>
        <p:txBody>
          <a:bodyPr vert="horz" wrap="square" lIns="0" tIns="12700" rIns="0" bIns="0" rtlCol="0" anchor="t">
            <a:spAutoFit/>
          </a:bodyPr>
          <a:lstStyle/>
          <a:p>
            <a:pPr marL="12700">
              <a:spcBef>
                <a:spcPts val="100"/>
              </a:spcBef>
            </a:pPr>
            <a:r>
              <a:rPr lang="en-US"/>
              <a:t>Teams live call</a:t>
            </a:r>
          </a:p>
        </p:txBody>
      </p:sp>
      <p:sp>
        <p:nvSpPr>
          <p:cNvPr id="11" name="object 11"/>
          <p:cNvSpPr/>
          <p:nvPr/>
        </p:nvSpPr>
        <p:spPr>
          <a:xfrm>
            <a:off x="0" y="885825"/>
            <a:ext cx="9144000" cy="0"/>
          </a:xfrm>
          <a:custGeom>
            <a:avLst/>
            <a:gdLst/>
            <a:ahLst/>
            <a:cxnLst/>
            <a:rect l="l" t="t" r="r" b="b"/>
            <a:pathLst>
              <a:path w="9144000">
                <a:moveTo>
                  <a:pt x="0" y="0"/>
                </a:moveTo>
                <a:lnTo>
                  <a:pt x="9144000" y="0"/>
                </a:lnTo>
              </a:path>
            </a:pathLst>
          </a:custGeom>
          <a:ln w="57150">
            <a:solidFill>
              <a:srgbClr val="347863"/>
            </a:solidFill>
          </a:ln>
        </p:spPr>
        <p:txBody>
          <a:bodyPr wrap="square" lIns="0" tIns="0" rIns="0" bIns="0" rtlCol="0"/>
          <a:lstStyle/>
          <a:p>
            <a:endParaRPr/>
          </a:p>
        </p:txBody>
      </p:sp>
      <p:sp>
        <p:nvSpPr>
          <p:cNvPr id="12" name="object 12"/>
          <p:cNvSpPr txBox="1"/>
          <p:nvPr/>
        </p:nvSpPr>
        <p:spPr>
          <a:xfrm>
            <a:off x="226569" y="914400"/>
            <a:ext cx="8501061" cy="4231928"/>
          </a:xfrm>
          <a:prstGeom prst="rect">
            <a:avLst/>
          </a:prstGeom>
        </p:spPr>
        <p:txBody>
          <a:bodyPr vert="horz" wrap="square" lIns="0" tIns="12700" rIns="0" bIns="0" rtlCol="0" anchor="t">
            <a:spAutoFit/>
          </a:bodyPr>
          <a:lstStyle/>
          <a:p>
            <a:pPr marL="469900" lvl="1">
              <a:spcBef>
                <a:spcPts val="100"/>
              </a:spcBef>
              <a:spcAft>
                <a:spcPts val="600"/>
              </a:spcAft>
              <a:tabLst>
                <a:tab pos="469265" algn="l"/>
                <a:tab pos="469900" algn="l"/>
              </a:tabLst>
            </a:pPr>
            <a:endParaRPr lang="en-US" sz="1400" dirty="0">
              <a:solidFill>
                <a:srgbClr val="5A471B"/>
              </a:solidFill>
              <a:latin typeface="Arial"/>
              <a:cs typeface="Arial"/>
            </a:endParaRPr>
          </a:p>
          <a:p>
            <a:pPr marL="469900" lvl="1">
              <a:spcBef>
                <a:spcPts val="100"/>
              </a:spcBef>
              <a:spcAft>
                <a:spcPts val="600"/>
              </a:spcAft>
              <a:tabLst>
                <a:tab pos="469265" algn="l"/>
                <a:tab pos="469900" algn="l"/>
              </a:tabLst>
            </a:pPr>
            <a:r>
              <a:rPr lang="en-US" sz="1400" dirty="0">
                <a:solidFill>
                  <a:srgbClr val="5A471B"/>
                </a:solidFill>
                <a:latin typeface="Arial"/>
                <a:cs typeface="Arial"/>
              </a:rPr>
              <a:t>Welcome to U.S. Fish and Wildlife Service!</a:t>
            </a:r>
          </a:p>
          <a:p>
            <a:pPr marL="469900" lvl="1">
              <a:spcBef>
                <a:spcPts val="100"/>
              </a:spcBef>
              <a:spcAft>
                <a:spcPts val="600"/>
              </a:spcAft>
              <a:tabLst>
                <a:tab pos="469265" algn="l"/>
                <a:tab pos="469900" algn="l"/>
              </a:tabLst>
            </a:pPr>
            <a:endParaRPr lang="en-US" sz="1400" dirty="0">
              <a:solidFill>
                <a:srgbClr val="5A471B"/>
              </a:solidFill>
              <a:latin typeface="Arial"/>
              <a:cs typeface="Arial"/>
            </a:endParaRPr>
          </a:p>
          <a:p>
            <a:pPr marL="755650" lvl="1" indent="-285750">
              <a:spcBef>
                <a:spcPts val="100"/>
              </a:spcBef>
              <a:spcAft>
                <a:spcPts val="600"/>
              </a:spcAft>
              <a:buFont typeface="Arial" panose="020B0604020202020204" pitchFamily="34" charset="0"/>
              <a:buChar char="•"/>
              <a:tabLst>
                <a:tab pos="469265" algn="l"/>
                <a:tab pos="469900" algn="l"/>
              </a:tabLst>
            </a:pPr>
            <a:r>
              <a:rPr lang="en-US" sz="1200" dirty="0">
                <a:solidFill>
                  <a:srgbClr val="5A471B"/>
                </a:solidFill>
                <a:latin typeface="Arial"/>
                <a:cs typeface="Arial"/>
              </a:rPr>
              <a:t>During the morning on your first day, you will be welcomed by your supervisor and spend the morning meeting the staff and getting familiar with your work environment. </a:t>
            </a:r>
          </a:p>
          <a:p>
            <a:pPr marL="755650" lvl="1" indent="-285750">
              <a:spcBef>
                <a:spcPts val="100"/>
              </a:spcBef>
              <a:spcAft>
                <a:spcPts val="600"/>
              </a:spcAft>
              <a:buFont typeface="Arial" panose="020B0604020202020204" pitchFamily="34" charset="0"/>
              <a:buChar char="•"/>
              <a:tabLst>
                <a:tab pos="469265" algn="l"/>
                <a:tab pos="469900" algn="l"/>
              </a:tabLst>
            </a:pPr>
            <a:r>
              <a:rPr lang="en-US" sz="1200" dirty="0">
                <a:solidFill>
                  <a:srgbClr val="5A471B"/>
                </a:solidFill>
                <a:latin typeface="Arial"/>
                <a:cs typeface="Arial"/>
              </a:rPr>
              <a:t>The New Employee On-Boarding presentation is scheduled at 10:30 a.m. PST/ 1:30 p.m. EST.  The first 30 minutes will be for individual ID verification. The overall Orientation will begin promptly at 11:00 a.m. PST/ 1:30 p.m. EST. </a:t>
            </a:r>
          </a:p>
          <a:p>
            <a:pPr marL="755650" lvl="1" indent="-285750">
              <a:spcBef>
                <a:spcPts val="100"/>
              </a:spcBef>
              <a:spcAft>
                <a:spcPts val="600"/>
              </a:spcAft>
              <a:buFont typeface="Arial" panose="020B0604020202020204" pitchFamily="34" charset="0"/>
              <a:buChar char="•"/>
              <a:tabLst>
                <a:tab pos="469265" algn="l"/>
                <a:tab pos="469900" algn="l"/>
              </a:tabLst>
            </a:pPr>
            <a:r>
              <a:rPr lang="en-US" sz="1200" dirty="0">
                <a:solidFill>
                  <a:srgbClr val="5A471B"/>
                </a:solidFill>
                <a:latin typeface="Arial"/>
                <a:cs typeface="Arial"/>
              </a:rPr>
              <a:t>PowerPoint Presentation is available on the JAO website. Your supervisor or administrative support staff can assist you with obtaining a copy of the presentation.   </a:t>
            </a:r>
            <a:r>
              <a:rPr lang="en-US" sz="1200" dirty="0">
                <a:solidFill>
                  <a:srgbClr val="5A471B"/>
                </a:solidFill>
                <a:latin typeface="Arial"/>
                <a:cs typeface="Arial"/>
                <a:hlinkClick r:id="rId6"/>
              </a:rPr>
              <a:t>https://doimspp.sharepoint.com/sites/fws-FF10G22400/SitePages/New-Employee-Onboarding.aspx</a:t>
            </a:r>
            <a:endParaRPr lang="en-US" sz="1200" dirty="0">
              <a:solidFill>
                <a:srgbClr val="5A471B"/>
              </a:solidFill>
              <a:latin typeface="Arial"/>
              <a:cs typeface="Arial"/>
            </a:endParaRPr>
          </a:p>
          <a:p>
            <a:pPr marL="755650" lvl="1" indent="-285750">
              <a:spcBef>
                <a:spcPts val="100"/>
              </a:spcBef>
              <a:spcAft>
                <a:spcPts val="600"/>
              </a:spcAft>
              <a:buFont typeface="Arial" panose="020B0604020202020204" pitchFamily="34" charset="0"/>
              <a:buChar char="•"/>
              <a:tabLst>
                <a:tab pos="469265" algn="l"/>
                <a:tab pos="469900" algn="l"/>
              </a:tabLst>
            </a:pPr>
            <a:r>
              <a:rPr lang="en-US" sz="1200" dirty="0">
                <a:solidFill>
                  <a:srgbClr val="5A471B"/>
                </a:solidFill>
                <a:latin typeface="Arial"/>
                <a:cs typeface="Arial"/>
              </a:rPr>
              <a:t>New employees will receive a Teams invite to join the next onboarding Teams call event.</a:t>
            </a:r>
          </a:p>
          <a:p>
            <a:pPr marL="755650" lvl="1" indent="-285750">
              <a:spcBef>
                <a:spcPts val="100"/>
              </a:spcBef>
              <a:spcAft>
                <a:spcPts val="600"/>
              </a:spcAft>
              <a:buFont typeface="Arial" panose="020B0604020202020204" pitchFamily="34" charset="0"/>
              <a:buChar char="•"/>
              <a:tabLst>
                <a:tab pos="469265" algn="l"/>
                <a:tab pos="469900" algn="l"/>
              </a:tabLst>
            </a:pPr>
            <a:r>
              <a:rPr lang="en-US" sz="1200" dirty="0">
                <a:solidFill>
                  <a:srgbClr val="5A471B"/>
                </a:solidFill>
                <a:latin typeface="Arial"/>
                <a:cs typeface="Arial"/>
              </a:rPr>
              <a:t>Once you have the Teams link, simply join the call, in accordance with your corresponding time zone.</a:t>
            </a:r>
          </a:p>
          <a:p>
            <a:pPr marL="927100" lvl="2">
              <a:spcBef>
                <a:spcPts val="100"/>
              </a:spcBef>
              <a:spcAft>
                <a:spcPts val="600"/>
              </a:spcAft>
              <a:tabLst>
                <a:tab pos="469265" algn="l"/>
                <a:tab pos="469900" algn="l"/>
              </a:tabLst>
            </a:pPr>
            <a:endParaRPr lang="en-US" sz="1200" dirty="0">
              <a:solidFill>
                <a:srgbClr val="5A471B"/>
              </a:solidFill>
              <a:latin typeface="Arial"/>
              <a:cs typeface="Arial"/>
            </a:endParaRPr>
          </a:p>
          <a:p>
            <a:pPr marL="755650" lvl="1" indent="-285750">
              <a:spcBef>
                <a:spcPts val="100"/>
              </a:spcBef>
              <a:spcAft>
                <a:spcPts val="600"/>
              </a:spcAft>
              <a:buFont typeface="Arial" panose="020B0604020202020204" pitchFamily="34" charset="0"/>
              <a:buChar char="•"/>
              <a:tabLst>
                <a:tab pos="469265" algn="l"/>
                <a:tab pos="469900" algn="l"/>
              </a:tabLst>
            </a:pPr>
            <a:endParaRPr lang="en-US" sz="1200" dirty="0">
              <a:solidFill>
                <a:srgbClr val="5A471B"/>
              </a:solidFill>
              <a:latin typeface="Arial"/>
              <a:cs typeface="Arial"/>
            </a:endParaRPr>
          </a:p>
          <a:p>
            <a:pPr marL="469900" indent="-457200">
              <a:spcBef>
                <a:spcPts val="100"/>
              </a:spcBef>
              <a:spcAft>
                <a:spcPts val="600"/>
              </a:spcAft>
              <a:buChar char="•"/>
              <a:tabLst>
                <a:tab pos="469265" algn="l"/>
                <a:tab pos="469900" algn="l"/>
              </a:tabLst>
            </a:pPr>
            <a:endParaRPr lang="en-US" sz="1200" dirty="0">
              <a:solidFill>
                <a:srgbClr val="5A471B"/>
              </a:solidFill>
              <a:latin typeface="Arial"/>
              <a:cs typeface="Arial"/>
            </a:endParaRPr>
          </a:p>
          <a:p>
            <a:pPr marL="469900" indent="-457200">
              <a:spcBef>
                <a:spcPts val="100"/>
              </a:spcBef>
              <a:spcAft>
                <a:spcPts val="600"/>
              </a:spcAft>
              <a:buFontTx/>
              <a:buChar char="•"/>
              <a:tabLst>
                <a:tab pos="469265" algn="l"/>
                <a:tab pos="469900" algn="l"/>
              </a:tabLst>
            </a:pPr>
            <a:endParaRPr lang="en-US" sz="1200" dirty="0">
              <a:solidFill>
                <a:srgbClr val="5A471B"/>
              </a:solidFill>
              <a:latin typeface="Arial"/>
              <a:cs typeface="Arial"/>
            </a:endParaRPr>
          </a:p>
        </p:txBody>
      </p:sp>
      <p:sp>
        <p:nvSpPr>
          <p:cNvPr id="13" name="object 3">
            <a:extLst>
              <a:ext uri="{FF2B5EF4-FFF2-40B4-BE49-F238E27FC236}">
                <a16:creationId xmlns:a16="http://schemas.microsoft.com/office/drawing/2014/main" id="{F3725EDE-5C10-4B1B-8DD2-1E87749C8214}"/>
              </a:ext>
            </a:extLst>
          </p:cNvPr>
          <p:cNvSpPr txBox="1"/>
          <p:nvPr/>
        </p:nvSpPr>
        <p:spPr>
          <a:xfrm>
            <a:off x="444499" y="4815013"/>
            <a:ext cx="644523" cy="166712"/>
          </a:xfrm>
          <a:prstGeom prst="rect">
            <a:avLst/>
          </a:prstGeom>
        </p:spPr>
        <p:txBody>
          <a:bodyPr vert="horz" wrap="square" lIns="0" tIns="12700" rIns="0" bIns="0" rtlCol="0">
            <a:spAutoFit/>
          </a:bodyPr>
          <a:lstStyle/>
          <a:p>
            <a:pPr marL="12700">
              <a:lnSpc>
                <a:spcPct val="100000"/>
              </a:lnSpc>
              <a:spcBef>
                <a:spcPts val="100"/>
              </a:spcBef>
            </a:pPr>
            <a:r>
              <a:rPr sz="1000" spc="-5">
                <a:solidFill>
                  <a:srgbClr val="006EB6"/>
                </a:solidFill>
                <a:latin typeface="Century"/>
                <a:cs typeface="Century"/>
              </a:rPr>
              <a:t>pg </a:t>
            </a:r>
            <a:fld id="{185B9E5A-512F-4812-95A8-FA19FCEB646A}" type="slidenum">
              <a:rPr lang="en-US" sz="1000" spc="-5" smtClean="0">
                <a:solidFill>
                  <a:srgbClr val="006EB6"/>
                </a:solidFill>
                <a:latin typeface="Century"/>
                <a:cs typeface="Century"/>
              </a:rPr>
              <a:t>2</a:t>
            </a:fld>
            <a:endParaRPr sz="1000">
              <a:latin typeface="Century"/>
              <a:cs typeface="Century"/>
            </a:endParaRPr>
          </a:p>
        </p:txBody>
      </p:sp>
    </p:spTree>
    <p:extLst>
      <p:ext uri="{BB962C8B-B14F-4D97-AF65-F5344CB8AC3E}">
        <p14:creationId xmlns:p14="http://schemas.microsoft.com/office/powerpoint/2010/main" val="2298454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9"/>
          <p:cNvSpPr/>
          <p:nvPr/>
        </p:nvSpPr>
        <p:spPr>
          <a:xfrm>
            <a:off x="1089025" y="4902200"/>
            <a:ext cx="4337050" cy="0"/>
          </a:xfrm>
          <a:custGeom>
            <a:avLst/>
            <a:gdLst/>
            <a:ahLst/>
            <a:cxnLst/>
            <a:rect l="l" t="t" r="r" b="b"/>
            <a:pathLst>
              <a:path w="4337050">
                <a:moveTo>
                  <a:pt x="4337050" y="0"/>
                </a:moveTo>
                <a:lnTo>
                  <a:pt x="0" y="0"/>
                </a:lnTo>
              </a:path>
            </a:pathLst>
          </a:custGeom>
          <a:ln w="6350">
            <a:solidFill>
              <a:srgbClr val="5A471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object 2"/>
          <p:cNvSpPr txBox="1"/>
          <p:nvPr/>
        </p:nvSpPr>
        <p:spPr>
          <a:xfrm>
            <a:off x="6152579" y="4809505"/>
            <a:ext cx="2546985" cy="17780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5" normalizeH="0" baseline="0" noProof="0">
                <a:ln>
                  <a:noFill/>
                </a:ln>
                <a:solidFill>
                  <a:srgbClr val="006EB6"/>
                </a:solidFill>
                <a:effectLst/>
                <a:uLnTx/>
                <a:uFillTx/>
                <a:latin typeface="Century"/>
                <a:ea typeface="+mn-ea"/>
                <a:cs typeface="Century"/>
              </a:rPr>
              <a:t>JOINT </a:t>
            </a:r>
            <a:r>
              <a:rPr kumimoji="0" sz="1000" b="0" i="0" u="none" strike="noStrike" kern="1200" cap="none" spc="-10" normalizeH="0" baseline="0" noProof="0">
                <a:ln>
                  <a:noFill/>
                </a:ln>
                <a:solidFill>
                  <a:srgbClr val="006EB6"/>
                </a:solidFill>
                <a:effectLst/>
                <a:uLnTx/>
                <a:uFillTx/>
                <a:latin typeface="Century"/>
                <a:ea typeface="+mn-ea"/>
                <a:cs typeface="Century"/>
              </a:rPr>
              <a:t>ADMINISTRATIVE</a:t>
            </a:r>
            <a:r>
              <a:rPr kumimoji="0" sz="1000" b="0" i="0" u="none" strike="noStrike" kern="1200" cap="none" spc="-65" normalizeH="0" baseline="0" noProof="0">
                <a:ln>
                  <a:noFill/>
                </a:ln>
                <a:solidFill>
                  <a:srgbClr val="006EB6"/>
                </a:solidFill>
                <a:effectLst/>
                <a:uLnTx/>
                <a:uFillTx/>
                <a:latin typeface="Century"/>
                <a:ea typeface="+mn-ea"/>
                <a:cs typeface="Century"/>
              </a:rPr>
              <a:t> </a:t>
            </a:r>
            <a:r>
              <a:rPr kumimoji="0" sz="1000" b="0" i="0" u="none" strike="noStrike" kern="1200" cap="none" spc="-10" normalizeH="0" baseline="0" noProof="0">
                <a:ln>
                  <a:noFill/>
                </a:ln>
                <a:solidFill>
                  <a:srgbClr val="006EB6"/>
                </a:solidFill>
                <a:effectLst/>
                <a:uLnTx/>
                <a:uFillTx/>
                <a:latin typeface="Century"/>
                <a:ea typeface="+mn-ea"/>
                <a:cs typeface="Century"/>
              </a:rPr>
              <a:t>OPERATIONS</a:t>
            </a:r>
            <a:endParaRPr kumimoji="0" sz="1000" b="0" i="0" u="none" strike="noStrike" kern="1200" cap="none" spc="0" normalizeH="0" baseline="0" noProof="0">
              <a:ln>
                <a:noFill/>
              </a:ln>
              <a:solidFill>
                <a:prstClr val="black"/>
              </a:solidFill>
              <a:effectLst/>
              <a:uLnTx/>
              <a:uFillTx/>
              <a:latin typeface="Century"/>
              <a:ea typeface="+mn-ea"/>
              <a:cs typeface="Century"/>
            </a:endParaRPr>
          </a:p>
        </p:txBody>
      </p:sp>
      <p:sp>
        <p:nvSpPr>
          <p:cNvPr id="4" name="object 4"/>
          <p:cNvSpPr/>
          <p:nvPr/>
        </p:nvSpPr>
        <p:spPr>
          <a:xfrm>
            <a:off x="5950711" y="4849684"/>
            <a:ext cx="100231" cy="105029"/>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5642390" y="4851417"/>
            <a:ext cx="66141" cy="103301"/>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5777760" y="4851420"/>
            <a:ext cx="103720" cy="101561"/>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5744688"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5915062"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txBox="1">
            <a:spLocks noGrp="1"/>
          </p:cNvSpPr>
          <p:nvPr>
            <p:ph type="title"/>
          </p:nvPr>
        </p:nvSpPr>
        <p:spPr>
          <a:xfrm>
            <a:off x="45199" y="197616"/>
            <a:ext cx="9101574" cy="689932"/>
          </a:xfrm>
          <a:prstGeom prst="rect">
            <a:avLst/>
          </a:prstGeom>
        </p:spPr>
        <p:txBody>
          <a:bodyPr vert="horz" wrap="square" lIns="0" tIns="12700" rIns="0" bIns="0" rtlCol="0" anchor="t">
            <a:spAutoFit/>
          </a:bodyPr>
          <a:lstStyle/>
          <a:p>
            <a:pPr marL="12700">
              <a:lnSpc>
                <a:spcPct val="100000"/>
              </a:lnSpc>
              <a:spcBef>
                <a:spcPts val="100"/>
              </a:spcBef>
            </a:pPr>
            <a:r>
              <a:rPr lang="en-US" sz="4400"/>
              <a:t>Telework</a:t>
            </a:r>
          </a:p>
        </p:txBody>
      </p:sp>
      <p:sp>
        <p:nvSpPr>
          <p:cNvPr id="11" name="object 11"/>
          <p:cNvSpPr/>
          <p:nvPr/>
        </p:nvSpPr>
        <p:spPr>
          <a:xfrm>
            <a:off x="0" y="885825"/>
            <a:ext cx="9144000" cy="0"/>
          </a:xfrm>
          <a:custGeom>
            <a:avLst/>
            <a:gdLst/>
            <a:ahLst/>
            <a:cxnLst/>
            <a:rect l="l" t="t" r="r" b="b"/>
            <a:pathLst>
              <a:path w="9144000">
                <a:moveTo>
                  <a:pt x="0" y="0"/>
                </a:moveTo>
                <a:lnTo>
                  <a:pt x="9144000" y="0"/>
                </a:lnTo>
              </a:path>
            </a:pathLst>
          </a:custGeom>
          <a:ln w="57150">
            <a:solidFill>
              <a:srgbClr val="34786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txBox="1"/>
          <p:nvPr/>
        </p:nvSpPr>
        <p:spPr>
          <a:xfrm>
            <a:off x="85518" y="965393"/>
            <a:ext cx="9060811" cy="4321696"/>
          </a:xfrm>
          <a:prstGeom prst="rect">
            <a:avLst/>
          </a:prstGeom>
          <a:noFill/>
        </p:spPr>
        <p:txBody>
          <a:bodyPr vert="horz" wrap="square" lIns="0" tIns="12700" rIns="0" bIns="0" rtlCol="0" anchor="t">
            <a:spAutoFit/>
          </a:bodyPr>
          <a:lstStyle/>
          <a:p>
            <a:pPr marL="182880" indent="-182880">
              <a:buFont typeface="Arial"/>
              <a:buChar char="•"/>
            </a:pPr>
            <a:r>
              <a:rPr lang="en-US">
                <a:solidFill>
                  <a:srgbClr val="5A471B"/>
                </a:solidFill>
                <a:latin typeface="Arial"/>
                <a:cs typeface="Arial"/>
              </a:rPr>
              <a:t>Work arrangement that allows employee to perform work at alternate worksite (e.g., home, telework center) </a:t>
            </a:r>
            <a:endParaRPr lang="en-US">
              <a:solidFill>
                <a:srgbClr val="000000"/>
              </a:solidFill>
              <a:latin typeface="Arial"/>
              <a:cs typeface="Arial"/>
            </a:endParaRPr>
          </a:p>
          <a:p>
            <a:pPr marL="182880" indent="-182880">
              <a:buFont typeface="Arial"/>
              <a:buChar char="•"/>
            </a:pPr>
            <a:r>
              <a:rPr lang="en-US">
                <a:solidFill>
                  <a:srgbClr val="5A471B"/>
                </a:solidFill>
                <a:latin typeface="Arial"/>
                <a:cs typeface="Arial"/>
              </a:rPr>
              <a:t>For eligible employees who exhibit suitable work performance and conduct, occupy positions suitable for telework, and have access to appropriate alternate worksite</a:t>
            </a:r>
          </a:p>
          <a:p>
            <a:pPr marL="182880" indent="-182880">
              <a:buFont typeface="Arial"/>
              <a:buChar char="•"/>
            </a:pPr>
            <a:r>
              <a:rPr lang="en-US">
                <a:solidFill>
                  <a:srgbClr val="5A471B"/>
                </a:solidFill>
                <a:latin typeface="Arial"/>
                <a:cs typeface="Arial"/>
              </a:rPr>
              <a:t>Telework employees must have </a:t>
            </a:r>
            <a:r>
              <a:rPr lang="en-US" b="1">
                <a:solidFill>
                  <a:srgbClr val="5A471B"/>
                </a:solidFill>
                <a:latin typeface="Arial"/>
                <a:cs typeface="Arial"/>
              </a:rPr>
              <a:t>approved telework agreement</a:t>
            </a:r>
            <a:endParaRPr lang="en-US">
              <a:latin typeface="Arial"/>
              <a:cs typeface="Arial"/>
            </a:endParaRPr>
          </a:p>
          <a:p>
            <a:pPr marL="182880" indent="-182880">
              <a:buFont typeface="Arial"/>
              <a:buChar char="•"/>
            </a:pPr>
            <a:r>
              <a:rPr lang="en-US">
                <a:solidFill>
                  <a:srgbClr val="5A471B"/>
                </a:solidFill>
                <a:latin typeface="Arial"/>
                <a:cs typeface="Arial"/>
              </a:rPr>
              <a:t>To establish telework agreement:</a:t>
            </a:r>
            <a:endParaRPr lang="en-US">
              <a:latin typeface="Arial"/>
              <a:cs typeface="Arial"/>
            </a:endParaRPr>
          </a:p>
          <a:p>
            <a:pPr marL="640080" lvl="2" indent="-182880">
              <a:buFont typeface="Arial"/>
              <a:buChar char="•"/>
            </a:pPr>
            <a:r>
              <a:rPr lang="en-US">
                <a:solidFill>
                  <a:srgbClr val="5A471B"/>
                </a:solidFill>
                <a:latin typeface="Arial"/>
                <a:cs typeface="Arial"/>
              </a:rPr>
              <a:t>Complete telework training via DOI Talent or </a:t>
            </a:r>
            <a:r>
              <a:rPr lang="en-US">
                <a:latin typeface="Arial"/>
                <a:ea typeface="+mn-lt"/>
                <a:cs typeface="+mn-lt"/>
                <a:hlinkClick r:id="rId6"/>
              </a:rPr>
              <a:t>https://www.telework.gov/training-resources/</a:t>
            </a:r>
            <a:endParaRPr lang="en-US">
              <a:latin typeface="Arial"/>
              <a:ea typeface="+mn-lt"/>
              <a:cs typeface="+mn-lt"/>
            </a:endParaRPr>
          </a:p>
          <a:p>
            <a:pPr marL="640080" lvl="2" indent="-182880">
              <a:buFont typeface="Arial"/>
              <a:buChar char="•"/>
            </a:pPr>
            <a:r>
              <a:rPr lang="en-US">
                <a:solidFill>
                  <a:srgbClr val="5A471B"/>
                </a:solidFill>
                <a:latin typeface="Arial"/>
                <a:cs typeface="Arial"/>
              </a:rPr>
              <a:t>Complete telework agreement </a:t>
            </a:r>
            <a:r>
              <a:rPr lang="en-US">
                <a:solidFill>
                  <a:srgbClr val="5A471B"/>
                </a:solidFill>
                <a:latin typeface="Arial"/>
                <a:cs typeface="Arial"/>
                <a:hlinkClick r:id="rId7"/>
              </a:rPr>
              <a:t>Form DI-3457</a:t>
            </a:r>
            <a:endParaRPr lang="en-US">
              <a:solidFill>
                <a:srgbClr val="5A471B"/>
              </a:solidFill>
              <a:latin typeface="Arial"/>
              <a:cs typeface="Arial"/>
            </a:endParaRPr>
          </a:p>
          <a:p>
            <a:pPr marL="640080" lvl="2" indent="-182880">
              <a:buFont typeface="Arial"/>
              <a:buChar char="•"/>
            </a:pPr>
            <a:r>
              <a:rPr lang="en-US">
                <a:solidFill>
                  <a:srgbClr val="5A471B"/>
                </a:solidFill>
                <a:latin typeface="Arial"/>
                <a:cs typeface="Arial"/>
              </a:rPr>
              <a:t>Submit telework agreement to supervisor</a:t>
            </a:r>
          </a:p>
          <a:p>
            <a:pPr marL="182880" indent="-182880">
              <a:buFont typeface="Arial"/>
              <a:buChar char="•"/>
            </a:pPr>
            <a:r>
              <a:rPr lang="en-US">
                <a:solidFill>
                  <a:srgbClr val="5A471B"/>
                </a:solidFill>
                <a:latin typeface="Arial"/>
                <a:cs typeface="Arial"/>
              </a:rPr>
              <a:t>Additional Resources</a:t>
            </a:r>
          </a:p>
          <a:p>
            <a:pPr marL="640080" lvl="2" indent="-182880">
              <a:buFont typeface="Arial"/>
              <a:buChar char="•"/>
            </a:pPr>
            <a:r>
              <a:rPr lang="en-US">
                <a:solidFill>
                  <a:srgbClr val="5A471B"/>
                </a:solidFill>
                <a:latin typeface="Arial"/>
                <a:cs typeface="Arial"/>
                <a:hlinkClick r:id="rId8"/>
              </a:rPr>
              <a:t>Personnel Bulletin No. 19-02: Telework Program</a:t>
            </a:r>
            <a:endParaRPr lang="en-US">
              <a:solidFill>
                <a:srgbClr val="5A471B"/>
              </a:solidFill>
              <a:latin typeface="Arial"/>
              <a:cs typeface="Arial"/>
            </a:endParaRPr>
          </a:p>
          <a:p>
            <a:pPr marL="640080" lvl="2" indent="-182880">
              <a:buFont typeface="Arial"/>
              <a:buChar char="•"/>
            </a:pPr>
            <a:r>
              <a:rPr lang="en-US">
                <a:solidFill>
                  <a:srgbClr val="5A471B"/>
                </a:solidFill>
                <a:latin typeface="Arial"/>
                <a:cs typeface="Arial"/>
                <a:hlinkClick r:id="rId9"/>
              </a:rPr>
              <a:t>Telework Program FAQ</a:t>
            </a:r>
            <a:endParaRPr lang="en-US">
              <a:solidFill>
                <a:srgbClr val="5A471B"/>
              </a:solidFill>
              <a:latin typeface="Arial"/>
              <a:cs typeface="Arial"/>
            </a:endParaRPr>
          </a:p>
          <a:p>
            <a:pPr marL="640080" lvl="2" indent="-182880">
              <a:buFont typeface="Arial"/>
              <a:buChar char="•"/>
            </a:pPr>
            <a:r>
              <a:rPr lang="en-US">
                <a:solidFill>
                  <a:srgbClr val="5A471B"/>
                </a:solidFill>
                <a:latin typeface="Arial"/>
                <a:cs typeface="Arial"/>
                <a:hlinkClick r:id="rId10"/>
              </a:rPr>
              <a:t>How to code Telework in Quicktime during Pandemic</a:t>
            </a:r>
            <a:endParaRPr lang="en-US">
              <a:solidFill>
                <a:srgbClr val="5A471B"/>
              </a:solidFill>
              <a:latin typeface="Arial"/>
              <a:cs typeface="Arial"/>
            </a:endParaRPr>
          </a:p>
          <a:p>
            <a:pPr marL="285750" indent="-285750">
              <a:buFont typeface="Arial" panose="020B0604020202020204" pitchFamily="34" charset="0"/>
              <a:buChar char="•"/>
            </a:pPr>
            <a:endParaRPr lang="en-US" sz="1400">
              <a:solidFill>
                <a:srgbClr val="5A471B"/>
              </a:solidFill>
              <a:latin typeface="Arial"/>
              <a:cs typeface="Arial"/>
            </a:endParaRPr>
          </a:p>
          <a:p>
            <a:endParaRPr lang="en-US" sz="1400">
              <a:solidFill>
                <a:srgbClr val="5A471B"/>
              </a:solidFill>
              <a:latin typeface="Arial"/>
              <a:cs typeface="Arial"/>
            </a:endParaRPr>
          </a:p>
        </p:txBody>
      </p:sp>
      <p:sp>
        <p:nvSpPr>
          <p:cNvPr id="13" name="object 3">
            <a:extLst>
              <a:ext uri="{FF2B5EF4-FFF2-40B4-BE49-F238E27FC236}">
                <a16:creationId xmlns:a16="http://schemas.microsoft.com/office/drawing/2014/main" id="{F3725EDE-5C10-4B1B-8DD2-1E87749C8214}"/>
              </a:ext>
            </a:extLst>
          </p:cNvPr>
          <p:cNvSpPr txBox="1"/>
          <p:nvPr/>
        </p:nvSpPr>
        <p:spPr>
          <a:xfrm>
            <a:off x="444499" y="4815013"/>
            <a:ext cx="644523" cy="16671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5" normalizeH="0" baseline="0" noProof="0">
                <a:ln>
                  <a:noFill/>
                </a:ln>
                <a:solidFill>
                  <a:srgbClr val="006EB6"/>
                </a:solidFill>
                <a:effectLst/>
                <a:uLnTx/>
                <a:uFillTx/>
                <a:latin typeface="Century"/>
                <a:ea typeface="+mn-ea"/>
                <a:cs typeface="Century"/>
              </a:rPr>
              <a:t>pg </a:t>
            </a:r>
            <a:fld id="{185B9E5A-512F-4812-95A8-FA19FCEB646A}" type="slidenum">
              <a:rPr kumimoji="0" lang="en-US" sz="1000" b="0" i="0" u="none" strike="noStrike" kern="1200" cap="none" spc="-5" normalizeH="0" baseline="0" noProof="0" smtClean="0">
                <a:ln>
                  <a:noFill/>
                </a:ln>
                <a:solidFill>
                  <a:srgbClr val="006EB6"/>
                </a:solidFill>
                <a:effectLst/>
                <a:uLnTx/>
                <a:uFillTx/>
                <a:latin typeface="Century"/>
                <a:ea typeface="+mn-ea"/>
                <a:cs typeface="Century"/>
              </a:rPr>
              <a:pPr marL="12700" marR="0" lvl="0" indent="0" algn="l" defTabSz="914400" rtl="0" eaLnBrk="1" fontAlgn="auto" latinLnBrk="0" hangingPunct="1">
                <a:lnSpc>
                  <a:spcPct val="100000"/>
                </a:lnSpc>
                <a:spcBef>
                  <a:spcPts val="100"/>
                </a:spcBef>
                <a:spcAft>
                  <a:spcPts val="0"/>
                </a:spcAft>
                <a:buClrTx/>
                <a:buSzTx/>
                <a:buFontTx/>
                <a:buNone/>
                <a:tabLst/>
                <a:defRPr/>
              </a:pPr>
              <a:t>20</a:t>
            </a:fld>
            <a:endParaRPr kumimoji="0" sz="1000" b="0" i="0" u="none" strike="noStrike" kern="1200" cap="none" spc="0" normalizeH="0" baseline="0" noProof="0">
              <a:ln>
                <a:noFill/>
              </a:ln>
              <a:solidFill>
                <a:prstClr val="black"/>
              </a:solidFill>
              <a:effectLst/>
              <a:uLnTx/>
              <a:uFillTx/>
              <a:latin typeface="Century"/>
              <a:ea typeface="+mn-ea"/>
              <a:cs typeface="Century"/>
            </a:endParaRPr>
          </a:p>
        </p:txBody>
      </p:sp>
    </p:spTree>
    <p:extLst>
      <p:ext uri="{BB962C8B-B14F-4D97-AF65-F5344CB8AC3E}">
        <p14:creationId xmlns:p14="http://schemas.microsoft.com/office/powerpoint/2010/main" val="3662930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9"/>
          <p:cNvSpPr/>
          <p:nvPr/>
        </p:nvSpPr>
        <p:spPr>
          <a:xfrm>
            <a:off x="1089025" y="4902200"/>
            <a:ext cx="4337050" cy="0"/>
          </a:xfrm>
          <a:custGeom>
            <a:avLst/>
            <a:gdLst/>
            <a:ahLst/>
            <a:cxnLst/>
            <a:rect l="l" t="t" r="r" b="b"/>
            <a:pathLst>
              <a:path w="4337050">
                <a:moveTo>
                  <a:pt x="4337050" y="0"/>
                </a:moveTo>
                <a:lnTo>
                  <a:pt x="0" y="0"/>
                </a:lnTo>
              </a:path>
            </a:pathLst>
          </a:custGeom>
          <a:ln w="6350">
            <a:solidFill>
              <a:srgbClr val="5A471B"/>
            </a:solidFill>
          </a:ln>
        </p:spPr>
        <p:txBody>
          <a:bodyPr wrap="square" lIns="0" tIns="0" rIns="0" bIns="0" rtlCol="0"/>
          <a:lstStyle/>
          <a:p>
            <a:endParaRPr/>
          </a:p>
        </p:txBody>
      </p:sp>
      <p:sp>
        <p:nvSpPr>
          <p:cNvPr id="2" name="object 2"/>
          <p:cNvSpPr txBox="1"/>
          <p:nvPr/>
        </p:nvSpPr>
        <p:spPr>
          <a:xfrm>
            <a:off x="6152579" y="4809505"/>
            <a:ext cx="2546985" cy="177800"/>
          </a:xfrm>
          <a:prstGeom prst="rect">
            <a:avLst/>
          </a:prstGeom>
        </p:spPr>
        <p:txBody>
          <a:bodyPr vert="horz" wrap="square" lIns="0" tIns="12700" rIns="0" bIns="0" rtlCol="0">
            <a:spAutoFit/>
          </a:bodyPr>
          <a:lstStyle/>
          <a:p>
            <a:pPr marL="12700">
              <a:lnSpc>
                <a:spcPct val="100000"/>
              </a:lnSpc>
              <a:spcBef>
                <a:spcPts val="100"/>
              </a:spcBef>
            </a:pPr>
            <a:r>
              <a:rPr sz="1000" spc="-5">
                <a:solidFill>
                  <a:srgbClr val="006EB6"/>
                </a:solidFill>
                <a:latin typeface="Century"/>
                <a:cs typeface="Century"/>
              </a:rPr>
              <a:t>JOINT </a:t>
            </a:r>
            <a:r>
              <a:rPr sz="1000" spc="-10">
                <a:solidFill>
                  <a:srgbClr val="006EB6"/>
                </a:solidFill>
                <a:latin typeface="Century"/>
                <a:cs typeface="Century"/>
              </a:rPr>
              <a:t>ADMINISTRATIVE</a:t>
            </a:r>
            <a:r>
              <a:rPr sz="1000" spc="-65">
                <a:solidFill>
                  <a:srgbClr val="006EB6"/>
                </a:solidFill>
                <a:latin typeface="Century"/>
                <a:cs typeface="Century"/>
              </a:rPr>
              <a:t> </a:t>
            </a:r>
            <a:r>
              <a:rPr sz="1000" spc="-10">
                <a:solidFill>
                  <a:srgbClr val="006EB6"/>
                </a:solidFill>
                <a:latin typeface="Century"/>
                <a:cs typeface="Century"/>
              </a:rPr>
              <a:t>OPERATIONS</a:t>
            </a:r>
            <a:endParaRPr sz="1000">
              <a:latin typeface="Century"/>
              <a:cs typeface="Century"/>
            </a:endParaRPr>
          </a:p>
        </p:txBody>
      </p:sp>
      <p:sp>
        <p:nvSpPr>
          <p:cNvPr id="4" name="object 4"/>
          <p:cNvSpPr/>
          <p:nvPr/>
        </p:nvSpPr>
        <p:spPr>
          <a:xfrm>
            <a:off x="5950711" y="4849684"/>
            <a:ext cx="100231" cy="1050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42390" y="4851417"/>
            <a:ext cx="66141" cy="10330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777760" y="4851420"/>
            <a:ext cx="103720" cy="101561"/>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744688"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endParaRPr/>
          </a:p>
        </p:txBody>
      </p:sp>
      <p:sp>
        <p:nvSpPr>
          <p:cNvPr id="8" name="object 8"/>
          <p:cNvSpPr/>
          <p:nvPr/>
        </p:nvSpPr>
        <p:spPr>
          <a:xfrm>
            <a:off x="5915062"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endParaRPr/>
          </a:p>
        </p:txBody>
      </p:sp>
      <p:sp>
        <p:nvSpPr>
          <p:cNvPr id="10" name="object 10"/>
          <p:cNvSpPr txBox="1">
            <a:spLocks noGrp="1"/>
          </p:cNvSpPr>
          <p:nvPr>
            <p:ph type="title"/>
          </p:nvPr>
        </p:nvSpPr>
        <p:spPr>
          <a:xfrm>
            <a:off x="37213" y="197616"/>
            <a:ext cx="9085602" cy="566822"/>
          </a:xfrm>
          <a:prstGeom prst="rect">
            <a:avLst/>
          </a:prstGeom>
        </p:spPr>
        <p:txBody>
          <a:bodyPr vert="horz" wrap="square" lIns="0" tIns="12700" rIns="0" bIns="0" rtlCol="0" anchor="t">
            <a:spAutoFit/>
          </a:bodyPr>
          <a:lstStyle/>
          <a:p>
            <a:pPr marL="12700">
              <a:lnSpc>
                <a:spcPct val="100000"/>
              </a:lnSpc>
              <a:spcBef>
                <a:spcPts val="100"/>
              </a:spcBef>
            </a:pPr>
            <a:r>
              <a:rPr lang="en-US" sz="3600"/>
              <a:t>Employee Assistance Program (EAP)</a:t>
            </a:r>
          </a:p>
        </p:txBody>
      </p:sp>
      <p:sp>
        <p:nvSpPr>
          <p:cNvPr id="11" name="object 11"/>
          <p:cNvSpPr/>
          <p:nvPr/>
        </p:nvSpPr>
        <p:spPr>
          <a:xfrm>
            <a:off x="0" y="885825"/>
            <a:ext cx="9144000" cy="0"/>
          </a:xfrm>
          <a:custGeom>
            <a:avLst/>
            <a:gdLst/>
            <a:ahLst/>
            <a:cxnLst/>
            <a:rect l="l" t="t" r="r" b="b"/>
            <a:pathLst>
              <a:path w="9144000">
                <a:moveTo>
                  <a:pt x="0" y="0"/>
                </a:moveTo>
                <a:lnTo>
                  <a:pt x="9144000" y="0"/>
                </a:lnTo>
              </a:path>
            </a:pathLst>
          </a:custGeom>
          <a:ln w="57150">
            <a:solidFill>
              <a:srgbClr val="347863"/>
            </a:solidFill>
          </a:ln>
        </p:spPr>
        <p:txBody>
          <a:bodyPr wrap="square" lIns="0" tIns="0" rIns="0" bIns="0" rtlCol="0"/>
          <a:lstStyle/>
          <a:p>
            <a:endParaRPr/>
          </a:p>
        </p:txBody>
      </p:sp>
      <p:sp>
        <p:nvSpPr>
          <p:cNvPr id="12" name="object 12"/>
          <p:cNvSpPr txBox="1"/>
          <p:nvPr/>
        </p:nvSpPr>
        <p:spPr>
          <a:xfrm>
            <a:off x="37213" y="977286"/>
            <a:ext cx="9086821" cy="3398366"/>
          </a:xfrm>
          <a:prstGeom prst="rect">
            <a:avLst/>
          </a:prstGeom>
          <a:noFill/>
        </p:spPr>
        <p:txBody>
          <a:bodyPr vert="horz" wrap="square" lIns="0" tIns="12700" rIns="0" bIns="0" rtlCol="0" anchor="t">
            <a:spAutoFit/>
          </a:bodyPr>
          <a:lstStyle/>
          <a:p>
            <a:pPr marL="285750" indent="-285750">
              <a:buFont typeface="Arial" panose="020B0604020202020204" pitchFamily="34" charset="0"/>
              <a:buChar char="•"/>
            </a:pPr>
            <a:r>
              <a:rPr lang="en-US" sz="2200">
                <a:solidFill>
                  <a:srgbClr val="5A471B"/>
                </a:solidFill>
                <a:latin typeface="Arial"/>
                <a:cs typeface="Arial"/>
              </a:rPr>
              <a:t>Available to help resolve personal difficulties affecting quality of life or job performance</a:t>
            </a:r>
          </a:p>
          <a:p>
            <a:pPr marL="285750" indent="-285750">
              <a:buFont typeface="Arial" panose="020B0604020202020204" pitchFamily="34" charset="0"/>
              <a:buChar char="•"/>
            </a:pPr>
            <a:r>
              <a:rPr lang="en-US" sz="2200">
                <a:solidFill>
                  <a:srgbClr val="5A471B"/>
                </a:solidFill>
                <a:latin typeface="Arial"/>
                <a:cs typeface="Arial"/>
              </a:rPr>
              <a:t>Employees allowed up to 1 hour (or more if travel time necessitates) of excused absence for each counseling session, up to six sessions, during initial counseling/assessment phase</a:t>
            </a:r>
          </a:p>
          <a:p>
            <a:pPr marL="285750" indent="-285750">
              <a:buFont typeface="Arial" panose="020B0604020202020204" pitchFamily="34" charset="0"/>
              <a:buChar char="•"/>
            </a:pPr>
            <a:r>
              <a:rPr lang="en-US" sz="2200">
                <a:solidFill>
                  <a:srgbClr val="5A471B"/>
                </a:solidFill>
                <a:latin typeface="Arial"/>
                <a:cs typeface="Arial"/>
              </a:rPr>
              <a:t>Must charge absences during duty hours for extended treatment or rehabilitation as Annual Leave, Sick Leave or Leave Without Pay</a:t>
            </a:r>
          </a:p>
          <a:p>
            <a:pPr marL="285750" indent="-285750">
              <a:buFont typeface="Arial" panose="020B0604020202020204" pitchFamily="34" charset="0"/>
              <a:buChar char="•"/>
            </a:pPr>
            <a:r>
              <a:rPr lang="en-US" sz="2200">
                <a:solidFill>
                  <a:srgbClr val="5A471B"/>
                </a:solidFill>
                <a:latin typeface="Arial"/>
                <a:cs typeface="Arial"/>
              </a:rPr>
              <a:t>Additional information</a:t>
            </a:r>
          </a:p>
          <a:p>
            <a:pPr marL="742950" lvl="1" indent="-285750">
              <a:buFont typeface="Arial" panose="020B0604020202020204" pitchFamily="34" charset="0"/>
              <a:buChar char="•"/>
            </a:pPr>
            <a:r>
              <a:rPr lang="en-US" sz="2200">
                <a:solidFill>
                  <a:srgbClr val="5A471B"/>
                </a:solidFill>
                <a:latin typeface="Arial"/>
                <a:cs typeface="Arial"/>
                <a:hlinkClick r:id="rId6"/>
              </a:rPr>
              <a:t>http://www.espyr.com/</a:t>
            </a:r>
            <a:r>
              <a:rPr lang="en-US" sz="2200">
                <a:solidFill>
                  <a:srgbClr val="5A471B"/>
                </a:solidFill>
                <a:latin typeface="Arial"/>
                <a:cs typeface="Arial"/>
              </a:rPr>
              <a:t>. Login password: </a:t>
            </a:r>
            <a:r>
              <a:rPr lang="en-US" sz="2200" err="1">
                <a:solidFill>
                  <a:srgbClr val="005695"/>
                </a:solidFill>
                <a:latin typeface="Arial"/>
                <a:cs typeface="Arial"/>
              </a:rPr>
              <a:t>interioreap</a:t>
            </a:r>
            <a:endParaRPr lang="en-US" sz="2200">
              <a:latin typeface="Arial"/>
              <a:cs typeface="Arial"/>
            </a:endParaRPr>
          </a:p>
          <a:p>
            <a:pPr marL="742950" lvl="1" indent="-285750">
              <a:buFont typeface="Arial" panose="020B0604020202020204" pitchFamily="34" charset="0"/>
              <a:buChar char="•"/>
            </a:pPr>
            <a:r>
              <a:rPr lang="en-US" sz="2200">
                <a:solidFill>
                  <a:srgbClr val="5A471B"/>
                </a:solidFill>
                <a:latin typeface="Arial"/>
                <a:cs typeface="Arial"/>
              </a:rPr>
              <a:t>Contact EAP 24/7/365 at 1-800-869-0276</a:t>
            </a:r>
          </a:p>
        </p:txBody>
      </p:sp>
      <p:sp>
        <p:nvSpPr>
          <p:cNvPr id="13" name="object 3">
            <a:extLst>
              <a:ext uri="{FF2B5EF4-FFF2-40B4-BE49-F238E27FC236}">
                <a16:creationId xmlns:a16="http://schemas.microsoft.com/office/drawing/2014/main" id="{F3725EDE-5C10-4B1B-8DD2-1E87749C8214}"/>
              </a:ext>
            </a:extLst>
          </p:cNvPr>
          <p:cNvSpPr txBox="1"/>
          <p:nvPr/>
        </p:nvSpPr>
        <p:spPr>
          <a:xfrm>
            <a:off x="444499" y="4815013"/>
            <a:ext cx="644523" cy="166712"/>
          </a:xfrm>
          <a:prstGeom prst="rect">
            <a:avLst/>
          </a:prstGeom>
        </p:spPr>
        <p:txBody>
          <a:bodyPr vert="horz" wrap="square" lIns="0" tIns="12700" rIns="0" bIns="0" rtlCol="0">
            <a:spAutoFit/>
          </a:bodyPr>
          <a:lstStyle/>
          <a:p>
            <a:pPr marL="12700">
              <a:lnSpc>
                <a:spcPct val="100000"/>
              </a:lnSpc>
              <a:spcBef>
                <a:spcPts val="100"/>
              </a:spcBef>
            </a:pPr>
            <a:r>
              <a:rPr sz="1000" spc="-5">
                <a:solidFill>
                  <a:srgbClr val="006EB6"/>
                </a:solidFill>
                <a:latin typeface="Century"/>
                <a:cs typeface="Century"/>
              </a:rPr>
              <a:t>pg </a:t>
            </a:r>
            <a:fld id="{185B9E5A-512F-4812-95A8-FA19FCEB646A}" type="slidenum">
              <a:rPr lang="en-US" sz="1000" spc="-5" smtClean="0">
                <a:solidFill>
                  <a:srgbClr val="006EB6"/>
                </a:solidFill>
                <a:latin typeface="Century"/>
                <a:cs typeface="Century"/>
              </a:rPr>
              <a:t>21</a:t>
            </a:fld>
            <a:endParaRPr sz="1000">
              <a:latin typeface="Century"/>
              <a:cs typeface="Century"/>
            </a:endParaRPr>
          </a:p>
        </p:txBody>
      </p:sp>
      <p:pic>
        <p:nvPicPr>
          <p:cNvPr id="3" name="Picture 2"/>
          <p:cNvPicPr>
            <a:picLocks noChangeAspect="1"/>
          </p:cNvPicPr>
          <p:nvPr/>
        </p:nvPicPr>
        <p:blipFill>
          <a:blip r:embed="rId7"/>
          <a:stretch>
            <a:fillRect/>
          </a:stretch>
        </p:blipFill>
        <p:spPr>
          <a:xfrm>
            <a:off x="86515" y="4768191"/>
            <a:ext cx="1559752" cy="630083"/>
          </a:xfrm>
          <a:prstGeom prst="rect">
            <a:avLst/>
          </a:prstGeom>
        </p:spPr>
      </p:pic>
    </p:spTree>
    <p:extLst>
      <p:ext uri="{BB962C8B-B14F-4D97-AF65-F5344CB8AC3E}">
        <p14:creationId xmlns:p14="http://schemas.microsoft.com/office/powerpoint/2010/main" val="3251549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152579" y="4809505"/>
            <a:ext cx="2546985" cy="177800"/>
          </a:xfrm>
          <a:prstGeom prst="rect">
            <a:avLst/>
          </a:prstGeom>
        </p:spPr>
        <p:txBody>
          <a:bodyPr vert="horz" wrap="square" lIns="0" tIns="12700" rIns="0" bIns="0" rtlCol="0">
            <a:spAutoFit/>
          </a:bodyPr>
          <a:lstStyle/>
          <a:p>
            <a:pPr marL="12700">
              <a:lnSpc>
                <a:spcPct val="100000"/>
              </a:lnSpc>
              <a:spcBef>
                <a:spcPts val="100"/>
              </a:spcBef>
            </a:pPr>
            <a:r>
              <a:rPr sz="1000" spc="-5">
                <a:solidFill>
                  <a:srgbClr val="006EB6"/>
                </a:solidFill>
                <a:latin typeface="Century"/>
                <a:cs typeface="Century"/>
              </a:rPr>
              <a:t>JOINT </a:t>
            </a:r>
            <a:r>
              <a:rPr sz="1000" spc="-10">
                <a:solidFill>
                  <a:srgbClr val="006EB6"/>
                </a:solidFill>
                <a:latin typeface="Century"/>
                <a:cs typeface="Century"/>
              </a:rPr>
              <a:t>ADMINISTRATIVE</a:t>
            </a:r>
            <a:r>
              <a:rPr sz="1000" spc="-65">
                <a:solidFill>
                  <a:srgbClr val="006EB6"/>
                </a:solidFill>
                <a:latin typeface="Century"/>
                <a:cs typeface="Century"/>
              </a:rPr>
              <a:t> </a:t>
            </a:r>
            <a:r>
              <a:rPr sz="1000" spc="-10">
                <a:solidFill>
                  <a:srgbClr val="006EB6"/>
                </a:solidFill>
                <a:latin typeface="Century"/>
                <a:cs typeface="Century"/>
              </a:rPr>
              <a:t>OPERATIONS</a:t>
            </a:r>
            <a:endParaRPr sz="1000">
              <a:latin typeface="Century"/>
              <a:cs typeface="Century"/>
            </a:endParaRPr>
          </a:p>
        </p:txBody>
      </p:sp>
      <p:sp>
        <p:nvSpPr>
          <p:cNvPr id="4" name="object 4"/>
          <p:cNvSpPr/>
          <p:nvPr/>
        </p:nvSpPr>
        <p:spPr>
          <a:xfrm>
            <a:off x="5950711" y="4849684"/>
            <a:ext cx="100231" cy="1050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42390" y="4851417"/>
            <a:ext cx="66141" cy="10330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777760" y="4851420"/>
            <a:ext cx="103720" cy="101561"/>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744688"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endParaRPr/>
          </a:p>
        </p:txBody>
      </p:sp>
      <p:sp>
        <p:nvSpPr>
          <p:cNvPr id="8" name="object 8"/>
          <p:cNvSpPr/>
          <p:nvPr/>
        </p:nvSpPr>
        <p:spPr>
          <a:xfrm>
            <a:off x="5915062"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endParaRPr/>
          </a:p>
        </p:txBody>
      </p:sp>
      <p:sp>
        <p:nvSpPr>
          <p:cNvPr id="9" name="object 9"/>
          <p:cNvSpPr/>
          <p:nvPr/>
        </p:nvSpPr>
        <p:spPr>
          <a:xfrm>
            <a:off x="1089025" y="4902200"/>
            <a:ext cx="4337050" cy="0"/>
          </a:xfrm>
          <a:custGeom>
            <a:avLst/>
            <a:gdLst/>
            <a:ahLst/>
            <a:cxnLst/>
            <a:rect l="l" t="t" r="r" b="b"/>
            <a:pathLst>
              <a:path w="4337050">
                <a:moveTo>
                  <a:pt x="4337050" y="0"/>
                </a:moveTo>
                <a:lnTo>
                  <a:pt x="0" y="0"/>
                </a:lnTo>
              </a:path>
            </a:pathLst>
          </a:custGeom>
          <a:ln w="6350">
            <a:solidFill>
              <a:srgbClr val="5A471B"/>
            </a:solidFill>
          </a:ln>
        </p:spPr>
        <p:txBody>
          <a:bodyPr wrap="square" lIns="0" tIns="0" rIns="0" bIns="0" rtlCol="0"/>
          <a:lstStyle/>
          <a:p>
            <a:endParaRPr/>
          </a:p>
        </p:txBody>
      </p:sp>
      <p:sp>
        <p:nvSpPr>
          <p:cNvPr id="13" name="object 3">
            <a:extLst>
              <a:ext uri="{FF2B5EF4-FFF2-40B4-BE49-F238E27FC236}">
                <a16:creationId xmlns:a16="http://schemas.microsoft.com/office/drawing/2014/main" id="{F3725EDE-5C10-4B1B-8DD2-1E87749C8214}"/>
              </a:ext>
            </a:extLst>
          </p:cNvPr>
          <p:cNvSpPr txBox="1"/>
          <p:nvPr/>
        </p:nvSpPr>
        <p:spPr>
          <a:xfrm>
            <a:off x="444499" y="4815013"/>
            <a:ext cx="644523" cy="166712"/>
          </a:xfrm>
          <a:prstGeom prst="rect">
            <a:avLst/>
          </a:prstGeom>
        </p:spPr>
        <p:txBody>
          <a:bodyPr vert="horz" wrap="square" lIns="0" tIns="12700" rIns="0" bIns="0" rtlCol="0">
            <a:spAutoFit/>
          </a:bodyPr>
          <a:lstStyle/>
          <a:p>
            <a:pPr marL="12700">
              <a:lnSpc>
                <a:spcPct val="100000"/>
              </a:lnSpc>
              <a:spcBef>
                <a:spcPts val="100"/>
              </a:spcBef>
            </a:pPr>
            <a:r>
              <a:rPr sz="1000" spc="-5">
                <a:solidFill>
                  <a:srgbClr val="006EB6"/>
                </a:solidFill>
                <a:latin typeface="Century"/>
                <a:cs typeface="Century"/>
              </a:rPr>
              <a:t>pg </a:t>
            </a:r>
            <a:fld id="{185B9E5A-512F-4812-95A8-FA19FCEB646A}" type="slidenum">
              <a:rPr lang="en-US" sz="1000" spc="-5" smtClean="0">
                <a:solidFill>
                  <a:srgbClr val="006EB6"/>
                </a:solidFill>
                <a:latin typeface="Century"/>
                <a:cs typeface="Century"/>
              </a:rPr>
              <a:t>22</a:t>
            </a:fld>
            <a:endParaRPr sz="1000">
              <a:latin typeface="Century"/>
              <a:cs typeface="Century"/>
            </a:endParaRPr>
          </a:p>
        </p:txBody>
      </p:sp>
      <p:sp>
        <p:nvSpPr>
          <p:cNvPr id="16" name="Google Shape;238;p30"/>
          <p:cNvSpPr txBox="1">
            <a:spLocks/>
          </p:cNvSpPr>
          <p:nvPr/>
        </p:nvSpPr>
        <p:spPr>
          <a:xfrm>
            <a:off x="521153" y="3867885"/>
            <a:ext cx="7955280" cy="475515"/>
          </a:xfrm>
          <a:prstGeom prst="rect">
            <a:avLst/>
          </a:prstGeom>
          <a:noFill/>
          <a:ln>
            <a:noFill/>
          </a:ln>
        </p:spPr>
        <p:txBody>
          <a:bodyPr spcFirstLastPara="1" wrap="square" lIns="68569" tIns="34275" rIns="68569" bIns="34275" anchor="b" anchorCtr="0">
            <a:noAutofit/>
          </a:bodyPr>
          <a:lstStyle>
            <a:lvl1pPr eaLnBrk="1" hangingPunct="1">
              <a:defRPr sz="2400" b="0" i="0">
                <a:solidFill>
                  <a:srgbClr val="0D7AC0"/>
                </a:solidFill>
                <a:latin typeface="Century"/>
                <a:ea typeface="+mj-ea"/>
                <a:cs typeface="Century"/>
              </a:defRPr>
            </a:lvl1pPr>
          </a:lstStyle>
          <a:p>
            <a:pPr rtl="0"/>
            <a:r>
              <a:rPr lang="en-US" kern="0" dirty="0">
                <a:latin typeface="Arial"/>
                <a:ea typeface="Arial"/>
                <a:cs typeface="Arial"/>
                <a:sym typeface="Arial"/>
              </a:rPr>
              <a:t>Benefits Overview – For Permanent, TERM and Temporary Employees</a:t>
            </a:r>
          </a:p>
          <a:p>
            <a:pPr lvl="1"/>
            <a:r>
              <a:rPr lang="en-US" kern="0" dirty="0">
                <a:latin typeface="Arial"/>
                <a:ea typeface="Arial"/>
                <a:cs typeface="Arial"/>
                <a:sym typeface="Arial"/>
              </a:rPr>
              <a:t>Presented by: </a:t>
            </a:r>
            <a:r>
              <a:rPr lang="en-US" sz="1800" kern="0" dirty="0">
                <a:latin typeface="Arial"/>
                <a:ea typeface="Arial"/>
                <a:cs typeface="Arial"/>
                <a:sym typeface="Arial"/>
              </a:rPr>
              <a:t>JAO Onboarding Division</a:t>
            </a:r>
            <a:endParaRPr lang="en-US" kern="0" dirty="0">
              <a:latin typeface="Arial"/>
              <a:ea typeface="Arial"/>
              <a:cs typeface="Arial"/>
              <a:sym typeface="Arial"/>
            </a:endParaRPr>
          </a:p>
        </p:txBody>
      </p:sp>
      <p:pic>
        <p:nvPicPr>
          <p:cNvPr id="14" name="Google Shape;252;p32"/>
          <p:cNvPicPr preferRelativeResize="0">
            <a:picLocks/>
          </p:cNvPicPr>
          <p:nvPr/>
        </p:nvPicPr>
        <p:blipFill rotWithShape="1">
          <a:blip r:embed="rId6">
            <a:alphaModFix/>
          </a:blip>
          <a:srcRect l="628" t="19087" r="3511" b="2118"/>
          <a:stretch/>
        </p:blipFill>
        <p:spPr>
          <a:xfrm>
            <a:off x="1" y="0"/>
            <a:ext cx="9143999" cy="2888515"/>
          </a:xfrm>
          <a:prstGeom prst="rect">
            <a:avLst/>
          </a:prstGeom>
          <a:solidFill>
            <a:srgbClr val="F2F2F2"/>
          </a:solidFill>
          <a:ln>
            <a:noFill/>
          </a:ln>
        </p:spPr>
      </p:pic>
    </p:spTree>
    <p:extLst>
      <p:ext uri="{BB962C8B-B14F-4D97-AF65-F5344CB8AC3E}">
        <p14:creationId xmlns:p14="http://schemas.microsoft.com/office/powerpoint/2010/main" val="2044943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9"/>
          <p:cNvSpPr/>
          <p:nvPr/>
        </p:nvSpPr>
        <p:spPr>
          <a:xfrm>
            <a:off x="1089025" y="4902200"/>
            <a:ext cx="4337050" cy="0"/>
          </a:xfrm>
          <a:custGeom>
            <a:avLst/>
            <a:gdLst/>
            <a:ahLst/>
            <a:cxnLst/>
            <a:rect l="l" t="t" r="r" b="b"/>
            <a:pathLst>
              <a:path w="4337050">
                <a:moveTo>
                  <a:pt x="4337050" y="0"/>
                </a:moveTo>
                <a:lnTo>
                  <a:pt x="0" y="0"/>
                </a:lnTo>
              </a:path>
            </a:pathLst>
          </a:custGeom>
          <a:ln w="6350">
            <a:solidFill>
              <a:srgbClr val="5A471B"/>
            </a:solidFill>
          </a:ln>
        </p:spPr>
        <p:txBody>
          <a:bodyPr wrap="square" lIns="0" tIns="0" rIns="0" bIns="0" rtlCol="0"/>
          <a:lstStyle/>
          <a:p>
            <a:endParaRPr/>
          </a:p>
        </p:txBody>
      </p:sp>
      <p:sp>
        <p:nvSpPr>
          <p:cNvPr id="2" name="object 2"/>
          <p:cNvSpPr txBox="1"/>
          <p:nvPr/>
        </p:nvSpPr>
        <p:spPr>
          <a:xfrm>
            <a:off x="6152579" y="4809505"/>
            <a:ext cx="2546985" cy="177800"/>
          </a:xfrm>
          <a:prstGeom prst="rect">
            <a:avLst/>
          </a:prstGeom>
        </p:spPr>
        <p:txBody>
          <a:bodyPr vert="horz" wrap="square" lIns="0" tIns="12700" rIns="0" bIns="0" rtlCol="0">
            <a:spAutoFit/>
          </a:bodyPr>
          <a:lstStyle/>
          <a:p>
            <a:pPr marL="12700">
              <a:lnSpc>
                <a:spcPct val="100000"/>
              </a:lnSpc>
              <a:spcBef>
                <a:spcPts val="100"/>
              </a:spcBef>
            </a:pPr>
            <a:r>
              <a:rPr sz="1000" spc="-5">
                <a:solidFill>
                  <a:srgbClr val="006EB6"/>
                </a:solidFill>
                <a:latin typeface="Century"/>
                <a:cs typeface="Century"/>
              </a:rPr>
              <a:t>JOINT </a:t>
            </a:r>
            <a:r>
              <a:rPr sz="1000" spc="-10">
                <a:solidFill>
                  <a:srgbClr val="006EB6"/>
                </a:solidFill>
                <a:latin typeface="Century"/>
                <a:cs typeface="Century"/>
              </a:rPr>
              <a:t>ADMINISTRATIVE</a:t>
            </a:r>
            <a:r>
              <a:rPr sz="1000" spc="-65">
                <a:solidFill>
                  <a:srgbClr val="006EB6"/>
                </a:solidFill>
                <a:latin typeface="Century"/>
                <a:cs typeface="Century"/>
              </a:rPr>
              <a:t> </a:t>
            </a:r>
            <a:r>
              <a:rPr sz="1000" spc="-10">
                <a:solidFill>
                  <a:srgbClr val="006EB6"/>
                </a:solidFill>
                <a:latin typeface="Century"/>
                <a:cs typeface="Century"/>
              </a:rPr>
              <a:t>OPERATIONS</a:t>
            </a:r>
            <a:endParaRPr sz="1000">
              <a:latin typeface="Century"/>
              <a:cs typeface="Century"/>
            </a:endParaRPr>
          </a:p>
        </p:txBody>
      </p:sp>
      <p:sp>
        <p:nvSpPr>
          <p:cNvPr id="4" name="object 4"/>
          <p:cNvSpPr/>
          <p:nvPr/>
        </p:nvSpPr>
        <p:spPr>
          <a:xfrm>
            <a:off x="5950711" y="4849684"/>
            <a:ext cx="100231" cy="1050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42390" y="4851417"/>
            <a:ext cx="66141" cy="10330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777760" y="4851420"/>
            <a:ext cx="103720" cy="101561"/>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744688"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endParaRPr/>
          </a:p>
        </p:txBody>
      </p:sp>
      <p:sp>
        <p:nvSpPr>
          <p:cNvPr id="8" name="object 8"/>
          <p:cNvSpPr/>
          <p:nvPr/>
        </p:nvSpPr>
        <p:spPr>
          <a:xfrm>
            <a:off x="5915062"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endParaRPr/>
          </a:p>
        </p:txBody>
      </p:sp>
      <p:sp>
        <p:nvSpPr>
          <p:cNvPr id="10" name="object 10"/>
          <p:cNvSpPr txBox="1">
            <a:spLocks noGrp="1"/>
          </p:cNvSpPr>
          <p:nvPr>
            <p:ph type="title"/>
          </p:nvPr>
        </p:nvSpPr>
        <p:spPr>
          <a:xfrm>
            <a:off x="444500" y="365323"/>
            <a:ext cx="8255056" cy="382156"/>
          </a:xfrm>
          <a:prstGeom prst="rect">
            <a:avLst/>
          </a:prstGeom>
        </p:spPr>
        <p:txBody>
          <a:bodyPr vert="horz" wrap="square" lIns="0" tIns="12700" rIns="0" bIns="0" rtlCol="0">
            <a:spAutoFit/>
          </a:bodyPr>
          <a:lstStyle/>
          <a:p>
            <a:pPr marL="12700">
              <a:lnSpc>
                <a:spcPct val="100000"/>
              </a:lnSpc>
              <a:spcBef>
                <a:spcPts val="100"/>
              </a:spcBef>
            </a:pPr>
            <a:r>
              <a:rPr lang="en-US"/>
              <a:t>Federal Employees Health Benefits (FEHB)</a:t>
            </a:r>
          </a:p>
        </p:txBody>
      </p:sp>
      <p:sp>
        <p:nvSpPr>
          <p:cNvPr id="11" name="object 11"/>
          <p:cNvSpPr/>
          <p:nvPr/>
        </p:nvSpPr>
        <p:spPr>
          <a:xfrm>
            <a:off x="0" y="885825"/>
            <a:ext cx="9144000" cy="0"/>
          </a:xfrm>
          <a:custGeom>
            <a:avLst/>
            <a:gdLst/>
            <a:ahLst/>
            <a:cxnLst/>
            <a:rect l="l" t="t" r="r" b="b"/>
            <a:pathLst>
              <a:path w="9144000">
                <a:moveTo>
                  <a:pt x="0" y="0"/>
                </a:moveTo>
                <a:lnTo>
                  <a:pt x="9144000" y="0"/>
                </a:lnTo>
              </a:path>
            </a:pathLst>
          </a:custGeom>
          <a:ln w="57150">
            <a:solidFill>
              <a:srgbClr val="347863"/>
            </a:solidFill>
          </a:ln>
        </p:spPr>
        <p:txBody>
          <a:bodyPr wrap="square" lIns="0" tIns="0" rIns="0" bIns="0" rtlCol="0"/>
          <a:lstStyle/>
          <a:p>
            <a:endParaRPr/>
          </a:p>
        </p:txBody>
      </p:sp>
      <p:sp>
        <p:nvSpPr>
          <p:cNvPr id="12" name="object 12"/>
          <p:cNvSpPr txBox="1"/>
          <p:nvPr/>
        </p:nvSpPr>
        <p:spPr>
          <a:xfrm>
            <a:off x="444500" y="1066800"/>
            <a:ext cx="7785099" cy="3890809"/>
          </a:xfrm>
          <a:prstGeom prst="rect">
            <a:avLst/>
          </a:prstGeom>
          <a:noFill/>
        </p:spPr>
        <p:txBody>
          <a:bodyPr vert="horz" wrap="square" lIns="0" tIns="12700" rIns="0" bIns="0" rtlCol="0">
            <a:spAutoFit/>
          </a:bodyPr>
          <a:lstStyle/>
          <a:p>
            <a:pPr marL="285750" indent="-285750">
              <a:buFont typeface="Arial" panose="020B0604020202020204" pitchFamily="34" charset="0"/>
              <a:buChar char="•"/>
            </a:pPr>
            <a:r>
              <a:rPr lang="en-US">
                <a:solidFill>
                  <a:srgbClr val="5A471B"/>
                </a:solidFill>
                <a:latin typeface="Arial"/>
                <a:cs typeface="Arial"/>
              </a:rPr>
              <a:t>Permanent and Temporary employees who are expected to work 130 hours per month or more for at least 90 days will be eligible to  enroll in an FEHB plan.</a:t>
            </a:r>
          </a:p>
          <a:p>
            <a:pPr marL="285750" indent="-285750">
              <a:buFont typeface="Arial" panose="020B0604020202020204" pitchFamily="34" charset="0"/>
              <a:buChar char="•"/>
            </a:pPr>
            <a:r>
              <a:rPr lang="en-US">
                <a:solidFill>
                  <a:srgbClr val="5A471B"/>
                </a:solidFill>
                <a:latin typeface="Arial"/>
                <a:cs typeface="Arial"/>
              </a:rPr>
              <a:t>You have 60 days from your entry on duty date to sign-up for a  health insurance plan. Coverage effective 1st Day of Next Pay  Period after form is received in the HR Office.</a:t>
            </a:r>
          </a:p>
          <a:p>
            <a:pPr marL="285750" indent="-285750">
              <a:buFont typeface="Arial" panose="020B0604020202020204" pitchFamily="34" charset="0"/>
              <a:buChar char="•"/>
            </a:pPr>
            <a:r>
              <a:rPr lang="en-US">
                <a:solidFill>
                  <a:srgbClr val="5A471B"/>
                </a:solidFill>
                <a:latin typeface="Arial"/>
                <a:cs typeface="Arial"/>
              </a:rPr>
              <a:t>Government Pays up to 75% of your Premium.</a:t>
            </a:r>
          </a:p>
          <a:p>
            <a:pPr marL="742950" lvl="1" indent="-285750">
              <a:buFont typeface="Arial" panose="020B0604020202020204" pitchFamily="34" charset="0"/>
              <a:buChar char="•"/>
            </a:pPr>
            <a:r>
              <a:rPr lang="en-US">
                <a:solidFill>
                  <a:srgbClr val="5A471B"/>
                </a:solidFill>
                <a:latin typeface="Arial"/>
                <a:cs typeface="Arial"/>
              </a:rPr>
              <a:t>Self-Only enrollment provides enrollment for you.</a:t>
            </a:r>
          </a:p>
          <a:p>
            <a:pPr marL="742950" lvl="1" indent="-285750">
              <a:buFont typeface="Arial" panose="020B0604020202020204" pitchFamily="34" charset="0"/>
              <a:buChar char="•"/>
            </a:pPr>
            <a:r>
              <a:rPr lang="en-US">
                <a:solidFill>
                  <a:srgbClr val="5A471B"/>
                </a:solidFill>
                <a:latin typeface="Arial"/>
                <a:cs typeface="Arial"/>
              </a:rPr>
              <a:t>Self + 1 enrollment provides enrollment for you and 1 family member.</a:t>
            </a:r>
          </a:p>
          <a:p>
            <a:pPr marL="742950" lvl="1" indent="-285750">
              <a:buFont typeface="Arial" panose="020B0604020202020204" pitchFamily="34" charset="0"/>
              <a:buChar char="•"/>
            </a:pPr>
            <a:r>
              <a:rPr lang="en-US">
                <a:solidFill>
                  <a:srgbClr val="5A471B"/>
                </a:solidFill>
                <a:latin typeface="Arial"/>
                <a:cs typeface="Arial"/>
              </a:rPr>
              <a:t>Self and Family enrollment provides enrollment for you and your  eligible family members.</a:t>
            </a:r>
          </a:p>
          <a:p>
            <a:pPr marL="285750" indent="-285750">
              <a:buFont typeface="Arial" panose="020B0604020202020204" pitchFamily="34" charset="0"/>
              <a:buChar char="•"/>
            </a:pPr>
            <a:r>
              <a:rPr lang="en-US">
                <a:solidFill>
                  <a:srgbClr val="5A471B"/>
                </a:solidFill>
                <a:latin typeface="Arial"/>
                <a:cs typeface="Arial"/>
              </a:rPr>
              <a:t>Standard Form 2809 is used to sign-up for FEHB coverage: </a:t>
            </a:r>
            <a:r>
              <a:rPr lang="en-US">
                <a:solidFill>
                  <a:srgbClr val="5A471B"/>
                </a:solidFill>
                <a:latin typeface="Arial"/>
                <a:cs typeface="Arial"/>
                <a:hlinkClick r:id="rId6"/>
              </a:rPr>
              <a:t>https://www.opm.gov/forms/pdf_fill/sf2809.pdf</a:t>
            </a:r>
            <a:endParaRPr lang="en-US">
              <a:solidFill>
                <a:srgbClr val="5A471B"/>
              </a:solidFill>
              <a:latin typeface="Arial"/>
              <a:cs typeface="Arial"/>
            </a:endParaRPr>
          </a:p>
          <a:p>
            <a:pPr marL="285750" indent="-285750">
              <a:buFont typeface="Arial" panose="020B0604020202020204" pitchFamily="34" charset="0"/>
              <a:buChar char="•"/>
            </a:pPr>
            <a:endParaRPr lang="en-US">
              <a:solidFill>
                <a:srgbClr val="5A471B"/>
              </a:solidFill>
              <a:latin typeface="Arial"/>
              <a:cs typeface="Arial"/>
            </a:endParaRPr>
          </a:p>
        </p:txBody>
      </p:sp>
      <p:sp>
        <p:nvSpPr>
          <p:cNvPr id="13" name="object 3">
            <a:extLst>
              <a:ext uri="{FF2B5EF4-FFF2-40B4-BE49-F238E27FC236}">
                <a16:creationId xmlns:a16="http://schemas.microsoft.com/office/drawing/2014/main" id="{F3725EDE-5C10-4B1B-8DD2-1E87749C8214}"/>
              </a:ext>
            </a:extLst>
          </p:cNvPr>
          <p:cNvSpPr txBox="1"/>
          <p:nvPr/>
        </p:nvSpPr>
        <p:spPr>
          <a:xfrm>
            <a:off x="444499" y="4815013"/>
            <a:ext cx="644523" cy="166712"/>
          </a:xfrm>
          <a:prstGeom prst="rect">
            <a:avLst/>
          </a:prstGeom>
        </p:spPr>
        <p:txBody>
          <a:bodyPr vert="horz" wrap="square" lIns="0" tIns="12700" rIns="0" bIns="0" rtlCol="0">
            <a:spAutoFit/>
          </a:bodyPr>
          <a:lstStyle/>
          <a:p>
            <a:pPr marL="12700">
              <a:lnSpc>
                <a:spcPct val="100000"/>
              </a:lnSpc>
              <a:spcBef>
                <a:spcPts val="100"/>
              </a:spcBef>
            </a:pPr>
            <a:r>
              <a:rPr sz="1000" spc="-5">
                <a:solidFill>
                  <a:srgbClr val="006EB6"/>
                </a:solidFill>
                <a:latin typeface="Century"/>
                <a:cs typeface="Century"/>
              </a:rPr>
              <a:t>pg </a:t>
            </a:r>
            <a:fld id="{185B9E5A-512F-4812-95A8-FA19FCEB646A}" type="slidenum">
              <a:rPr lang="en-US" sz="1000" spc="-5" smtClean="0">
                <a:solidFill>
                  <a:srgbClr val="006EB6"/>
                </a:solidFill>
                <a:latin typeface="Century"/>
                <a:cs typeface="Century"/>
              </a:rPr>
              <a:t>23</a:t>
            </a:fld>
            <a:endParaRPr sz="1000">
              <a:latin typeface="Century"/>
              <a:cs typeface="Century"/>
            </a:endParaRPr>
          </a:p>
        </p:txBody>
      </p:sp>
    </p:spTree>
    <p:extLst>
      <p:ext uri="{BB962C8B-B14F-4D97-AF65-F5344CB8AC3E}">
        <p14:creationId xmlns:p14="http://schemas.microsoft.com/office/powerpoint/2010/main" val="963903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9"/>
          <p:cNvSpPr/>
          <p:nvPr/>
        </p:nvSpPr>
        <p:spPr>
          <a:xfrm>
            <a:off x="1089025" y="4902200"/>
            <a:ext cx="4337050" cy="0"/>
          </a:xfrm>
          <a:custGeom>
            <a:avLst/>
            <a:gdLst/>
            <a:ahLst/>
            <a:cxnLst/>
            <a:rect l="l" t="t" r="r" b="b"/>
            <a:pathLst>
              <a:path w="4337050">
                <a:moveTo>
                  <a:pt x="4337050" y="0"/>
                </a:moveTo>
                <a:lnTo>
                  <a:pt x="0" y="0"/>
                </a:lnTo>
              </a:path>
            </a:pathLst>
          </a:custGeom>
          <a:ln w="6350">
            <a:solidFill>
              <a:srgbClr val="5A471B"/>
            </a:solidFill>
          </a:ln>
        </p:spPr>
        <p:txBody>
          <a:bodyPr wrap="square" lIns="0" tIns="0" rIns="0" bIns="0" rtlCol="0"/>
          <a:lstStyle/>
          <a:p>
            <a:endParaRPr/>
          </a:p>
        </p:txBody>
      </p:sp>
      <p:sp>
        <p:nvSpPr>
          <p:cNvPr id="2" name="object 2"/>
          <p:cNvSpPr txBox="1"/>
          <p:nvPr/>
        </p:nvSpPr>
        <p:spPr>
          <a:xfrm>
            <a:off x="6152579" y="4809505"/>
            <a:ext cx="2546985" cy="177800"/>
          </a:xfrm>
          <a:prstGeom prst="rect">
            <a:avLst/>
          </a:prstGeom>
        </p:spPr>
        <p:txBody>
          <a:bodyPr vert="horz" wrap="square" lIns="0" tIns="12700" rIns="0" bIns="0" rtlCol="0">
            <a:spAutoFit/>
          </a:bodyPr>
          <a:lstStyle/>
          <a:p>
            <a:pPr marL="12700">
              <a:lnSpc>
                <a:spcPct val="100000"/>
              </a:lnSpc>
              <a:spcBef>
                <a:spcPts val="100"/>
              </a:spcBef>
            </a:pPr>
            <a:r>
              <a:rPr sz="1000" spc="-5">
                <a:solidFill>
                  <a:srgbClr val="006EB6"/>
                </a:solidFill>
                <a:latin typeface="Century"/>
                <a:cs typeface="Century"/>
              </a:rPr>
              <a:t>JOINT </a:t>
            </a:r>
            <a:r>
              <a:rPr sz="1000" spc="-10">
                <a:solidFill>
                  <a:srgbClr val="006EB6"/>
                </a:solidFill>
                <a:latin typeface="Century"/>
                <a:cs typeface="Century"/>
              </a:rPr>
              <a:t>ADMINISTRATIVE</a:t>
            </a:r>
            <a:r>
              <a:rPr sz="1000" spc="-65">
                <a:solidFill>
                  <a:srgbClr val="006EB6"/>
                </a:solidFill>
                <a:latin typeface="Century"/>
                <a:cs typeface="Century"/>
              </a:rPr>
              <a:t> </a:t>
            </a:r>
            <a:r>
              <a:rPr sz="1000" spc="-10">
                <a:solidFill>
                  <a:srgbClr val="006EB6"/>
                </a:solidFill>
                <a:latin typeface="Century"/>
                <a:cs typeface="Century"/>
              </a:rPr>
              <a:t>OPERATIONS</a:t>
            </a:r>
            <a:endParaRPr sz="1000">
              <a:latin typeface="Century"/>
              <a:cs typeface="Century"/>
            </a:endParaRPr>
          </a:p>
        </p:txBody>
      </p:sp>
      <p:sp>
        <p:nvSpPr>
          <p:cNvPr id="4" name="object 4"/>
          <p:cNvSpPr/>
          <p:nvPr/>
        </p:nvSpPr>
        <p:spPr>
          <a:xfrm>
            <a:off x="5950711" y="4849684"/>
            <a:ext cx="100231" cy="1050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42390" y="4851417"/>
            <a:ext cx="66141" cy="10330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777760" y="4851420"/>
            <a:ext cx="103720" cy="101561"/>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744688"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endParaRPr/>
          </a:p>
        </p:txBody>
      </p:sp>
      <p:sp>
        <p:nvSpPr>
          <p:cNvPr id="8" name="object 8"/>
          <p:cNvSpPr/>
          <p:nvPr/>
        </p:nvSpPr>
        <p:spPr>
          <a:xfrm>
            <a:off x="5915062"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endParaRPr/>
          </a:p>
        </p:txBody>
      </p:sp>
      <p:sp>
        <p:nvSpPr>
          <p:cNvPr id="10" name="object 10"/>
          <p:cNvSpPr txBox="1">
            <a:spLocks noGrp="1"/>
          </p:cNvSpPr>
          <p:nvPr>
            <p:ph type="title"/>
          </p:nvPr>
        </p:nvSpPr>
        <p:spPr>
          <a:xfrm>
            <a:off x="444500" y="365323"/>
            <a:ext cx="8255056" cy="382156"/>
          </a:xfrm>
          <a:prstGeom prst="rect">
            <a:avLst/>
          </a:prstGeom>
        </p:spPr>
        <p:txBody>
          <a:bodyPr vert="horz" wrap="square" lIns="0" tIns="12700" rIns="0" bIns="0" rtlCol="0">
            <a:spAutoFit/>
          </a:bodyPr>
          <a:lstStyle/>
          <a:p>
            <a:pPr marL="12700">
              <a:lnSpc>
                <a:spcPct val="100000"/>
              </a:lnSpc>
              <a:spcBef>
                <a:spcPts val="100"/>
              </a:spcBef>
            </a:pPr>
            <a:r>
              <a:rPr lang="en-US"/>
              <a:t>Choosing an FEHB Plan</a:t>
            </a:r>
          </a:p>
        </p:txBody>
      </p:sp>
      <p:sp>
        <p:nvSpPr>
          <p:cNvPr id="11" name="object 11"/>
          <p:cNvSpPr/>
          <p:nvPr/>
        </p:nvSpPr>
        <p:spPr>
          <a:xfrm>
            <a:off x="0" y="885825"/>
            <a:ext cx="9144000" cy="0"/>
          </a:xfrm>
          <a:custGeom>
            <a:avLst/>
            <a:gdLst/>
            <a:ahLst/>
            <a:cxnLst/>
            <a:rect l="l" t="t" r="r" b="b"/>
            <a:pathLst>
              <a:path w="9144000">
                <a:moveTo>
                  <a:pt x="0" y="0"/>
                </a:moveTo>
                <a:lnTo>
                  <a:pt x="9144000" y="0"/>
                </a:lnTo>
              </a:path>
            </a:pathLst>
          </a:custGeom>
          <a:ln w="57150">
            <a:solidFill>
              <a:srgbClr val="347863"/>
            </a:solidFill>
          </a:ln>
        </p:spPr>
        <p:txBody>
          <a:bodyPr wrap="square" lIns="0" tIns="0" rIns="0" bIns="0" rtlCol="0"/>
          <a:lstStyle/>
          <a:p>
            <a:endParaRPr/>
          </a:p>
        </p:txBody>
      </p:sp>
      <p:sp>
        <p:nvSpPr>
          <p:cNvPr id="12" name="object 12"/>
          <p:cNvSpPr txBox="1"/>
          <p:nvPr/>
        </p:nvSpPr>
        <p:spPr>
          <a:xfrm>
            <a:off x="444499" y="1024172"/>
            <a:ext cx="7785099" cy="4167808"/>
          </a:xfrm>
          <a:prstGeom prst="rect">
            <a:avLst/>
          </a:prstGeom>
          <a:noFill/>
        </p:spPr>
        <p:txBody>
          <a:bodyPr vert="horz" wrap="square" lIns="0" tIns="12700" rIns="0" bIns="0" rtlCol="0">
            <a:spAutoFit/>
          </a:bodyPr>
          <a:lstStyle/>
          <a:p>
            <a:r>
              <a:rPr lang="en-US">
                <a:solidFill>
                  <a:srgbClr val="5A471B"/>
                </a:solidFill>
                <a:latin typeface="Arial"/>
                <a:cs typeface="Arial"/>
              </a:rPr>
              <a:t>It’s important to make sure you have the right health plan for you and your family.  You should consider each available plan’s benefits, premiums, and out-of-pocket costs.  You may be able to get the benefits you need at a lower cost than you pay now.</a:t>
            </a:r>
          </a:p>
          <a:p>
            <a:endParaRPr lang="en-US">
              <a:solidFill>
                <a:srgbClr val="5A471B"/>
              </a:solidFill>
              <a:latin typeface="Arial"/>
              <a:cs typeface="Arial"/>
            </a:endParaRPr>
          </a:p>
          <a:p>
            <a:r>
              <a:rPr lang="en-US">
                <a:solidFill>
                  <a:srgbClr val="5A471B"/>
                </a:solidFill>
                <a:latin typeface="Arial"/>
                <a:cs typeface="Arial"/>
              </a:rPr>
              <a:t>For help choosing a plan, you can explore the Office of Personnel Management’s website. </a:t>
            </a:r>
          </a:p>
          <a:p>
            <a:pPr marL="285750" indent="-285750">
              <a:buFont typeface="Arial" panose="020B0604020202020204" pitchFamily="34" charset="0"/>
              <a:buChar char="•"/>
            </a:pPr>
            <a:r>
              <a:rPr lang="en-US">
                <a:solidFill>
                  <a:srgbClr val="5A471B"/>
                </a:solidFill>
                <a:latin typeface="Arial"/>
                <a:cs typeface="Arial"/>
              </a:rPr>
              <a:t>FEHB Plan Comparison Tool:  </a:t>
            </a:r>
            <a:r>
              <a:rPr lang="en-US">
                <a:solidFill>
                  <a:srgbClr val="5A471B"/>
                </a:solidFill>
                <a:latin typeface="Arial"/>
                <a:cs typeface="Arial"/>
                <a:hlinkClick r:id="rId6"/>
              </a:rPr>
              <a:t>http://www.opm.gov/insure/health/search/plansearch.aspx</a:t>
            </a:r>
            <a:endParaRPr lang="en-US">
              <a:solidFill>
                <a:srgbClr val="5A471B"/>
              </a:solidFill>
              <a:latin typeface="Arial"/>
              <a:cs typeface="Arial"/>
            </a:endParaRPr>
          </a:p>
          <a:p>
            <a:pPr marL="285750" indent="-285750">
              <a:buFont typeface="Arial" panose="020B0604020202020204" pitchFamily="34" charset="0"/>
              <a:buChar char="•"/>
            </a:pPr>
            <a:r>
              <a:rPr lang="en-US">
                <a:solidFill>
                  <a:srgbClr val="5A471B"/>
                </a:solidFill>
                <a:latin typeface="Arial"/>
                <a:cs typeface="Arial"/>
              </a:rPr>
              <a:t>Guide to Federal Benefits:  </a:t>
            </a:r>
            <a:r>
              <a:rPr lang="en-US">
                <a:solidFill>
                  <a:srgbClr val="5A471B"/>
                </a:solidFill>
                <a:latin typeface="Arial"/>
                <a:cs typeface="Arial"/>
                <a:hlinkClick r:id="rId7"/>
              </a:rPr>
              <a:t>http://www.opm.gov/insure/health/planinfo/guides/index.asp</a:t>
            </a:r>
            <a:endParaRPr lang="en-US">
              <a:solidFill>
                <a:srgbClr val="5A471B"/>
              </a:solidFill>
              <a:latin typeface="Arial"/>
              <a:cs typeface="Arial"/>
            </a:endParaRPr>
          </a:p>
          <a:p>
            <a:pPr marL="285750" indent="-285750">
              <a:buFont typeface="Arial" panose="020B0604020202020204" pitchFamily="34" charset="0"/>
              <a:buChar char="•"/>
            </a:pPr>
            <a:r>
              <a:rPr lang="en-US">
                <a:solidFill>
                  <a:srgbClr val="5A471B"/>
                </a:solidFill>
                <a:latin typeface="Arial"/>
                <a:cs typeface="Arial"/>
              </a:rPr>
              <a:t>FEHB Plan Information (find plan brochure by state):  </a:t>
            </a:r>
            <a:r>
              <a:rPr lang="en-US">
                <a:solidFill>
                  <a:srgbClr val="5A471B"/>
                </a:solidFill>
                <a:latin typeface="Arial"/>
                <a:cs typeface="Arial"/>
                <a:hlinkClick r:id="rId8"/>
              </a:rPr>
              <a:t>http://www.opm.gov/insure/health/planinfo/index.asp</a:t>
            </a:r>
            <a:endParaRPr lang="en-US">
              <a:solidFill>
                <a:srgbClr val="5A471B"/>
              </a:solidFill>
              <a:latin typeface="Arial"/>
              <a:cs typeface="Arial"/>
            </a:endParaRPr>
          </a:p>
          <a:p>
            <a:endParaRPr lang="en-US">
              <a:solidFill>
                <a:srgbClr val="5A471B"/>
              </a:solidFill>
              <a:latin typeface="Arial"/>
              <a:cs typeface="Arial"/>
            </a:endParaRPr>
          </a:p>
          <a:p>
            <a:endParaRPr lang="en-US">
              <a:solidFill>
                <a:srgbClr val="5A471B"/>
              </a:solidFill>
              <a:latin typeface="Arial"/>
              <a:cs typeface="Arial"/>
            </a:endParaRPr>
          </a:p>
        </p:txBody>
      </p:sp>
      <p:sp>
        <p:nvSpPr>
          <p:cNvPr id="13" name="object 3">
            <a:extLst>
              <a:ext uri="{FF2B5EF4-FFF2-40B4-BE49-F238E27FC236}">
                <a16:creationId xmlns:a16="http://schemas.microsoft.com/office/drawing/2014/main" id="{F3725EDE-5C10-4B1B-8DD2-1E87749C8214}"/>
              </a:ext>
            </a:extLst>
          </p:cNvPr>
          <p:cNvSpPr txBox="1"/>
          <p:nvPr/>
        </p:nvSpPr>
        <p:spPr>
          <a:xfrm>
            <a:off x="444499" y="4815013"/>
            <a:ext cx="644523" cy="166712"/>
          </a:xfrm>
          <a:prstGeom prst="rect">
            <a:avLst/>
          </a:prstGeom>
        </p:spPr>
        <p:txBody>
          <a:bodyPr vert="horz" wrap="square" lIns="0" tIns="12700" rIns="0" bIns="0" rtlCol="0">
            <a:spAutoFit/>
          </a:bodyPr>
          <a:lstStyle/>
          <a:p>
            <a:pPr marL="12700">
              <a:lnSpc>
                <a:spcPct val="100000"/>
              </a:lnSpc>
              <a:spcBef>
                <a:spcPts val="100"/>
              </a:spcBef>
            </a:pPr>
            <a:r>
              <a:rPr sz="1000" spc="-5">
                <a:solidFill>
                  <a:srgbClr val="006EB6"/>
                </a:solidFill>
                <a:latin typeface="Century"/>
                <a:cs typeface="Century"/>
              </a:rPr>
              <a:t>pg </a:t>
            </a:r>
            <a:fld id="{185B9E5A-512F-4812-95A8-FA19FCEB646A}" type="slidenum">
              <a:rPr lang="en-US" sz="1000" spc="-5" smtClean="0">
                <a:solidFill>
                  <a:srgbClr val="006EB6"/>
                </a:solidFill>
                <a:latin typeface="Century"/>
                <a:cs typeface="Century"/>
              </a:rPr>
              <a:t>24</a:t>
            </a:fld>
            <a:endParaRPr sz="1000">
              <a:latin typeface="Century"/>
              <a:cs typeface="Century"/>
            </a:endParaRPr>
          </a:p>
        </p:txBody>
      </p:sp>
    </p:spTree>
    <p:extLst>
      <p:ext uri="{BB962C8B-B14F-4D97-AF65-F5344CB8AC3E}">
        <p14:creationId xmlns:p14="http://schemas.microsoft.com/office/powerpoint/2010/main" val="3787553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9"/>
          <p:cNvSpPr/>
          <p:nvPr/>
        </p:nvSpPr>
        <p:spPr>
          <a:xfrm>
            <a:off x="1089025" y="4902200"/>
            <a:ext cx="4337050" cy="0"/>
          </a:xfrm>
          <a:custGeom>
            <a:avLst/>
            <a:gdLst/>
            <a:ahLst/>
            <a:cxnLst/>
            <a:rect l="l" t="t" r="r" b="b"/>
            <a:pathLst>
              <a:path w="4337050">
                <a:moveTo>
                  <a:pt x="4337050" y="0"/>
                </a:moveTo>
                <a:lnTo>
                  <a:pt x="0" y="0"/>
                </a:lnTo>
              </a:path>
            </a:pathLst>
          </a:custGeom>
          <a:ln w="6350">
            <a:solidFill>
              <a:srgbClr val="5A471B"/>
            </a:solidFill>
          </a:ln>
        </p:spPr>
        <p:txBody>
          <a:bodyPr wrap="square" lIns="0" tIns="0" rIns="0" bIns="0" rtlCol="0"/>
          <a:lstStyle/>
          <a:p>
            <a:endParaRPr/>
          </a:p>
        </p:txBody>
      </p:sp>
      <p:sp>
        <p:nvSpPr>
          <p:cNvPr id="2" name="object 2"/>
          <p:cNvSpPr txBox="1"/>
          <p:nvPr/>
        </p:nvSpPr>
        <p:spPr>
          <a:xfrm>
            <a:off x="6152579" y="4809505"/>
            <a:ext cx="2546985" cy="177800"/>
          </a:xfrm>
          <a:prstGeom prst="rect">
            <a:avLst/>
          </a:prstGeom>
        </p:spPr>
        <p:txBody>
          <a:bodyPr vert="horz" wrap="square" lIns="0" tIns="12700" rIns="0" bIns="0" rtlCol="0">
            <a:spAutoFit/>
          </a:bodyPr>
          <a:lstStyle/>
          <a:p>
            <a:pPr marL="12700">
              <a:lnSpc>
                <a:spcPct val="100000"/>
              </a:lnSpc>
              <a:spcBef>
                <a:spcPts val="100"/>
              </a:spcBef>
            </a:pPr>
            <a:r>
              <a:rPr sz="1000" spc="-5">
                <a:solidFill>
                  <a:srgbClr val="006EB6"/>
                </a:solidFill>
                <a:latin typeface="Century"/>
                <a:cs typeface="Century"/>
              </a:rPr>
              <a:t>JOINT </a:t>
            </a:r>
            <a:r>
              <a:rPr sz="1000" spc="-10">
                <a:solidFill>
                  <a:srgbClr val="006EB6"/>
                </a:solidFill>
                <a:latin typeface="Century"/>
                <a:cs typeface="Century"/>
              </a:rPr>
              <a:t>ADMINISTRATIVE</a:t>
            </a:r>
            <a:r>
              <a:rPr sz="1000" spc="-65">
                <a:solidFill>
                  <a:srgbClr val="006EB6"/>
                </a:solidFill>
                <a:latin typeface="Century"/>
                <a:cs typeface="Century"/>
              </a:rPr>
              <a:t> </a:t>
            </a:r>
            <a:r>
              <a:rPr sz="1000" spc="-10">
                <a:solidFill>
                  <a:srgbClr val="006EB6"/>
                </a:solidFill>
                <a:latin typeface="Century"/>
                <a:cs typeface="Century"/>
              </a:rPr>
              <a:t>OPERATIONS</a:t>
            </a:r>
            <a:endParaRPr sz="1000">
              <a:latin typeface="Century"/>
              <a:cs typeface="Century"/>
            </a:endParaRPr>
          </a:p>
        </p:txBody>
      </p:sp>
      <p:sp>
        <p:nvSpPr>
          <p:cNvPr id="4" name="object 4"/>
          <p:cNvSpPr/>
          <p:nvPr/>
        </p:nvSpPr>
        <p:spPr>
          <a:xfrm>
            <a:off x="5950711" y="4849684"/>
            <a:ext cx="100231" cy="1050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42390" y="4851417"/>
            <a:ext cx="66141" cy="10330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777760" y="4851420"/>
            <a:ext cx="103720" cy="101561"/>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744688"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endParaRPr/>
          </a:p>
        </p:txBody>
      </p:sp>
      <p:sp>
        <p:nvSpPr>
          <p:cNvPr id="8" name="object 8"/>
          <p:cNvSpPr/>
          <p:nvPr/>
        </p:nvSpPr>
        <p:spPr>
          <a:xfrm>
            <a:off x="5915062"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endParaRPr/>
          </a:p>
        </p:txBody>
      </p:sp>
      <p:sp>
        <p:nvSpPr>
          <p:cNvPr id="10" name="object 10"/>
          <p:cNvSpPr txBox="1">
            <a:spLocks noGrp="1"/>
          </p:cNvSpPr>
          <p:nvPr>
            <p:ph type="title"/>
          </p:nvPr>
        </p:nvSpPr>
        <p:spPr>
          <a:xfrm>
            <a:off x="444500" y="365323"/>
            <a:ext cx="8255056" cy="382156"/>
          </a:xfrm>
          <a:prstGeom prst="rect">
            <a:avLst/>
          </a:prstGeom>
        </p:spPr>
        <p:txBody>
          <a:bodyPr vert="horz" wrap="square" lIns="0" tIns="12700" rIns="0" bIns="0" rtlCol="0">
            <a:spAutoFit/>
          </a:bodyPr>
          <a:lstStyle/>
          <a:p>
            <a:pPr marL="12700">
              <a:lnSpc>
                <a:spcPct val="100000"/>
              </a:lnSpc>
              <a:spcBef>
                <a:spcPts val="100"/>
              </a:spcBef>
            </a:pPr>
            <a:r>
              <a:rPr lang="en-US"/>
              <a:t>Opportunity to Make FEHB Changes</a:t>
            </a:r>
          </a:p>
        </p:txBody>
      </p:sp>
      <p:sp>
        <p:nvSpPr>
          <p:cNvPr id="11" name="object 11"/>
          <p:cNvSpPr/>
          <p:nvPr/>
        </p:nvSpPr>
        <p:spPr>
          <a:xfrm>
            <a:off x="0" y="885825"/>
            <a:ext cx="9144000" cy="0"/>
          </a:xfrm>
          <a:custGeom>
            <a:avLst/>
            <a:gdLst/>
            <a:ahLst/>
            <a:cxnLst/>
            <a:rect l="l" t="t" r="r" b="b"/>
            <a:pathLst>
              <a:path w="9144000">
                <a:moveTo>
                  <a:pt x="0" y="0"/>
                </a:moveTo>
                <a:lnTo>
                  <a:pt x="9144000" y="0"/>
                </a:lnTo>
              </a:path>
            </a:pathLst>
          </a:custGeom>
          <a:ln w="57150">
            <a:solidFill>
              <a:srgbClr val="347863"/>
            </a:solidFill>
          </a:ln>
        </p:spPr>
        <p:txBody>
          <a:bodyPr wrap="square" lIns="0" tIns="0" rIns="0" bIns="0" rtlCol="0"/>
          <a:lstStyle/>
          <a:p>
            <a:endParaRPr/>
          </a:p>
        </p:txBody>
      </p:sp>
      <p:sp>
        <p:nvSpPr>
          <p:cNvPr id="12" name="object 12"/>
          <p:cNvSpPr txBox="1"/>
          <p:nvPr/>
        </p:nvSpPr>
        <p:spPr>
          <a:xfrm>
            <a:off x="444499" y="1179412"/>
            <a:ext cx="7785099" cy="3213700"/>
          </a:xfrm>
          <a:prstGeom prst="rect">
            <a:avLst/>
          </a:prstGeom>
          <a:noFill/>
        </p:spPr>
        <p:txBody>
          <a:bodyPr vert="horz" wrap="square" lIns="0" tIns="12700" rIns="0" bIns="0" rtlCol="0">
            <a:spAutoFit/>
          </a:bodyPr>
          <a:lstStyle/>
          <a:p>
            <a:r>
              <a:rPr lang="en-US" sz="1600">
                <a:solidFill>
                  <a:srgbClr val="5A471B"/>
                </a:solidFill>
                <a:latin typeface="Arial"/>
                <a:cs typeface="Arial"/>
              </a:rPr>
              <a:t>Qualifying Life Event (QLE) – permitted change consistent with life event</a:t>
            </a:r>
          </a:p>
          <a:p>
            <a:pPr marL="285750" indent="-285750">
              <a:buFont typeface="Arial" panose="020B0604020202020204" pitchFamily="34" charset="0"/>
              <a:buChar char="•"/>
            </a:pPr>
            <a:r>
              <a:rPr lang="en-US" sz="1600">
                <a:solidFill>
                  <a:srgbClr val="5A471B"/>
                </a:solidFill>
                <a:latin typeface="Arial"/>
                <a:cs typeface="Arial"/>
              </a:rPr>
              <a:t>Marriage</a:t>
            </a:r>
          </a:p>
          <a:p>
            <a:pPr marL="285750" indent="-285750">
              <a:buFont typeface="Arial" panose="020B0604020202020204" pitchFamily="34" charset="0"/>
              <a:buChar char="•"/>
            </a:pPr>
            <a:r>
              <a:rPr lang="en-US" sz="1600">
                <a:solidFill>
                  <a:srgbClr val="5A471B"/>
                </a:solidFill>
                <a:latin typeface="Arial"/>
                <a:cs typeface="Arial"/>
              </a:rPr>
              <a:t>Birth of Child</a:t>
            </a:r>
          </a:p>
          <a:p>
            <a:pPr marL="285750" indent="-285750">
              <a:buFont typeface="Arial" panose="020B0604020202020204" pitchFamily="34" charset="0"/>
              <a:buChar char="•"/>
            </a:pPr>
            <a:r>
              <a:rPr lang="en-US" sz="1600">
                <a:solidFill>
                  <a:srgbClr val="5A471B"/>
                </a:solidFill>
                <a:latin typeface="Arial"/>
                <a:cs typeface="Arial"/>
              </a:rPr>
              <a:t>Spouse Loss of coverage</a:t>
            </a:r>
          </a:p>
          <a:p>
            <a:pPr marL="285750" indent="-285750">
              <a:buFont typeface="Arial" panose="020B0604020202020204" pitchFamily="34" charset="0"/>
              <a:buChar char="•"/>
            </a:pPr>
            <a:r>
              <a:rPr lang="en-US" sz="1600">
                <a:solidFill>
                  <a:srgbClr val="5A471B"/>
                </a:solidFill>
                <a:latin typeface="Arial"/>
                <a:cs typeface="Arial"/>
              </a:rPr>
              <a:t>Adoption</a:t>
            </a:r>
          </a:p>
          <a:p>
            <a:pPr marL="285750" indent="-285750">
              <a:buFont typeface="Arial" panose="020B0604020202020204" pitchFamily="34" charset="0"/>
              <a:buChar char="•"/>
            </a:pPr>
            <a:r>
              <a:rPr lang="en-US" sz="1600">
                <a:solidFill>
                  <a:srgbClr val="5A471B"/>
                </a:solidFill>
                <a:latin typeface="Arial"/>
                <a:cs typeface="Arial"/>
              </a:rPr>
              <a:t>Move outside of covered geographic area</a:t>
            </a:r>
          </a:p>
          <a:p>
            <a:pPr marL="285750" indent="-285750">
              <a:buFont typeface="Arial" panose="020B0604020202020204" pitchFamily="34" charset="0"/>
              <a:buChar char="•"/>
            </a:pPr>
            <a:r>
              <a:rPr lang="en-US" sz="1600">
                <a:solidFill>
                  <a:srgbClr val="5A471B"/>
                </a:solidFill>
                <a:latin typeface="Arial"/>
                <a:cs typeface="Arial"/>
              </a:rPr>
              <a:t>Additional Resources: </a:t>
            </a:r>
            <a:r>
              <a:rPr lang="en-US" sz="1600">
                <a:solidFill>
                  <a:srgbClr val="5A471B"/>
                </a:solidFill>
                <a:latin typeface="Arial"/>
                <a:cs typeface="Arial"/>
                <a:hlinkClick r:id="rId6"/>
              </a:rPr>
              <a:t>OPM Life Events</a:t>
            </a:r>
            <a:endParaRPr lang="en-US" sz="1600">
              <a:solidFill>
                <a:srgbClr val="5A471B"/>
              </a:solidFill>
              <a:latin typeface="Arial"/>
              <a:cs typeface="Arial"/>
            </a:endParaRPr>
          </a:p>
          <a:p>
            <a:r>
              <a:rPr lang="en-US" sz="1600">
                <a:solidFill>
                  <a:srgbClr val="5A471B"/>
                </a:solidFill>
                <a:latin typeface="Arial"/>
                <a:cs typeface="Arial"/>
              </a:rPr>
              <a:t>Open Season</a:t>
            </a:r>
          </a:p>
          <a:p>
            <a:pPr marL="285750" indent="-285750">
              <a:buFont typeface="Arial" panose="020B0604020202020204" pitchFamily="34" charset="0"/>
              <a:buChar char="•"/>
            </a:pPr>
            <a:r>
              <a:rPr lang="en-US" sz="1600">
                <a:solidFill>
                  <a:srgbClr val="5A471B"/>
                </a:solidFill>
                <a:latin typeface="Arial"/>
                <a:cs typeface="Arial"/>
              </a:rPr>
              <a:t>Annual - Middle of November - Middle of December</a:t>
            </a:r>
          </a:p>
          <a:p>
            <a:pPr marL="742950" lvl="1" indent="-285750">
              <a:buFont typeface="Arial" panose="020B0604020202020204" pitchFamily="34" charset="0"/>
              <a:buChar char="•"/>
            </a:pPr>
            <a:r>
              <a:rPr lang="en-US" sz="1600">
                <a:solidFill>
                  <a:srgbClr val="5A471B"/>
                </a:solidFill>
                <a:latin typeface="Arial"/>
                <a:cs typeface="Arial"/>
              </a:rPr>
              <a:t>Change health plans or options</a:t>
            </a:r>
          </a:p>
          <a:p>
            <a:pPr marL="742950" lvl="1" indent="-285750">
              <a:buFont typeface="Arial" panose="020B0604020202020204" pitchFamily="34" charset="0"/>
              <a:buChar char="•"/>
            </a:pPr>
            <a:r>
              <a:rPr lang="en-US" sz="1600">
                <a:solidFill>
                  <a:srgbClr val="5A471B"/>
                </a:solidFill>
                <a:latin typeface="Arial"/>
                <a:cs typeface="Arial"/>
              </a:rPr>
              <a:t>Enroll or Cancel coverage</a:t>
            </a:r>
          </a:p>
          <a:p>
            <a:pPr marL="285750" indent="-285750">
              <a:buFont typeface="Arial" panose="020B0604020202020204" pitchFamily="34" charset="0"/>
              <a:buChar char="•"/>
            </a:pPr>
            <a:r>
              <a:rPr lang="en-US" sz="1600">
                <a:solidFill>
                  <a:srgbClr val="5A471B"/>
                </a:solidFill>
                <a:latin typeface="Arial"/>
                <a:cs typeface="Arial"/>
              </a:rPr>
              <a:t>Make changes in Employee Express</a:t>
            </a:r>
          </a:p>
          <a:p>
            <a:pPr marL="285750" indent="-285750">
              <a:buFont typeface="Arial" panose="020B0604020202020204" pitchFamily="34" charset="0"/>
              <a:buChar char="•"/>
            </a:pPr>
            <a:r>
              <a:rPr lang="en-US" sz="1600">
                <a:solidFill>
                  <a:srgbClr val="5A471B"/>
                </a:solidFill>
                <a:latin typeface="Arial"/>
                <a:cs typeface="Arial"/>
              </a:rPr>
              <a:t>Additional Resource: </a:t>
            </a:r>
            <a:r>
              <a:rPr lang="en-US" sz="1600">
                <a:solidFill>
                  <a:srgbClr val="5A471B"/>
                </a:solidFill>
                <a:latin typeface="Arial"/>
                <a:cs typeface="Arial"/>
                <a:hlinkClick r:id="rId7"/>
              </a:rPr>
              <a:t>OPM Open Season</a:t>
            </a:r>
            <a:endParaRPr lang="en-US" sz="1600">
              <a:solidFill>
                <a:srgbClr val="5A471B"/>
              </a:solidFill>
              <a:latin typeface="Arial"/>
              <a:cs typeface="Arial"/>
            </a:endParaRPr>
          </a:p>
        </p:txBody>
      </p:sp>
      <p:sp>
        <p:nvSpPr>
          <p:cNvPr id="13" name="object 3">
            <a:extLst>
              <a:ext uri="{FF2B5EF4-FFF2-40B4-BE49-F238E27FC236}">
                <a16:creationId xmlns:a16="http://schemas.microsoft.com/office/drawing/2014/main" id="{F3725EDE-5C10-4B1B-8DD2-1E87749C8214}"/>
              </a:ext>
            </a:extLst>
          </p:cNvPr>
          <p:cNvSpPr txBox="1"/>
          <p:nvPr/>
        </p:nvSpPr>
        <p:spPr>
          <a:xfrm>
            <a:off x="444499" y="4815013"/>
            <a:ext cx="644523" cy="166712"/>
          </a:xfrm>
          <a:prstGeom prst="rect">
            <a:avLst/>
          </a:prstGeom>
        </p:spPr>
        <p:txBody>
          <a:bodyPr vert="horz" wrap="square" lIns="0" tIns="12700" rIns="0" bIns="0" rtlCol="0">
            <a:spAutoFit/>
          </a:bodyPr>
          <a:lstStyle/>
          <a:p>
            <a:pPr marL="12700">
              <a:lnSpc>
                <a:spcPct val="100000"/>
              </a:lnSpc>
              <a:spcBef>
                <a:spcPts val="100"/>
              </a:spcBef>
            </a:pPr>
            <a:r>
              <a:rPr sz="1000" spc="-5">
                <a:solidFill>
                  <a:srgbClr val="006EB6"/>
                </a:solidFill>
                <a:latin typeface="Century"/>
                <a:cs typeface="Century"/>
              </a:rPr>
              <a:t>pg </a:t>
            </a:r>
            <a:fld id="{185B9E5A-512F-4812-95A8-FA19FCEB646A}" type="slidenum">
              <a:rPr lang="en-US" sz="1000" spc="-5" smtClean="0">
                <a:solidFill>
                  <a:srgbClr val="006EB6"/>
                </a:solidFill>
                <a:latin typeface="Century"/>
                <a:cs typeface="Century"/>
              </a:rPr>
              <a:t>25</a:t>
            </a:fld>
            <a:endParaRPr sz="1000">
              <a:latin typeface="Century"/>
              <a:cs typeface="Century"/>
            </a:endParaRPr>
          </a:p>
        </p:txBody>
      </p:sp>
    </p:spTree>
    <p:extLst>
      <p:ext uri="{BB962C8B-B14F-4D97-AF65-F5344CB8AC3E}">
        <p14:creationId xmlns:p14="http://schemas.microsoft.com/office/powerpoint/2010/main" val="9948350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9"/>
          <p:cNvSpPr/>
          <p:nvPr/>
        </p:nvSpPr>
        <p:spPr>
          <a:xfrm>
            <a:off x="1089025" y="4902200"/>
            <a:ext cx="4337050" cy="0"/>
          </a:xfrm>
          <a:custGeom>
            <a:avLst/>
            <a:gdLst/>
            <a:ahLst/>
            <a:cxnLst/>
            <a:rect l="l" t="t" r="r" b="b"/>
            <a:pathLst>
              <a:path w="4337050">
                <a:moveTo>
                  <a:pt x="4337050" y="0"/>
                </a:moveTo>
                <a:lnTo>
                  <a:pt x="0" y="0"/>
                </a:lnTo>
              </a:path>
            </a:pathLst>
          </a:custGeom>
          <a:ln w="6350">
            <a:solidFill>
              <a:srgbClr val="5A471B"/>
            </a:solidFill>
          </a:ln>
        </p:spPr>
        <p:txBody>
          <a:bodyPr wrap="square" lIns="0" tIns="0" rIns="0" bIns="0" rtlCol="0"/>
          <a:lstStyle/>
          <a:p>
            <a:endParaRPr/>
          </a:p>
        </p:txBody>
      </p:sp>
      <p:sp>
        <p:nvSpPr>
          <p:cNvPr id="2" name="object 2"/>
          <p:cNvSpPr txBox="1"/>
          <p:nvPr/>
        </p:nvSpPr>
        <p:spPr>
          <a:xfrm>
            <a:off x="6152579" y="4809505"/>
            <a:ext cx="2546985" cy="177800"/>
          </a:xfrm>
          <a:prstGeom prst="rect">
            <a:avLst/>
          </a:prstGeom>
        </p:spPr>
        <p:txBody>
          <a:bodyPr vert="horz" wrap="square" lIns="0" tIns="12700" rIns="0" bIns="0" rtlCol="0">
            <a:spAutoFit/>
          </a:bodyPr>
          <a:lstStyle/>
          <a:p>
            <a:pPr marL="12700">
              <a:lnSpc>
                <a:spcPct val="100000"/>
              </a:lnSpc>
              <a:spcBef>
                <a:spcPts val="100"/>
              </a:spcBef>
            </a:pPr>
            <a:r>
              <a:rPr sz="1000" spc="-5">
                <a:solidFill>
                  <a:srgbClr val="006EB6"/>
                </a:solidFill>
                <a:latin typeface="Century"/>
                <a:cs typeface="Century"/>
              </a:rPr>
              <a:t>JOINT </a:t>
            </a:r>
            <a:r>
              <a:rPr sz="1000" spc="-10">
                <a:solidFill>
                  <a:srgbClr val="006EB6"/>
                </a:solidFill>
                <a:latin typeface="Century"/>
                <a:cs typeface="Century"/>
              </a:rPr>
              <a:t>ADMINISTRATIVE</a:t>
            </a:r>
            <a:r>
              <a:rPr sz="1000" spc="-65">
                <a:solidFill>
                  <a:srgbClr val="006EB6"/>
                </a:solidFill>
                <a:latin typeface="Century"/>
                <a:cs typeface="Century"/>
              </a:rPr>
              <a:t> </a:t>
            </a:r>
            <a:r>
              <a:rPr sz="1000" spc="-10">
                <a:solidFill>
                  <a:srgbClr val="006EB6"/>
                </a:solidFill>
                <a:latin typeface="Century"/>
                <a:cs typeface="Century"/>
              </a:rPr>
              <a:t>OPERATIONS</a:t>
            </a:r>
            <a:endParaRPr sz="1000">
              <a:latin typeface="Century"/>
              <a:cs typeface="Century"/>
            </a:endParaRPr>
          </a:p>
        </p:txBody>
      </p:sp>
      <p:sp>
        <p:nvSpPr>
          <p:cNvPr id="4" name="object 4"/>
          <p:cNvSpPr/>
          <p:nvPr/>
        </p:nvSpPr>
        <p:spPr>
          <a:xfrm>
            <a:off x="5950711" y="4849684"/>
            <a:ext cx="100231" cy="1050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42390" y="4851417"/>
            <a:ext cx="66141" cy="10330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777760" y="4851420"/>
            <a:ext cx="103720" cy="101561"/>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744688"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endParaRPr/>
          </a:p>
        </p:txBody>
      </p:sp>
      <p:sp>
        <p:nvSpPr>
          <p:cNvPr id="8" name="object 8"/>
          <p:cNvSpPr/>
          <p:nvPr/>
        </p:nvSpPr>
        <p:spPr>
          <a:xfrm>
            <a:off x="5915062"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endParaRPr/>
          </a:p>
        </p:txBody>
      </p:sp>
      <p:sp>
        <p:nvSpPr>
          <p:cNvPr id="10" name="object 10"/>
          <p:cNvSpPr txBox="1">
            <a:spLocks noGrp="1"/>
          </p:cNvSpPr>
          <p:nvPr>
            <p:ph type="title"/>
          </p:nvPr>
        </p:nvSpPr>
        <p:spPr>
          <a:xfrm>
            <a:off x="444500" y="365323"/>
            <a:ext cx="8255056" cy="382156"/>
          </a:xfrm>
          <a:prstGeom prst="rect">
            <a:avLst/>
          </a:prstGeom>
        </p:spPr>
        <p:txBody>
          <a:bodyPr vert="horz" wrap="square" lIns="0" tIns="12700" rIns="0" bIns="0" rtlCol="0">
            <a:spAutoFit/>
          </a:bodyPr>
          <a:lstStyle/>
          <a:p>
            <a:pPr marL="12700">
              <a:lnSpc>
                <a:spcPct val="100000"/>
              </a:lnSpc>
              <a:spcBef>
                <a:spcPts val="100"/>
              </a:spcBef>
            </a:pPr>
            <a:r>
              <a:rPr lang="en-US"/>
              <a:t>FEHB and Changes in Work Schedule</a:t>
            </a:r>
          </a:p>
        </p:txBody>
      </p:sp>
      <p:sp>
        <p:nvSpPr>
          <p:cNvPr id="11" name="object 11"/>
          <p:cNvSpPr/>
          <p:nvPr/>
        </p:nvSpPr>
        <p:spPr>
          <a:xfrm>
            <a:off x="0" y="885825"/>
            <a:ext cx="9144000" cy="0"/>
          </a:xfrm>
          <a:custGeom>
            <a:avLst/>
            <a:gdLst/>
            <a:ahLst/>
            <a:cxnLst/>
            <a:rect l="l" t="t" r="r" b="b"/>
            <a:pathLst>
              <a:path w="9144000">
                <a:moveTo>
                  <a:pt x="0" y="0"/>
                </a:moveTo>
                <a:lnTo>
                  <a:pt x="9144000" y="0"/>
                </a:lnTo>
              </a:path>
            </a:pathLst>
          </a:custGeom>
          <a:ln w="57150">
            <a:solidFill>
              <a:srgbClr val="347863"/>
            </a:solidFill>
          </a:ln>
        </p:spPr>
        <p:txBody>
          <a:bodyPr wrap="square" lIns="0" tIns="0" rIns="0" bIns="0" rtlCol="0"/>
          <a:lstStyle/>
          <a:p>
            <a:endParaRPr/>
          </a:p>
        </p:txBody>
      </p:sp>
      <p:sp>
        <p:nvSpPr>
          <p:cNvPr id="12" name="object 12"/>
          <p:cNvSpPr txBox="1"/>
          <p:nvPr/>
        </p:nvSpPr>
        <p:spPr>
          <a:xfrm>
            <a:off x="449045" y="914400"/>
            <a:ext cx="7785099" cy="3952364"/>
          </a:xfrm>
          <a:prstGeom prst="rect">
            <a:avLst/>
          </a:prstGeom>
          <a:noFill/>
        </p:spPr>
        <p:txBody>
          <a:bodyPr vert="horz" wrap="square" lIns="0" tIns="12700" rIns="0" bIns="0" rtlCol="0">
            <a:spAutoFit/>
          </a:bodyPr>
          <a:lstStyle/>
          <a:p>
            <a:r>
              <a:rPr lang="en-US" sz="1600">
                <a:solidFill>
                  <a:srgbClr val="5A471B"/>
                </a:solidFill>
                <a:latin typeface="Arial"/>
                <a:cs typeface="Arial"/>
              </a:rPr>
              <a:t>PART-TIME</a:t>
            </a:r>
          </a:p>
          <a:p>
            <a:pPr marL="285750" indent="-285750">
              <a:buFont typeface="Arial" panose="020B0604020202020204" pitchFamily="34" charset="0"/>
              <a:buChar char="•"/>
            </a:pPr>
            <a:r>
              <a:rPr lang="en-US" sz="1600">
                <a:solidFill>
                  <a:srgbClr val="5A471B"/>
                </a:solidFill>
                <a:latin typeface="Arial"/>
                <a:cs typeface="Arial"/>
              </a:rPr>
              <a:t>Permanent employees that work more than 16 hours or less than 32 hours per  week are entitled to a partial Government contribution.</a:t>
            </a:r>
          </a:p>
          <a:p>
            <a:pPr marL="285750" indent="-285750">
              <a:buFont typeface="Arial" panose="020B0604020202020204" pitchFamily="34" charset="0"/>
              <a:buChar char="•"/>
            </a:pPr>
            <a:r>
              <a:rPr lang="en-US" sz="1600">
                <a:solidFill>
                  <a:srgbClr val="5A471B"/>
                </a:solidFill>
                <a:latin typeface="Arial"/>
                <a:cs typeface="Arial"/>
              </a:rPr>
              <a:t>Permanent employees that work between 16 and 32 hours will pay a greater  percentage of the premium because the Government's share is prorated based on the number of hours the employee is scheduled to work each pay period.</a:t>
            </a:r>
          </a:p>
          <a:p>
            <a:r>
              <a:rPr lang="en-US" sz="1600">
                <a:solidFill>
                  <a:srgbClr val="5A471B"/>
                </a:solidFill>
                <a:latin typeface="Arial"/>
                <a:cs typeface="Arial"/>
              </a:rPr>
              <a:t>INTERMITTENT</a:t>
            </a:r>
          </a:p>
          <a:p>
            <a:pPr marL="285750" indent="-285750">
              <a:buFont typeface="Arial" panose="020B0604020202020204" pitchFamily="34" charset="0"/>
              <a:buChar char="•"/>
            </a:pPr>
            <a:r>
              <a:rPr lang="en-US" sz="1600">
                <a:solidFill>
                  <a:srgbClr val="5A471B"/>
                </a:solidFill>
                <a:latin typeface="Arial"/>
                <a:cs typeface="Arial"/>
              </a:rPr>
              <a:t>Employees must make payment when no work is performed during the pay  period or when contributions exceed pay received.</a:t>
            </a:r>
          </a:p>
          <a:p>
            <a:r>
              <a:rPr lang="en-US" sz="1600">
                <a:solidFill>
                  <a:srgbClr val="5A471B"/>
                </a:solidFill>
                <a:latin typeface="Arial"/>
                <a:cs typeface="Arial"/>
              </a:rPr>
              <a:t>NON-PAY</a:t>
            </a:r>
          </a:p>
          <a:p>
            <a:pPr marL="285750" indent="-285750">
              <a:buFont typeface="Arial" panose="020B0604020202020204" pitchFamily="34" charset="0"/>
              <a:buChar char="•"/>
            </a:pPr>
            <a:r>
              <a:rPr lang="en-US" sz="1600">
                <a:solidFill>
                  <a:srgbClr val="5A471B"/>
                </a:solidFill>
                <a:latin typeface="Arial"/>
                <a:cs typeface="Arial"/>
              </a:rPr>
              <a:t>Employee may choose between paying the agency directly on a current basis or  having the premiums accumulate and withheld from his or her pay upon  returning to duty. Please complete Form A-7 Health Benefits Coverage during  Non-pay Status.</a:t>
            </a:r>
          </a:p>
          <a:p>
            <a:pPr marL="285750" indent="-285750">
              <a:buFont typeface="Arial" panose="020B0604020202020204" pitchFamily="34" charset="0"/>
              <a:buChar char="•"/>
            </a:pPr>
            <a:r>
              <a:rPr lang="en-US" sz="1600">
                <a:solidFill>
                  <a:srgbClr val="5A471B"/>
                </a:solidFill>
                <a:latin typeface="Arial"/>
                <a:cs typeface="Arial"/>
              </a:rPr>
              <a:t>The Government contribution continues while employees are in a Non-pay  status for 365 days.</a:t>
            </a:r>
          </a:p>
        </p:txBody>
      </p:sp>
      <p:sp>
        <p:nvSpPr>
          <p:cNvPr id="13" name="object 3">
            <a:extLst>
              <a:ext uri="{FF2B5EF4-FFF2-40B4-BE49-F238E27FC236}">
                <a16:creationId xmlns:a16="http://schemas.microsoft.com/office/drawing/2014/main" id="{F3725EDE-5C10-4B1B-8DD2-1E87749C8214}"/>
              </a:ext>
            </a:extLst>
          </p:cNvPr>
          <p:cNvSpPr txBox="1"/>
          <p:nvPr/>
        </p:nvSpPr>
        <p:spPr>
          <a:xfrm>
            <a:off x="444499" y="4815013"/>
            <a:ext cx="644523" cy="166712"/>
          </a:xfrm>
          <a:prstGeom prst="rect">
            <a:avLst/>
          </a:prstGeom>
        </p:spPr>
        <p:txBody>
          <a:bodyPr vert="horz" wrap="square" lIns="0" tIns="12700" rIns="0" bIns="0" rtlCol="0">
            <a:spAutoFit/>
          </a:bodyPr>
          <a:lstStyle/>
          <a:p>
            <a:pPr marL="12700">
              <a:lnSpc>
                <a:spcPct val="100000"/>
              </a:lnSpc>
              <a:spcBef>
                <a:spcPts val="100"/>
              </a:spcBef>
            </a:pPr>
            <a:r>
              <a:rPr sz="1000" spc="-5">
                <a:solidFill>
                  <a:srgbClr val="006EB6"/>
                </a:solidFill>
                <a:latin typeface="Century"/>
                <a:cs typeface="Century"/>
              </a:rPr>
              <a:t>pg </a:t>
            </a:r>
            <a:fld id="{185B9E5A-512F-4812-95A8-FA19FCEB646A}" type="slidenum">
              <a:rPr lang="en-US" sz="1000" spc="-5" smtClean="0">
                <a:solidFill>
                  <a:srgbClr val="006EB6"/>
                </a:solidFill>
                <a:latin typeface="Century"/>
                <a:cs typeface="Century"/>
              </a:rPr>
              <a:t>26</a:t>
            </a:fld>
            <a:endParaRPr sz="1000">
              <a:latin typeface="Century"/>
              <a:cs typeface="Century"/>
            </a:endParaRPr>
          </a:p>
        </p:txBody>
      </p:sp>
    </p:spTree>
    <p:extLst>
      <p:ext uri="{BB962C8B-B14F-4D97-AF65-F5344CB8AC3E}">
        <p14:creationId xmlns:p14="http://schemas.microsoft.com/office/powerpoint/2010/main" val="38486096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9"/>
          <p:cNvSpPr/>
          <p:nvPr/>
        </p:nvSpPr>
        <p:spPr>
          <a:xfrm>
            <a:off x="1089025" y="4902200"/>
            <a:ext cx="4337050" cy="0"/>
          </a:xfrm>
          <a:custGeom>
            <a:avLst/>
            <a:gdLst/>
            <a:ahLst/>
            <a:cxnLst/>
            <a:rect l="l" t="t" r="r" b="b"/>
            <a:pathLst>
              <a:path w="4337050">
                <a:moveTo>
                  <a:pt x="4337050" y="0"/>
                </a:moveTo>
                <a:lnTo>
                  <a:pt x="0" y="0"/>
                </a:lnTo>
              </a:path>
            </a:pathLst>
          </a:custGeom>
          <a:ln w="6350">
            <a:solidFill>
              <a:srgbClr val="5A471B"/>
            </a:solidFill>
          </a:ln>
        </p:spPr>
        <p:txBody>
          <a:bodyPr wrap="square" lIns="0" tIns="0" rIns="0" bIns="0" rtlCol="0"/>
          <a:lstStyle/>
          <a:p>
            <a:endParaRPr/>
          </a:p>
        </p:txBody>
      </p:sp>
      <p:sp>
        <p:nvSpPr>
          <p:cNvPr id="2" name="object 2"/>
          <p:cNvSpPr txBox="1"/>
          <p:nvPr/>
        </p:nvSpPr>
        <p:spPr>
          <a:xfrm>
            <a:off x="6152579" y="4809505"/>
            <a:ext cx="2546985" cy="177800"/>
          </a:xfrm>
          <a:prstGeom prst="rect">
            <a:avLst/>
          </a:prstGeom>
        </p:spPr>
        <p:txBody>
          <a:bodyPr vert="horz" wrap="square" lIns="0" tIns="12700" rIns="0" bIns="0" rtlCol="0">
            <a:spAutoFit/>
          </a:bodyPr>
          <a:lstStyle/>
          <a:p>
            <a:pPr marL="12700">
              <a:lnSpc>
                <a:spcPct val="100000"/>
              </a:lnSpc>
              <a:spcBef>
                <a:spcPts val="100"/>
              </a:spcBef>
            </a:pPr>
            <a:r>
              <a:rPr sz="1000" spc="-5">
                <a:solidFill>
                  <a:srgbClr val="006EB6"/>
                </a:solidFill>
                <a:latin typeface="Century"/>
                <a:cs typeface="Century"/>
              </a:rPr>
              <a:t>JOINT </a:t>
            </a:r>
            <a:r>
              <a:rPr sz="1000" spc="-10">
                <a:solidFill>
                  <a:srgbClr val="006EB6"/>
                </a:solidFill>
                <a:latin typeface="Century"/>
                <a:cs typeface="Century"/>
              </a:rPr>
              <a:t>ADMINISTRATIVE</a:t>
            </a:r>
            <a:r>
              <a:rPr sz="1000" spc="-65">
                <a:solidFill>
                  <a:srgbClr val="006EB6"/>
                </a:solidFill>
                <a:latin typeface="Century"/>
                <a:cs typeface="Century"/>
              </a:rPr>
              <a:t> </a:t>
            </a:r>
            <a:r>
              <a:rPr sz="1000" spc="-10">
                <a:solidFill>
                  <a:srgbClr val="006EB6"/>
                </a:solidFill>
                <a:latin typeface="Century"/>
                <a:cs typeface="Century"/>
              </a:rPr>
              <a:t>OPERATIONS</a:t>
            </a:r>
            <a:endParaRPr sz="1000">
              <a:latin typeface="Century"/>
              <a:cs typeface="Century"/>
            </a:endParaRPr>
          </a:p>
        </p:txBody>
      </p:sp>
      <p:sp>
        <p:nvSpPr>
          <p:cNvPr id="4" name="object 4"/>
          <p:cNvSpPr/>
          <p:nvPr/>
        </p:nvSpPr>
        <p:spPr>
          <a:xfrm>
            <a:off x="5950711" y="4849684"/>
            <a:ext cx="100231" cy="1050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42390" y="4851417"/>
            <a:ext cx="66141" cy="10330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777760" y="4851420"/>
            <a:ext cx="103720" cy="101561"/>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744688"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endParaRPr/>
          </a:p>
        </p:txBody>
      </p:sp>
      <p:sp>
        <p:nvSpPr>
          <p:cNvPr id="8" name="object 8"/>
          <p:cNvSpPr/>
          <p:nvPr/>
        </p:nvSpPr>
        <p:spPr>
          <a:xfrm>
            <a:off x="5915062"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endParaRPr/>
          </a:p>
        </p:txBody>
      </p:sp>
      <p:sp>
        <p:nvSpPr>
          <p:cNvPr id="10" name="object 10"/>
          <p:cNvSpPr txBox="1">
            <a:spLocks noGrp="1"/>
          </p:cNvSpPr>
          <p:nvPr>
            <p:ph type="title"/>
          </p:nvPr>
        </p:nvSpPr>
        <p:spPr>
          <a:xfrm>
            <a:off x="444499" y="140024"/>
            <a:ext cx="8255056" cy="751488"/>
          </a:xfrm>
          <a:prstGeom prst="rect">
            <a:avLst/>
          </a:prstGeom>
        </p:spPr>
        <p:txBody>
          <a:bodyPr vert="horz" wrap="square" lIns="0" tIns="12700" rIns="0" bIns="0" rtlCol="0">
            <a:spAutoFit/>
          </a:bodyPr>
          <a:lstStyle/>
          <a:p>
            <a:pPr marL="12700">
              <a:lnSpc>
                <a:spcPct val="100000"/>
              </a:lnSpc>
              <a:spcBef>
                <a:spcPts val="100"/>
              </a:spcBef>
            </a:pPr>
            <a:r>
              <a:rPr lang="en-US"/>
              <a:t>The Federal Flexible Spending Account Program (FSAFEDS)</a:t>
            </a:r>
          </a:p>
        </p:txBody>
      </p:sp>
      <p:sp>
        <p:nvSpPr>
          <p:cNvPr id="11" name="object 11"/>
          <p:cNvSpPr/>
          <p:nvPr/>
        </p:nvSpPr>
        <p:spPr>
          <a:xfrm>
            <a:off x="0" y="885825"/>
            <a:ext cx="9144000" cy="0"/>
          </a:xfrm>
          <a:custGeom>
            <a:avLst/>
            <a:gdLst/>
            <a:ahLst/>
            <a:cxnLst/>
            <a:rect l="l" t="t" r="r" b="b"/>
            <a:pathLst>
              <a:path w="9144000">
                <a:moveTo>
                  <a:pt x="0" y="0"/>
                </a:moveTo>
                <a:lnTo>
                  <a:pt x="9144000" y="0"/>
                </a:lnTo>
              </a:path>
            </a:pathLst>
          </a:custGeom>
          <a:ln w="57150">
            <a:solidFill>
              <a:srgbClr val="347863"/>
            </a:solidFill>
          </a:ln>
        </p:spPr>
        <p:txBody>
          <a:bodyPr wrap="square" lIns="0" tIns="0" rIns="0" bIns="0" rtlCol="0"/>
          <a:lstStyle/>
          <a:p>
            <a:endParaRPr/>
          </a:p>
        </p:txBody>
      </p:sp>
      <p:sp>
        <p:nvSpPr>
          <p:cNvPr id="12" name="object 12"/>
          <p:cNvSpPr txBox="1"/>
          <p:nvPr/>
        </p:nvSpPr>
        <p:spPr>
          <a:xfrm>
            <a:off x="446774" y="990600"/>
            <a:ext cx="8252781" cy="4167808"/>
          </a:xfrm>
          <a:prstGeom prst="rect">
            <a:avLst/>
          </a:prstGeom>
          <a:noFill/>
        </p:spPr>
        <p:txBody>
          <a:bodyPr vert="horz" wrap="square" lIns="0" tIns="12700" rIns="0" bIns="0" rtlCol="0" anchor="t">
            <a:spAutoFit/>
          </a:bodyPr>
          <a:lstStyle/>
          <a:p>
            <a:pPr marL="285750" indent="-285750">
              <a:buFont typeface="Arial" panose="020B0604020202020204" pitchFamily="34" charset="0"/>
              <a:buChar char="•"/>
            </a:pPr>
            <a:r>
              <a:rPr lang="en-US">
                <a:solidFill>
                  <a:srgbClr val="5A471B"/>
                </a:solidFill>
                <a:latin typeface="Arial"/>
                <a:cs typeface="Arial"/>
              </a:rPr>
              <a:t>A savings account that helps you pay for items that typically are not covered by your FEHB Plan, the Federal Employees Dental and Vision Insurance Program, or other health insurance coverage.</a:t>
            </a:r>
          </a:p>
          <a:p>
            <a:pPr marL="285750" indent="-285750">
              <a:buFont typeface="Arial" panose="020B0604020202020204" pitchFamily="34" charset="0"/>
              <a:buChar char="•"/>
            </a:pPr>
            <a:r>
              <a:rPr lang="en-US">
                <a:solidFill>
                  <a:srgbClr val="5A471B"/>
                </a:solidFill>
                <a:latin typeface="Arial"/>
                <a:cs typeface="Arial"/>
              </a:rPr>
              <a:t>Also offers an account for families with young children or elder care expenses – the Dependent Care FSA.  This account allows you to set aside money to pay for your day care expenses.</a:t>
            </a:r>
          </a:p>
          <a:p>
            <a:pPr marL="285750" indent="-285750">
              <a:buFont typeface="Arial" panose="020B0604020202020204" pitchFamily="34" charset="0"/>
              <a:buChar char="•"/>
            </a:pPr>
            <a:r>
              <a:rPr lang="en-US">
                <a:solidFill>
                  <a:srgbClr val="5A471B"/>
                </a:solidFill>
                <a:latin typeface="Arial"/>
                <a:cs typeface="Arial"/>
              </a:rPr>
              <a:t>The money contributed to your FSAFEDS account is set aside before taxes are deducted.</a:t>
            </a:r>
          </a:p>
          <a:p>
            <a:pPr marL="285750" indent="-285750">
              <a:buFont typeface="Arial" panose="020B0604020202020204" pitchFamily="34" charset="0"/>
              <a:buChar char="•"/>
            </a:pPr>
            <a:r>
              <a:rPr lang="en-US">
                <a:solidFill>
                  <a:srgbClr val="5A471B"/>
                </a:solidFill>
                <a:latin typeface="Arial"/>
                <a:cs typeface="Arial"/>
              </a:rPr>
              <a:t>Enrollment Opportunity </a:t>
            </a:r>
          </a:p>
          <a:p>
            <a:pPr marL="742950" lvl="1" indent="-285750">
              <a:buFont typeface="Arial" panose="020B0604020202020204" pitchFamily="34" charset="0"/>
              <a:buChar char="•"/>
            </a:pPr>
            <a:r>
              <a:rPr lang="en-US">
                <a:solidFill>
                  <a:srgbClr val="5A471B"/>
                </a:solidFill>
                <a:latin typeface="Arial"/>
                <a:cs typeface="Arial"/>
              </a:rPr>
              <a:t>New Employees - 60 days to enroll. Qualifying Life Event – 60 days to enroll.</a:t>
            </a:r>
          </a:p>
          <a:p>
            <a:pPr marL="742950" lvl="1" indent="-285750">
              <a:buFont typeface="Arial" panose="020B0604020202020204" pitchFamily="34" charset="0"/>
              <a:buChar char="•"/>
            </a:pPr>
            <a:r>
              <a:rPr lang="en-US">
                <a:solidFill>
                  <a:srgbClr val="5A471B"/>
                </a:solidFill>
                <a:latin typeface="Arial"/>
                <a:cs typeface="Arial"/>
              </a:rPr>
              <a:t>Annual Open Season – Mid-November through Mid-December</a:t>
            </a:r>
          </a:p>
          <a:p>
            <a:pPr marL="742950" lvl="1" indent="-285750">
              <a:buFont typeface="Arial" panose="020B0604020202020204" pitchFamily="34" charset="0"/>
              <a:buChar char="•"/>
            </a:pPr>
            <a:r>
              <a:rPr lang="en-US">
                <a:solidFill>
                  <a:srgbClr val="5A471B"/>
                </a:solidFill>
                <a:latin typeface="Arial"/>
                <a:cs typeface="Arial"/>
              </a:rPr>
              <a:t>Enrollment online at: </a:t>
            </a:r>
            <a:r>
              <a:rPr lang="en-US">
                <a:solidFill>
                  <a:srgbClr val="5A471B"/>
                </a:solidFill>
                <a:latin typeface="Arial"/>
                <a:cs typeface="Arial"/>
                <a:hlinkClick r:id="rId6"/>
              </a:rPr>
              <a:t>www.FSAFEDS.com</a:t>
            </a:r>
            <a:r>
              <a:rPr lang="en-US">
                <a:solidFill>
                  <a:srgbClr val="5A471B"/>
                </a:solidFill>
                <a:latin typeface="Arial"/>
                <a:cs typeface="Arial"/>
              </a:rPr>
              <a:t> or call FSA 1-877-FSAFEDS (372-3337)</a:t>
            </a:r>
          </a:p>
          <a:p>
            <a:pPr marL="285750" indent="-285750">
              <a:buFont typeface="Arial" panose="020B0604020202020204" pitchFamily="34" charset="0"/>
              <a:buChar char="•"/>
            </a:pPr>
            <a:endParaRPr lang="en-US">
              <a:solidFill>
                <a:srgbClr val="5A471B"/>
              </a:solidFill>
              <a:latin typeface="Arial"/>
              <a:cs typeface="Arial"/>
            </a:endParaRPr>
          </a:p>
        </p:txBody>
      </p:sp>
      <p:sp>
        <p:nvSpPr>
          <p:cNvPr id="13" name="object 3">
            <a:extLst>
              <a:ext uri="{FF2B5EF4-FFF2-40B4-BE49-F238E27FC236}">
                <a16:creationId xmlns:a16="http://schemas.microsoft.com/office/drawing/2014/main" id="{F3725EDE-5C10-4B1B-8DD2-1E87749C8214}"/>
              </a:ext>
            </a:extLst>
          </p:cNvPr>
          <p:cNvSpPr txBox="1"/>
          <p:nvPr/>
        </p:nvSpPr>
        <p:spPr>
          <a:xfrm>
            <a:off x="444499" y="4815013"/>
            <a:ext cx="644523" cy="166712"/>
          </a:xfrm>
          <a:prstGeom prst="rect">
            <a:avLst/>
          </a:prstGeom>
        </p:spPr>
        <p:txBody>
          <a:bodyPr vert="horz" wrap="square" lIns="0" tIns="12700" rIns="0" bIns="0" rtlCol="0">
            <a:spAutoFit/>
          </a:bodyPr>
          <a:lstStyle/>
          <a:p>
            <a:pPr marL="12700">
              <a:lnSpc>
                <a:spcPct val="100000"/>
              </a:lnSpc>
              <a:spcBef>
                <a:spcPts val="100"/>
              </a:spcBef>
            </a:pPr>
            <a:r>
              <a:rPr sz="1000" spc="-5">
                <a:solidFill>
                  <a:srgbClr val="006EB6"/>
                </a:solidFill>
                <a:latin typeface="Century"/>
                <a:cs typeface="Century"/>
              </a:rPr>
              <a:t>pg </a:t>
            </a:r>
            <a:fld id="{185B9E5A-512F-4812-95A8-FA19FCEB646A}" type="slidenum">
              <a:rPr lang="en-US" sz="1000" spc="-5" smtClean="0">
                <a:solidFill>
                  <a:srgbClr val="006EB6"/>
                </a:solidFill>
                <a:latin typeface="Century"/>
                <a:cs typeface="Century"/>
              </a:rPr>
              <a:t>27</a:t>
            </a:fld>
            <a:endParaRPr sz="1000">
              <a:latin typeface="Century"/>
              <a:cs typeface="Century"/>
            </a:endParaRPr>
          </a:p>
        </p:txBody>
      </p:sp>
    </p:spTree>
    <p:extLst>
      <p:ext uri="{BB962C8B-B14F-4D97-AF65-F5344CB8AC3E}">
        <p14:creationId xmlns:p14="http://schemas.microsoft.com/office/powerpoint/2010/main" val="7765874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9"/>
          <p:cNvSpPr/>
          <p:nvPr/>
        </p:nvSpPr>
        <p:spPr>
          <a:xfrm>
            <a:off x="1089025" y="4902200"/>
            <a:ext cx="4337050" cy="0"/>
          </a:xfrm>
          <a:custGeom>
            <a:avLst/>
            <a:gdLst/>
            <a:ahLst/>
            <a:cxnLst/>
            <a:rect l="l" t="t" r="r" b="b"/>
            <a:pathLst>
              <a:path w="4337050">
                <a:moveTo>
                  <a:pt x="4337050" y="0"/>
                </a:moveTo>
                <a:lnTo>
                  <a:pt x="0" y="0"/>
                </a:lnTo>
              </a:path>
            </a:pathLst>
          </a:custGeom>
          <a:ln w="6350">
            <a:solidFill>
              <a:srgbClr val="5A471B"/>
            </a:solidFill>
          </a:ln>
        </p:spPr>
        <p:txBody>
          <a:bodyPr wrap="square" lIns="0" tIns="0" rIns="0" bIns="0" rtlCol="0"/>
          <a:lstStyle/>
          <a:p>
            <a:endParaRPr/>
          </a:p>
        </p:txBody>
      </p:sp>
      <p:sp>
        <p:nvSpPr>
          <p:cNvPr id="2" name="object 2"/>
          <p:cNvSpPr txBox="1"/>
          <p:nvPr/>
        </p:nvSpPr>
        <p:spPr>
          <a:xfrm>
            <a:off x="6152579" y="4809505"/>
            <a:ext cx="2546985" cy="177800"/>
          </a:xfrm>
          <a:prstGeom prst="rect">
            <a:avLst/>
          </a:prstGeom>
        </p:spPr>
        <p:txBody>
          <a:bodyPr vert="horz" wrap="square" lIns="0" tIns="12700" rIns="0" bIns="0" rtlCol="0">
            <a:spAutoFit/>
          </a:bodyPr>
          <a:lstStyle/>
          <a:p>
            <a:pPr marL="12700">
              <a:lnSpc>
                <a:spcPct val="100000"/>
              </a:lnSpc>
              <a:spcBef>
                <a:spcPts val="100"/>
              </a:spcBef>
            </a:pPr>
            <a:r>
              <a:rPr sz="1000" spc="-5">
                <a:solidFill>
                  <a:srgbClr val="006EB6"/>
                </a:solidFill>
                <a:latin typeface="Century"/>
                <a:cs typeface="Century"/>
              </a:rPr>
              <a:t>JOINT </a:t>
            </a:r>
            <a:r>
              <a:rPr sz="1000" spc="-10">
                <a:solidFill>
                  <a:srgbClr val="006EB6"/>
                </a:solidFill>
                <a:latin typeface="Century"/>
                <a:cs typeface="Century"/>
              </a:rPr>
              <a:t>ADMINISTRATIVE</a:t>
            </a:r>
            <a:r>
              <a:rPr sz="1000" spc="-65">
                <a:solidFill>
                  <a:srgbClr val="006EB6"/>
                </a:solidFill>
                <a:latin typeface="Century"/>
                <a:cs typeface="Century"/>
              </a:rPr>
              <a:t> </a:t>
            </a:r>
            <a:r>
              <a:rPr sz="1000" spc="-10">
                <a:solidFill>
                  <a:srgbClr val="006EB6"/>
                </a:solidFill>
                <a:latin typeface="Century"/>
                <a:cs typeface="Century"/>
              </a:rPr>
              <a:t>OPERATIONS</a:t>
            </a:r>
            <a:endParaRPr sz="1000">
              <a:latin typeface="Century"/>
              <a:cs typeface="Century"/>
            </a:endParaRPr>
          </a:p>
        </p:txBody>
      </p:sp>
      <p:sp>
        <p:nvSpPr>
          <p:cNvPr id="4" name="object 4"/>
          <p:cNvSpPr/>
          <p:nvPr/>
        </p:nvSpPr>
        <p:spPr>
          <a:xfrm>
            <a:off x="5950711" y="4849684"/>
            <a:ext cx="100231" cy="1050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42390" y="4851417"/>
            <a:ext cx="66141" cy="10330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777760" y="4851420"/>
            <a:ext cx="103720" cy="101561"/>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744688"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endParaRPr/>
          </a:p>
        </p:txBody>
      </p:sp>
      <p:sp>
        <p:nvSpPr>
          <p:cNvPr id="8" name="object 8"/>
          <p:cNvSpPr/>
          <p:nvPr/>
        </p:nvSpPr>
        <p:spPr>
          <a:xfrm>
            <a:off x="5915062"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endParaRPr/>
          </a:p>
        </p:txBody>
      </p:sp>
      <p:sp>
        <p:nvSpPr>
          <p:cNvPr id="10" name="object 10"/>
          <p:cNvSpPr txBox="1">
            <a:spLocks noGrp="1"/>
          </p:cNvSpPr>
          <p:nvPr>
            <p:ph type="title"/>
          </p:nvPr>
        </p:nvSpPr>
        <p:spPr>
          <a:xfrm>
            <a:off x="444500" y="365323"/>
            <a:ext cx="8255056" cy="382156"/>
          </a:xfrm>
          <a:prstGeom prst="rect">
            <a:avLst/>
          </a:prstGeom>
        </p:spPr>
        <p:txBody>
          <a:bodyPr vert="horz" wrap="square" lIns="0" tIns="12700" rIns="0" bIns="0" rtlCol="0">
            <a:spAutoFit/>
          </a:bodyPr>
          <a:lstStyle/>
          <a:p>
            <a:pPr marL="12700">
              <a:lnSpc>
                <a:spcPct val="100000"/>
              </a:lnSpc>
              <a:spcBef>
                <a:spcPts val="100"/>
              </a:spcBef>
            </a:pPr>
            <a:r>
              <a:rPr lang="en-US"/>
              <a:t>Types of FSA’s</a:t>
            </a:r>
          </a:p>
        </p:txBody>
      </p:sp>
      <p:sp>
        <p:nvSpPr>
          <p:cNvPr id="11" name="object 11"/>
          <p:cNvSpPr/>
          <p:nvPr/>
        </p:nvSpPr>
        <p:spPr>
          <a:xfrm>
            <a:off x="0" y="885825"/>
            <a:ext cx="9144000" cy="0"/>
          </a:xfrm>
          <a:custGeom>
            <a:avLst/>
            <a:gdLst/>
            <a:ahLst/>
            <a:cxnLst/>
            <a:rect l="l" t="t" r="r" b="b"/>
            <a:pathLst>
              <a:path w="9144000">
                <a:moveTo>
                  <a:pt x="0" y="0"/>
                </a:moveTo>
                <a:lnTo>
                  <a:pt x="9144000" y="0"/>
                </a:lnTo>
              </a:path>
            </a:pathLst>
          </a:custGeom>
          <a:ln w="57150">
            <a:solidFill>
              <a:srgbClr val="347863"/>
            </a:solidFill>
          </a:ln>
        </p:spPr>
        <p:txBody>
          <a:bodyPr wrap="square" lIns="0" tIns="0" rIns="0" bIns="0" rtlCol="0"/>
          <a:lstStyle/>
          <a:p>
            <a:endParaRPr/>
          </a:p>
        </p:txBody>
      </p:sp>
      <p:sp>
        <p:nvSpPr>
          <p:cNvPr id="12" name="object 12"/>
          <p:cNvSpPr txBox="1"/>
          <p:nvPr/>
        </p:nvSpPr>
        <p:spPr>
          <a:xfrm>
            <a:off x="425165" y="1009387"/>
            <a:ext cx="8337835" cy="3952364"/>
          </a:xfrm>
          <a:prstGeom prst="rect">
            <a:avLst/>
          </a:prstGeom>
          <a:noFill/>
        </p:spPr>
        <p:txBody>
          <a:bodyPr vert="horz" wrap="square" lIns="0" tIns="12700" rIns="0" bIns="0" rtlCol="0" anchor="t">
            <a:spAutoFit/>
          </a:bodyPr>
          <a:lstStyle/>
          <a:p>
            <a:r>
              <a:rPr lang="en-US" sz="1600">
                <a:solidFill>
                  <a:srgbClr val="5A471B"/>
                </a:solidFill>
                <a:latin typeface="Arial"/>
                <a:cs typeface="Arial"/>
              </a:rPr>
              <a:t>Three types of FSA’s -</a:t>
            </a:r>
          </a:p>
          <a:p>
            <a:pPr marL="342900" indent="-342900">
              <a:buFont typeface="+mj-lt"/>
              <a:buAutoNum type="arabicPeriod"/>
            </a:pPr>
            <a:r>
              <a:rPr lang="en-US" sz="1600">
                <a:solidFill>
                  <a:srgbClr val="5A471B"/>
                </a:solidFill>
                <a:latin typeface="Arial"/>
                <a:cs typeface="Arial"/>
              </a:rPr>
              <a:t>Health Care Flexible Spending Account (HCFSA) – for health care expenses.</a:t>
            </a:r>
          </a:p>
          <a:p>
            <a:pPr marL="742950" lvl="1" indent="-285750">
              <a:buFont typeface="Arial" panose="020B0604020202020204" pitchFamily="34" charset="0"/>
              <a:buChar char="•"/>
            </a:pPr>
            <a:r>
              <a:rPr lang="en-US" sz="1600">
                <a:solidFill>
                  <a:srgbClr val="5A471B"/>
                </a:solidFill>
                <a:latin typeface="Arial"/>
                <a:cs typeface="Arial"/>
              </a:rPr>
              <a:t>Covers expenses for you and/or your tax dependents, including adult children through the end of the  calendar year in which they turn 26</a:t>
            </a:r>
          </a:p>
          <a:p>
            <a:pPr marL="742950" lvl="1" indent="-285750">
              <a:buFont typeface="Arial" panose="020B0604020202020204" pitchFamily="34" charset="0"/>
              <a:buChar char="•"/>
            </a:pPr>
            <a:r>
              <a:rPr lang="en-US" sz="1600">
                <a:solidFill>
                  <a:srgbClr val="5A471B"/>
                </a:solidFill>
                <a:latin typeface="Arial"/>
                <a:cs typeface="Arial"/>
              </a:rPr>
              <a:t>$100 minimum/$2,750 maximum per participant</a:t>
            </a:r>
          </a:p>
          <a:p>
            <a:pPr marL="742950" lvl="1" indent="-285750">
              <a:buFont typeface="Arial" panose="020B0604020202020204" pitchFamily="34" charset="0"/>
              <a:buChar char="•"/>
            </a:pPr>
            <a:r>
              <a:rPr lang="en-US" sz="1600">
                <a:solidFill>
                  <a:srgbClr val="5A471B"/>
                </a:solidFill>
                <a:latin typeface="Arial"/>
                <a:cs typeface="Arial"/>
              </a:rPr>
              <a:t>$500 Carryover Available</a:t>
            </a:r>
          </a:p>
          <a:p>
            <a:pPr marL="342900" indent="-342900">
              <a:buFont typeface="+mj-lt"/>
              <a:buAutoNum type="arabicPeriod"/>
            </a:pPr>
            <a:r>
              <a:rPr lang="en-US" sz="1600">
                <a:solidFill>
                  <a:srgbClr val="5A471B"/>
                </a:solidFill>
                <a:latin typeface="Arial"/>
                <a:cs typeface="Arial"/>
              </a:rPr>
              <a:t>Limited Expense Heath Care (LEX HCFSA) – for dental and vision expenses.</a:t>
            </a:r>
          </a:p>
          <a:p>
            <a:pPr marL="742950" lvl="1" indent="-285750">
              <a:buFont typeface="Arial" panose="020B0604020202020204" pitchFamily="34" charset="0"/>
              <a:buChar char="•"/>
            </a:pPr>
            <a:r>
              <a:rPr lang="en-US" sz="1600">
                <a:solidFill>
                  <a:srgbClr val="5A471B"/>
                </a:solidFill>
                <a:latin typeface="Arial"/>
                <a:cs typeface="Arial"/>
              </a:rPr>
              <a:t>Must be enrolled or covered by a High Deductible Health Plan and have a Health Savings Account.</a:t>
            </a:r>
          </a:p>
          <a:p>
            <a:pPr marL="742950" lvl="1" indent="-285750">
              <a:buFont typeface="Arial" panose="020B0604020202020204" pitchFamily="34" charset="0"/>
              <a:buChar char="•"/>
            </a:pPr>
            <a:r>
              <a:rPr lang="en-US" sz="1600">
                <a:solidFill>
                  <a:srgbClr val="5A471B"/>
                </a:solidFill>
                <a:latin typeface="Arial"/>
                <a:cs typeface="Arial"/>
              </a:rPr>
              <a:t>$100 minimum/$2,750 maximum per participant</a:t>
            </a:r>
          </a:p>
          <a:p>
            <a:pPr marL="742950" lvl="1" indent="-285750">
              <a:buFont typeface="Arial" panose="020B0604020202020204" pitchFamily="34" charset="0"/>
              <a:buChar char="•"/>
            </a:pPr>
            <a:r>
              <a:rPr lang="en-US" sz="1600">
                <a:solidFill>
                  <a:srgbClr val="5A471B"/>
                </a:solidFill>
                <a:latin typeface="Arial"/>
                <a:cs typeface="Arial"/>
              </a:rPr>
              <a:t>$500 Carryover Available</a:t>
            </a:r>
          </a:p>
          <a:p>
            <a:pPr marL="342900" indent="-342900">
              <a:buFont typeface="+mj-lt"/>
              <a:buAutoNum type="arabicPeriod"/>
            </a:pPr>
            <a:r>
              <a:rPr lang="en-US" sz="1600">
                <a:solidFill>
                  <a:srgbClr val="5A471B"/>
                </a:solidFill>
                <a:latin typeface="Arial"/>
                <a:cs typeface="Arial"/>
              </a:rPr>
              <a:t>Dependent Care Flexible Spending Account (DCFSA) - for dependent care that covers daycare  expenses for children under age 13, and/or a child or adult of any age who is incapable of  self-care.</a:t>
            </a:r>
          </a:p>
          <a:p>
            <a:pPr marL="742950" lvl="1" indent="-285750">
              <a:buFont typeface="Arial" panose="020B0604020202020204" pitchFamily="34" charset="0"/>
              <a:buChar char="•"/>
            </a:pPr>
            <a:r>
              <a:rPr lang="en-US" sz="1600">
                <a:solidFill>
                  <a:srgbClr val="5A471B"/>
                </a:solidFill>
                <a:latin typeface="Arial"/>
                <a:cs typeface="Arial"/>
              </a:rPr>
              <a:t>$100 minimum/$5,000 maximum per household/$2,500 maximum, if married filing separately.</a:t>
            </a:r>
          </a:p>
        </p:txBody>
      </p:sp>
      <p:sp>
        <p:nvSpPr>
          <p:cNvPr id="13" name="object 3">
            <a:extLst>
              <a:ext uri="{FF2B5EF4-FFF2-40B4-BE49-F238E27FC236}">
                <a16:creationId xmlns:a16="http://schemas.microsoft.com/office/drawing/2014/main" id="{F3725EDE-5C10-4B1B-8DD2-1E87749C8214}"/>
              </a:ext>
            </a:extLst>
          </p:cNvPr>
          <p:cNvSpPr txBox="1"/>
          <p:nvPr/>
        </p:nvSpPr>
        <p:spPr>
          <a:xfrm>
            <a:off x="444499" y="4815013"/>
            <a:ext cx="644523" cy="166712"/>
          </a:xfrm>
          <a:prstGeom prst="rect">
            <a:avLst/>
          </a:prstGeom>
        </p:spPr>
        <p:txBody>
          <a:bodyPr vert="horz" wrap="square" lIns="0" tIns="12700" rIns="0" bIns="0" rtlCol="0">
            <a:spAutoFit/>
          </a:bodyPr>
          <a:lstStyle/>
          <a:p>
            <a:pPr marL="12700">
              <a:lnSpc>
                <a:spcPct val="100000"/>
              </a:lnSpc>
              <a:spcBef>
                <a:spcPts val="100"/>
              </a:spcBef>
            </a:pPr>
            <a:r>
              <a:rPr sz="1000" spc="-5">
                <a:solidFill>
                  <a:srgbClr val="006EB6"/>
                </a:solidFill>
                <a:latin typeface="Century"/>
                <a:cs typeface="Century"/>
              </a:rPr>
              <a:t>pg </a:t>
            </a:r>
            <a:fld id="{185B9E5A-512F-4812-95A8-FA19FCEB646A}" type="slidenum">
              <a:rPr lang="en-US" sz="1000" spc="-5" smtClean="0">
                <a:solidFill>
                  <a:srgbClr val="006EB6"/>
                </a:solidFill>
                <a:latin typeface="Century"/>
                <a:cs typeface="Century"/>
              </a:rPr>
              <a:t>28</a:t>
            </a:fld>
            <a:endParaRPr sz="1000">
              <a:latin typeface="Century"/>
              <a:cs typeface="Century"/>
            </a:endParaRPr>
          </a:p>
        </p:txBody>
      </p:sp>
    </p:spTree>
    <p:extLst>
      <p:ext uri="{BB962C8B-B14F-4D97-AF65-F5344CB8AC3E}">
        <p14:creationId xmlns:p14="http://schemas.microsoft.com/office/powerpoint/2010/main" val="32799005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9"/>
          <p:cNvSpPr/>
          <p:nvPr/>
        </p:nvSpPr>
        <p:spPr>
          <a:xfrm>
            <a:off x="1089025" y="4902200"/>
            <a:ext cx="4337050" cy="0"/>
          </a:xfrm>
          <a:custGeom>
            <a:avLst/>
            <a:gdLst/>
            <a:ahLst/>
            <a:cxnLst/>
            <a:rect l="l" t="t" r="r" b="b"/>
            <a:pathLst>
              <a:path w="4337050">
                <a:moveTo>
                  <a:pt x="4337050" y="0"/>
                </a:moveTo>
                <a:lnTo>
                  <a:pt x="0" y="0"/>
                </a:lnTo>
              </a:path>
            </a:pathLst>
          </a:custGeom>
          <a:ln w="6350">
            <a:solidFill>
              <a:srgbClr val="5A471B"/>
            </a:solidFill>
          </a:ln>
        </p:spPr>
        <p:txBody>
          <a:bodyPr wrap="square" lIns="0" tIns="0" rIns="0" bIns="0" rtlCol="0"/>
          <a:lstStyle/>
          <a:p>
            <a:endParaRPr/>
          </a:p>
        </p:txBody>
      </p:sp>
      <p:sp>
        <p:nvSpPr>
          <p:cNvPr id="2" name="object 2"/>
          <p:cNvSpPr txBox="1"/>
          <p:nvPr/>
        </p:nvSpPr>
        <p:spPr>
          <a:xfrm>
            <a:off x="6152579" y="4809505"/>
            <a:ext cx="2546985" cy="177800"/>
          </a:xfrm>
          <a:prstGeom prst="rect">
            <a:avLst/>
          </a:prstGeom>
        </p:spPr>
        <p:txBody>
          <a:bodyPr vert="horz" wrap="square" lIns="0" tIns="12700" rIns="0" bIns="0" rtlCol="0">
            <a:spAutoFit/>
          </a:bodyPr>
          <a:lstStyle/>
          <a:p>
            <a:pPr marL="12700">
              <a:lnSpc>
                <a:spcPct val="100000"/>
              </a:lnSpc>
              <a:spcBef>
                <a:spcPts val="100"/>
              </a:spcBef>
            </a:pPr>
            <a:r>
              <a:rPr sz="1000" spc="-5">
                <a:solidFill>
                  <a:srgbClr val="006EB6"/>
                </a:solidFill>
                <a:latin typeface="Century"/>
                <a:cs typeface="Century"/>
              </a:rPr>
              <a:t>JOINT </a:t>
            </a:r>
            <a:r>
              <a:rPr sz="1000" spc="-10">
                <a:solidFill>
                  <a:srgbClr val="006EB6"/>
                </a:solidFill>
                <a:latin typeface="Century"/>
                <a:cs typeface="Century"/>
              </a:rPr>
              <a:t>ADMINISTRATIVE</a:t>
            </a:r>
            <a:r>
              <a:rPr sz="1000" spc="-65">
                <a:solidFill>
                  <a:srgbClr val="006EB6"/>
                </a:solidFill>
                <a:latin typeface="Century"/>
                <a:cs typeface="Century"/>
              </a:rPr>
              <a:t> </a:t>
            </a:r>
            <a:r>
              <a:rPr sz="1000" spc="-10">
                <a:solidFill>
                  <a:srgbClr val="006EB6"/>
                </a:solidFill>
                <a:latin typeface="Century"/>
                <a:cs typeface="Century"/>
              </a:rPr>
              <a:t>OPERATIONS</a:t>
            </a:r>
            <a:endParaRPr sz="1000">
              <a:latin typeface="Century"/>
              <a:cs typeface="Century"/>
            </a:endParaRPr>
          </a:p>
        </p:txBody>
      </p:sp>
      <p:sp>
        <p:nvSpPr>
          <p:cNvPr id="4" name="object 4"/>
          <p:cNvSpPr/>
          <p:nvPr/>
        </p:nvSpPr>
        <p:spPr>
          <a:xfrm>
            <a:off x="5950711" y="4849684"/>
            <a:ext cx="100231" cy="1050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42390" y="4851417"/>
            <a:ext cx="66141" cy="10330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777760" y="4851420"/>
            <a:ext cx="103720" cy="101561"/>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744688"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endParaRPr/>
          </a:p>
        </p:txBody>
      </p:sp>
      <p:sp>
        <p:nvSpPr>
          <p:cNvPr id="8" name="object 8"/>
          <p:cNvSpPr/>
          <p:nvPr/>
        </p:nvSpPr>
        <p:spPr>
          <a:xfrm>
            <a:off x="5915062"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endParaRPr/>
          </a:p>
        </p:txBody>
      </p:sp>
      <p:sp>
        <p:nvSpPr>
          <p:cNvPr id="10" name="object 10"/>
          <p:cNvSpPr txBox="1">
            <a:spLocks noGrp="1"/>
          </p:cNvSpPr>
          <p:nvPr>
            <p:ph type="title"/>
          </p:nvPr>
        </p:nvSpPr>
        <p:spPr>
          <a:xfrm>
            <a:off x="444500" y="365323"/>
            <a:ext cx="8255056" cy="382156"/>
          </a:xfrm>
          <a:prstGeom prst="rect">
            <a:avLst/>
          </a:prstGeom>
        </p:spPr>
        <p:txBody>
          <a:bodyPr vert="horz" wrap="square" lIns="0" tIns="12700" rIns="0" bIns="0" rtlCol="0">
            <a:spAutoFit/>
          </a:bodyPr>
          <a:lstStyle/>
          <a:p>
            <a:pPr marL="12700">
              <a:lnSpc>
                <a:spcPct val="100000"/>
              </a:lnSpc>
              <a:spcBef>
                <a:spcPts val="100"/>
              </a:spcBef>
            </a:pPr>
            <a:r>
              <a:rPr lang="en-US"/>
              <a:t>Long Term Care Insurance Program  (FLTCIP)</a:t>
            </a:r>
          </a:p>
        </p:txBody>
      </p:sp>
      <p:sp>
        <p:nvSpPr>
          <p:cNvPr id="11" name="object 11"/>
          <p:cNvSpPr/>
          <p:nvPr/>
        </p:nvSpPr>
        <p:spPr>
          <a:xfrm>
            <a:off x="0" y="885825"/>
            <a:ext cx="9144000" cy="0"/>
          </a:xfrm>
          <a:custGeom>
            <a:avLst/>
            <a:gdLst/>
            <a:ahLst/>
            <a:cxnLst/>
            <a:rect l="l" t="t" r="r" b="b"/>
            <a:pathLst>
              <a:path w="9144000">
                <a:moveTo>
                  <a:pt x="0" y="0"/>
                </a:moveTo>
                <a:lnTo>
                  <a:pt x="9144000" y="0"/>
                </a:lnTo>
              </a:path>
            </a:pathLst>
          </a:custGeom>
          <a:ln w="57150">
            <a:solidFill>
              <a:srgbClr val="347863"/>
            </a:solidFill>
          </a:ln>
        </p:spPr>
        <p:txBody>
          <a:bodyPr wrap="square" lIns="0" tIns="0" rIns="0" bIns="0" rtlCol="0"/>
          <a:lstStyle/>
          <a:p>
            <a:endParaRPr/>
          </a:p>
        </p:txBody>
      </p:sp>
      <p:sp>
        <p:nvSpPr>
          <p:cNvPr id="12" name="object 12"/>
          <p:cNvSpPr txBox="1"/>
          <p:nvPr/>
        </p:nvSpPr>
        <p:spPr>
          <a:xfrm>
            <a:off x="444499" y="1024172"/>
            <a:ext cx="8255057" cy="3336811"/>
          </a:xfrm>
          <a:prstGeom prst="rect">
            <a:avLst/>
          </a:prstGeom>
          <a:noFill/>
        </p:spPr>
        <p:txBody>
          <a:bodyPr vert="horz" wrap="square" lIns="0" tIns="12700" rIns="0" bIns="0" rtlCol="0">
            <a:spAutoFit/>
          </a:bodyPr>
          <a:lstStyle/>
          <a:p>
            <a:pPr marL="285750" indent="-285750">
              <a:buFont typeface="Arial" panose="020B0604020202020204" pitchFamily="34" charset="0"/>
              <a:buChar char="•"/>
            </a:pPr>
            <a:r>
              <a:rPr lang="en-US">
                <a:solidFill>
                  <a:srgbClr val="5A471B"/>
                </a:solidFill>
                <a:latin typeface="Arial"/>
                <a:cs typeface="Arial"/>
              </a:rPr>
              <a:t>Permanent and Temporary employees who are expected to work 130 hours per  month or more for at least 90 days will be eligible to enroll in FLTCIP.</a:t>
            </a:r>
          </a:p>
          <a:p>
            <a:pPr marL="285750" indent="-285750">
              <a:buFont typeface="Arial" panose="020B0604020202020204" pitchFamily="34" charset="0"/>
              <a:buChar char="•"/>
            </a:pPr>
            <a:r>
              <a:rPr lang="en-US">
                <a:solidFill>
                  <a:srgbClr val="5A471B"/>
                </a:solidFill>
                <a:latin typeface="Arial"/>
                <a:cs typeface="Arial"/>
              </a:rPr>
              <a:t>When you can no longer perform everyday tasks for yourself like eating, dressing, and bathing because of a chronic illness, injury, disability, or aging, long term care insurance can help you pay for the help you need.</a:t>
            </a:r>
          </a:p>
          <a:p>
            <a:pPr marL="285750" indent="-285750">
              <a:buFont typeface="Arial" panose="020B0604020202020204" pitchFamily="34" charset="0"/>
              <a:buChar char="•"/>
            </a:pPr>
            <a:r>
              <a:rPr lang="en-US">
                <a:solidFill>
                  <a:srgbClr val="5A471B"/>
                </a:solidFill>
                <a:latin typeface="Arial"/>
                <a:cs typeface="Arial"/>
              </a:rPr>
              <a:t>The Federal Long Term Care Insurance Program (FLTCIP) provides long term  care insurance for Federal employees and their parents, parents-in-law,  stepparents, spouses, and adult children.</a:t>
            </a:r>
          </a:p>
          <a:p>
            <a:pPr marL="285750" indent="-285750">
              <a:buFont typeface="Arial" panose="020B0604020202020204" pitchFamily="34" charset="0"/>
              <a:buChar char="•"/>
            </a:pPr>
            <a:r>
              <a:rPr lang="en-US">
                <a:solidFill>
                  <a:srgbClr val="5A471B"/>
                </a:solidFill>
                <a:latin typeface="Arial"/>
                <a:cs typeface="Arial"/>
              </a:rPr>
              <a:t>Long term care is needed by people young and old for a variety of reasons.  Car accident, sports accident, disabling injury, Alzheimer’s, stroke, multiple sclerosis, Parkinson’s, some other disabling condition, or simply aging.</a:t>
            </a:r>
          </a:p>
          <a:p>
            <a:pPr marL="285750" indent="-285750">
              <a:buFont typeface="Arial" panose="020B0604020202020204" pitchFamily="34" charset="0"/>
              <a:buChar char="•"/>
            </a:pPr>
            <a:endParaRPr lang="en-US">
              <a:solidFill>
                <a:srgbClr val="5A471B"/>
              </a:solidFill>
              <a:latin typeface="Arial"/>
              <a:cs typeface="Arial"/>
            </a:endParaRPr>
          </a:p>
        </p:txBody>
      </p:sp>
      <p:sp>
        <p:nvSpPr>
          <p:cNvPr id="13" name="object 3">
            <a:extLst>
              <a:ext uri="{FF2B5EF4-FFF2-40B4-BE49-F238E27FC236}">
                <a16:creationId xmlns:a16="http://schemas.microsoft.com/office/drawing/2014/main" id="{F3725EDE-5C10-4B1B-8DD2-1E87749C8214}"/>
              </a:ext>
            </a:extLst>
          </p:cNvPr>
          <p:cNvSpPr txBox="1"/>
          <p:nvPr/>
        </p:nvSpPr>
        <p:spPr>
          <a:xfrm>
            <a:off x="444499" y="4815013"/>
            <a:ext cx="644523" cy="166712"/>
          </a:xfrm>
          <a:prstGeom prst="rect">
            <a:avLst/>
          </a:prstGeom>
        </p:spPr>
        <p:txBody>
          <a:bodyPr vert="horz" wrap="square" lIns="0" tIns="12700" rIns="0" bIns="0" rtlCol="0">
            <a:spAutoFit/>
          </a:bodyPr>
          <a:lstStyle/>
          <a:p>
            <a:pPr marL="12700">
              <a:lnSpc>
                <a:spcPct val="100000"/>
              </a:lnSpc>
              <a:spcBef>
                <a:spcPts val="100"/>
              </a:spcBef>
            </a:pPr>
            <a:r>
              <a:rPr sz="1000" spc="-5">
                <a:solidFill>
                  <a:srgbClr val="006EB6"/>
                </a:solidFill>
                <a:latin typeface="Century"/>
                <a:cs typeface="Century"/>
              </a:rPr>
              <a:t>pg </a:t>
            </a:r>
            <a:fld id="{185B9E5A-512F-4812-95A8-FA19FCEB646A}" type="slidenum">
              <a:rPr lang="en-US" sz="1000" spc="-5" smtClean="0">
                <a:solidFill>
                  <a:srgbClr val="006EB6"/>
                </a:solidFill>
                <a:latin typeface="Century"/>
                <a:cs typeface="Century"/>
              </a:rPr>
              <a:t>29</a:t>
            </a:fld>
            <a:endParaRPr sz="1000">
              <a:latin typeface="Century"/>
              <a:cs typeface="Century"/>
            </a:endParaRPr>
          </a:p>
        </p:txBody>
      </p:sp>
    </p:spTree>
    <p:extLst>
      <p:ext uri="{BB962C8B-B14F-4D97-AF65-F5344CB8AC3E}">
        <p14:creationId xmlns:p14="http://schemas.microsoft.com/office/powerpoint/2010/main" val="3520416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152579" y="4809505"/>
            <a:ext cx="2546985" cy="177800"/>
          </a:xfrm>
          <a:prstGeom prst="rect">
            <a:avLst/>
          </a:prstGeom>
        </p:spPr>
        <p:txBody>
          <a:bodyPr vert="horz" wrap="square" lIns="0" tIns="12700" rIns="0" bIns="0" rtlCol="0">
            <a:spAutoFit/>
          </a:bodyPr>
          <a:lstStyle/>
          <a:p>
            <a:pPr marL="12700">
              <a:lnSpc>
                <a:spcPct val="100000"/>
              </a:lnSpc>
              <a:spcBef>
                <a:spcPts val="100"/>
              </a:spcBef>
            </a:pPr>
            <a:r>
              <a:rPr sz="1000" spc="-5">
                <a:solidFill>
                  <a:srgbClr val="006EB6"/>
                </a:solidFill>
                <a:latin typeface="Century"/>
                <a:cs typeface="Century"/>
              </a:rPr>
              <a:t>JOINT </a:t>
            </a:r>
            <a:r>
              <a:rPr sz="1000" spc="-10">
                <a:solidFill>
                  <a:srgbClr val="006EB6"/>
                </a:solidFill>
                <a:latin typeface="Century"/>
                <a:cs typeface="Century"/>
              </a:rPr>
              <a:t>ADMINISTRATIVE</a:t>
            </a:r>
            <a:r>
              <a:rPr sz="1000" spc="-65">
                <a:solidFill>
                  <a:srgbClr val="006EB6"/>
                </a:solidFill>
                <a:latin typeface="Century"/>
                <a:cs typeface="Century"/>
              </a:rPr>
              <a:t> </a:t>
            </a:r>
            <a:r>
              <a:rPr sz="1000" spc="-10">
                <a:solidFill>
                  <a:srgbClr val="006EB6"/>
                </a:solidFill>
                <a:latin typeface="Century"/>
                <a:cs typeface="Century"/>
              </a:rPr>
              <a:t>OPERATIONS</a:t>
            </a:r>
            <a:endParaRPr sz="1000">
              <a:latin typeface="Century"/>
              <a:cs typeface="Century"/>
            </a:endParaRPr>
          </a:p>
        </p:txBody>
      </p:sp>
      <p:sp>
        <p:nvSpPr>
          <p:cNvPr id="4" name="object 4"/>
          <p:cNvSpPr/>
          <p:nvPr/>
        </p:nvSpPr>
        <p:spPr>
          <a:xfrm>
            <a:off x="5950711" y="4849684"/>
            <a:ext cx="100231" cy="1050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42390" y="4851417"/>
            <a:ext cx="66141" cy="10330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777760" y="4851420"/>
            <a:ext cx="103720" cy="101561"/>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744688"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endParaRPr/>
          </a:p>
        </p:txBody>
      </p:sp>
      <p:sp>
        <p:nvSpPr>
          <p:cNvPr id="8" name="object 8"/>
          <p:cNvSpPr/>
          <p:nvPr/>
        </p:nvSpPr>
        <p:spPr>
          <a:xfrm>
            <a:off x="5915062"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endParaRPr/>
          </a:p>
        </p:txBody>
      </p:sp>
      <p:sp>
        <p:nvSpPr>
          <p:cNvPr id="9" name="object 9"/>
          <p:cNvSpPr/>
          <p:nvPr/>
        </p:nvSpPr>
        <p:spPr>
          <a:xfrm>
            <a:off x="1089025" y="4902200"/>
            <a:ext cx="4337050" cy="0"/>
          </a:xfrm>
          <a:custGeom>
            <a:avLst/>
            <a:gdLst/>
            <a:ahLst/>
            <a:cxnLst/>
            <a:rect l="l" t="t" r="r" b="b"/>
            <a:pathLst>
              <a:path w="4337050">
                <a:moveTo>
                  <a:pt x="4337050" y="0"/>
                </a:moveTo>
                <a:lnTo>
                  <a:pt x="0" y="0"/>
                </a:lnTo>
              </a:path>
            </a:pathLst>
          </a:custGeom>
          <a:ln w="6350">
            <a:solidFill>
              <a:srgbClr val="5A471B"/>
            </a:solidFill>
          </a:ln>
        </p:spPr>
        <p:txBody>
          <a:bodyPr wrap="square" lIns="0" tIns="0" rIns="0" bIns="0" rtlCol="0"/>
          <a:lstStyle/>
          <a:p>
            <a:endParaRPr/>
          </a:p>
        </p:txBody>
      </p:sp>
      <p:sp>
        <p:nvSpPr>
          <p:cNvPr id="10" name="object 10"/>
          <p:cNvSpPr txBox="1">
            <a:spLocks noGrp="1"/>
          </p:cNvSpPr>
          <p:nvPr>
            <p:ph type="title"/>
          </p:nvPr>
        </p:nvSpPr>
        <p:spPr>
          <a:xfrm>
            <a:off x="444500" y="365323"/>
            <a:ext cx="8255056" cy="382156"/>
          </a:xfrm>
          <a:prstGeom prst="rect">
            <a:avLst/>
          </a:prstGeom>
        </p:spPr>
        <p:txBody>
          <a:bodyPr vert="horz" wrap="square" lIns="0" tIns="12700" rIns="0" bIns="0" rtlCol="0">
            <a:spAutoFit/>
          </a:bodyPr>
          <a:lstStyle/>
          <a:p>
            <a:pPr marL="12700">
              <a:lnSpc>
                <a:spcPct val="100000"/>
              </a:lnSpc>
              <a:spcBef>
                <a:spcPts val="100"/>
              </a:spcBef>
            </a:pPr>
            <a:r>
              <a:rPr lang="en-US"/>
              <a:t>Agenda</a:t>
            </a:r>
          </a:p>
        </p:txBody>
      </p:sp>
      <p:sp>
        <p:nvSpPr>
          <p:cNvPr id="11" name="object 11"/>
          <p:cNvSpPr/>
          <p:nvPr/>
        </p:nvSpPr>
        <p:spPr>
          <a:xfrm>
            <a:off x="0" y="885825"/>
            <a:ext cx="9144000" cy="0"/>
          </a:xfrm>
          <a:custGeom>
            <a:avLst/>
            <a:gdLst/>
            <a:ahLst/>
            <a:cxnLst/>
            <a:rect l="l" t="t" r="r" b="b"/>
            <a:pathLst>
              <a:path w="9144000">
                <a:moveTo>
                  <a:pt x="0" y="0"/>
                </a:moveTo>
                <a:lnTo>
                  <a:pt x="9144000" y="0"/>
                </a:lnTo>
              </a:path>
            </a:pathLst>
          </a:custGeom>
          <a:ln w="57150">
            <a:solidFill>
              <a:srgbClr val="347863"/>
            </a:solidFill>
          </a:ln>
        </p:spPr>
        <p:txBody>
          <a:bodyPr wrap="square" lIns="0" tIns="0" rIns="0" bIns="0" rtlCol="0"/>
          <a:lstStyle/>
          <a:p>
            <a:endParaRPr/>
          </a:p>
        </p:txBody>
      </p:sp>
      <p:sp>
        <p:nvSpPr>
          <p:cNvPr id="12" name="object 12"/>
          <p:cNvSpPr txBox="1"/>
          <p:nvPr/>
        </p:nvSpPr>
        <p:spPr>
          <a:xfrm>
            <a:off x="444499" y="1296727"/>
            <a:ext cx="8501061" cy="2490425"/>
          </a:xfrm>
          <a:prstGeom prst="rect">
            <a:avLst/>
          </a:prstGeom>
        </p:spPr>
        <p:txBody>
          <a:bodyPr vert="horz" wrap="square" lIns="0" tIns="12700" rIns="0" bIns="0" rtlCol="0">
            <a:spAutoFit/>
          </a:bodyPr>
          <a:lstStyle/>
          <a:p>
            <a:pPr marL="469900" indent="-457200">
              <a:spcBef>
                <a:spcPts val="100"/>
              </a:spcBef>
              <a:spcAft>
                <a:spcPts val="600"/>
              </a:spcAft>
              <a:buChar char="•"/>
              <a:tabLst>
                <a:tab pos="469265" algn="l"/>
                <a:tab pos="469900" algn="l"/>
              </a:tabLst>
            </a:pPr>
            <a:r>
              <a:rPr lang="en-US">
                <a:solidFill>
                  <a:srgbClr val="5A471B"/>
                </a:solidFill>
                <a:latin typeface="Arial"/>
                <a:cs typeface="Arial"/>
              </a:rPr>
              <a:t>Appointment Forms</a:t>
            </a:r>
          </a:p>
          <a:p>
            <a:pPr marL="469900" indent="-457200">
              <a:spcBef>
                <a:spcPts val="100"/>
              </a:spcBef>
              <a:spcAft>
                <a:spcPts val="600"/>
              </a:spcAft>
              <a:buChar char="•"/>
              <a:tabLst>
                <a:tab pos="469265" algn="l"/>
                <a:tab pos="469900" algn="l"/>
              </a:tabLst>
            </a:pPr>
            <a:r>
              <a:rPr lang="en-US">
                <a:solidFill>
                  <a:srgbClr val="5A471B"/>
                </a:solidFill>
                <a:latin typeface="Arial"/>
                <a:cs typeface="Arial"/>
              </a:rPr>
              <a:t>Payroll Overview</a:t>
            </a:r>
          </a:p>
          <a:p>
            <a:pPr marL="469900" indent="-457200">
              <a:spcBef>
                <a:spcPts val="100"/>
              </a:spcBef>
              <a:spcAft>
                <a:spcPts val="600"/>
              </a:spcAft>
              <a:buChar char="•"/>
              <a:tabLst>
                <a:tab pos="469265" algn="l"/>
                <a:tab pos="469900" algn="l"/>
              </a:tabLst>
            </a:pPr>
            <a:r>
              <a:rPr lang="en-US">
                <a:solidFill>
                  <a:srgbClr val="5A471B"/>
                </a:solidFill>
                <a:latin typeface="Arial"/>
                <a:cs typeface="Arial"/>
              </a:rPr>
              <a:t>Benefits Overview</a:t>
            </a:r>
          </a:p>
          <a:p>
            <a:pPr marL="469900" indent="-457200">
              <a:spcBef>
                <a:spcPts val="100"/>
              </a:spcBef>
              <a:spcAft>
                <a:spcPts val="600"/>
              </a:spcAft>
              <a:buChar char="•"/>
              <a:tabLst>
                <a:tab pos="469265" algn="l"/>
                <a:tab pos="469900" algn="l"/>
              </a:tabLst>
            </a:pPr>
            <a:r>
              <a:rPr lang="en-US">
                <a:solidFill>
                  <a:srgbClr val="5A471B"/>
                </a:solidFill>
                <a:latin typeface="Arial"/>
                <a:cs typeface="Arial"/>
              </a:rPr>
              <a:t>Questions</a:t>
            </a:r>
          </a:p>
          <a:p>
            <a:pPr marL="469900" lvl="1">
              <a:spcBef>
                <a:spcPts val="100"/>
              </a:spcBef>
              <a:spcAft>
                <a:spcPts val="600"/>
              </a:spcAft>
              <a:tabLst>
                <a:tab pos="469265" algn="l"/>
                <a:tab pos="469900" algn="l"/>
              </a:tabLst>
            </a:pPr>
            <a:r>
              <a:rPr lang="en-US">
                <a:solidFill>
                  <a:srgbClr val="5A471B"/>
                </a:solidFill>
                <a:latin typeface="Arial"/>
                <a:cs typeface="Arial"/>
              </a:rPr>
              <a:t> </a:t>
            </a:r>
          </a:p>
          <a:p>
            <a:pPr marL="469900" indent="-457200">
              <a:spcBef>
                <a:spcPts val="100"/>
              </a:spcBef>
              <a:spcAft>
                <a:spcPts val="600"/>
              </a:spcAft>
              <a:buChar char="•"/>
              <a:tabLst>
                <a:tab pos="469265" algn="l"/>
                <a:tab pos="469900" algn="l"/>
              </a:tabLst>
            </a:pPr>
            <a:endParaRPr lang="en-US">
              <a:solidFill>
                <a:srgbClr val="5A471B"/>
              </a:solidFill>
              <a:latin typeface="Arial"/>
              <a:cs typeface="Arial"/>
            </a:endParaRPr>
          </a:p>
          <a:p>
            <a:pPr marL="469900" indent="-457200">
              <a:spcBef>
                <a:spcPts val="100"/>
              </a:spcBef>
              <a:spcAft>
                <a:spcPts val="600"/>
              </a:spcAft>
              <a:buFontTx/>
              <a:buChar char="•"/>
              <a:tabLst>
                <a:tab pos="469265" algn="l"/>
                <a:tab pos="469900" algn="l"/>
              </a:tabLst>
            </a:pPr>
            <a:endParaRPr lang="en-US">
              <a:solidFill>
                <a:srgbClr val="5A471B"/>
              </a:solidFill>
              <a:latin typeface="Arial"/>
              <a:cs typeface="Arial"/>
            </a:endParaRPr>
          </a:p>
        </p:txBody>
      </p:sp>
      <p:sp>
        <p:nvSpPr>
          <p:cNvPr id="13" name="object 3">
            <a:extLst>
              <a:ext uri="{FF2B5EF4-FFF2-40B4-BE49-F238E27FC236}">
                <a16:creationId xmlns:a16="http://schemas.microsoft.com/office/drawing/2014/main" id="{F3725EDE-5C10-4B1B-8DD2-1E87749C8214}"/>
              </a:ext>
            </a:extLst>
          </p:cNvPr>
          <p:cNvSpPr txBox="1"/>
          <p:nvPr/>
        </p:nvSpPr>
        <p:spPr>
          <a:xfrm>
            <a:off x="444499" y="4815013"/>
            <a:ext cx="644523" cy="166712"/>
          </a:xfrm>
          <a:prstGeom prst="rect">
            <a:avLst/>
          </a:prstGeom>
        </p:spPr>
        <p:txBody>
          <a:bodyPr vert="horz" wrap="square" lIns="0" tIns="12700" rIns="0" bIns="0" rtlCol="0">
            <a:spAutoFit/>
          </a:bodyPr>
          <a:lstStyle/>
          <a:p>
            <a:pPr marL="12700">
              <a:lnSpc>
                <a:spcPct val="100000"/>
              </a:lnSpc>
              <a:spcBef>
                <a:spcPts val="100"/>
              </a:spcBef>
            </a:pPr>
            <a:r>
              <a:rPr sz="1000" spc="-5">
                <a:solidFill>
                  <a:srgbClr val="006EB6"/>
                </a:solidFill>
                <a:latin typeface="Century"/>
                <a:cs typeface="Century"/>
              </a:rPr>
              <a:t>pg </a:t>
            </a:r>
            <a:fld id="{185B9E5A-512F-4812-95A8-FA19FCEB646A}" type="slidenum">
              <a:rPr lang="en-US" sz="1000" spc="-5" smtClean="0">
                <a:solidFill>
                  <a:srgbClr val="006EB6"/>
                </a:solidFill>
                <a:latin typeface="Century"/>
                <a:cs typeface="Century"/>
              </a:rPr>
              <a:t>3</a:t>
            </a:fld>
            <a:endParaRPr sz="1000">
              <a:latin typeface="Century"/>
              <a:cs typeface="Century"/>
            </a:endParaRPr>
          </a:p>
        </p:txBody>
      </p:sp>
    </p:spTree>
    <p:extLst>
      <p:ext uri="{BB962C8B-B14F-4D97-AF65-F5344CB8AC3E}">
        <p14:creationId xmlns:p14="http://schemas.microsoft.com/office/powerpoint/2010/main" val="85384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9"/>
          <p:cNvSpPr/>
          <p:nvPr/>
        </p:nvSpPr>
        <p:spPr>
          <a:xfrm>
            <a:off x="1089025" y="4902200"/>
            <a:ext cx="4337050" cy="0"/>
          </a:xfrm>
          <a:custGeom>
            <a:avLst/>
            <a:gdLst/>
            <a:ahLst/>
            <a:cxnLst/>
            <a:rect l="l" t="t" r="r" b="b"/>
            <a:pathLst>
              <a:path w="4337050">
                <a:moveTo>
                  <a:pt x="4337050" y="0"/>
                </a:moveTo>
                <a:lnTo>
                  <a:pt x="0" y="0"/>
                </a:lnTo>
              </a:path>
            </a:pathLst>
          </a:custGeom>
          <a:ln w="6350">
            <a:solidFill>
              <a:srgbClr val="5A471B"/>
            </a:solidFill>
          </a:ln>
        </p:spPr>
        <p:txBody>
          <a:bodyPr wrap="square" lIns="0" tIns="0" rIns="0" bIns="0" rtlCol="0"/>
          <a:lstStyle/>
          <a:p>
            <a:endParaRPr/>
          </a:p>
        </p:txBody>
      </p:sp>
      <p:sp>
        <p:nvSpPr>
          <p:cNvPr id="2" name="object 2"/>
          <p:cNvSpPr txBox="1"/>
          <p:nvPr/>
        </p:nvSpPr>
        <p:spPr>
          <a:xfrm>
            <a:off x="6152579" y="4809505"/>
            <a:ext cx="2546985" cy="177800"/>
          </a:xfrm>
          <a:prstGeom prst="rect">
            <a:avLst/>
          </a:prstGeom>
        </p:spPr>
        <p:txBody>
          <a:bodyPr vert="horz" wrap="square" lIns="0" tIns="12700" rIns="0" bIns="0" rtlCol="0">
            <a:spAutoFit/>
          </a:bodyPr>
          <a:lstStyle/>
          <a:p>
            <a:pPr marL="12700">
              <a:lnSpc>
                <a:spcPct val="100000"/>
              </a:lnSpc>
              <a:spcBef>
                <a:spcPts val="100"/>
              </a:spcBef>
            </a:pPr>
            <a:r>
              <a:rPr sz="1000" spc="-5">
                <a:solidFill>
                  <a:srgbClr val="006EB6"/>
                </a:solidFill>
                <a:latin typeface="Century"/>
                <a:cs typeface="Century"/>
              </a:rPr>
              <a:t>JOINT </a:t>
            </a:r>
            <a:r>
              <a:rPr sz="1000" spc="-10">
                <a:solidFill>
                  <a:srgbClr val="006EB6"/>
                </a:solidFill>
                <a:latin typeface="Century"/>
                <a:cs typeface="Century"/>
              </a:rPr>
              <a:t>ADMINISTRATIVE</a:t>
            </a:r>
            <a:r>
              <a:rPr sz="1000" spc="-65">
                <a:solidFill>
                  <a:srgbClr val="006EB6"/>
                </a:solidFill>
                <a:latin typeface="Century"/>
                <a:cs typeface="Century"/>
              </a:rPr>
              <a:t> </a:t>
            </a:r>
            <a:r>
              <a:rPr sz="1000" spc="-10">
                <a:solidFill>
                  <a:srgbClr val="006EB6"/>
                </a:solidFill>
                <a:latin typeface="Century"/>
                <a:cs typeface="Century"/>
              </a:rPr>
              <a:t>OPERATIONS</a:t>
            </a:r>
            <a:endParaRPr sz="1000">
              <a:latin typeface="Century"/>
              <a:cs typeface="Century"/>
            </a:endParaRPr>
          </a:p>
        </p:txBody>
      </p:sp>
      <p:sp>
        <p:nvSpPr>
          <p:cNvPr id="4" name="object 4"/>
          <p:cNvSpPr/>
          <p:nvPr/>
        </p:nvSpPr>
        <p:spPr>
          <a:xfrm>
            <a:off x="5950711" y="4849684"/>
            <a:ext cx="100231" cy="1050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42390" y="4851417"/>
            <a:ext cx="66141" cy="10330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777760" y="4851420"/>
            <a:ext cx="103720" cy="101561"/>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744688"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endParaRPr/>
          </a:p>
        </p:txBody>
      </p:sp>
      <p:sp>
        <p:nvSpPr>
          <p:cNvPr id="8" name="object 8"/>
          <p:cNvSpPr/>
          <p:nvPr/>
        </p:nvSpPr>
        <p:spPr>
          <a:xfrm>
            <a:off x="5915062"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endParaRPr/>
          </a:p>
        </p:txBody>
      </p:sp>
      <p:sp>
        <p:nvSpPr>
          <p:cNvPr id="10" name="object 10"/>
          <p:cNvSpPr txBox="1">
            <a:spLocks noGrp="1"/>
          </p:cNvSpPr>
          <p:nvPr>
            <p:ph type="title"/>
          </p:nvPr>
        </p:nvSpPr>
        <p:spPr>
          <a:xfrm>
            <a:off x="444500" y="365323"/>
            <a:ext cx="8255056" cy="382156"/>
          </a:xfrm>
          <a:prstGeom prst="rect">
            <a:avLst/>
          </a:prstGeom>
        </p:spPr>
        <p:txBody>
          <a:bodyPr vert="horz" wrap="square" lIns="0" tIns="12700" rIns="0" bIns="0" rtlCol="0">
            <a:spAutoFit/>
          </a:bodyPr>
          <a:lstStyle/>
          <a:p>
            <a:pPr marL="12700">
              <a:lnSpc>
                <a:spcPct val="100000"/>
              </a:lnSpc>
              <a:spcBef>
                <a:spcPts val="100"/>
              </a:spcBef>
            </a:pPr>
            <a:r>
              <a:rPr lang="en-US"/>
              <a:t>FLTCIP Enrollment</a:t>
            </a:r>
          </a:p>
        </p:txBody>
      </p:sp>
      <p:sp>
        <p:nvSpPr>
          <p:cNvPr id="11" name="object 11"/>
          <p:cNvSpPr/>
          <p:nvPr/>
        </p:nvSpPr>
        <p:spPr>
          <a:xfrm>
            <a:off x="0" y="885825"/>
            <a:ext cx="9144000" cy="0"/>
          </a:xfrm>
          <a:custGeom>
            <a:avLst/>
            <a:gdLst/>
            <a:ahLst/>
            <a:cxnLst/>
            <a:rect l="l" t="t" r="r" b="b"/>
            <a:pathLst>
              <a:path w="9144000">
                <a:moveTo>
                  <a:pt x="0" y="0"/>
                </a:moveTo>
                <a:lnTo>
                  <a:pt x="9144000" y="0"/>
                </a:lnTo>
              </a:path>
            </a:pathLst>
          </a:custGeom>
          <a:ln w="57150">
            <a:solidFill>
              <a:srgbClr val="347863"/>
            </a:solidFill>
          </a:ln>
        </p:spPr>
        <p:txBody>
          <a:bodyPr wrap="square" lIns="0" tIns="0" rIns="0" bIns="0" rtlCol="0"/>
          <a:lstStyle/>
          <a:p>
            <a:endParaRPr/>
          </a:p>
        </p:txBody>
      </p:sp>
      <p:sp>
        <p:nvSpPr>
          <p:cNvPr id="12" name="object 12"/>
          <p:cNvSpPr txBox="1"/>
          <p:nvPr/>
        </p:nvSpPr>
        <p:spPr>
          <a:xfrm>
            <a:off x="444499" y="1024172"/>
            <a:ext cx="8255057" cy="3336811"/>
          </a:xfrm>
          <a:prstGeom prst="rect">
            <a:avLst/>
          </a:prstGeom>
          <a:noFill/>
        </p:spPr>
        <p:txBody>
          <a:bodyPr vert="horz" wrap="square" lIns="0" tIns="12700" rIns="0" bIns="0" rtlCol="0">
            <a:spAutoFit/>
          </a:bodyPr>
          <a:lstStyle/>
          <a:p>
            <a:pPr marL="285750" indent="-285750">
              <a:buFont typeface="Arial" panose="020B0604020202020204" pitchFamily="34" charset="0"/>
              <a:buChar char="•"/>
            </a:pPr>
            <a:r>
              <a:rPr lang="en-US">
                <a:solidFill>
                  <a:srgbClr val="5A471B"/>
                </a:solidFill>
                <a:latin typeface="Arial"/>
                <a:cs typeface="Arial"/>
              </a:rPr>
              <a:t>New employees and their spouses (including same-sex domestic partners),  have a special 60 day period to apply for coverage with abbreviated underwriting.</a:t>
            </a:r>
          </a:p>
          <a:p>
            <a:pPr marL="285750" indent="-285750">
              <a:buFont typeface="Arial" panose="020B0604020202020204" pitchFamily="34" charset="0"/>
              <a:buChar char="•"/>
            </a:pPr>
            <a:r>
              <a:rPr lang="en-US">
                <a:solidFill>
                  <a:srgbClr val="5A471B"/>
                </a:solidFill>
                <a:latin typeface="Arial"/>
                <a:cs typeface="Arial"/>
              </a:rPr>
              <a:t>Employees must be eligible for FEHB but do not need to be enrolled in FEHB</a:t>
            </a:r>
          </a:p>
          <a:p>
            <a:pPr marL="285750" indent="-285750">
              <a:buFont typeface="Arial" panose="020B0604020202020204" pitchFamily="34" charset="0"/>
              <a:buChar char="•"/>
            </a:pPr>
            <a:r>
              <a:rPr lang="en-US">
                <a:solidFill>
                  <a:srgbClr val="5A471B"/>
                </a:solidFill>
                <a:latin typeface="Arial"/>
                <a:cs typeface="Arial"/>
              </a:rPr>
              <a:t>After the special 60 day period, you can still apply, but must go through the full  underwriting process and answer more medical questions.</a:t>
            </a:r>
          </a:p>
          <a:p>
            <a:pPr marL="285750" indent="-285750">
              <a:buFont typeface="Arial" panose="020B0604020202020204" pitchFamily="34" charset="0"/>
              <a:buChar char="•"/>
            </a:pPr>
            <a:r>
              <a:rPr lang="en-US">
                <a:solidFill>
                  <a:srgbClr val="5A471B"/>
                </a:solidFill>
                <a:latin typeface="Arial"/>
                <a:cs typeface="Arial"/>
              </a:rPr>
              <a:t>Enrollment through Long Term Care Partners</a:t>
            </a:r>
          </a:p>
          <a:p>
            <a:pPr marL="742950" lvl="1" indent="-285750">
              <a:buFont typeface="Arial" panose="020B0604020202020204" pitchFamily="34" charset="0"/>
              <a:buChar char="•"/>
            </a:pPr>
            <a:r>
              <a:rPr lang="en-US">
                <a:solidFill>
                  <a:srgbClr val="5A471B"/>
                </a:solidFill>
                <a:latin typeface="Arial"/>
                <a:cs typeface="Arial"/>
              </a:rPr>
              <a:t>Downloading application at </a:t>
            </a:r>
            <a:r>
              <a:rPr lang="en-US">
                <a:solidFill>
                  <a:srgbClr val="5A471B"/>
                </a:solidFill>
                <a:latin typeface="Arial"/>
                <a:cs typeface="Arial"/>
                <a:hlinkClick r:id="rId6"/>
              </a:rPr>
              <a:t>www.ltcfeds.com</a:t>
            </a:r>
            <a:r>
              <a:rPr lang="en-US">
                <a:solidFill>
                  <a:srgbClr val="5A471B"/>
                </a:solidFill>
                <a:latin typeface="Arial"/>
                <a:cs typeface="Arial"/>
              </a:rPr>
              <a:t> and fax to 603-430-6430 or  mailing it to the address provided on the application</a:t>
            </a:r>
          </a:p>
          <a:p>
            <a:pPr marL="742950" lvl="1" indent="-285750">
              <a:buFont typeface="Arial" panose="020B0604020202020204" pitchFamily="34" charset="0"/>
              <a:buChar char="•"/>
            </a:pPr>
            <a:r>
              <a:rPr lang="en-US">
                <a:solidFill>
                  <a:srgbClr val="5A471B"/>
                </a:solidFill>
                <a:latin typeface="Arial"/>
                <a:cs typeface="Arial"/>
              </a:rPr>
              <a:t>By Phone at 1-800-LTC-FEDS (1-800-582-3337)</a:t>
            </a:r>
          </a:p>
          <a:p>
            <a:pPr marL="742950" lvl="1" indent="-285750">
              <a:buFont typeface="Arial" panose="020B0604020202020204" pitchFamily="34" charset="0"/>
              <a:buChar char="•"/>
            </a:pPr>
            <a:r>
              <a:rPr lang="en-US">
                <a:solidFill>
                  <a:srgbClr val="5A471B"/>
                </a:solidFill>
                <a:latin typeface="Arial"/>
                <a:cs typeface="Arial"/>
              </a:rPr>
              <a:t>Requesting an application and/or </a:t>
            </a:r>
            <a:r>
              <a:rPr lang="en-US">
                <a:solidFill>
                  <a:srgbClr val="5A471B"/>
                </a:solidFill>
                <a:latin typeface="Arial"/>
                <a:cs typeface="Arial"/>
                <a:hlinkClick r:id="rId7"/>
              </a:rPr>
              <a:t>Information Kit</a:t>
            </a:r>
            <a:endParaRPr lang="en-US">
              <a:solidFill>
                <a:srgbClr val="5A471B"/>
              </a:solidFill>
              <a:latin typeface="Arial"/>
              <a:cs typeface="Arial"/>
            </a:endParaRPr>
          </a:p>
          <a:p>
            <a:pPr marL="742950" lvl="1" indent="-285750">
              <a:buFont typeface="Arial" panose="020B0604020202020204" pitchFamily="34" charset="0"/>
              <a:buChar char="•"/>
            </a:pPr>
            <a:r>
              <a:rPr lang="en-US">
                <a:solidFill>
                  <a:srgbClr val="5A471B"/>
                </a:solidFill>
                <a:latin typeface="Arial"/>
                <a:cs typeface="Arial"/>
              </a:rPr>
              <a:t>Apply online using LTC Partners' secure online application</a:t>
            </a:r>
          </a:p>
        </p:txBody>
      </p:sp>
      <p:sp>
        <p:nvSpPr>
          <p:cNvPr id="13" name="object 3">
            <a:extLst>
              <a:ext uri="{FF2B5EF4-FFF2-40B4-BE49-F238E27FC236}">
                <a16:creationId xmlns:a16="http://schemas.microsoft.com/office/drawing/2014/main" id="{F3725EDE-5C10-4B1B-8DD2-1E87749C8214}"/>
              </a:ext>
            </a:extLst>
          </p:cNvPr>
          <p:cNvSpPr txBox="1"/>
          <p:nvPr/>
        </p:nvSpPr>
        <p:spPr>
          <a:xfrm>
            <a:off x="444499" y="4815013"/>
            <a:ext cx="644523" cy="166712"/>
          </a:xfrm>
          <a:prstGeom prst="rect">
            <a:avLst/>
          </a:prstGeom>
        </p:spPr>
        <p:txBody>
          <a:bodyPr vert="horz" wrap="square" lIns="0" tIns="12700" rIns="0" bIns="0" rtlCol="0">
            <a:spAutoFit/>
          </a:bodyPr>
          <a:lstStyle/>
          <a:p>
            <a:pPr marL="12700">
              <a:lnSpc>
                <a:spcPct val="100000"/>
              </a:lnSpc>
              <a:spcBef>
                <a:spcPts val="100"/>
              </a:spcBef>
            </a:pPr>
            <a:r>
              <a:rPr sz="1000" spc="-5">
                <a:solidFill>
                  <a:srgbClr val="006EB6"/>
                </a:solidFill>
                <a:latin typeface="Century"/>
                <a:cs typeface="Century"/>
              </a:rPr>
              <a:t>pg </a:t>
            </a:r>
            <a:fld id="{185B9E5A-512F-4812-95A8-FA19FCEB646A}" type="slidenum">
              <a:rPr lang="en-US" sz="1000" spc="-5" smtClean="0">
                <a:solidFill>
                  <a:srgbClr val="006EB6"/>
                </a:solidFill>
                <a:latin typeface="Century"/>
                <a:cs typeface="Century"/>
              </a:rPr>
              <a:t>30</a:t>
            </a:fld>
            <a:endParaRPr sz="1000">
              <a:latin typeface="Century"/>
              <a:cs typeface="Century"/>
            </a:endParaRPr>
          </a:p>
        </p:txBody>
      </p:sp>
    </p:spTree>
    <p:extLst>
      <p:ext uri="{BB962C8B-B14F-4D97-AF65-F5344CB8AC3E}">
        <p14:creationId xmlns:p14="http://schemas.microsoft.com/office/powerpoint/2010/main" val="2711290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9"/>
          <p:cNvSpPr/>
          <p:nvPr/>
        </p:nvSpPr>
        <p:spPr>
          <a:xfrm>
            <a:off x="1089025" y="4902200"/>
            <a:ext cx="4337050" cy="0"/>
          </a:xfrm>
          <a:custGeom>
            <a:avLst/>
            <a:gdLst/>
            <a:ahLst/>
            <a:cxnLst/>
            <a:rect l="l" t="t" r="r" b="b"/>
            <a:pathLst>
              <a:path w="4337050">
                <a:moveTo>
                  <a:pt x="4337050" y="0"/>
                </a:moveTo>
                <a:lnTo>
                  <a:pt x="0" y="0"/>
                </a:lnTo>
              </a:path>
            </a:pathLst>
          </a:custGeom>
          <a:ln w="6350">
            <a:solidFill>
              <a:srgbClr val="5A471B"/>
            </a:solidFill>
          </a:ln>
        </p:spPr>
        <p:txBody>
          <a:bodyPr wrap="square" lIns="0" tIns="0" rIns="0" bIns="0" rtlCol="0"/>
          <a:lstStyle/>
          <a:p>
            <a:endParaRPr/>
          </a:p>
        </p:txBody>
      </p:sp>
      <p:sp>
        <p:nvSpPr>
          <p:cNvPr id="2" name="object 2"/>
          <p:cNvSpPr txBox="1"/>
          <p:nvPr/>
        </p:nvSpPr>
        <p:spPr>
          <a:xfrm>
            <a:off x="6152579" y="4809505"/>
            <a:ext cx="2546985" cy="177800"/>
          </a:xfrm>
          <a:prstGeom prst="rect">
            <a:avLst/>
          </a:prstGeom>
        </p:spPr>
        <p:txBody>
          <a:bodyPr vert="horz" wrap="square" lIns="0" tIns="12700" rIns="0" bIns="0" rtlCol="0">
            <a:spAutoFit/>
          </a:bodyPr>
          <a:lstStyle/>
          <a:p>
            <a:pPr marL="12700">
              <a:lnSpc>
                <a:spcPct val="100000"/>
              </a:lnSpc>
              <a:spcBef>
                <a:spcPts val="100"/>
              </a:spcBef>
            </a:pPr>
            <a:r>
              <a:rPr sz="1000" spc="-5">
                <a:solidFill>
                  <a:srgbClr val="006EB6"/>
                </a:solidFill>
                <a:latin typeface="Century"/>
                <a:cs typeface="Century"/>
              </a:rPr>
              <a:t>JOINT </a:t>
            </a:r>
            <a:r>
              <a:rPr sz="1000" spc="-10">
                <a:solidFill>
                  <a:srgbClr val="006EB6"/>
                </a:solidFill>
                <a:latin typeface="Century"/>
                <a:cs typeface="Century"/>
              </a:rPr>
              <a:t>ADMINISTRATIVE</a:t>
            </a:r>
            <a:r>
              <a:rPr sz="1000" spc="-65">
                <a:solidFill>
                  <a:srgbClr val="006EB6"/>
                </a:solidFill>
                <a:latin typeface="Century"/>
                <a:cs typeface="Century"/>
              </a:rPr>
              <a:t> </a:t>
            </a:r>
            <a:r>
              <a:rPr sz="1000" spc="-10">
                <a:solidFill>
                  <a:srgbClr val="006EB6"/>
                </a:solidFill>
                <a:latin typeface="Century"/>
                <a:cs typeface="Century"/>
              </a:rPr>
              <a:t>OPERATIONS</a:t>
            </a:r>
            <a:endParaRPr sz="1000">
              <a:latin typeface="Century"/>
              <a:cs typeface="Century"/>
            </a:endParaRPr>
          </a:p>
        </p:txBody>
      </p:sp>
      <p:sp>
        <p:nvSpPr>
          <p:cNvPr id="4" name="object 4"/>
          <p:cNvSpPr/>
          <p:nvPr/>
        </p:nvSpPr>
        <p:spPr>
          <a:xfrm>
            <a:off x="5950711" y="4849684"/>
            <a:ext cx="100231" cy="1050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42390" y="4851417"/>
            <a:ext cx="66141" cy="10330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777760" y="4851420"/>
            <a:ext cx="103720" cy="101561"/>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744688"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endParaRPr/>
          </a:p>
        </p:txBody>
      </p:sp>
      <p:sp>
        <p:nvSpPr>
          <p:cNvPr id="8" name="object 8"/>
          <p:cNvSpPr/>
          <p:nvPr/>
        </p:nvSpPr>
        <p:spPr>
          <a:xfrm>
            <a:off x="5915062"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endParaRPr/>
          </a:p>
        </p:txBody>
      </p:sp>
      <p:sp>
        <p:nvSpPr>
          <p:cNvPr id="10" name="object 10"/>
          <p:cNvSpPr txBox="1">
            <a:spLocks noGrp="1"/>
          </p:cNvSpPr>
          <p:nvPr>
            <p:ph type="title"/>
          </p:nvPr>
        </p:nvSpPr>
        <p:spPr>
          <a:xfrm>
            <a:off x="444500" y="365323"/>
            <a:ext cx="8255056" cy="382156"/>
          </a:xfrm>
          <a:prstGeom prst="rect">
            <a:avLst/>
          </a:prstGeom>
        </p:spPr>
        <p:txBody>
          <a:bodyPr vert="horz" wrap="square" lIns="0" tIns="12700" rIns="0" bIns="0" rtlCol="0">
            <a:spAutoFit/>
          </a:bodyPr>
          <a:lstStyle/>
          <a:p>
            <a:pPr marL="12700">
              <a:lnSpc>
                <a:spcPct val="100000"/>
              </a:lnSpc>
              <a:spcBef>
                <a:spcPts val="100"/>
              </a:spcBef>
            </a:pPr>
            <a:r>
              <a:rPr lang="en-US"/>
              <a:t>Designation of Beneficiary</a:t>
            </a:r>
          </a:p>
        </p:txBody>
      </p:sp>
      <p:sp>
        <p:nvSpPr>
          <p:cNvPr id="11" name="object 11"/>
          <p:cNvSpPr/>
          <p:nvPr/>
        </p:nvSpPr>
        <p:spPr>
          <a:xfrm>
            <a:off x="0" y="885825"/>
            <a:ext cx="9144000" cy="0"/>
          </a:xfrm>
          <a:custGeom>
            <a:avLst/>
            <a:gdLst/>
            <a:ahLst/>
            <a:cxnLst/>
            <a:rect l="l" t="t" r="r" b="b"/>
            <a:pathLst>
              <a:path w="9144000">
                <a:moveTo>
                  <a:pt x="0" y="0"/>
                </a:moveTo>
                <a:lnTo>
                  <a:pt x="9144000" y="0"/>
                </a:lnTo>
              </a:path>
            </a:pathLst>
          </a:custGeom>
          <a:ln w="57150">
            <a:solidFill>
              <a:srgbClr val="347863"/>
            </a:solidFill>
          </a:ln>
        </p:spPr>
        <p:txBody>
          <a:bodyPr wrap="square" lIns="0" tIns="0" rIns="0" bIns="0" rtlCol="0"/>
          <a:lstStyle/>
          <a:p>
            <a:endParaRPr/>
          </a:p>
        </p:txBody>
      </p:sp>
      <p:sp>
        <p:nvSpPr>
          <p:cNvPr id="12" name="object 12"/>
          <p:cNvSpPr txBox="1"/>
          <p:nvPr/>
        </p:nvSpPr>
        <p:spPr>
          <a:xfrm>
            <a:off x="418341" y="1007560"/>
            <a:ext cx="8192259" cy="3583032"/>
          </a:xfrm>
          <a:prstGeom prst="rect">
            <a:avLst/>
          </a:prstGeom>
          <a:noFill/>
        </p:spPr>
        <p:txBody>
          <a:bodyPr vert="horz" wrap="square" lIns="0" tIns="12700" rIns="0" bIns="0" rtlCol="0">
            <a:spAutoFit/>
          </a:bodyPr>
          <a:lstStyle/>
          <a:p>
            <a:pPr marL="285750" indent="-285750">
              <a:buFont typeface="Arial" panose="020B0604020202020204" pitchFamily="34" charset="0"/>
              <a:buChar char="•"/>
            </a:pPr>
            <a:r>
              <a:rPr lang="en-US" sz="1600" dirty="0">
                <a:solidFill>
                  <a:srgbClr val="5A471B"/>
                </a:solidFill>
                <a:latin typeface="Arial"/>
                <a:cs typeface="Arial"/>
              </a:rPr>
              <a:t>Designation of Beneficiary is not required if you want payments made in  accordance with the legal order of precedence;</a:t>
            </a:r>
          </a:p>
          <a:p>
            <a:pPr marL="742950" lvl="1" indent="-285750">
              <a:buFont typeface="Arial" panose="020B0604020202020204" pitchFamily="34" charset="0"/>
              <a:buChar char="•"/>
            </a:pPr>
            <a:r>
              <a:rPr lang="en-US" sz="1600" dirty="0">
                <a:solidFill>
                  <a:srgbClr val="5A471B"/>
                </a:solidFill>
                <a:latin typeface="Arial"/>
                <a:cs typeface="Arial"/>
              </a:rPr>
              <a:t>your spouse</a:t>
            </a:r>
          </a:p>
          <a:p>
            <a:pPr marL="742950" lvl="1" indent="-285750">
              <a:buFont typeface="Arial" panose="020B0604020202020204" pitchFamily="34" charset="0"/>
              <a:buChar char="•"/>
            </a:pPr>
            <a:r>
              <a:rPr lang="en-US" sz="1600" dirty="0">
                <a:solidFill>
                  <a:srgbClr val="5A471B"/>
                </a:solidFill>
                <a:latin typeface="Arial"/>
                <a:cs typeface="Arial"/>
              </a:rPr>
              <a:t>if your spouse is deceased, to your child or children;</a:t>
            </a:r>
          </a:p>
          <a:p>
            <a:pPr marL="742950" lvl="1" indent="-285750">
              <a:buFont typeface="Arial" panose="020B0604020202020204" pitchFamily="34" charset="0"/>
              <a:buChar char="•"/>
            </a:pPr>
            <a:r>
              <a:rPr lang="en-US" sz="1600" dirty="0">
                <a:solidFill>
                  <a:srgbClr val="5A471B"/>
                </a:solidFill>
                <a:latin typeface="Arial"/>
                <a:cs typeface="Arial"/>
              </a:rPr>
              <a:t>if all children are deceased or if you have no children, to your parents;</a:t>
            </a:r>
          </a:p>
          <a:p>
            <a:pPr marL="742950" lvl="1" indent="-285750">
              <a:buFont typeface="Arial" panose="020B0604020202020204" pitchFamily="34" charset="0"/>
              <a:buChar char="•"/>
            </a:pPr>
            <a:r>
              <a:rPr lang="en-US" sz="1600" dirty="0">
                <a:solidFill>
                  <a:srgbClr val="5A471B"/>
                </a:solidFill>
                <a:latin typeface="Arial"/>
                <a:cs typeface="Arial"/>
              </a:rPr>
              <a:t>if both parents are deceased, to the administrator of your estate; or</a:t>
            </a:r>
          </a:p>
          <a:p>
            <a:pPr marL="742950" lvl="1" indent="-285750">
              <a:buFont typeface="Arial" panose="020B0604020202020204" pitchFamily="34" charset="0"/>
              <a:buChar char="•"/>
            </a:pPr>
            <a:r>
              <a:rPr lang="en-US" sz="1600" dirty="0">
                <a:solidFill>
                  <a:srgbClr val="5A471B"/>
                </a:solidFill>
                <a:latin typeface="Arial"/>
                <a:cs typeface="Arial"/>
              </a:rPr>
              <a:t>if none of the above are applicable, to the next of kin under the laws of the  state in which you were living at the time of your death.</a:t>
            </a:r>
          </a:p>
          <a:p>
            <a:pPr marL="285750" indent="-285750">
              <a:buFont typeface="Arial" panose="020B0604020202020204" pitchFamily="34" charset="0"/>
              <a:buChar char="•"/>
            </a:pPr>
            <a:r>
              <a:rPr lang="en-US" sz="1600" dirty="0">
                <a:solidFill>
                  <a:srgbClr val="5A471B"/>
                </a:solidFill>
                <a:latin typeface="Arial"/>
                <a:cs typeface="Arial"/>
              </a:rPr>
              <a:t>A beneficiary can be designated for the following four categories:</a:t>
            </a:r>
          </a:p>
          <a:p>
            <a:pPr marL="800100" lvl="1" indent="-342900">
              <a:buFont typeface="Arial" panose="020B0604020202020204" pitchFamily="34" charset="0"/>
              <a:buChar char="•"/>
            </a:pPr>
            <a:r>
              <a:rPr lang="en-US" sz="1600" dirty="0">
                <a:solidFill>
                  <a:srgbClr val="5A471B"/>
                </a:solidFill>
                <a:latin typeface="Arial"/>
                <a:cs typeface="Arial"/>
              </a:rPr>
              <a:t>Life Insurance – </a:t>
            </a:r>
            <a:r>
              <a:rPr lang="en-US" sz="1600" dirty="0">
                <a:solidFill>
                  <a:srgbClr val="5A471B"/>
                </a:solidFill>
                <a:latin typeface="Arial"/>
                <a:cs typeface="Arial"/>
                <a:hlinkClick r:id="rId6"/>
              </a:rPr>
              <a:t>SF 2823</a:t>
            </a:r>
            <a:endParaRPr lang="en-US" sz="1600" dirty="0">
              <a:solidFill>
                <a:srgbClr val="5A471B"/>
              </a:solidFill>
              <a:latin typeface="Arial"/>
              <a:cs typeface="Arial"/>
            </a:endParaRPr>
          </a:p>
          <a:p>
            <a:pPr marL="800100" lvl="1" indent="-342900">
              <a:buFont typeface="Arial" panose="020B0604020202020204" pitchFamily="34" charset="0"/>
              <a:buChar char="•"/>
            </a:pPr>
            <a:r>
              <a:rPr lang="en-US" sz="1600" dirty="0">
                <a:solidFill>
                  <a:srgbClr val="5A471B"/>
                </a:solidFill>
                <a:latin typeface="Arial"/>
                <a:cs typeface="Arial"/>
              </a:rPr>
              <a:t>Thrift Savings Plan – </a:t>
            </a:r>
            <a:r>
              <a:rPr lang="en-US" sz="1600" dirty="0">
                <a:solidFill>
                  <a:srgbClr val="5A471B"/>
                </a:solidFill>
                <a:latin typeface="Arial"/>
                <a:cs typeface="Arial"/>
                <a:hlinkClick r:id="rId7"/>
              </a:rPr>
              <a:t>TSP 3</a:t>
            </a:r>
            <a:r>
              <a:rPr lang="en-US" sz="1600" dirty="0">
                <a:solidFill>
                  <a:srgbClr val="5A471B"/>
                </a:solidFill>
                <a:latin typeface="Arial"/>
                <a:cs typeface="Arial"/>
              </a:rPr>
              <a:t> (Wait until you receive your TSP Account #)</a:t>
            </a:r>
          </a:p>
          <a:p>
            <a:pPr marL="800100" lvl="1" indent="-342900">
              <a:buFont typeface="Arial" panose="020B0604020202020204" pitchFamily="34" charset="0"/>
              <a:buChar char="•"/>
            </a:pPr>
            <a:r>
              <a:rPr lang="en-US" sz="1600" dirty="0">
                <a:solidFill>
                  <a:srgbClr val="5A471B"/>
                </a:solidFill>
                <a:latin typeface="Arial"/>
                <a:cs typeface="Arial"/>
              </a:rPr>
              <a:t>Retirement Funds – </a:t>
            </a:r>
            <a:r>
              <a:rPr lang="en-US" sz="1600" dirty="0">
                <a:solidFill>
                  <a:srgbClr val="5A471B"/>
                </a:solidFill>
                <a:latin typeface="Arial"/>
                <a:cs typeface="Arial"/>
                <a:hlinkClick r:id="rId8"/>
              </a:rPr>
              <a:t>SF 3102 </a:t>
            </a:r>
            <a:r>
              <a:rPr lang="en-US" sz="1600" dirty="0">
                <a:solidFill>
                  <a:srgbClr val="5A471B"/>
                </a:solidFill>
                <a:latin typeface="Arial"/>
                <a:cs typeface="Arial"/>
              </a:rPr>
              <a:t>for FERS </a:t>
            </a:r>
          </a:p>
          <a:p>
            <a:pPr marL="800100" lvl="1" indent="-342900">
              <a:buFont typeface="Arial" panose="020B0604020202020204" pitchFamily="34" charset="0"/>
              <a:buChar char="•"/>
            </a:pPr>
            <a:r>
              <a:rPr lang="en-US" sz="1600" dirty="0">
                <a:solidFill>
                  <a:srgbClr val="5A471B"/>
                </a:solidFill>
                <a:latin typeface="Arial"/>
                <a:cs typeface="Arial"/>
              </a:rPr>
              <a:t>Unpaid Compensation – </a:t>
            </a:r>
            <a:r>
              <a:rPr lang="en-US" sz="1600" dirty="0">
                <a:solidFill>
                  <a:srgbClr val="5A471B"/>
                </a:solidFill>
                <a:latin typeface="Arial"/>
                <a:cs typeface="Arial"/>
                <a:hlinkClick r:id="rId9"/>
              </a:rPr>
              <a:t>SF 1152</a:t>
            </a:r>
            <a:endParaRPr lang="en-US" sz="1600" dirty="0">
              <a:solidFill>
                <a:srgbClr val="5A471B"/>
              </a:solidFill>
              <a:latin typeface="Arial"/>
              <a:cs typeface="Arial"/>
            </a:endParaRPr>
          </a:p>
          <a:p>
            <a:pPr marL="285750" indent="-285750">
              <a:buFont typeface="Arial" panose="020B0604020202020204" pitchFamily="34" charset="0"/>
              <a:buChar char="•"/>
            </a:pPr>
            <a:r>
              <a:rPr lang="en-US" sz="1600" dirty="0">
                <a:solidFill>
                  <a:srgbClr val="5A471B"/>
                </a:solidFill>
                <a:latin typeface="Arial"/>
                <a:cs typeface="Arial"/>
              </a:rPr>
              <a:t>Forms are available on the </a:t>
            </a:r>
            <a:r>
              <a:rPr lang="en-US" sz="1600" dirty="0">
                <a:solidFill>
                  <a:srgbClr val="5A471B"/>
                </a:solidFill>
                <a:latin typeface="Arial"/>
                <a:cs typeface="Arial"/>
                <a:hlinkClick r:id="rId10"/>
              </a:rPr>
              <a:t>JAO Compensation &amp; Benefits </a:t>
            </a:r>
            <a:r>
              <a:rPr lang="en-US" sz="1600" dirty="0">
                <a:solidFill>
                  <a:srgbClr val="5A471B"/>
                </a:solidFill>
                <a:latin typeface="Arial"/>
                <a:cs typeface="Arial"/>
              </a:rPr>
              <a:t>website.</a:t>
            </a:r>
          </a:p>
        </p:txBody>
      </p:sp>
      <p:sp>
        <p:nvSpPr>
          <p:cNvPr id="13" name="object 3">
            <a:extLst>
              <a:ext uri="{FF2B5EF4-FFF2-40B4-BE49-F238E27FC236}">
                <a16:creationId xmlns:a16="http://schemas.microsoft.com/office/drawing/2014/main" id="{F3725EDE-5C10-4B1B-8DD2-1E87749C8214}"/>
              </a:ext>
            </a:extLst>
          </p:cNvPr>
          <p:cNvSpPr txBox="1"/>
          <p:nvPr/>
        </p:nvSpPr>
        <p:spPr>
          <a:xfrm>
            <a:off x="444499" y="4815013"/>
            <a:ext cx="644523" cy="166712"/>
          </a:xfrm>
          <a:prstGeom prst="rect">
            <a:avLst/>
          </a:prstGeom>
        </p:spPr>
        <p:txBody>
          <a:bodyPr vert="horz" wrap="square" lIns="0" tIns="12700" rIns="0" bIns="0" rtlCol="0">
            <a:spAutoFit/>
          </a:bodyPr>
          <a:lstStyle/>
          <a:p>
            <a:pPr marL="12700">
              <a:lnSpc>
                <a:spcPct val="100000"/>
              </a:lnSpc>
              <a:spcBef>
                <a:spcPts val="100"/>
              </a:spcBef>
            </a:pPr>
            <a:r>
              <a:rPr sz="1000" spc="-5">
                <a:solidFill>
                  <a:srgbClr val="006EB6"/>
                </a:solidFill>
                <a:latin typeface="Century"/>
                <a:cs typeface="Century"/>
              </a:rPr>
              <a:t>pg </a:t>
            </a:r>
            <a:fld id="{185B9E5A-512F-4812-95A8-FA19FCEB646A}" type="slidenum">
              <a:rPr lang="en-US" sz="1000" spc="-5" smtClean="0">
                <a:solidFill>
                  <a:srgbClr val="006EB6"/>
                </a:solidFill>
                <a:latin typeface="Century"/>
                <a:cs typeface="Century"/>
              </a:rPr>
              <a:t>31</a:t>
            </a:fld>
            <a:endParaRPr sz="1000">
              <a:latin typeface="Century"/>
              <a:cs typeface="Century"/>
            </a:endParaRPr>
          </a:p>
        </p:txBody>
      </p:sp>
    </p:spTree>
    <p:extLst>
      <p:ext uri="{BB962C8B-B14F-4D97-AF65-F5344CB8AC3E}">
        <p14:creationId xmlns:p14="http://schemas.microsoft.com/office/powerpoint/2010/main" val="26662906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152579" y="4809505"/>
            <a:ext cx="2546985" cy="177800"/>
          </a:xfrm>
          <a:prstGeom prst="rect">
            <a:avLst/>
          </a:prstGeom>
        </p:spPr>
        <p:txBody>
          <a:bodyPr vert="horz" wrap="square" lIns="0" tIns="12700" rIns="0" bIns="0" rtlCol="0">
            <a:spAutoFit/>
          </a:bodyPr>
          <a:lstStyle/>
          <a:p>
            <a:pPr marL="12700">
              <a:lnSpc>
                <a:spcPct val="100000"/>
              </a:lnSpc>
              <a:spcBef>
                <a:spcPts val="100"/>
              </a:spcBef>
            </a:pPr>
            <a:r>
              <a:rPr sz="1000" spc="-5">
                <a:solidFill>
                  <a:srgbClr val="006EB6"/>
                </a:solidFill>
                <a:latin typeface="Century"/>
                <a:cs typeface="Century"/>
              </a:rPr>
              <a:t>JOINT </a:t>
            </a:r>
            <a:r>
              <a:rPr sz="1000" spc="-10">
                <a:solidFill>
                  <a:srgbClr val="006EB6"/>
                </a:solidFill>
                <a:latin typeface="Century"/>
                <a:cs typeface="Century"/>
              </a:rPr>
              <a:t>ADMINISTRATIVE</a:t>
            </a:r>
            <a:r>
              <a:rPr sz="1000" spc="-65">
                <a:solidFill>
                  <a:srgbClr val="006EB6"/>
                </a:solidFill>
                <a:latin typeface="Century"/>
                <a:cs typeface="Century"/>
              </a:rPr>
              <a:t> </a:t>
            </a:r>
            <a:r>
              <a:rPr sz="1000" spc="-10">
                <a:solidFill>
                  <a:srgbClr val="006EB6"/>
                </a:solidFill>
                <a:latin typeface="Century"/>
                <a:cs typeface="Century"/>
              </a:rPr>
              <a:t>OPERATIONS</a:t>
            </a:r>
            <a:endParaRPr sz="1000">
              <a:latin typeface="Century"/>
              <a:cs typeface="Century"/>
            </a:endParaRPr>
          </a:p>
        </p:txBody>
      </p:sp>
      <p:sp>
        <p:nvSpPr>
          <p:cNvPr id="4" name="object 4"/>
          <p:cNvSpPr/>
          <p:nvPr/>
        </p:nvSpPr>
        <p:spPr>
          <a:xfrm>
            <a:off x="5950711" y="4849684"/>
            <a:ext cx="100231" cy="1050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42390" y="4851417"/>
            <a:ext cx="66141" cy="10330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777760" y="4851420"/>
            <a:ext cx="103720" cy="101561"/>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744688"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endParaRPr/>
          </a:p>
        </p:txBody>
      </p:sp>
      <p:sp>
        <p:nvSpPr>
          <p:cNvPr id="8" name="object 8"/>
          <p:cNvSpPr/>
          <p:nvPr/>
        </p:nvSpPr>
        <p:spPr>
          <a:xfrm>
            <a:off x="5915062"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endParaRPr/>
          </a:p>
        </p:txBody>
      </p:sp>
      <p:sp>
        <p:nvSpPr>
          <p:cNvPr id="9" name="object 9"/>
          <p:cNvSpPr/>
          <p:nvPr/>
        </p:nvSpPr>
        <p:spPr>
          <a:xfrm>
            <a:off x="1089025" y="4902200"/>
            <a:ext cx="4337050" cy="0"/>
          </a:xfrm>
          <a:custGeom>
            <a:avLst/>
            <a:gdLst/>
            <a:ahLst/>
            <a:cxnLst/>
            <a:rect l="l" t="t" r="r" b="b"/>
            <a:pathLst>
              <a:path w="4337050">
                <a:moveTo>
                  <a:pt x="4337050" y="0"/>
                </a:moveTo>
                <a:lnTo>
                  <a:pt x="0" y="0"/>
                </a:lnTo>
              </a:path>
            </a:pathLst>
          </a:custGeom>
          <a:ln w="6350">
            <a:solidFill>
              <a:srgbClr val="5A471B"/>
            </a:solidFill>
          </a:ln>
        </p:spPr>
        <p:txBody>
          <a:bodyPr wrap="square" lIns="0" tIns="0" rIns="0" bIns="0" rtlCol="0"/>
          <a:lstStyle/>
          <a:p>
            <a:endParaRPr/>
          </a:p>
        </p:txBody>
      </p:sp>
      <p:sp>
        <p:nvSpPr>
          <p:cNvPr id="13" name="object 3">
            <a:extLst>
              <a:ext uri="{FF2B5EF4-FFF2-40B4-BE49-F238E27FC236}">
                <a16:creationId xmlns:a16="http://schemas.microsoft.com/office/drawing/2014/main" id="{F3725EDE-5C10-4B1B-8DD2-1E87749C8214}"/>
              </a:ext>
            </a:extLst>
          </p:cNvPr>
          <p:cNvSpPr txBox="1"/>
          <p:nvPr/>
        </p:nvSpPr>
        <p:spPr>
          <a:xfrm>
            <a:off x="444499" y="4815013"/>
            <a:ext cx="644523" cy="166712"/>
          </a:xfrm>
          <a:prstGeom prst="rect">
            <a:avLst/>
          </a:prstGeom>
        </p:spPr>
        <p:txBody>
          <a:bodyPr vert="horz" wrap="square" lIns="0" tIns="12700" rIns="0" bIns="0" rtlCol="0">
            <a:spAutoFit/>
          </a:bodyPr>
          <a:lstStyle/>
          <a:p>
            <a:pPr marL="12700">
              <a:lnSpc>
                <a:spcPct val="100000"/>
              </a:lnSpc>
              <a:spcBef>
                <a:spcPts val="100"/>
              </a:spcBef>
            </a:pPr>
            <a:r>
              <a:rPr sz="1000" spc="-5">
                <a:solidFill>
                  <a:srgbClr val="006EB6"/>
                </a:solidFill>
                <a:latin typeface="Century"/>
                <a:cs typeface="Century"/>
              </a:rPr>
              <a:t>pg </a:t>
            </a:r>
            <a:fld id="{185B9E5A-512F-4812-95A8-FA19FCEB646A}" type="slidenum">
              <a:rPr lang="en-US" sz="1000" spc="-5" smtClean="0">
                <a:solidFill>
                  <a:srgbClr val="006EB6"/>
                </a:solidFill>
                <a:latin typeface="Century"/>
                <a:cs typeface="Century"/>
              </a:rPr>
              <a:t>32</a:t>
            </a:fld>
            <a:endParaRPr sz="1000">
              <a:latin typeface="Century"/>
              <a:cs typeface="Century"/>
            </a:endParaRPr>
          </a:p>
        </p:txBody>
      </p:sp>
      <p:sp>
        <p:nvSpPr>
          <p:cNvPr id="16" name="Google Shape;238;p30"/>
          <p:cNvSpPr txBox="1">
            <a:spLocks/>
          </p:cNvSpPr>
          <p:nvPr/>
        </p:nvSpPr>
        <p:spPr>
          <a:xfrm>
            <a:off x="521153" y="3657600"/>
            <a:ext cx="7955280" cy="475515"/>
          </a:xfrm>
          <a:prstGeom prst="rect">
            <a:avLst/>
          </a:prstGeom>
          <a:noFill/>
          <a:ln>
            <a:noFill/>
          </a:ln>
        </p:spPr>
        <p:txBody>
          <a:bodyPr spcFirstLastPara="1" wrap="square" lIns="68569" tIns="34275" rIns="68569" bIns="34275" anchor="b" anchorCtr="0">
            <a:noAutofit/>
          </a:bodyPr>
          <a:lstStyle>
            <a:lvl1pPr eaLnBrk="1" hangingPunct="1">
              <a:defRPr sz="2400" b="0" i="0">
                <a:solidFill>
                  <a:srgbClr val="0D7AC0"/>
                </a:solidFill>
                <a:latin typeface="Century"/>
                <a:ea typeface="+mj-ea"/>
                <a:cs typeface="Century"/>
              </a:defRPr>
            </a:lvl1pPr>
          </a:lstStyle>
          <a:p>
            <a:r>
              <a:rPr lang="en-US" kern="0">
                <a:latin typeface="Arial"/>
                <a:ea typeface="Arial"/>
                <a:cs typeface="Arial"/>
                <a:sym typeface="Arial"/>
              </a:rPr>
              <a:t>Benefits Overview – For Permanent and TERM employees</a:t>
            </a:r>
          </a:p>
        </p:txBody>
      </p:sp>
      <p:pic>
        <p:nvPicPr>
          <p:cNvPr id="14" name="Google Shape;252;p32"/>
          <p:cNvPicPr preferRelativeResize="0">
            <a:picLocks/>
          </p:cNvPicPr>
          <p:nvPr/>
        </p:nvPicPr>
        <p:blipFill>
          <a:blip r:embed="rId6">
            <a:extLst>
              <a:ext uri="{28A0092B-C50C-407E-A947-70E740481C1C}">
                <a14:useLocalDpi xmlns:a14="http://schemas.microsoft.com/office/drawing/2010/main" val="0"/>
              </a:ext>
            </a:extLst>
          </a:blip>
          <a:stretch>
            <a:fillRect/>
          </a:stretch>
        </p:blipFill>
        <p:spPr>
          <a:xfrm>
            <a:off x="1" y="0"/>
            <a:ext cx="9143999" cy="2514600"/>
          </a:xfrm>
          <a:prstGeom prst="rect">
            <a:avLst/>
          </a:prstGeom>
          <a:solidFill>
            <a:srgbClr val="F2F2F2"/>
          </a:solidFill>
          <a:ln>
            <a:noFill/>
          </a:ln>
        </p:spPr>
      </p:pic>
      <p:sp>
        <p:nvSpPr>
          <p:cNvPr id="3" name="Rectangle 2"/>
          <p:cNvSpPr/>
          <p:nvPr/>
        </p:nvSpPr>
        <p:spPr>
          <a:xfrm>
            <a:off x="1402654" y="4293410"/>
            <a:ext cx="6929440" cy="369332"/>
          </a:xfrm>
          <a:prstGeom prst="rect">
            <a:avLst/>
          </a:prstGeom>
        </p:spPr>
        <p:txBody>
          <a:bodyPr wrap="square">
            <a:spAutoFit/>
          </a:bodyPr>
          <a:lstStyle/>
          <a:p>
            <a:pPr lvl="1"/>
            <a:r>
              <a:rPr lang="en-US" kern="0" dirty="0">
                <a:latin typeface="Arial"/>
                <a:ea typeface="Arial"/>
                <a:cs typeface="Arial"/>
                <a:sym typeface="Arial"/>
              </a:rPr>
              <a:t>Presented by: </a:t>
            </a:r>
            <a:r>
              <a:rPr lang="en-US" sz="1800" kern="0" dirty="0">
                <a:latin typeface="Arial"/>
                <a:ea typeface="Arial"/>
                <a:cs typeface="Arial"/>
                <a:sym typeface="Arial"/>
              </a:rPr>
              <a:t>JAO Onboarding Division</a:t>
            </a:r>
            <a:endParaRPr lang="en-US" kern="0" dirty="0">
              <a:latin typeface="Arial"/>
              <a:ea typeface="Arial"/>
              <a:cs typeface="Arial"/>
              <a:sym typeface="Arial"/>
            </a:endParaRPr>
          </a:p>
        </p:txBody>
      </p:sp>
    </p:spTree>
    <p:extLst>
      <p:ext uri="{BB962C8B-B14F-4D97-AF65-F5344CB8AC3E}">
        <p14:creationId xmlns:p14="http://schemas.microsoft.com/office/powerpoint/2010/main" val="31010228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9"/>
          <p:cNvSpPr/>
          <p:nvPr/>
        </p:nvSpPr>
        <p:spPr>
          <a:xfrm>
            <a:off x="1089025" y="4902200"/>
            <a:ext cx="4337050" cy="0"/>
          </a:xfrm>
          <a:custGeom>
            <a:avLst/>
            <a:gdLst/>
            <a:ahLst/>
            <a:cxnLst/>
            <a:rect l="l" t="t" r="r" b="b"/>
            <a:pathLst>
              <a:path w="4337050">
                <a:moveTo>
                  <a:pt x="4337050" y="0"/>
                </a:moveTo>
                <a:lnTo>
                  <a:pt x="0" y="0"/>
                </a:lnTo>
              </a:path>
            </a:pathLst>
          </a:custGeom>
          <a:ln w="6350">
            <a:solidFill>
              <a:srgbClr val="5A471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object 2"/>
          <p:cNvSpPr txBox="1"/>
          <p:nvPr/>
        </p:nvSpPr>
        <p:spPr>
          <a:xfrm>
            <a:off x="6152579" y="4809505"/>
            <a:ext cx="2546985" cy="17780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5" normalizeH="0" baseline="0" noProof="0">
                <a:ln>
                  <a:noFill/>
                </a:ln>
                <a:solidFill>
                  <a:srgbClr val="006EB6"/>
                </a:solidFill>
                <a:effectLst/>
                <a:uLnTx/>
                <a:uFillTx/>
                <a:latin typeface="Century"/>
                <a:ea typeface="+mn-ea"/>
                <a:cs typeface="Century"/>
              </a:rPr>
              <a:t>JOINT </a:t>
            </a:r>
            <a:r>
              <a:rPr kumimoji="0" sz="1000" b="0" i="0" u="none" strike="noStrike" kern="1200" cap="none" spc="-10" normalizeH="0" baseline="0" noProof="0">
                <a:ln>
                  <a:noFill/>
                </a:ln>
                <a:solidFill>
                  <a:srgbClr val="006EB6"/>
                </a:solidFill>
                <a:effectLst/>
                <a:uLnTx/>
                <a:uFillTx/>
                <a:latin typeface="Century"/>
                <a:ea typeface="+mn-ea"/>
                <a:cs typeface="Century"/>
              </a:rPr>
              <a:t>ADMINISTRATIVE</a:t>
            </a:r>
            <a:r>
              <a:rPr kumimoji="0" sz="1000" b="0" i="0" u="none" strike="noStrike" kern="1200" cap="none" spc="-65" normalizeH="0" baseline="0" noProof="0">
                <a:ln>
                  <a:noFill/>
                </a:ln>
                <a:solidFill>
                  <a:srgbClr val="006EB6"/>
                </a:solidFill>
                <a:effectLst/>
                <a:uLnTx/>
                <a:uFillTx/>
                <a:latin typeface="Century"/>
                <a:ea typeface="+mn-ea"/>
                <a:cs typeface="Century"/>
              </a:rPr>
              <a:t> </a:t>
            </a:r>
            <a:r>
              <a:rPr kumimoji="0" sz="1000" b="0" i="0" u="none" strike="noStrike" kern="1200" cap="none" spc="-10" normalizeH="0" baseline="0" noProof="0">
                <a:ln>
                  <a:noFill/>
                </a:ln>
                <a:solidFill>
                  <a:srgbClr val="006EB6"/>
                </a:solidFill>
                <a:effectLst/>
                <a:uLnTx/>
                <a:uFillTx/>
                <a:latin typeface="Century"/>
                <a:ea typeface="+mn-ea"/>
                <a:cs typeface="Century"/>
              </a:rPr>
              <a:t>OPERATIONS</a:t>
            </a:r>
            <a:endParaRPr kumimoji="0" sz="1000" b="0" i="0" u="none" strike="noStrike" kern="1200" cap="none" spc="0" normalizeH="0" baseline="0" noProof="0">
              <a:ln>
                <a:noFill/>
              </a:ln>
              <a:solidFill>
                <a:prstClr val="black"/>
              </a:solidFill>
              <a:effectLst/>
              <a:uLnTx/>
              <a:uFillTx/>
              <a:latin typeface="Century"/>
              <a:ea typeface="+mn-ea"/>
              <a:cs typeface="Century"/>
            </a:endParaRPr>
          </a:p>
        </p:txBody>
      </p:sp>
      <p:sp>
        <p:nvSpPr>
          <p:cNvPr id="4" name="object 4"/>
          <p:cNvSpPr/>
          <p:nvPr/>
        </p:nvSpPr>
        <p:spPr>
          <a:xfrm>
            <a:off x="5950711" y="4849684"/>
            <a:ext cx="100231" cy="105029"/>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5642390" y="4851417"/>
            <a:ext cx="66141" cy="103301"/>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5777760" y="4851420"/>
            <a:ext cx="103720" cy="101561"/>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5744688"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5915062"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txBox="1">
            <a:spLocks noGrp="1"/>
          </p:cNvSpPr>
          <p:nvPr>
            <p:ph type="title"/>
          </p:nvPr>
        </p:nvSpPr>
        <p:spPr>
          <a:xfrm>
            <a:off x="69157" y="85812"/>
            <a:ext cx="9077616" cy="689932"/>
          </a:xfrm>
          <a:prstGeom prst="rect">
            <a:avLst/>
          </a:prstGeom>
        </p:spPr>
        <p:txBody>
          <a:bodyPr vert="horz" wrap="square" lIns="0" tIns="12700" rIns="0" bIns="0" rtlCol="0" anchor="t">
            <a:spAutoFit/>
          </a:bodyPr>
          <a:lstStyle/>
          <a:p>
            <a:pPr marL="12700">
              <a:lnSpc>
                <a:spcPct val="100000"/>
              </a:lnSpc>
              <a:spcBef>
                <a:spcPts val="100"/>
              </a:spcBef>
            </a:pPr>
            <a:r>
              <a:rPr lang="en-US" sz="4400"/>
              <a:t>Work/Life Programs</a:t>
            </a:r>
          </a:p>
        </p:txBody>
      </p:sp>
      <p:sp>
        <p:nvSpPr>
          <p:cNvPr id="11" name="object 11"/>
          <p:cNvSpPr/>
          <p:nvPr/>
        </p:nvSpPr>
        <p:spPr>
          <a:xfrm>
            <a:off x="0" y="885825"/>
            <a:ext cx="9144000" cy="0"/>
          </a:xfrm>
          <a:custGeom>
            <a:avLst/>
            <a:gdLst/>
            <a:ahLst/>
            <a:cxnLst/>
            <a:rect l="l" t="t" r="r" b="b"/>
            <a:pathLst>
              <a:path w="9144000">
                <a:moveTo>
                  <a:pt x="0" y="0"/>
                </a:moveTo>
                <a:lnTo>
                  <a:pt x="9144000" y="0"/>
                </a:lnTo>
              </a:path>
            </a:pathLst>
          </a:custGeom>
          <a:ln w="57150">
            <a:solidFill>
              <a:srgbClr val="34786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txBox="1"/>
          <p:nvPr/>
        </p:nvSpPr>
        <p:spPr>
          <a:xfrm>
            <a:off x="109475" y="965393"/>
            <a:ext cx="9036854" cy="3675365"/>
          </a:xfrm>
          <a:prstGeom prst="rect">
            <a:avLst/>
          </a:prstGeom>
          <a:noFill/>
        </p:spPr>
        <p:txBody>
          <a:bodyPr vert="horz" wrap="square" lIns="0" tIns="12700" rIns="0" bIns="0" rtlCol="0" anchor="t">
            <a:spAutoFit/>
          </a:bodyPr>
          <a:lstStyle/>
          <a:p>
            <a:pPr marL="182880" indent="-182880">
              <a:buFont typeface="Arial"/>
              <a:buChar char="•"/>
            </a:pPr>
            <a:r>
              <a:rPr lang="en-US" sz="1700" dirty="0">
                <a:solidFill>
                  <a:srgbClr val="5A471B"/>
                </a:solidFill>
                <a:latin typeface="Arial"/>
                <a:cs typeface="Arial"/>
              </a:rPr>
              <a:t>Fitness Center Reimbursement Program </a:t>
            </a:r>
            <a:r>
              <a:rPr lang="en-US" sz="1700" dirty="0">
                <a:solidFill>
                  <a:srgbClr val="5A471B"/>
                </a:solidFill>
                <a:latin typeface="Arial"/>
                <a:cs typeface="Arial"/>
                <a:hlinkClick r:id="rId6"/>
              </a:rPr>
              <a:t>228 FW3</a:t>
            </a:r>
            <a:endParaRPr lang="en-US" sz="1700" dirty="0">
              <a:solidFill>
                <a:srgbClr val="5A471B"/>
              </a:solidFill>
              <a:latin typeface="Arial"/>
              <a:cs typeface="Arial"/>
            </a:endParaRPr>
          </a:p>
          <a:p>
            <a:pPr marL="640080" lvl="2" indent="-182880">
              <a:buFont typeface="Arial" panose="020B0604020202020204" pitchFamily="34" charset="0"/>
              <a:buChar char="•"/>
            </a:pPr>
            <a:r>
              <a:rPr lang="en-US" sz="1700" u="sng" dirty="0">
                <a:solidFill>
                  <a:srgbClr val="5A471B"/>
                </a:solidFill>
                <a:latin typeface="Arial"/>
                <a:cs typeface="Arial"/>
              </a:rPr>
              <a:t>Permanent</a:t>
            </a:r>
            <a:r>
              <a:rPr lang="en-US" sz="1700" dirty="0">
                <a:solidFill>
                  <a:srgbClr val="5A471B"/>
                </a:solidFill>
                <a:latin typeface="Arial"/>
                <a:cs typeface="Arial"/>
              </a:rPr>
              <a:t> employees may receive reimbursement for fitness center fees</a:t>
            </a:r>
          </a:p>
          <a:p>
            <a:pPr marL="640080" lvl="2" indent="-182880">
              <a:buFont typeface="Arial" panose="020B0604020202020204" pitchFamily="34" charset="0"/>
              <a:buChar char="•"/>
            </a:pPr>
            <a:r>
              <a:rPr lang="en-US" sz="1700" dirty="0">
                <a:solidFill>
                  <a:srgbClr val="5A471B"/>
                </a:solidFill>
                <a:latin typeface="Arial"/>
                <a:cs typeface="Arial"/>
              </a:rPr>
              <a:t>TERM and Seasonal employees ineligible</a:t>
            </a:r>
            <a:endParaRPr lang="en-US" sz="1700" dirty="0">
              <a:solidFill>
                <a:srgbClr val="000000"/>
              </a:solidFill>
              <a:latin typeface="Arial"/>
              <a:cs typeface="Calibri"/>
            </a:endParaRPr>
          </a:p>
          <a:p>
            <a:pPr marL="640080" lvl="2" indent="-182880">
              <a:buFont typeface="Arial" panose="020B0604020202020204" pitchFamily="34" charset="0"/>
              <a:buChar char="•"/>
            </a:pPr>
            <a:r>
              <a:rPr lang="en-US" sz="1700" dirty="0">
                <a:solidFill>
                  <a:srgbClr val="5A471B"/>
                </a:solidFill>
                <a:latin typeface="Arial"/>
                <a:cs typeface="Arial"/>
              </a:rPr>
              <a:t>Service will reimburse 50% of membership fee for commercial, non-Federally sponsored fitness center, up to $300.00 per year </a:t>
            </a:r>
            <a:endParaRPr lang="en-US" sz="1700" dirty="0">
              <a:latin typeface="Arial"/>
              <a:cs typeface="Calibri"/>
            </a:endParaRPr>
          </a:p>
          <a:p>
            <a:pPr marL="182880" lvl="0" indent="-182880">
              <a:buFont typeface="Arial"/>
              <a:buChar char="•"/>
            </a:pPr>
            <a:r>
              <a:rPr lang="en-US" sz="1700" dirty="0">
                <a:solidFill>
                  <a:srgbClr val="5A471B"/>
                </a:solidFill>
                <a:latin typeface="Arial"/>
                <a:cs typeface="Arial"/>
              </a:rPr>
              <a:t>Financial Planning Reimbursement Program </a:t>
            </a:r>
            <a:r>
              <a:rPr lang="en-US" sz="1700" dirty="0">
                <a:solidFill>
                  <a:srgbClr val="5A471B"/>
                </a:solidFill>
                <a:latin typeface="Arial"/>
                <a:cs typeface="Arial"/>
                <a:hlinkClick r:id="rId7"/>
              </a:rPr>
              <a:t>228 FW4</a:t>
            </a:r>
            <a:endParaRPr lang="en-US" sz="1700" dirty="0">
              <a:solidFill>
                <a:srgbClr val="5A471B"/>
              </a:solidFill>
              <a:latin typeface="Arial"/>
              <a:cs typeface="Arial"/>
            </a:endParaRPr>
          </a:p>
          <a:p>
            <a:pPr marL="640080" lvl="2" indent="-182880">
              <a:buFont typeface="Arial" panose="020B0604020202020204" pitchFamily="34" charset="0"/>
              <a:buChar char="•"/>
            </a:pPr>
            <a:r>
              <a:rPr lang="en-US" sz="1700" u="sng" dirty="0">
                <a:solidFill>
                  <a:srgbClr val="5A471B"/>
                </a:solidFill>
                <a:latin typeface="Arial"/>
                <a:cs typeface="Arial"/>
              </a:rPr>
              <a:t>Permanent</a:t>
            </a:r>
            <a:r>
              <a:rPr lang="en-US" sz="1700" dirty="0">
                <a:solidFill>
                  <a:srgbClr val="5A471B"/>
                </a:solidFill>
                <a:latin typeface="Arial"/>
                <a:cs typeface="Arial"/>
              </a:rPr>
              <a:t> employees may receive reimbursement for Personal Financial Planner services</a:t>
            </a:r>
          </a:p>
          <a:p>
            <a:pPr marL="640080" lvl="2" indent="-182880">
              <a:buFont typeface="Arial" panose="020B0604020202020204" pitchFamily="34" charset="0"/>
              <a:buChar char="•"/>
            </a:pPr>
            <a:r>
              <a:rPr lang="en-US" sz="1700" dirty="0">
                <a:solidFill>
                  <a:srgbClr val="5A471B"/>
                </a:solidFill>
                <a:latin typeface="Arial"/>
                <a:cs typeface="Arial"/>
              </a:rPr>
              <a:t>Service will reimburse 50% of fees, up to $200, once every three years, or within a year of retirement</a:t>
            </a:r>
            <a:endParaRPr lang="en-US" sz="1700" dirty="0">
              <a:latin typeface="Arial"/>
              <a:cs typeface="Arial"/>
            </a:endParaRPr>
          </a:p>
          <a:p>
            <a:pPr marL="182880" lvl="0" indent="-182880">
              <a:buFont typeface="Arial"/>
              <a:buChar char="•"/>
            </a:pPr>
            <a:r>
              <a:rPr lang="en-US" sz="1700" dirty="0">
                <a:solidFill>
                  <a:srgbClr val="5A471B"/>
                </a:solidFill>
                <a:latin typeface="Arial"/>
                <a:cs typeface="Arial"/>
              </a:rPr>
              <a:t>Transportation Subsidy Benefit Program (</a:t>
            </a:r>
            <a:r>
              <a:rPr lang="en-US" sz="1700" dirty="0">
                <a:solidFill>
                  <a:srgbClr val="5A471B"/>
                </a:solidFill>
                <a:latin typeface="Arial"/>
                <a:cs typeface="Arial"/>
                <a:hlinkClick r:id="rId8"/>
              </a:rPr>
              <a:t>DOI site</a:t>
            </a:r>
            <a:r>
              <a:rPr lang="en-US" sz="1700" dirty="0">
                <a:solidFill>
                  <a:srgbClr val="5A471B"/>
                </a:solidFill>
                <a:latin typeface="Arial"/>
                <a:cs typeface="Arial"/>
              </a:rPr>
              <a:t>)</a:t>
            </a:r>
          </a:p>
          <a:p>
            <a:pPr marL="640080" lvl="2" indent="-182880">
              <a:buFont typeface="Arial" panose="020B0604020202020204" pitchFamily="34" charset="0"/>
              <a:buChar char="•"/>
            </a:pPr>
            <a:r>
              <a:rPr lang="en-US" sz="1700" dirty="0">
                <a:solidFill>
                  <a:srgbClr val="5A471B"/>
                </a:solidFill>
                <a:latin typeface="Arial"/>
                <a:cs typeface="Arial"/>
              </a:rPr>
              <a:t>Provides up to $260 per month for public and mass transit </a:t>
            </a:r>
          </a:p>
          <a:p>
            <a:pPr marL="182880" lvl="0" indent="-182880">
              <a:buFont typeface="Arial"/>
              <a:buChar char="•"/>
            </a:pPr>
            <a:r>
              <a:rPr lang="en-US" sz="1700" dirty="0">
                <a:solidFill>
                  <a:srgbClr val="5A471B"/>
                </a:solidFill>
                <a:latin typeface="Arial"/>
                <a:cs typeface="Arial"/>
              </a:rPr>
              <a:t>Professional Liability Insurance Reimbursement Program </a:t>
            </a:r>
            <a:r>
              <a:rPr lang="en-US" sz="1700" dirty="0">
                <a:solidFill>
                  <a:srgbClr val="5A471B"/>
                </a:solidFill>
                <a:latin typeface="Arial"/>
                <a:cs typeface="Arial"/>
                <a:hlinkClick r:id="rId9"/>
              </a:rPr>
              <a:t>228 FW1</a:t>
            </a:r>
            <a:endParaRPr lang="en-US" sz="1700" dirty="0">
              <a:solidFill>
                <a:srgbClr val="5A471B"/>
              </a:solidFill>
              <a:latin typeface="Arial"/>
              <a:cs typeface="Arial"/>
            </a:endParaRPr>
          </a:p>
          <a:p>
            <a:pPr marL="640080" lvl="2" indent="-182880">
              <a:buFont typeface="Arial" panose="020B0604020202020204" pitchFamily="34" charset="0"/>
              <a:buChar char="•"/>
            </a:pPr>
            <a:r>
              <a:rPr lang="en-US" sz="1700" dirty="0">
                <a:solidFill>
                  <a:srgbClr val="5A471B"/>
                </a:solidFill>
                <a:latin typeface="Arial"/>
                <a:cs typeface="Arial"/>
              </a:rPr>
              <a:t>Eligible employees may receive reimbursement for professional liability insurance fees</a:t>
            </a:r>
          </a:p>
        </p:txBody>
      </p:sp>
      <p:sp>
        <p:nvSpPr>
          <p:cNvPr id="13" name="object 3">
            <a:extLst>
              <a:ext uri="{FF2B5EF4-FFF2-40B4-BE49-F238E27FC236}">
                <a16:creationId xmlns:a16="http://schemas.microsoft.com/office/drawing/2014/main" id="{F3725EDE-5C10-4B1B-8DD2-1E87749C8214}"/>
              </a:ext>
            </a:extLst>
          </p:cNvPr>
          <p:cNvSpPr txBox="1"/>
          <p:nvPr/>
        </p:nvSpPr>
        <p:spPr>
          <a:xfrm>
            <a:off x="444499" y="4815013"/>
            <a:ext cx="644523" cy="16671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5" normalizeH="0" baseline="0" noProof="0">
                <a:ln>
                  <a:noFill/>
                </a:ln>
                <a:solidFill>
                  <a:srgbClr val="006EB6"/>
                </a:solidFill>
                <a:effectLst/>
                <a:uLnTx/>
                <a:uFillTx/>
                <a:latin typeface="Century"/>
                <a:ea typeface="+mn-ea"/>
                <a:cs typeface="Century"/>
              </a:rPr>
              <a:t>pg </a:t>
            </a:r>
            <a:fld id="{185B9E5A-512F-4812-95A8-FA19FCEB646A}" type="slidenum">
              <a:rPr kumimoji="0" lang="en-US" sz="1000" b="0" i="0" u="none" strike="noStrike" kern="1200" cap="none" spc="-5" normalizeH="0" baseline="0" noProof="0" smtClean="0">
                <a:ln>
                  <a:noFill/>
                </a:ln>
                <a:solidFill>
                  <a:srgbClr val="006EB6"/>
                </a:solidFill>
                <a:effectLst/>
                <a:uLnTx/>
                <a:uFillTx/>
                <a:latin typeface="Century"/>
                <a:ea typeface="+mn-ea"/>
                <a:cs typeface="Century"/>
              </a:rPr>
              <a:pPr marL="12700" marR="0" lvl="0" indent="0" algn="l" defTabSz="914400" rtl="0" eaLnBrk="1" fontAlgn="auto" latinLnBrk="0" hangingPunct="1">
                <a:lnSpc>
                  <a:spcPct val="100000"/>
                </a:lnSpc>
                <a:spcBef>
                  <a:spcPts val="100"/>
                </a:spcBef>
                <a:spcAft>
                  <a:spcPts val="0"/>
                </a:spcAft>
                <a:buClrTx/>
                <a:buSzTx/>
                <a:buFontTx/>
                <a:buNone/>
                <a:tabLst/>
                <a:defRPr/>
              </a:pPr>
              <a:t>33</a:t>
            </a:fld>
            <a:endParaRPr kumimoji="0" sz="1000" b="0" i="0" u="none" strike="noStrike" kern="1200" cap="none" spc="0" normalizeH="0" baseline="0" noProof="0">
              <a:ln>
                <a:noFill/>
              </a:ln>
              <a:solidFill>
                <a:prstClr val="black"/>
              </a:solidFill>
              <a:effectLst/>
              <a:uLnTx/>
              <a:uFillTx/>
              <a:latin typeface="Century"/>
              <a:ea typeface="+mn-ea"/>
              <a:cs typeface="Century"/>
            </a:endParaRPr>
          </a:p>
        </p:txBody>
      </p:sp>
    </p:spTree>
    <p:extLst>
      <p:ext uri="{BB962C8B-B14F-4D97-AF65-F5344CB8AC3E}">
        <p14:creationId xmlns:p14="http://schemas.microsoft.com/office/powerpoint/2010/main" val="32267999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9"/>
          <p:cNvSpPr/>
          <p:nvPr/>
        </p:nvSpPr>
        <p:spPr>
          <a:xfrm>
            <a:off x="1089025" y="4902200"/>
            <a:ext cx="4337050" cy="0"/>
          </a:xfrm>
          <a:custGeom>
            <a:avLst/>
            <a:gdLst/>
            <a:ahLst/>
            <a:cxnLst/>
            <a:rect l="l" t="t" r="r" b="b"/>
            <a:pathLst>
              <a:path w="4337050">
                <a:moveTo>
                  <a:pt x="4337050" y="0"/>
                </a:moveTo>
                <a:lnTo>
                  <a:pt x="0" y="0"/>
                </a:lnTo>
              </a:path>
            </a:pathLst>
          </a:custGeom>
          <a:ln w="6350">
            <a:solidFill>
              <a:srgbClr val="5A471B"/>
            </a:solidFill>
          </a:ln>
        </p:spPr>
        <p:txBody>
          <a:bodyPr wrap="square" lIns="0" tIns="0" rIns="0" bIns="0" rtlCol="0"/>
          <a:lstStyle/>
          <a:p>
            <a:endParaRPr/>
          </a:p>
        </p:txBody>
      </p:sp>
      <p:sp>
        <p:nvSpPr>
          <p:cNvPr id="2" name="object 2"/>
          <p:cNvSpPr txBox="1"/>
          <p:nvPr/>
        </p:nvSpPr>
        <p:spPr>
          <a:xfrm>
            <a:off x="6152579" y="4809505"/>
            <a:ext cx="2546985" cy="177800"/>
          </a:xfrm>
          <a:prstGeom prst="rect">
            <a:avLst/>
          </a:prstGeom>
        </p:spPr>
        <p:txBody>
          <a:bodyPr vert="horz" wrap="square" lIns="0" tIns="12700" rIns="0" bIns="0" rtlCol="0">
            <a:spAutoFit/>
          </a:bodyPr>
          <a:lstStyle/>
          <a:p>
            <a:pPr marL="12700">
              <a:lnSpc>
                <a:spcPct val="100000"/>
              </a:lnSpc>
              <a:spcBef>
                <a:spcPts val="100"/>
              </a:spcBef>
            </a:pPr>
            <a:r>
              <a:rPr sz="1000" spc="-5">
                <a:solidFill>
                  <a:srgbClr val="006EB6"/>
                </a:solidFill>
                <a:latin typeface="Century"/>
                <a:cs typeface="Century"/>
              </a:rPr>
              <a:t>JOINT </a:t>
            </a:r>
            <a:r>
              <a:rPr sz="1000" spc="-10">
                <a:solidFill>
                  <a:srgbClr val="006EB6"/>
                </a:solidFill>
                <a:latin typeface="Century"/>
                <a:cs typeface="Century"/>
              </a:rPr>
              <a:t>ADMINISTRATIVE</a:t>
            </a:r>
            <a:r>
              <a:rPr sz="1000" spc="-65">
                <a:solidFill>
                  <a:srgbClr val="006EB6"/>
                </a:solidFill>
                <a:latin typeface="Century"/>
                <a:cs typeface="Century"/>
              </a:rPr>
              <a:t> </a:t>
            </a:r>
            <a:r>
              <a:rPr sz="1000" spc="-10">
                <a:solidFill>
                  <a:srgbClr val="006EB6"/>
                </a:solidFill>
                <a:latin typeface="Century"/>
                <a:cs typeface="Century"/>
              </a:rPr>
              <a:t>OPERATIONS</a:t>
            </a:r>
            <a:endParaRPr sz="1000">
              <a:latin typeface="Century"/>
              <a:cs typeface="Century"/>
            </a:endParaRPr>
          </a:p>
        </p:txBody>
      </p:sp>
      <p:sp>
        <p:nvSpPr>
          <p:cNvPr id="4" name="object 4"/>
          <p:cNvSpPr/>
          <p:nvPr/>
        </p:nvSpPr>
        <p:spPr>
          <a:xfrm>
            <a:off x="5950711" y="4849684"/>
            <a:ext cx="100231" cy="1050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42390" y="4851417"/>
            <a:ext cx="66141" cy="10330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777760" y="4851420"/>
            <a:ext cx="103720" cy="101561"/>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744688"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endParaRPr/>
          </a:p>
        </p:txBody>
      </p:sp>
      <p:sp>
        <p:nvSpPr>
          <p:cNvPr id="8" name="object 8"/>
          <p:cNvSpPr/>
          <p:nvPr/>
        </p:nvSpPr>
        <p:spPr>
          <a:xfrm>
            <a:off x="5915062"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endParaRPr/>
          </a:p>
        </p:txBody>
      </p:sp>
      <p:sp>
        <p:nvSpPr>
          <p:cNvPr id="10" name="object 10"/>
          <p:cNvSpPr txBox="1">
            <a:spLocks noGrp="1"/>
          </p:cNvSpPr>
          <p:nvPr>
            <p:ph type="title"/>
          </p:nvPr>
        </p:nvSpPr>
        <p:spPr>
          <a:xfrm>
            <a:off x="444472" y="158884"/>
            <a:ext cx="8255056" cy="751488"/>
          </a:xfrm>
          <a:prstGeom prst="rect">
            <a:avLst/>
          </a:prstGeom>
        </p:spPr>
        <p:txBody>
          <a:bodyPr vert="horz" wrap="square" lIns="0" tIns="12700" rIns="0" bIns="0" rtlCol="0">
            <a:spAutoFit/>
          </a:bodyPr>
          <a:lstStyle/>
          <a:p>
            <a:pPr marL="12700">
              <a:lnSpc>
                <a:spcPct val="100000"/>
              </a:lnSpc>
              <a:spcBef>
                <a:spcPts val="100"/>
              </a:spcBef>
            </a:pPr>
            <a:r>
              <a:rPr lang="en-US"/>
              <a:t>Benefits and Pay/Leave Information for</a:t>
            </a:r>
            <a:br>
              <a:rPr lang="en-US"/>
            </a:br>
            <a:r>
              <a:rPr lang="en-US">
                <a:solidFill>
                  <a:srgbClr val="FF0000"/>
                </a:solidFill>
              </a:rPr>
              <a:t> Transferees </a:t>
            </a:r>
            <a:r>
              <a:rPr lang="en-US"/>
              <a:t>ONLY</a:t>
            </a:r>
          </a:p>
        </p:txBody>
      </p:sp>
      <p:sp>
        <p:nvSpPr>
          <p:cNvPr id="11" name="object 11"/>
          <p:cNvSpPr/>
          <p:nvPr/>
        </p:nvSpPr>
        <p:spPr>
          <a:xfrm>
            <a:off x="0" y="885825"/>
            <a:ext cx="9144000" cy="0"/>
          </a:xfrm>
          <a:custGeom>
            <a:avLst/>
            <a:gdLst/>
            <a:ahLst/>
            <a:cxnLst/>
            <a:rect l="l" t="t" r="r" b="b"/>
            <a:pathLst>
              <a:path w="9144000">
                <a:moveTo>
                  <a:pt x="0" y="0"/>
                </a:moveTo>
                <a:lnTo>
                  <a:pt x="9144000" y="0"/>
                </a:lnTo>
              </a:path>
            </a:pathLst>
          </a:custGeom>
          <a:ln w="57150">
            <a:solidFill>
              <a:srgbClr val="347863"/>
            </a:solidFill>
          </a:ln>
        </p:spPr>
        <p:txBody>
          <a:bodyPr wrap="square" lIns="0" tIns="0" rIns="0" bIns="0" rtlCol="0"/>
          <a:lstStyle/>
          <a:p>
            <a:endParaRPr/>
          </a:p>
        </p:txBody>
      </p:sp>
      <p:sp>
        <p:nvSpPr>
          <p:cNvPr id="12" name="object 12"/>
          <p:cNvSpPr txBox="1"/>
          <p:nvPr/>
        </p:nvSpPr>
        <p:spPr>
          <a:xfrm>
            <a:off x="444500" y="1099886"/>
            <a:ext cx="7937500" cy="3059812"/>
          </a:xfrm>
          <a:prstGeom prst="rect">
            <a:avLst/>
          </a:prstGeom>
          <a:noFill/>
        </p:spPr>
        <p:txBody>
          <a:bodyPr vert="horz" wrap="square" lIns="0" tIns="12700" rIns="0" bIns="0" rtlCol="0">
            <a:spAutoFit/>
          </a:bodyPr>
          <a:lstStyle/>
          <a:p>
            <a:pPr marL="285750" indent="-285750">
              <a:buFont typeface="Arial" panose="020B0604020202020204" pitchFamily="34" charset="0"/>
              <a:buChar char="•"/>
            </a:pPr>
            <a:r>
              <a:rPr lang="en-US">
                <a:solidFill>
                  <a:srgbClr val="5A471B"/>
                </a:solidFill>
                <a:latin typeface="Arial"/>
                <a:cs typeface="Arial"/>
              </a:rPr>
              <a:t>Transferees from another DOI Bureau, everything  will automatically transfer.</a:t>
            </a:r>
          </a:p>
          <a:p>
            <a:pPr marL="285750" indent="-285750">
              <a:buFont typeface="Arial" panose="020B0604020202020204" pitchFamily="34" charset="0"/>
              <a:buChar char="•"/>
            </a:pPr>
            <a:r>
              <a:rPr lang="en-US">
                <a:solidFill>
                  <a:srgbClr val="5A471B"/>
                </a:solidFill>
                <a:latin typeface="Arial"/>
                <a:cs typeface="Arial"/>
              </a:rPr>
              <a:t>Transferees from a non-DOI Bureau will have the  following Benefit and Pay/Leave automatically  transferred from your previous agency –</a:t>
            </a:r>
          </a:p>
          <a:p>
            <a:pPr marL="742950" lvl="1" indent="-285750">
              <a:buFont typeface="Arial" panose="020B0604020202020204" pitchFamily="34" charset="0"/>
              <a:buChar char="•"/>
            </a:pPr>
            <a:r>
              <a:rPr lang="en-US">
                <a:solidFill>
                  <a:srgbClr val="5A471B"/>
                </a:solidFill>
                <a:latin typeface="Arial"/>
                <a:cs typeface="Arial"/>
              </a:rPr>
              <a:t>FEHB</a:t>
            </a:r>
          </a:p>
          <a:p>
            <a:pPr marL="742950" lvl="1" indent="-285750">
              <a:buFont typeface="Arial" panose="020B0604020202020204" pitchFamily="34" charset="0"/>
              <a:buChar char="•"/>
            </a:pPr>
            <a:r>
              <a:rPr lang="en-US">
                <a:solidFill>
                  <a:srgbClr val="5A471B"/>
                </a:solidFill>
                <a:latin typeface="Arial"/>
                <a:cs typeface="Arial"/>
              </a:rPr>
              <a:t>FEGLI</a:t>
            </a:r>
          </a:p>
          <a:p>
            <a:pPr marL="742950" lvl="1" indent="-285750">
              <a:buFont typeface="Arial" panose="020B0604020202020204" pitchFamily="34" charset="0"/>
              <a:buChar char="•"/>
            </a:pPr>
            <a:r>
              <a:rPr lang="en-US">
                <a:solidFill>
                  <a:srgbClr val="5A471B"/>
                </a:solidFill>
                <a:latin typeface="Arial"/>
                <a:cs typeface="Arial"/>
              </a:rPr>
              <a:t>TSP</a:t>
            </a:r>
          </a:p>
          <a:p>
            <a:pPr marL="742950" lvl="1" indent="-285750">
              <a:buFont typeface="Arial" panose="020B0604020202020204" pitchFamily="34" charset="0"/>
              <a:buChar char="•"/>
            </a:pPr>
            <a:r>
              <a:rPr lang="en-US">
                <a:solidFill>
                  <a:srgbClr val="5A471B"/>
                </a:solidFill>
                <a:latin typeface="Arial"/>
                <a:cs typeface="Arial"/>
              </a:rPr>
              <a:t>Retirement</a:t>
            </a:r>
          </a:p>
          <a:p>
            <a:pPr marL="742950" lvl="1" indent="-285750">
              <a:buFont typeface="Arial" panose="020B0604020202020204" pitchFamily="34" charset="0"/>
              <a:buChar char="•"/>
            </a:pPr>
            <a:r>
              <a:rPr lang="en-US">
                <a:solidFill>
                  <a:srgbClr val="5A471B"/>
                </a:solidFill>
                <a:latin typeface="Arial"/>
                <a:cs typeface="Arial"/>
              </a:rPr>
              <a:t>Designation of Beneficiary for FEGLI and FERS. (TSP and  CSRS are not in OPF).</a:t>
            </a:r>
          </a:p>
          <a:p>
            <a:pPr marL="285750" indent="-285750">
              <a:buFont typeface="Arial" panose="020B0604020202020204" pitchFamily="34" charset="0"/>
              <a:buChar char="•"/>
            </a:pPr>
            <a:r>
              <a:rPr lang="en-US">
                <a:solidFill>
                  <a:srgbClr val="5A471B"/>
                </a:solidFill>
                <a:latin typeface="Arial"/>
                <a:cs typeface="Arial"/>
              </a:rPr>
              <a:t>Check your Leave and Earnings Statement!</a:t>
            </a:r>
          </a:p>
        </p:txBody>
      </p:sp>
      <p:sp>
        <p:nvSpPr>
          <p:cNvPr id="13" name="object 3">
            <a:extLst>
              <a:ext uri="{FF2B5EF4-FFF2-40B4-BE49-F238E27FC236}">
                <a16:creationId xmlns:a16="http://schemas.microsoft.com/office/drawing/2014/main" id="{F3725EDE-5C10-4B1B-8DD2-1E87749C8214}"/>
              </a:ext>
            </a:extLst>
          </p:cNvPr>
          <p:cNvSpPr txBox="1"/>
          <p:nvPr/>
        </p:nvSpPr>
        <p:spPr>
          <a:xfrm>
            <a:off x="444499" y="4815013"/>
            <a:ext cx="644523" cy="166712"/>
          </a:xfrm>
          <a:prstGeom prst="rect">
            <a:avLst/>
          </a:prstGeom>
        </p:spPr>
        <p:txBody>
          <a:bodyPr vert="horz" wrap="square" lIns="0" tIns="12700" rIns="0" bIns="0" rtlCol="0">
            <a:spAutoFit/>
          </a:bodyPr>
          <a:lstStyle/>
          <a:p>
            <a:pPr marL="12700">
              <a:lnSpc>
                <a:spcPct val="100000"/>
              </a:lnSpc>
              <a:spcBef>
                <a:spcPts val="100"/>
              </a:spcBef>
            </a:pPr>
            <a:r>
              <a:rPr sz="1000" spc="-5">
                <a:solidFill>
                  <a:srgbClr val="006EB6"/>
                </a:solidFill>
                <a:latin typeface="Century"/>
                <a:cs typeface="Century"/>
              </a:rPr>
              <a:t>pg </a:t>
            </a:r>
            <a:fld id="{185B9E5A-512F-4812-95A8-FA19FCEB646A}" type="slidenum">
              <a:rPr lang="en-US" sz="1000" spc="-5" smtClean="0">
                <a:solidFill>
                  <a:srgbClr val="006EB6"/>
                </a:solidFill>
                <a:latin typeface="Century"/>
                <a:cs typeface="Century"/>
              </a:rPr>
              <a:t>34</a:t>
            </a:fld>
            <a:endParaRPr sz="1000">
              <a:latin typeface="Century"/>
              <a:cs typeface="Century"/>
            </a:endParaRPr>
          </a:p>
        </p:txBody>
      </p:sp>
    </p:spTree>
    <p:extLst>
      <p:ext uri="{BB962C8B-B14F-4D97-AF65-F5344CB8AC3E}">
        <p14:creationId xmlns:p14="http://schemas.microsoft.com/office/powerpoint/2010/main" val="22705455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9"/>
          <p:cNvSpPr/>
          <p:nvPr/>
        </p:nvSpPr>
        <p:spPr>
          <a:xfrm>
            <a:off x="1089025" y="4902200"/>
            <a:ext cx="4337050" cy="0"/>
          </a:xfrm>
          <a:custGeom>
            <a:avLst/>
            <a:gdLst/>
            <a:ahLst/>
            <a:cxnLst/>
            <a:rect l="l" t="t" r="r" b="b"/>
            <a:pathLst>
              <a:path w="4337050">
                <a:moveTo>
                  <a:pt x="4337050" y="0"/>
                </a:moveTo>
                <a:lnTo>
                  <a:pt x="0" y="0"/>
                </a:lnTo>
              </a:path>
            </a:pathLst>
          </a:custGeom>
          <a:ln w="6350">
            <a:solidFill>
              <a:srgbClr val="5A471B"/>
            </a:solidFill>
          </a:ln>
        </p:spPr>
        <p:txBody>
          <a:bodyPr wrap="square" lIns="0" tIns="0" rIns="0" bIns="0" rtlCol="0"/>
          <a:lstStyle/>
          <a:p>
            <a:endParaRPr/>
          </a:p>
        </p:txBody>
      </p:sp>
      <p:sp>
        <p:nvSpPr>
          <p:cNvPr id="2" name="object 2"/>
          <p:cNvSpPr txBox="1"/>
          <p:nvPr/>
        </p:nvSpPr>
        <p:spPr>
          <a:xfrm>
            <a:off x="6152579" y="4809505"/>
            <a:ext cx="2546985" cy="177800"/>
          </a:xfrm>
          <a:prstGeom prst="rect">
            <a:avLst/>
          </a:prstGeom>
        </p:spPr>
        <p:txBody>
          <a:bodyPr vert="horz" wrap="square" lIns="0" tIns="12700" rIns="0" bIns="0" rtlCol="0">
            <a:spAutoFit/>
          </a:bodyPr>
          <a:lstStyle/>
          <a:p>
            <a:pPr marL="12700">
              <a:lnSpc>
                <a:spcPct val="100000"/>
              </a:lnSpc>
              <a:spcBef>
                <a:spcPts val="100"/>
              </a:spcBef>
            </a:pPr>
            <a:r>
              <a:rPr sz="1000" spc="-5">
                <a:solidFill>
                  <a:srgbClr val="006EB6"/>
                </a:solidFill>
                <a:latin typeface="Century"/>
                <a:cs typeface="Century"/>
              </a:rPr>
              <a:t>JOINT </a:t>
            </a:r>
            <a:r>
              <a:rPr sz="1000" spc="-10">
                <a:solidFill>
                  <a:srgbClr val="006EB6"/>
                </a:solidFill>
                <a:latin typeface="Century"/>
                <a:cs typeface="Century"/>
              </a:rPr>
              <a:t>ADMINISTRATIVE</a:t>
            </a:r>
            <a:r>
              <a:rPr sz="1000" spc="-65">
                <a:solidFill>
                  <a:srgbClr val="006EB6"/>
                </a:solidFill>
                <a:latin typeface="Century"/>
                <a:cs typeface="Century"/>
              </a:rPr>
              <a:t> </a:t>
            </a:r>
            <a:r>
              <a:rPr sz="1000" spc="-10">
                <a:solidFill>
                  <a:srgbClr val="006EB6"/>
                </a:solidFill>
                <a:latin typeface="Century"/>
                <a:cs typeface="Century"/>
              </a:rPr>
              <a:t>OPERATIONS</a:t>
            </a:r>
            <a:endParaRPr sz="1000">
              <a:latin typeface="Century"/>
              <a:cs typeface="Century"/>
            </a:endParaRPr>
          </a:p>
        </p:txBody>
      </p:sp>
      <p:sp>
        <p:nvSpPr>
          <p:cNvPr id="4" name="object 4"/>
          <p:cNvSpPr/>
          <p:nvPr/>
        </p:nvSpPr>
        <p:spPr>
          <a:xfrm>
            <a:off x="5950711" y="4849684"/>
            <a:ext cx="100231" cy="1050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42390" y="4851417"/>
            <a:ext cx="66141" cy="10330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777760" y="4851420"/>
            <a:ext cx="103720" cy="101561"/>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744688"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endParaRPr/>
          </a:p>
        </p:txBody>
      </p:sp>
      <p:sp>
        <p:nvSpPr>
          <p:cNvPr id="8" name="object 8"/>
          <p:cNvSpPr/>
          <p:nvPr/>
        </p:nvSpPr>
        <p:spPr>
          <a:xfrm>
            <a:off x="5915062"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endParaRPr/>
          </a:p>
        </p:txBody>
      </p:sp>
      <p:sp>
        <p:nvSpPr>
          <p:cNvPr id="10" name="object 10"/>
          <p:cNvSpPr txBox="1">
            <a:spLocks noGrp="1"/>
          </p:cNvSpPr>
          <p:nvPr>
            <p:ph type="title"/>
          </p:nvPr>
        </p:nvSpPr>
        <p:spPr>
          <a:xfrm>
            <a:off x="444500" y="152400"/>
            <a:ext cx="8255056" cy="751488"/>
          </a:xfrm>
          <a:prstGeom prst="rect">
            <a:avLst/>
          </a:prstGeom>
        </p:spPr>
        <p:txBody>
          <a:bodyPr vert="horz" wrap="square" lIns="0" tIns="12700" rIns="0" bIns="0" rtlCol="0">
            <a:spAutoFit/>
          </a:bodyPr>
          <a:lstStyle/>
          <a:p>
            <a:pPr marL="12700">
              <a:lnSpc>
                <a:spcPct val="100000"/>
              </a:lnSpc>
              <a:spcBef>
                <a:spcPts val="100"/>
              </a:spcBef>
            </a:pPr>
            <a:r>
              <a:rPr lang="en-US" dirty="0"/>
              <a:t>Benefits and Pay/Leave Information  for </a:t>
            </a:r>
            <a:r>
              <a:rPr lang="en-US" dirty="0">
                <a:solidFill>
                  <a:srgbClr val="FF0000"/>
                </a:solidFill>
              </a:rPr>
              <a:t>Transferees</a:t>
            </a:r>
            <a:r>
              <a:rPr lang="en-US" dirty="0"/>
              <a:t> </a:t>
            </a:r>
            <a:br>
              <a:rPr lang="en-US" dirty="0"/>
            </a:br>
            <a:r>
              <a:rPr lang="en-US" dirty="0"/>
              <a:t>Action Required - </a:t>
            </a:r>
          </a:p>
        </p:txBody>
      </p:sp>
      <p:sp>
        <p:nvSpPr>
          <p:cNvPr id="11" name="object 11"/>
          <p:cNvSpPr/>
          <p:nvPr/>
        </p:nvSpPr>
        <p:spPr>
          <a:xfrm>
            <a:off x="0" y="885825"/>
            <a:ext cx="9144000" cy="0"/>
          </a:xfrm>
          <a:custGeom>
            <a:avLst/>
            <a:gdLst/>
            <a:ahLst/>
            <a:cxnLst/>
            <a:rect l="l" t="t" r="r" b="b"/>
            <a:pathLst>
              <a:path w="9144000">
                <a:moveTo>
                  <a:pt x="0" y="0"/>
                </a:moveTo>
                <a:lnTo>
                  <a:pt x="9144000" y="0"/>
                </a:lnTo>
              </a:path>
            </a:pathLst>
          </a:custGeom>
          <a:ln w="57150">
            <a:solidFill>
              <a:srgbClr val="347863"/>
            </a:solidFill>
          </a:ln>
        </p:spPr>
        <p:txBody>
          <a:bodyPr wrap="square" lIns="0" tIns="0" rIns="0" bIns="0" rtlCol="0"/>
          <a:lstStyle/>
          <a:p>
            <a:endParaRPr/>
          </a:p>
        </p:txBody>
      </p:sp>
      <p:sp>
        <p:nvSpPr>
          <p:cNvPr id="12" name="object 12"/>
          <p:cNvSpPr txBox="1"/>
          <p:nvPr/>
        </p:nvSpPr>
        <p:spPr>
          <a:xfrm>
            <a:off x="444499" y="990600"/>
            <a:ext cx="8318501" cy="3675365"/>
          </a:xfrm>
          <a:prstGeom prst="rect">
            <a:avLst/>
          </a:prstGeom>
          <a:noFill/>
        </p:spPr>
        <p:txBody>
          <a:bodyPr vert="horz" wrap="square" lIns="0" tIns="12700" rIns="0" bIns="0" rtlCol="0">
            <a:spAutoFit/>
          </a:bodyPr>
          <a:lstStyle/>
          <a:p>
            <a:r>
              <a:rPr lang="en-US" sz="1600" dirty="0">
                <a:solidFill>
                  <a:srgbClr val="5A471B"/>
                </a:solidFill>
                <a:latin typeface="Arial"/>
                <a:cs typeface="Arial"/>
              </a:rPr>
              <a:t>The following Benefits and Pay/Leave will </a:t>
            </a:r>
            <a:r>
              <a:rPr lang="en-US" sz="1600" dirty="0">
                <a:solidFill>
                  <a:srgbClr val="FF0000"/>
                </a:solidFill>
                <a:latin typeface="Arial"/>
                <a:cs typeface="Arial"/>
              </a:rPr>
              <a:t>NOT</a:t>
            </a:r>
            <a:r>
              <a:rPr lang="en-US" sz="1600" dirty="0">
                <a:solidFill>
                  <a:srgbClr val="5A471B"/>
                </a:solidFill>
                <a:latin typeface="Arial"/>
                <a:cs typeface="Arial"/>
              </a:rPr>
              <a:t> be transferred automatically,  additional actions required –</a:t>
            </a:r>
          </a:p>
          <a:p>
            <a:pPr marL="285750" indent="-285750">
              <a:buFont typeface="Arial" panose="020B0604020202020204" pitchFamily="34" charset="0"/>
              <a:buChar char="•"/>
            </a:pPr>
            <a:r>
              <a:rPr lang="en-US" sz="1600" b="1" dirty="0">
                <a:solidFill>
                  <a:srgbClr val="5A471B"/>
                </a:solidFill>
                <a:latin typeface="Arial"/>
                <a:cs typeface="Arial"/>
              </a:rPr>
              <a:t>FEDVIP</a:t>
            </a:r>
            <a:r>
              <a:rPr lang="en-US" sz="1600" dirty="0">
                <a:solidFill>
                  <a:srgbClr val="5A471B"/>
                </a:solidFill>
                <a:latin typeface="Arial"/>
                <a:cs typeface="Arial"/>
              </a:rPr>
              <a:t> – Contact BENEFEDS directly at 877-888-FEDS to update your  member profile.</a:t>
            </a:r>
          </a:p>
          <a:p>
            <a:pPr marL="285750" indent="-285750">
              <a:buFont typeface="Arial" panose="020B0604020202020204" pitchFamily="34" charset="0"/>
              <a:buChar char="•"/>
            </a:pPr>
            <a:r>
              <a:rPr lang="en-US" sz="1600" b="1" dirty="0">
                <a:solidFill>
                  <a:srgbClr val="5A471B"/>
                </a:solidFill>
                <a:latin typeface="Arial"/>
                <a:cs typeface="Arial"/>
              </a:rPr>
              <a:t>FSA </a:t>
            </a:r>
            <a:r>
              <a:rPr lang="en-US" sz="1600" dirty="0">
                <a:solidFill>
                  <a:srgbClr val="5A471B"/>
                </a:solidFill>
                <a:latin typeface="Arial"/>
                <a:cs typeface="Arial"/>
              </a:rPr>
              <a:t>- Contact SHPS directly at 1-877-FSA-FEDS or 1-877-372-3337 to  continue your account through your new payroll office.</a:t>
            </a:r>
          </a:p>
          <a:p>
            <a:pPr marL="285750" indent="-285750">
              <a:buFont typeface="Arial" panose="020B0604020202020204" pitchFamily="34" charset="0"/>
              <a:buChar char="•"/>
            </a:pPr>
            <a:r>
              <a:rPr lang="en-US" sz="1600" b="1" dirty="0">
                <a:solidFill>
                  <a:srgbClr val="5A471B"/>
                </a:solidFill>
                <a:latin typeface="Arial"/>
                <a:cs typeface="Arial"/>
              </a:rPr>
              <a:t>LTC</a:t>
            </a:r>
            <a:r>
              <a:rPr lang="en-US" sz="1600" dirty="0">
                <a:solidFill>
                  <a:srgbClr val="5A471B"/>
                </a:solidFill>
                <a:latin typeface="Arial"/>
                <a:cs typeface="Arial"/>
              </a:rPr>
              <a:t> - Complete a Billing Change Form available on-line at  </a:t>
            </a:r>
            <a:r>
              <a:rPr lang="en-US" sz="1600" dirty="0">
                <a:solidFill>
                  <a:srgbClr val="5A471B"/>
                </a:solidFill>
                <a:latin typeface="Arial"/>
                <a:cs typeface="Arial"/>
                <a:hlinkClick r:id="rId6"/>
              </a:rPr>
              <a:t>http://www.ltcfeds.com/documents/files/BillingChangeForm.pdf</a:t>
            </a:r>
            <a:endParaRPr lang="en-US" sz="1600" dirty="0">
              <a:solidFill>
                <a:srgbClr val="5A471B"/>
              </a:solidFill>
              <a:latin typeface="Arial"/>
              <a:cs typeface="Arial"/>
            </a:endParaRPr>
          </a:p>
          <a:p>
            <a:pPr lvl="1"/>
            <a:r>
              <a:rPr lang="en-US" sz="1400" dirty="0">
                <a:solidFill>
                  <a:srgbClr val="5A471B"/>
                </a:solidFill>
                <a:latin typeface="Arial"/>
                <a:cs typeface="Arial"/>
              </a:rPr>
              <a:t>Contact LTC directly at 1-800-LTC-FEDS or 1-800-582-3337 to address any  questions or concerns</a:t>
            </a:r>
          </a:p>
          <a:p>
            <a:pPr marL="285750" indent="-285750">
              <a:buFont typeface="Arial" panose="020B0604020202020204" pitchFamily="34" charset="0"/>
              <a:buChar char="•"/>
            </a:pPr>
            <a:r>
              <a:rPr lang="en-US" sz="1600" b="1" dirty="0">
                <a:solidFill>
                  <a:srgbClr val="5A471B"/>
                </a:solidFill>
                <a:latin typeface="Arial"/>
                <a:cs typeface="Arial"/>
              </a:rPr>
              <a:t>Military Deposits </a:t>
            </a:r>
            <a:r>
              <a:rPr lang="en-US" sz="1600" dirty="0">
                <a:solidFill>
                  <a:srgbClr val="5A471B"/>
                </a:solidFill>
                <a:latin typeface="Arial"/>
                <a:cs typeface="Arial"/>
              </a:rPr>
              <a:t>- Contact your HR Benefits Specialist for additional guidance.</a:t>
            </a:r>
          </a:p>
          <a:p>
            <a:pPr marL="285750" indent="-285750">
              <a:buFont typeface="Arial" panose="020B0604020202020204" pitchFamily="34" charset="0"/>
              <a:buChar char="•"/>
            </a:pPr>
            <a:r>
              <a:rPr lang="en-US" sz="1600" b="1" dirty="0">
                <a:solidFill>
                  <a:srgbClr val="5A471B"/>
                </a:solidFill>
                <a:latin typeface="Arial"/>
                <a:cs typeface="Arial"/>
              </a:rPr>
              <a:t>Designation of Beneficiary </a:t>
            </a:r>
            <a:r>
              <a:rPr lang="en-US" sz="1600" dirty="0">
                <a:solidFill>
                  <a:srgbClr val="5A471B"/>
                </a:solidFill>
                <a:latin typeface="Arial"/>
                <a:cs typeface="Arial"/>
              </a:rPr>
              <a:t>- Complete SF 1152 Unpaid Compensation of  Deceased Civilian Employee</a:t>
            </a:r>
          </a:p>
          <a:p>
            <a:pPr marL="285750" indent="-285750">
              <a:buFont typeface="Arial" panose="020B0604020202020204" pitchFamily="34" charset="0"/>
              <a:buChar char="•"/>
            </a:pPr>
            <a:r>
              <a:rPr lang="en-US" sz="1600" b="1" dirty="0">
                <a:solidFill>
                  <a:srgbClr val="5A471B"/>
                </a:solidFill>
                <a:latin typeface="Arial"/>
                <a:cs typeface="Arial"/>
              </a:rPr>
              <a:t>Leave Balances </a:t>
            </a:r>
            <a:r>
              <a:rPr lang="en-US" sz="1600" dirty="0">
                <a:solidFill>
                  <a:srgbClr val="5A471B"/>
                </a:solidFill>
                <a:latin typeface="Arial"/>
                <a:cs typeface="Arial"/>
              </a:rPr>
              <a:t>- Provide a copy of the last Leave and Earnings Statement  (LES) that shows your balances at the time of transfer.</a:t>
            </a:r>
          </a:p>
          <a:p>
            <a:pPr marL="285750" indent="-285750">
              <a:buFont typeface="Arial" panose="020B0604020202020204" pitchFamily="34" charset="0"/>
              <a:buChar char="•"/>
            </a:pPr>
            <a:r>
              <a:rPr lang="en-US" sz="1600" b="1" dirty="0">
                <a:solidFill>
                  <a:srgbClr val="5A471B"/>
                </a:solidFill>
                <a:latin typeface="Arial"/>
                <a:cs typeface="Arial"/>
              </a:rPr>
              <a:t>Direct Deposit, Allotments and Tax Withholding </a:t>
            </a:r>
            <a:r>
              <a:rPr lang="en-US" sz="1600" dirty="0">
                <a:solidFill>
                  <a:srgbClr val="5A471B"/>
                </a:solidFill>
                <a:latin typeface="Arial"/>
                <a:cs typeface="Arial"/>
              </a:rPr>
              <a:t>- Complete SF 1199A  Direct Deposit Sign Up Form and W-4 Employee Withholding Allowance.</a:t>
            </a:r>
          </a:p>
        </p:txBody>
      </p:sp>
      <p:sp>
        <p:nvSpPr>
          <p:cNvPr id="13" name="object 3">
            <a:extLst>
              <a:ext uri="{FF2B5EF4-FFF2-40B4-BE49-F238E27FC236}">
                <a16:creationId xmlns:a16="http://schemas.microsoft.com/office/drawing/2014/main" id="{F3725EDE-5C10-4B1B-8DD2-1E87749C8214}"/>
              </a:ext>
            </a:extLst>
          </p:cNvPr>
          <p:cNvSpPr txBox="1"/>
          <p:nvPr/>
        </p:nvSpPr>
        <p:spPr>
          <a:xfrm>
            <a:off x="444499" y="4815013"/>
            <a:ext cx="644523" cy="166712"/>
          </a:xfrm>
          <a:prstGeom prst="rect">
            <a:avLst/>
          </a:prstGeom>
        </p:spPr>
        <p:txBody>
          <a:bodyPr vert="horz" wrap="square" lIns="0" tIns="12700" rIns="0" bIns="0" rtlCol="0">
            <a:spAutoFit/>
          </a:bodyPr>
          <a:lstStyle/>
          <a:p>
            <a:pPr marL="12700">
              <a:lnSpc>
                <a:spcPct val="100000"/>
              </a:lnSpc>
              <a:spcBef>
                <a:spcPts val="100"/>
              </a:spcBef>
            </a:pPr>
            <a:r>
              <a:rPr sz="1000" spc="-5">
                <a:solidFill>
                  <a:srgbClr val="006EB6"/>
                </a:solidFill>
                <a:latin typeface="Century"/>
                <a:cs typeface="Century"/>
              </a:rPr>
              <a:t>pg </a:t>
            </a:r>
            <a:fld id="{185B9E5A-512F-4812-95A8-FA19FCEB646A}" type="slidenum">
              <a:rPr lang="en-US" sz="1000" spc="-5" smtClean="0">
                <a:solidFill>
                  <a:srgbClr val="006EB6"/>
                </a:solidFill>
                <a:latin typeface="Century"/>
                <a:cs typeface="Century"/>
              </a:rPr>
              <a:t>35</a:t>
            </a:fld>
            <a:endParaRPr sz="1000">
              <a:latin typeface="Century"/>
              <a:cs typeface="Century"/>
            </a:endParaRPr>
          </a:p>
        </p:txBody>
      </p:sp>
    </p:spTree>
    <p:extLst>
      <p:ext uri="{BB962C8B-B14F-4D97-AF65-F5344CB8AC3E}">
        <p14:creationId xmlns:p14="http://schemas.microsoft.com/office/powerpoint/2010/main" val="18945395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9"/>
          <p:cNvSpPr/>
          <p:nvPr/>
        </p:nvSpPr>
        <p:spPr>
          <a:xfrm>
            <a:off x="1089025" y="4902200"/>
            <a:ext cx="4337050" cy="0"/>
          </a:xfrm>
          <a:custGeom>
            <a:avLst/>
            <a:gdLst/>
            <a:ahLst/>
            <a:cxnLst/>
            <a:rect l="l" t="t" r="r" b="b"/>
            <a:pathLst>
              <a:path w="4337050">
                <a:moveTo>
                  <a:pt x="4337050" y="0"/>
                </a:moveTo>
                <a:lnTo>
                  <a:pt x="0" y="0"/>
                </a:lnTo>
              </a:path>
            </a:pathLst>
          </a:custGeom>
          <a:ln w="6350">
            <a:solidFill>
              <a:srgbClr val="5A471B"/>
            </a:solidFill>
          </a:ln>
        </p:spPr>
        <p:txBody>
          <a:bodyPr wrap="square" lIns="0" tIns="0" rIns="0" bIns="0" rtlCol="0"/>
          <a:lstStyle/>
          <a:p>
            <a:endParaRPr/>
          </a:p>
        </p:txBody>
      </p:sp>
      <p:sp>
        <p:nvSpPr>
          <p:cNvPr id="2" name="object 2"/>
          <p:cNvSpPr txBox="1"/>
          <p:nvPr/>
        </p:nvSpPr>
        <p:spPr>
          <a:xfrm>
            <a:off x="6152579" y="4809505"/>
            <a:ext cx="2546985" cy="177800"/>
          </a:xfrm>
          <a:prstGeom prst="rect">
            <a:avLst/>
          </a:prstGeom>
        </p:spPr>
        <p:txBody>
          <a:bodyPr vert="horz" wrap="square" lIns="0" tIns="12700" rIns="0" bIns="0" rtlCol="0">
            <a:spAutoFit/>
          </a:bodyPr>
          <a:lstStyle/>
          <a:p>
            <a:pPr marL="12700">
              <a:lnSpc>
                <a:spcPct val="100000"/>
              </a:lnSpc>
              <a:spcBef>
                <a:spcPts val="100"/>
              </a:spcBef>
            </a:pPr>
            <a:r>
              <a:rPr sz="1000" spc="-5">
                <a:solidFill>
                  <a:srgbClr val="006EB6"/>
                </a:solidFill>
                <a:latin typeface="Century"/>
                <a:cs typeface="Century"/>
              </a:rPr>
              <a:t>JOINT </a:t>
            </a:r>
            <a:r>
              <a:rPr sz="1000" spc="-10">
                <a:solidFill>
                  <a:srgbClr val="006EB6"/>
                </a:solidFill>
                <a:latin typeface="Century"/>
                <a:cs typeface="Century"/>
              </a:rPr>
              <a:t>ADMINISTRATIVE</a:t>
            </a:r>
            <a:r>
              <a:rPr sz="1000" spc="-65">
                <a:solidFill>
                  <a:srgbClr val="006EB6"/>
                </a:solidFill>
                <a:latin typeface="Century"/>
                <a:cs typeface="Century"/>
              </a:rPr>
              <a:t> </a:t>
            </a:r>
            <a:r>
              <a:rPr sz="1000" spc="-10">
                <a:solidFill>
                  <a:srgbClr val="006EB6"/>
                </a:solidFill>
                <a:latin typeface="Century"/>
                <a:cs typeface="Century"/>
              </a:rPr>
              <a:t>OPERATIONS</a:t>
            </a:r>
            <a:endParaRPr sz="1000">
              <a:latin typeface="Century"/>
              <a:cs typeface="Century"/>
            </a:endParaRPr>
          </a:p>
        </p:txBody>
      </p:sp>
      <p:sp>
        <p:nvSpPr>
          <p:cNvPr id="4" name="object 4"/>
          <p:cNvSpPr/>
          <p:nvPr/>
        </p:nvSpPr>
        <p:spPr>
          <a:xfrm>
            <a:off x="5950711" y="4849684"/>
            <a:ext cx="100231" cy="1050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42390" y="4851417"/>
            <a:ext cx="66141" cy="10330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777760" y="4851420"/>
            <a:ext cx="103720" cy="101561"/>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744688"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endParaRPr/>
          </a:p>
        </p:txBody>
      </p:sp>
      <p:sp>
        <p:nvSpPr>
          <p:cNvPr id="8" name="object 8"/>
          <p:cNvSpPr/>
          <p:nvPr/>
        </p:nvSpPr>
        <p:spPr>
          <a:xfrm>
            <a:off x="5915062"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endParaRPr/>
          </a:p>
        </p:txBody>
      </p:sp>
      <p:sp>
        <p:nvSpPr>
          <p:cNvPr id="10" name="object 10"/>
          <p:cNvSpPr txBox="1">
            <a:spLocks noGrp="1"/>
          </p:cNvSpPr>
          <p:nvPr>
            <p:ph type="title"/>
          </p:nvPr>
        </p:nvSpPr>
        <p:spPr>
          <a:xfrm>
            <a:off x="444500" y="365323"/>
            <a:ext cx="8255056" cy="382156"/>
          </a:xfrm>
          <a:prstGeom prst="rect">
            <a:avLst/>
          </a:prstGeom>
        </p:spPr>
        <p:txBody>
          <a:bodyPr vert="horz" wrap="square" lIns="0" tIns="12700" rIns="0" bIns="0" rtlCol="0">
            <a:spAutoFit/>
          </a:bodyPr>
          <a:lstStyle/>
          <a:p>
            <a:pPr marL="12700">
              <a:lnSpc>
                <a:spcPct val="100000"/>
              </a:lnSpc>
              <a:spcBef>
                <a:spcPts val="100"/>
              </a:spcBef>
            </a:pPr>
            <a:r>
              <a:rPr lang="en-US"/>
              <a:t>Federal Employees Group Life  Insurance (FEGLI)</a:t>
            </a:r>
          </a:p>
        </p:txBody>
      </p:sp>
      <p:sp>
        <p:nvSpPr>
          <p:cNvPr id="11" name="object 11"/>
          <p:cNvSpPr/>
          <p:nvPr/>
        </p:nvSpPr>
        <p:spPr>
          <a:xfrm>
            <a:off x="0" y="885825"/>
            <a:ext cx="9144000" cy="0"/>
          </a:xfrm>
          <a:custGeom>
            <a:avLst/>
            <a:gdLst/>
            <a:ahLst/>
            <a:cxnLst/>
            <a:rect l="l" t="t" r="r" b="b"/>
            <a:pathLst>
              <a:path w="9144000">
                <a:moveTo>
                  <a:pt x="0" y="0"/>
                </a:moveTo>
                <a:lnTo>
                  <a:pt x="9144000" y="0"/>
                </a:lnTo>
              </a:path>
            </a:pathLst>
          </a:custGeom>
          <a:ln w="57150">
            <a:solidFill>
              <a:srgbClr val="347863"/>
            </a:solidFill>
          </a:ln>
        </p:spPr>
        <p:txBody>
          <a:bodyPr wrap="square" lIns="0" tIns="0" rIns="0" bIns="0" rtlCol="0"/>
          <a:lstStyle/>
          <a:p>
            <a:endParaRPr/>
          </a:p>
        </p:txBody>
      </p:sp>
      <p:sp>
        <p:nvSpPr>
          <p:cNvPr id="12" name="object 12"/>
          <p:cNvSpPr txBox="1"/>
          <p:nvPr/>
        </p:nvSpPr>
        <p:spPr>
          <a:xfrm>
            <a:off x="444499" y="1067578"/>
            <a:ext cx="8089901" cy="3952364"/>
          </a:xfrm>
          <a:prstGeom prst="rect">
            <a:avLst/>
          </a:prstGeom>
          <a:noFill/>
        </p:spPr>
        <p:txBody>
          <a:bodyPr vert="horz" wrap="square" lIns="0" tIns="12700" rIns="0" bIns="0" rtlCol="0">
            <a:spAutoFit/>
          </a:bodyPr>
          <a:lstStyle/>
          <a:p>
            <a:pPr marL="285750" indent="-285750">
              <a:buFont typeface="Arial" panose="020B0604020202020204" pitchFamily="34" charset="0"/>
              <a:buChar char="•"/>
            </a:pPr>
            <a:r>
              <a:rPr lang="en-US" sz="1600" dirty="0">
                <a:solidFill>
                  <a:srgbClr val="5A471B"/>
                </a:solidFill>
                <a:latin typeface="Arial"/>
                <a:cs typeface="Arial"/>
              </a:rPr>
              <a:t>The Federal Employees’ Group Life Insurance Program, FEGLI, offers life insurance you can use to protect your family from the unexpected. Burdensome funeral costs and the loss of your income could be devastating to your family’s financial security. </a:t>
            </a:r>
          </a:p>
          <a:p>
            <a:pPr marL="285750" indent="-285750">
              <a:buFont typeface="Arial" panose="020B0604020202020204" pitchFamily="34" charset="0"/>
              <a:buChar char="•"/>
            </a:pPr>
            <a:r>
              <a:rPr lang="en-US" sz="1600" dirty="0">
                <a:solidFill>
                  <a:srgbClr val="5A471B"/>
                </a:solidFill>
                <a:latin typeface="Arial"/>
                <a:cs typeface="Arial"/>
              </a:rPr>
              <a:t>With FEGLI, you can get life insurance coverage starting at one year’s salary to as much as six times your salary and many options in between. You can even bring your FEGLI coverage into retirement if you meet certain requirements.</a:t>
            </a:r>
          </a:p>
          <a:p>
            <a:pPr marL="285750" indent="-285750">
              <a:buFont typeface="Arial" panose="020B0604020202020204" pitchFamily="34" charset="0"/>
              <a:buChar char="•"/>
            </a:pPr>
            <a:r>
              <a:rPr lang="en-US" sz="1600" dirty="0">
                <a:solidFill>
                  <a:srgbClr val="5A471B"/>
                </a:solidFill>
                <a:latin typeface="Arial"/>
                <a:cs typeface="Arial"/>
              </a:rPr>
              <a:t>Enrollment – </a:t>
            </a:r>
            <a:r>
              <a:rPr lang="en-US" sz="1600" dirty="0">
                <a:solidFill>
                  <a:srgbClr val="5A471B"/>
                </a:solidFill>
                <a:latin typeface="Arial"/>
                <a:cs typeface="Arial"/>
                <a:hlinkClick r:id="rId6"/>
              </a:rPr>
              <a:t>SF-2817</a:t>
            </a:r>
            <a:r>
              <a:rPr lang="en-US" sz="1600" dirty="0">
                <a:solidFill>
                  <a:srgbClr val="5A471B"/>
                </a:solidFill>
                <a:latin typeface="Arial"/>
                <a:cs typeface="Arial"/>
              </a:rPr>
              <a:t> election form</a:t>
            </a:r>
          </a:p>
          <a:p>
            <a:pPr marL="742950" lvl="1" indent="-285750">
              <a:buFont typeface="Arial" panose="020B0604020202020204" pitchFamily="34" charset="0"/>
              <a:buChar char="•"/>
            </a:pPr>
            <a:r>
              <a:rPr lang="en-US" sz="1600" dirty="0">
                <a:solidFill>
                  <a:srgbClr val="5A471B"/>
                </a:solidFill>
                <a:latin typeface="Arial"/>
                <a:cs typeface="Arial"/>
              </a:rPr>
              <a:t>Automatically enrolled into Basic (unless SF-2817 is signed waiving coverage)</a:t>
            </a:r>
          </a:p>
          <a:p>
            <a:pPr marL="742950" lvl="1" indent="-285750">
              <a:buFont typeface="Arial" panose="020B0604020202020204" pitchFamily="34" charset="0"/>
              <a:buChar char="•"/>
            </a:pPr>
            <a:r>
              <a:rPr lang="en-US" sz="1600" dirty="0">
                <a:solidFill>
                  <a:srgbClr val="5A471B"/>
                </a:solidFill>
                <a:latin typeface="Arial"/>
                <a:cs typeface="Arial"/>
              </a:rPr>
              <a:t>Effective on the date of your hire, Sign Section 3 of form</a:t>
            </a:r>
          </a:p>
          <a:p>
            <a:pPr marL="285750" indent="-285750">
              <a:buFont typeface="Arial" panose="020B0604020202020204" pitchFamily="34" charset="0"/>
              <a:buChar char="•"/>
            </a:pPr>
            <a:r>
              <a:rPr lang="en-US" sz="1600" dirty="0">
                <a:solidFill>
                  <a:srgbClr val="5A471B"/>
                </a:solidFill>
                <a:latin typeface="Arial"/>
                <a:cs typeface="Arial"/>
              </a:rPr>
              <a:t>Optional Coverage</a:t>
            </a:r>
          </a:p>
          <a:p>
            <a:pPr marL="742950" lvl="1" indent="-285750">
              <a:buFont typeface="Arial" panose="020B0604020202020204" pitchFamily="34" charset="0"/>
              <a:buChar char="•"/>
            </a:pPr>
            <a:r>
              <a:rPr lang="en-US" sz="1600" dirty="0">
                <a:solidFill>
                  <a:srgbClr val="5A471B"/>
                </a:solidFill>
                <a:latin typeface="Arial"/>
                <a:cs typeface="Arial"/>
              </a:rPr>
              <a:t>60 Days to add Optional Coverage, Complete and sign Section 4</a:t>
            </a:r>
          </a:p>
          <a:p>
            <a:pPr marL="742950" lvl="1" indent="-285750">
              <a:buFont typeface="Arial" panose="020B0604020202020204" pitchFamily="34" charset="0"/>
              <a:buChar char="•"/>
            </a:pPr>
            <a:r>
              <a:rPr lang="en-US" sz="1600" dirty="0">
                <a:solidFill>
                  <a:srgbClr val="5A471B"/>
                </a:solidFill>
                <a:latin typeface="Arial"/>
                <a:cs typeface="Arial"/>
              </a:rPr>
              <a:t>Effective – the day of or after HR office receives the completed SF-2817</a:t>
            </a:r>
          </a:p>
          <a:p>
            <a:pPr marL="285750" indent="-285750">
              <a:buFont typeface="Arial" panose="020B0604020202020204" pitchFamily="34" charset="0"/>
              <a:buChar char="•"/>
            </a:pPr>
            <a:r>
              <a:rPr lang="en-US" sz="1600" dirty="0">
                <a:solidFill>
                  <a:srgbClr val="5A471B"/>
                </a:solidFill>
                <a:latin typeface="Arial"/>
                <a:cs typeface="Arial"/>
              </a:rPr>
              <a:t>Waiving Coverage – You MUST sign Section 5 and submit form to the HR Office before the end of your first pay period.</a:t>
            </a:r>
          </a:p>
          <a:p>
            <a:pPr marL="285750" indent="-285750">
              <a:buFont typeface="Arial" panose="020B0604020202020204" pitchFamily="34" charset="0"/>
              <a:buChar char="•"/>
            </a:pPr>
            <a:endParaRPr lang="en-US" sz="1600" dirty="0">
              <a:solidFill>
                <a:srgbClr val="5A471B"/>
              </a:solidFill>
              <a:latin typeface="Arial"/>
              <a:cs typeface="Arial"/>
            </a:endParaRPr>
          </a:p>
          <a:p>
            <a:pPr marL="285750" indent="-285750">
              <a:buFont typeface="Arial" panose="020B0604020202020204" pitchFamily="34" charset="0"/>
              <a:buChar char="•"/>
            </a:pPr>
            <a:endParaRPr lang="en-US" sz="1600" dirty="0">
              <a:solidFill>
                <a:srgbClr val="5A471B"/>
              </a:solidFill>
              <a:latin typeface="Arial"/>
              <a:cs typeface="Arial"/>
            </a:endParaRPr>
          </a:p>
        </p:txBody>
      </p:sp>
      <p:sp>
        <p:nvSpPr>
          <p:cNvPr id="13" name="object 3">
            <a:extLst>
              <a:ext uri="{FF2B5EF4-FFF2-40B4-BE49-F238E27FC236}">
                <a16:creationId xmlns:a16="http://schemas.microsoft.com/office/drawing/2014/main" id="{F3725EDE-5C10-4B1B-8DD2-1E87749C8214}"/>
              </a:ext>
            </a:extLst>
          </p:cNvPr>
          <p:cNvSpPr txBox="1"/>
          <p:nvPr/>
        </p:nvSpPr>
        <p:spPr>
          <a:xfrm>
            <a:off x="444499" y="4815013"/>
            <a:ext cx="644523" cy="166712"/>
          </a:xfrm>
          <a:prstGeom prst="rect">
            <a:avLst/>
          </a:prstGeom>
        </p:spPr>
        <p:txBody>
          <a:bodyPr vert="horz" wrap="square" lIns="0" tIns="12700" rIns="0" bIns="0" rtlCol="0">
            <a:spAutoFit/>
          </a:bodyPr>
          <a:lstStyle/>
          <a:p>
            <a:pPr marL="12700">
              <a:lnSpc>
                <a:spcPct val="100000"/>
              </a:lnSpc>
              <a:spcBef>
                <a:spcPts val="100"/>
              </a:spcBef>
            </a:pPr>
            <a:r>
              <a:rPr sz="1000" spc="-5">
                <a:solidFill>
                  <a:srgbClr val="006EB6"/>
                </a:solidFill>
                <a:latin typeface="Century"/>
                <a:cs typeface="Century"/>
              </a:rPr>
              <a:t>pg </a:t>
            </a:r>
            <a:fld id="{185B9E5A-512F-4812-95A8-FA19FCEB646A}" type="slidenum">
              <a:rPr lang="en-US" sz="1000" spc="-5" smtClean="0">
                <a:solidFill>
                  <a:srgbClr val="006EB6"/>
                </a:solidFill>
                <a:latin typeface="Century"/>
                <a:cs typeface="Century"/>
              </a:rPr>
              <a:t>36</a:t>
            </a:fld>
            <a:endParaRPr sz="1000">
              <a:latin typeface="Century"/>
              <a:cs typeface="Century"/>
            </a:endParaRPr>
          </a:p>
        </p:txBody>
      </p:sp>
    </p:spTree>
    <p:extLst>
      <p:ext uri="{BB962C8B-B14F-4D97-AF65-F5344CB8AC3E}">
        <p14:creationId xmlns:p14="http://schemas.microsoft.com/office/powerpoint/2010/main" val="23301157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9"/>
          <p:cNvSpPr/>
          <p:nvPr/>
        </p:nvSpPr>
        <p:spPr>
          <a:xfrm>
            <a:off x="1089025" y="4902200"/>
            <a:ext cx="4337050" cy="0"/>
          </a:xfrm>
          <a:custGeom>
            <a:avLst/>
            <a:gdLst/>
            <a:ahLst/>
            <a:cxnLst/>
            <a:rect l="l" t="t" r="r" b="b"/>
            <a:pathLst>
              <a:path w="4337050">
                <a:moveTo>
                  <a:pt x="4337050" y="0"/>
                </a:moveTo>
                <a:lnTo>
                  <a:pt x="0" y="0"/>
                </a:lnTo>
              </a:path>
            </a:pathLst>
          </a:custGeom>
          <a:ln w="6350">
            <a:solidFill>
              <a:srgbClr val="5A471B"/>
            </a:solidFill>
          </a:ln>
        </p:spPr>
        <p:txBody>
          <a:bodyPr wrap="square" lIns="0" tIns="0" rIns="0" bIns="0" rtlCol="0"/>
          <a:lstStyle/>
          <a:p>
            <a:endParaRPr/>
          </a:p>
        </p:txBody>
      </p:sp>
      <p:sp>
        <p:nvSpPr>
          <p:cNvPr id="2" name="object 2"/>
          <p:cNvSpPr txBox="1"/>
          <p:nvPr/>
        </p:nvSpPr>
        <p:spPr>
          <a:xfrm>
            <a:off x="6152579" y="4809505"/>
            <a:ext cx="2546985" cy="177800"/>
          </a:xfrm>
          <a:prstGeom prst="rect">
            <a:avLst/>
          </a:prstGeom>
        </p:spPr>
        <p:txBody>
          <a:bodyPr vert="horz" wrap="square" lIns="0" tIns="12700" rIns="0" bIns="0" rtlCol="0">
            <a:spAutoFit/>
          </a:bodyPr>
          <a:lstStyle/>
          <a:p>
            <a:pPr marL="12700">
              <a:lnSpc>
                <a:spcPct val="100000"/>
              </a:lnSpc>
              <a:spcBef>
                <a:spcPts val="100"/>
              </a:spcBef>
            </a:pPr>
            <a:r>
              <a:rPr sz="1000" spc="-5">
                <a:solidFill>
                  <a:srgbClr val="006EB6"/>
                </a:solidFill>
                <a:latin typeface="Century"/>
                <a:cs typeface="Century"/>
              </a:rPr>
              <a:t>JOINT </a:t>
            </a:r>
            <a:r>
              <a:rPr sz="1000" spc="-10">
                <a:solidFill>
                  <a:srgbClr val="006EB6"/>
                </a:solidFill>
                <a:latin typeface="Century"/>
                <a:cs typeface="Century"/>
              </a:rPr>
              <a:t>ADMINISTRATIVE</a:t>
            </a:r>
            <a:r>
              <a:rPr sz="1000" spc="-65">
                <a:solidFill>
                  <a:srgbClr val="006EB6"/>
                </a:solidFill>
                <a:latin typeface="Century"/>
                <a:cs typeface="Century"/>
              </a:rPr>
              <a:t> </a:t>
            </a:r>
            <a:r>
              <a:rPr sz="1000" spc="-10">
                <a:solidFill>
                  <a:srgbClr val="006EB6"/>
                </a:solidFill>
                <a:latin typeface="Century"/>
                <a:cs typeface="Century"/>
              </a:rPr>
              <a:t>OPERATIONS</a:t>
            </a:r>
            <a:endParaRPr sz="1000">
              <a:latin typeface="Century"/>
              <a:cs typeface="Century"/>
            </a:endParaRPr>
          </a:p>
        </p:txBody>
      </p:sp>
      <p:sp>
        <p:nvSpPr>
          <p:cNvPr id="4" name="object 4"/>
          <p:cNvSpPr/>
          <p:nvPr/>
        </p:nvSpPr>
        <p:spPr>
          <a:xfrm>
            <a:off x="5950711" y="4849684"/>
            <a:ext cx="100231" cy="1050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42390" y="4851417"/>
            <a:ext cx="66141" cy="10330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777760" y="4851420"/>
            <a:ext cx="103720" cy="101561"/>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744688"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endParaRPr/>
          </a:p>
        </p:txBody>
      </p:sp>
      <p:sp>
        <p:nvSpPr>
          <p:cNvPr id="8" name="object 8"/>
          <p:cNvSpPr/>
          <p:nvPr/>
        </p:nvSpPr>
        <p:spPr>
          <a:xfrm>
            <a:off x="5915062"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endParaRPr/>
          </a:p>
        </p:txBody>
      </p:sp>
      <p:sp>
        <p:nvSpPr>
          <p:cNvPr id="10" name="object 10"/>
          <p:cNvSpPr txBox="1">
            <a:spLocks noGrp="1"/>
          </p:cNvSpPr>
          <p:nvPr>
            <p:ph type="title"/>
          </p:nvPr>
        </p:nvSpPr>
        <p:spPr>
          <a:xfrm>
            <a:off x="444500" y="365323"/>
            <a:ext cx="8255056" cy="382156"/>
          </a:xfrm>
          <a:prstGeom prst="rect">
            <a:avLst/>
          </a:prstGeom>
        </p:spPr>
        <p:txBody>
          <a:bodyPr vert="horz" wrap="square" lIns="0" tIns="12700" rIns="0" bIns="0" rtlCol="0">
            <a:spAutoFit/>
          </a:bodyPr>
          <a:lstStyle/>
          <a:p>
            <a:pPr marL="12700">
              <a:lnSpc>
                <a:spcPct val="100000"/>
              </a:lnSpc>
              <a:spcBef>
                <a:spcPts val="100"/>
              </a:spcBef>
            </a:pPr>
            <a:r>
              <a:rPr lang="en-US"/>
              <a:t>FEGLI Insurance Coverage</a:t>
            </a:r>
          </a:p>
        </p:txBody>
      </p:sp>
      <p:sp>
        <p:nvSpPr>
          <p:cNvPr id="11" name="object 11"/>
          <p:cNvSpPr/>
          <p:nvPr/>
        </p:nvSpPr>
        <p:spPr>
          <a:xfrm>
            <a:off x="0" y="885825"/>
            <a:ext cx="9144000" cy="0"/>
          </a:xfrm>
          <a:custGeom>
            <a:avLst/>
            <a:gdLst/>
            <a:ahLst/>
            <a:cxnLst/>
            <a:rect l="l" t="t" r="r" b="b"/>
            <a:pathLst>
              <a:path w="9144000">
                <a:moveTo>
                  <a:pt x="0" y="0"/>
                </a:moveTo>
                <a:lnTo>
                  <a:pt x="9144000" y="0"/>
                </a:lnTo>
              </a:path>
            </a:pathLst>
          </a:custGeom>
          <a:ln w="57150">
            <a:solidFill>
              <a:srgbClr val="347863"/>
            </a:solidFill>
          </a:ln>
        </p:spPr>
        <p:txBody>
          <a:bodyPr wrap="square" lIns="0" tIns="0" rIns="0" bIns="0" rtlCol="0"/>
          <a:lstStyle/>
          <a:p>
            <a:endParaRPr/>
          </a:p>
        </p:txBody>
      </p:sp>
      <p:sp>
        <p:nvSpPr>
          <p:cNvPr id="12" name="object 12"/>
          <p:cNvSpPr txBox="1"/>
          <p:nvPr/>
        </p:nvSpPr>
        <p:spPr>
          <a:xfrm>
            <a:off x="444499" y="1108210"/>
            <a:ext cx="7785099" cy="3890809"/>
          </a:xfrm>
          <a:prstGeom prst="rect">
            <a:avLst/>
          </a:prstGeom>
          <a:noFill/>
        </p:spPr>
        <p:txBody>
          <a:bodyPr vert="horz" wrap="square" lIns="0" tIns="12700" rIns="0" bIns="0" rtlCol="0">
            <a:spAutoFit/>
          </a:bodyPr>
          <a:lstStyle/>
          <a:p>
            <a:pPr marL="285750" indent="-285750">
              <a:buFont typeface="Arial" panose="020B0604020202020204" pitchFamily="34" charset="0"/>
              <a:buChar char="•"/>
            </a:pPr>
            <a:r>
              <a:rPr lang="en-US" dirty="0">
                <a:solidFill>
                  <a:srgbClr val="5A471B"/>
                </a:solidFill>
                <a:latin typeface="Arial"/>
                <a:cs typeface="Arial"/>
              </a:rPr>
              <a:t>Basic Life Insurance — equal to your annual basic pay, rounded to the next  higher $1,000, plus $2,000. Also, Accidental Death &amp; Dismemberment  Coverage (AD&amp;D)</a:t>
            </a:r>
          </a:p>
          <a:p>
            <a:pPr marL="285750" indent="-285750">
              <a:buFont typeface="Arial" panose="020B0604020202020204" pitchFamily="34" charset="0"/>
              <a:buChar char="•"/>
            </a:pPr>
            <a:r>
              <a:rPr lang="en-US" dirty="0">
                <a:solidFill>
                  <a:srgbClr val="5A471B"/>
                </a:solidFill>
                <a:latin typeface="Arial"/>
                <a:cs typeface="Arial"/>
              </a:rPr>
              <a:t>Option A, Standard — in the amount of $10,000.</a:t>
            </a:r>
          </a:p>
          <a:p>
            <a:pPr marL="285750" indent="-285750">
              <a:buFont typeface="Arial" panose="020B0604020202020204" pitchFamily="34" charset="0"/>
              <a:buChar char="•"/>
            </a:pPr>
            <a:r>
              <a:rPr lang="en-US" dirty="0">
                <a:solidFill>
                  <a:srgbClr val="5A471B"/>
                </a:solidFill>
                <a:latin typeface="Arial"/>
                <a:cs typeface="Arial"/>
              </a:rPr>
              <a:t>Option B, Additional — in an amount from one to five times your annual basic  pay (after rounding up to the next $1,000).</a:t>
            </a:r>
          </a:p>
          <a:p>
            <a:pPr marL="285750" indent="-285750">
              <a:buFont typeface="Arial" panose="020B0604020202020204" pitchFamily="34" charset="0"/>
              <a:buChar char="•"/>
            </a:pPr>
            <a:r>
              <a:rPr lang="en-US" dirty="0">
                <a:solidFill>
                  <a:srgbClr val="5A471B"/>
                </a:solidFill>
                <a:latin typeface="Arial"/>
                <a:cs typeface="Arial"/>
              </a:rPr>
              <a:t>Option C, Family — provides coverage for your spouse and eligible dependent  children.</a:t>
            </a:r>
          </a:p>
          <a:p>
            <a:pPr marL="742950" lvl="1" indent="-285750">
              <a:buFont typeface="Arial" panose="020B0604020202020204" pitchFamily="34" charset="0"/>
              <a:buChar char="•"/>
            </a:pPr>
            <a:r>
              <a:rPr lang="en-US" dirty="0">
                <a:solidFill>
                  <a:srgbClr val="5A471B"/>
                </a:solidFill>
                <a:latin typeface="Arial"/>
                <a:cs typeface="Arial"/>
              </a:rPr>
              <a:t>Spouse – $5,000 for each multiple (5x Max)</a:t>
            </a:r>
          </a:p>
          <a:p>
            <a:pPr marL="742950" lvl="1" indent="-285750">
              <a:buFont typeface="Arial" panose="020B0604020202020204" pitchFamily="34" charset="0"/>
              <a:buChar char="•"/>
            </a:pPr>
            <a:r>
              <a:rPr lang="en-US" dirty="0">
                <a:solidFill>
                  <a:srgbClr val="5A471B"/>
                </a:solidFill>
                <a:latin typeface="Arial"/>
                <a:cs typeface="Arial"/>
              </a:rPr>
              <a:t>Child – $2,500 for each multiple (5x Max)</a:t>
            </a:r>
          </a:p>
          <a:p>
            <a:pPr marL="285750" indent="-285750">
              <a:buFont typeface="Arial" panose="020B0604020202020204" pitchFamily="34" charset="0"/>
              <a:buChar char="•"/>
            </a:pPr>
            <a:r>
              <a:rPr lang="en-US" dirty="0">
                <a:solidFill>
                  <a:srgbClr val="5A471B"/>
                </a:solidFill>
                <a:latin typeface="Arial"/>
                <a:cs typeface="Arial"/>
              </a:rPr>
              <a:t>The FEGLI Calculator allows you to determine the cost and benefits of various  levels of optional insurance coverage.  </a:t>
            </a:r>
          </a:p>
          <a:p>
            <a:pPr lvl="2"/>
            <a:r>
              <a:rPr lang="en-US" dirty="0">
                <a:solidFill>
                  <a:srgbClr val="5A471B"/>
                </a:solidFill>
                <a:latin typeface="Arial"/>
                <a:cs typeface="Arial"/>
                <a:hlinkClick r:id="rId6"/>
              </a:rPr>
              <a:t>https://www.opm.gov/calculator/worksheet.asp</a:t>
            </a:r>
            <a:endParaRPr lang="en-US" dirty="0">
              <a:solidFill>
                <a:srgbClr val="5A471B"/>
              </a:solidFill>
              <a:latin typeface="Arial"/>
              <a:cs typeface="Arial"/>
            </a:endParaRPr>
          </a:p>
          <a:p>
            <a:endParaRPr lang="en-US" dirty="0">
              <a:solidFill>
                <a:srgbClr val="5A471B"/>
              </a:solidFill>
              <a:latin typeface="Arial"/>
              <a:cs typeface="Arial"/>
            </a:endParaRPr>
          </a:p>
        </p:txBody>
      </p:sp>
      <p:sp>
        <p:nvSpPr>
          <p:cNvPr id="13" name="object 3">
            <a:extLst>
              <a:ext uri="{FF2B5EF4-FFF2-40B4-BE49-F238E27FC236}">
                <a16:creationId xmlns:a16="http://schemas.microsoft.com/office/drawing/2014/main" id="{F3725EDE-5C10-4B1B-8DD2-1E87749C8214}"/>
              </a:ext>
            </a:extLst>
          </p:cNvPr>
          <p:cNvSpPr txBox="1"/>
          <p:nvPr/>
        </p:nvSpPr>
        <p:spPr>
          <a:xfrm>
            <a:off x="444499" y="4815013"/>
            <a:ext cx="644523" cy="166712"/>
          </a:xfrm>
          <a:prstGeom prst="rect">
            <a:avLst/>
          </a:prstGeom>
        </p:spPr>
        <p:txBody>
          <a:bodyPr vert="horz" wrap="square" lIns="0" tIns="12700" rIns="0" bIns="0" rtlCol="0">
            <a:spAutoFit/>
          </a:bodyPr>
          <a:lstStyle/>
          <a:p>
            <a:pPr marL="12700">
              <a:lnSpc>
                <a:spcPct val="100000"/>
              </a:lnSpc>
              <a:spcBef>
                <a:spcPts val="100"/>
              </a:spcBef>
            </a:pPr>
            <a:r>
              <a:rPr sz="1000" spc="-5">
                <a:solidFill>
                  <a:srgbClr val="006EB6"/>
                </a:solidFill>
                <a:latin typeface="Century"/>
                <a:cs typeface="Century"/>
              </a:rPr>
              <a:t>pg </a:t>
            </a:r>
            <a:fld id="{185B9E5A-512F-4812-95A8-FA19FCEB646A}" type="slidenum">
              <a:rPr lang="en-US" sz="1000" spc="-5" smtClean="0">
                <a:solidFill>
                  <a:srgbClr val="006EB6"/>
                </a:solidFill>
                <a:latin typeface="Century"/>
                <a:cs typeface="Century"/>
              </a:rPr>
              <a:t>37</a:t>
            </a:fld>
            <a:endParaRPr sz="1000">
              <a:latin typeface="Century"/>
              <a:cs typeface="Century"/>
            </a:endParaRPr>
          </a:p>
        </p:txBody>
      </p:sp>
    </p:spTree>
    <p:extLst>
      <p:ext uri="{BB962C8B-B14F-4D97-AF65-F5344CB8AC3E}">
        <p14:creationId xmlns:p14="http://schemas.microsoft.com/office/powerpoint/2010/main" val="9248248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9"/>
          <p:cNvSpPr/>
          <p:nvPr/>
        </p:nvSpPr>
        <p:spPr>
          <a:xfrm>
            <a:off x="1089025" y="4902200"/>
            <a:ext cx="4337050" cy="0"/>
          </a:xfrm>
          <a:custGeom>
            <a:avLst/>
            <a:gdLst/>
            <a:ahLst/>
            <a:cxnLst/>
            <a:rect l="l" t="t" r="r" b="b"/>
            <a:pathLst>
              <a:path w="4337050">
                <a:moveTo>
                  <a:pt x="4337050" y="0"/>
                </a:moveTo>
                <a:lnTo>
                  <a:pt x="0" y="0"/>
                </a:lnTo>
              </a:path>
            </a:pathLst>
          </a:custGeom>
          <a:ln w="6350">
            <a:solidFill>
              <a:srgbClr val="5A471B"/>
            </a:solidFill>
          </a:ln>
        </p:spPr>
        <p:txBody>
          <a:bodyPr wrap="square" lIns="0" tIns="0" rIns="0" bIns="0" rtlCol="0"/>
          <a:lstStyle/>
          <a:p>
            <a:endParaRPr/>
          </a:p>
        </p:txBody>
      </p:sp>
      <p:sp>
        <p:nvSpPr>
          <p:cNvPr id="2" name="object 2"/>
          <p:cNvSpPr txBox="1"/>
          <p:nvPr/>
        </p:nvSpPr>
        <p:spPr>
          <a:xfrm>
            <a:off x="6152579" y="4809505"/>
            <a:ext cx="2546985" cy="177800"/>
          </a:xfrm>
          <a:prstGeom prst="rect">
            <a:avLst/>
          </a:prstGeom>
        </p:spPr>
        <p:txBody>
          <a:bodyPr vert="horz" wrap="square" lIns="0" tIns="12700" rIns="0" bIns="0" rtlCol="0">
            <a:spAutoFit/>
          </a:bodyPr>
          <a:lstStyle/>
          <a:p>
            <a:pPr marL="12700">
              <a:lnSpc>
                <a:spcPct val="100000"/>
              </a:lnSpc>
              <a:spcBef>
                <a:spcPts val="100"/>
              </a:spcBef>
            </a:pPr>
            <a:r>
              <a:rPr sz="1000" spc="-5">
                <a:solidFill>
                  <a:srgbClr val="006EB6"/>
                </a:solidFill>
                <a:latin typeface="Century"/>
                <a:cs typeface="Century"/>
              </a:rPr>
              <a:t>JOINT </a:t>
            </a:r>
            <a:r>
              <a:rPr sz="1000" spc="-10">
                <a:solidFill>
                  <a:srgbClr val="006EB6"/>
                </a:solidFill>
                <a:latin typeface="Century"/>
                <a:cs typeface="Century"/>
              </a:rPr>
              <a:t>ADMINISTRATIVE</a:t>
            </a:r>
            <a:r>
              <a:rPr sz="1000" spc="-65">
                <a:solidFill>
                  <a:srgbClr val="006EB6"/>
                </a:solidFill>
                <a:latin typeface="Century"/>
                <a:cs typeface="Century"/>
              </a:rPr>
              <a:t> </a:t>
            </a:r>
            <a:r>
              <a:rPr sz="1000" spc="-10">
                <a:solidFill>
                  <a:srgbClr val="006EB6"/>
                </a:solidFill>
                <a:latin typeface="Century"/>
                <a:cs typeface="Century"/>
              </a:rPr>
              <a:t>OPERATIONS</a:t>
            </a:r>
            <a:endParaRPr sz="1000">
              <a:latin typeface="Century"/>
              <a:cs typeface="Century"/>
            </a:endParaRPr>
          </a:p>
        </p:txBody>
      </p:sp>
      <p:sp>
        <p:nvSpPr>
          <p:cNvPr id="4" name="object 4"/>
          <p:cNvSpPr/>
          <p:nvPr/>
        </p:nvSpPr>
        <p:spPr>
          <a:xfrm>
            <a:off x="5950711" y="4849684"/>
            <a:ext cx="100231" cy="1050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42390" y="4851417"/>
            <a:ext cx="66141" cy="10330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777760" y="4851420"/>
            <a:ext cx="103720" cy="101561"/>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744688"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endParaRPr/>
          </a:p>
        </p:txBody>
      </p:sp>
      <p:sp>
        <p:nvSpPr>
          <p:cNvPr id="8" name="object 8"/>
          <p:cNvSpPr/>
          <p:nvPr/>
        </p:nvSpPr>
        <p:spPr>
          <a:xfrm>
            <a:off x="5915062"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endParaRPr/>
          </a:p>
        </p:txBody>
      </p:sp>
      <p:sp>
        <p:nvSpPr>
          <p:cNvPr id="10" name="object 10"/>
          <p:cNvSpPr txBox="1">
            <a:spLocks noGrp="1"/>
          </p:cNvSpPr>
          <p:nvPr>
            <p:ph type="title"/>
          </p:nvPr>
        </p:nvSpPr>
        <p:spPr>
          <a:xfrm>
            <a:off x="444500" y="365323"/>
            <a:ext cx="8255056" cy="382156"/>
          </a:xfrm>
          <a:prstGeom prst="rect">
            <a:avLst/>
          </a:prstGeom>
        </p:spPr>
        <p:txBody>
          <a:bodyPr vert="horz" wrap="square" lIns="0" tIns="12700" rIns="0" bIns="0" rtlCol="0">
            <a:spAutoFit/>
          </a:bodyPr>
          <a:lstStyle/>
          <a:p>
            <a:pPr marL="12700">
              <a:lnSpc>
                <a:spcPct val="100000"/>
              </a:lnSpc>
              <a:spcBef>
                <a:spcPts val="100"/>
              </a:spcBef>
            </a:pPr>
            <a:r>
              <a:rPr lang="en-US"/>
              <a:t>FEGLI Opportunities to Change Coverage</a:t>
            </a:r>
          </a:p>
        </p:txBody>
      </p:sp>
      <p:sp>
        <p:nvSpPr>
          <p:cNvPr id="11" name="object 11"/>
          <p:cNvSpPr/>
          <p:nvPr/>
        </p:nvSpPr>
        <p:spPr>
          <a:xfrm>
            <a:off x="0" y="885825"/>
            <a:ext cx="9144000" cy="0"/>
          </a:xfrm>
          <a:custGeom>
            <a:avLst/>
            <a:gdLst/>
            <a:ahLst/>
            <a:cxnLst/>
            <a:rect l="l" t="t" r="r" b="b"/>
            <a:pathLst>
              <a:path w="9144000">
                <a:moveTo>
                  <a:pt x="0" y="0"/>
                </a:moveTo>
                <a:lnTo>
                  <a:pt x="9144000" y="0"/>
                </a:lnTo>
              </a:path>
            </a:pathLst>
          </a:custGeom>
          <a:ln w="57150">
            <a:solidFill>
              <a:srgbClr val="347863"/>
            </a:solidFill>
          </a:ln>
        </p:spPr>
        <p:txBody>
          <a:bodyPr wrap="square" lIns="0" tIns="0" rIns="0" bIns="0" rtlCol="0"/>
          <a:lstStyle/>
          <a:p>
            <a:endParaRPr/>
          </a:p>
        </p:txBody>
      </p:sp>
      <p:sp>
        <p:nvSpPr>
          <p:cNvPr id="12" name="object 12"/>
          <p:cNvSpPr txBox="1"/>
          <p:nvPr/>
        </p:nvSpPr>
        <p:spPr>
          <a:xfrm>
            <a:off x="444499" y="987778"/>
            <a:ext cx="8255057" cy="3583032"/>
          </a:xfrm>
          <a:prstGeom prst="rect">
            <a:avLst/>
          </a:prstGeom>
          <a:noFill/>
        </p:spPr>
        <p:txBody>
          <a:bodyPr vert="horz" wrap="square" lIns="0" tIns="12700" rIns="0" bIns="0" rtlCol="0">
            <a:spAutoFit/>
          </a:bodyPr>
          <a:lstStyle/>
          <a:p>
            <a:pPr marL="285750" indent="-285750">
              <a:buFont typeface="Arial" panose="020B0604020202020204" pitchFamily="34" charset="0"/>
              <a:buChar char="•"/>
            </a:pPr>
            <a:r>
              <a:rPr lang="en-US" sz="1600">
                <a:solidFill>
                  <a:srgbClr val="5A471B"/>
                </a:solidFill>
                <a:latin typeface="Arial"/>
                <a:cs typeface="Arial"/>
              </a:rPr>
              <a:t>Qualifying Life Events (QLE)</a:t>
            </a:r>
          </a:p>
          <a:p>
            <a:pPr marL="742950" lvl="1" indent="-285750">
              <a:buFont typeface="Arial" panose="020B0604020202020204" pitchFamily="34" charset="0"/>
              <a:buChar char="•"/>
            </a:pPr>
            <a:r>
              <a:rPr lang="en-US" sz="1600">
                <a:solidFill>
                  <a:srgbClr val="5A471B"/>
                </a:solidFill>
                <a:latin typeface="Arial"/>
                <a:cs typeface="Arial"/>
              </a:rPr>
              <a:t>Marriage</a:t>
            </a:r>
          </a:p>
          <a:p>
            <a:pPr marL="742950" lvl="1" indent="-285750">
              <a:buFont typeface="Arial" panose="020B0604020202020204" pitchFamily="34" charset="0"/>
              <a:buChar char="•"/>
            </a:pPr>
            <a:r>
              <a:rPr lang="en-US" sz="1600">
                <a:solidFill>
                  <a:srgbClr val="5A471B"/>
                </a:solidFill>
                <a:latin typeface="Arial"/>
                <a:cs typeface="Arial"/>
              </a:rPr>
              <a:t>Divorce</a:t>
            </a:r>
          </a:p>
          <a:p>
            <a:pPr marL="742950" lvl="1" indent="-285750">
              <a:buFont typeface="Arial" panose="020B0604020202020204" pitchFamily="34" charset="0"/>
              <a:buChar char="•"/>
            </a:pPr>
            <a:r>
              <a:rPr lang="en-US" sz="1600">
                <a:solidFill>
                  <a:srgbClr val="5A471B"/>
                </a:solidFill>
                <a:latin typeface="Arial"/>
                <a:cs typeface="Arial"/>
              </a:rPr>
              <a:t>Death of a spouse</a:t>
            </a:r>
          </a:p>
          <a:p>
            <a:pPr marL="742950" lvl="1" indent="-285750">
              <a:buFont typeface="Arial" panose="020B0604020202020204" pitchFamily="34" charset="0"/>
              <a:buChar char="•"/>
            </a:pPr>
            <a:r>
              <a:rPr lang="en-US" sz="1600">
                <a:solidFill>
                  <a:srgbClr val="5A471B"/>
                </a:solidFill>
                <a:latin typeface="Arial"/>
                <a:cs typeface="Arial"/>
              </a:rPr>
              <a:t>Acquiring an eligible child</a:t>
            </a:r>
          </a:p>
          <a:p>
            <a:pPr marL="285750" indent="-285750">
              <a:buFont typeface="Arial" panose="020B0604020202020204" pitchFamily="34" charset="0"/>
              <a:buChar char="•"/>
            </a:pPr>
            <a:r>
              <a:rPr lang="en-US" sz="1600">
                <a:solidFill>
                  <a:srgbClr val="5A471B"/>
                </a:solidFill>
                <a:latin typeface="Arial"/>
                <a:cs typeface="Arial"/>
              </a:rPr>
              <a:t>Open Season</a:t>
            </a:r>
          </a:p>
          <a:p>
            <a:pPr marL="742950" lvl="1" indent="-285750">
              <a:buFont typeface="Arial" panose="020B0604020202020204" pitchFamily="34" charset="0"/>
              <a:buChar char="•"/>
            </a:pPr>
            <a:r>
              <a:rPr lang="en-US" sz="1600">
                <a:solidFill>
                  <a:srgbClr val="5A471B"/>
                </a:solidFill>
                <a:latin typeface="Arial"/>
                <a:cs typeface="Arial"/>
              </a:rPr>
              <a:t>Infrequent - not part of the annual benefits open season.</a:t>
            </a:r>
          </a:p>
          <a:p>
            <a:pPr marL="285750" indent="-285750">
              <a:buFont typeface="Arial" panose="020B0604020202020204" pitchFamily="34" charset="0"/>
              <a:buChar char="•"/>
            </a:pPr>
            <a:r>
              <a:rPr lang="en-US" sz="1600">
                <a:solidFill>
                  <a:srgbClr val="5A471B"/>
                </a:solidFill>
                <a:latin typeface="Arial"/>
                <a:cs typeface="Arial"/>
              </a:rPr>
              <a:t>Physical Exam</a:t>
            </a:r>
          </a:p>
          <a:p>
            <a:pPr marL="742950" lvl="1" indent="-285750">
              <a:buFont typeface="Arial" panose="020B0604020202020204" pitchFamily="34" charset="0"/>
              <a:buChar char="•"/>
            </a:pPr>
            <a:r>
              <a:rPr lang="en-US" sz="1600">
                <a:solidFill>
                  <a:srgbClr val="5A471B"/>
                </a:solidFill>
                <a:latin typeface="Arial"/>
                <a:cs typeface="Arial"/>
              </a:rPr>
              <a:t>By waiving coverage today, you will be required to take a physical exam AT  YOUR OWN EXPENSE to add Life Insurance Coverage after 1-year waiting  period.</a:t>
            </a:r>
          </a:p>
          <a:p>
            <a:pPr marL="285750" indent="-285750">
              <a:buFont typeface="Arial" panose="020B0604020202020204" pitchFamily="34" charset="0"/>
              <a:buChar char="•"/>
            </a:pPr>
            <a:r>
              <a:rPr lang="en-US" sz="1600">
                <a:solidFill>
                  <a:srgbClr val="5A471B"/>
                </a:solidFill>
                <a:latin typeface="Arial"/>
                <a:cs typeface="Arial"/>
              </a:rPr>
              <a:t>Reducing Coverage</a:t>
            </a:r>
          </a:p>
          <a:p>
            <a:pPr marL="742950" lvl="1" indent="-285750">
              <a:buFont typeface="Arial" panose="020B0604020202020204" pitchFamily="34" charset="0"/>
              <a:buChar char="•"/>
            </a:pPr>
            <a:r>
              <a:rPr lang="en-US" sz="1400">
                <a:solidFill>
                  <a:srgbClr val="5A471B"/>
                </a:solidFill>
                <a:latin typeface="Arial"/>
                <a:cs typeface="Arial"/>
              </a:rPr>
              <a:t>You may cancel (waive) any or all types of Basic and Optional insurance at  anytime by signing for only the types of insurance you have and want to  keep, on the Life Insurance Election (SF 2817). Effective at the end of the last  day of the pay period in which your human resources office receives your  election form canceling (waiving) the coverage.</a:t>
            </a:r>
          </a:p>
        </p:txBody>
      </p:sp>
      <p:sp>
        <p:nvSpPr>
          <p:cNvPr id="13" name="object 3">
            <a:extLst>
              <a:ext uri="{FF2B5EF4-FFF2-40B4-BE49-F238E27FC236}">
                <a16:creationId xmlns:a16="http://schemas.microsoft.com/office/drawing/2014/main" id="{F3725EDE-5C10-4B1B-8DD2-1E87749C8214}"/>
              </a:ext>
            </a:extLst>
          </p:cNvPr>
          <p:cNvSpPr txBox="1"/>
          <p:nvPr/>
        </p:nvSpPr>
        <p:spPr>
          <a:xfrm>
            <a:off x="444499" y="4815013"/>
            <a:ext cx="644523" cy="166712"/>
          </a:xfrm>
          <a:prstGeom prst="rect">
            <a:avLst/>
          </a:prstGeom>
        </p:spPr>
        <p:txBody>
          <a:bodyPr vert="horz" wrap="square" lIns="0" tIns="12700" rIns="0" bIns="0" rtlCol="0">
            <a:spAutoFit/>
          </a:bodyPr>
          <a:lstStyle/>
          <a:p>
            <a:pPr marL="12700">
              <a:lnSpc>
                <a:spcPct val="100000"/>
              </a:lnSpc>
              <a:spcBef>
                <a:spcPts val="100"/>
              </a:spcBef>
            </a:pPr>
            <a:r>
              <a:rPr sz="1000" spc="-5">
                <a:solidFill>
                  <a:srgbClr val="006EB6"/>
                </a:solidFill>
                <a:latin typeface="Century"/>
                <a:cs typeface="Century"/>
              </a:rPr>
              <a:t>pg </a:t>
            </a:r>
            <a:fld id="{185B9E5A-512F-4812-95A8-FA19FCEB646A}" type="slidenum">
              <a:rPr lang="en-US" sz="1000" spc="-5" smtClean="0">
                <a:solidFill>
                  <a:srgbClr val="006EB6"/>
                </a:solidFill>
                <a:latin typeface="Century"/>
                <a:cs typeface="Century"/>
              </a:rPr>
              <a:t>38</a:t>
            </a:fld>
            <a:endParaRPr sz="1000">
              <a:latin typeface="Century"/>
              <a:cs typeface="Century"/>
            </a:endParaRPr>
          </a:p>
        </p:txBody>
      </p:sp>
    </p:spTree>
    <p:extLst>
      <p:ext uri="{BB962C8B-B14F-4D97-AF65-F5344CB8AC3E}">
        <p14:creationId xmlns:p14="http://schemas.microsoft.com/office/powerpoint/2010/main" val="34641215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9"/>
          <p:cNvSpPr/>
          <p:nvPr/>
        </p:nvSpPr>
        <p:spPr>
          <a:xfrm>
            <a:off x="1089025" y="4902200"/>
            <a:ext cx="4337050" cy="0"/>
          </a:xfrm>
          <a:custGeom>
            <a:avLst/>
            <a:gdLst/>
            <a:ahLst/>
            <a:cxnLst/>
            <a:rect l="l" t="t" r="r" b="b"/>
            <a:pathLst>
              <a:path w="4337050">
                <a:moveTo>
                  <a:pt x="4337050" y="0"/>
                </a:moveTo>
                <a:lnTo>
                  <a:pt x="0" y="0"/>
                </a:lnTo>
              </a:path>
            </a:pathLst>
          </a:custGeom>
          <a:ln w="6350">
            <a:solidFill>
              <a:srgbClr val="5A471B"/>
            </a:solidFill>
          </a:ln>
        </p:spPr>
        <p:txBody>
          <a:bodyPr wrap="square" lIns="0" tIns="0" rIns="0" bIns="0" rtlCol="0"/>
          <a:lstStyle/>
          <a:p>
            <a:endParaRPr/>
          </a:p>
        </p:txBody>
      </p:sp>
      <p:sp>
        <p:nvSpPr>
          <p:cNvPr id="2" name="object 2"/>
          <p:cNvSpPr txBox="1"/>
          <p:nvPr/>
        </p:nvSpPr>
        <p:spPr>
          <a:xfrm>
            <a:off x="6152579" y="4809505"/>
            <a:ext cx="2546985" cy="177800"/>
          </a:xfrm>
          <a:prstGeom prst="rect">
            <a:avLst/>
          </a:prstGeom>
        </p:spPr>
        <p:txBody>
          <a:bodyPr vert="horz" wrap="square" lIns="0" tIns="12700" rIns="0" bIns="0" rtlCol="0">
            <a:spAutoFit/>
          </a:bodyPr>
          <a:lstStyle/>
          <a:p>
            <a:pPr marL="12700">
              <a:lnSpc>
                <a:spcPct val="100000"/>
              </a:lnSpc>
              <a:spcBef>
                <a:spcPts val="100"/>
              </a:spcBef>
            </a:pPr>
            <a:r>
              <a:rPr sz="1000" spc="-5">
                <a:solidFill>
                  <a:srgbClr val="006EB6"/>
                </a:solidFill>
                <a:latin typeface="Century"/>
                <a:cs typeface="Century"/>
              </a:rPr>
              <a:t>JOINT </a:t>
            </a:r>
            <a:r>
              <a:rPr sz="1000" spc="-10">
                <a:solidFill>
                  <a:srgbClr val="006EB6"/>
                </a:solidFill>
                <a:latin typeface="Century"/>
                <a:cs typeface="Century"/>
              </a:rPr>
              <a:t>ADMINISTRATIVE</a:t>
            </a:r>
            <a:r>
              <a:rPr sz="1000" spc="-65">
                <a:solidFill>
                  <a:srgbClr val="006EB6"/>
                </a:solidFill>
                <a:latin typeface="Century"/>
                <a:cs typeface="Century"/>
              </a:rPr>
              <a:t> </a:t>
            </a:r>
            <a:r>
              <a:rPr sz="1000" spc="-10">
                <a:solidFill>
                  <a:srgbClr val="006EB6"/>
                </a:solidFill>
                <a:latin typeface="Century"/>
                <a:cs typeface="Century"/>
              </a:rPr>
              <a:t>OPERATIONS</a:t>
            </a:r>
            <a:endParaRPr sz="1000">
              <a:latin typeface="Century"/>
              <a:cs typeface="Century"/>
            </a:endParaRPr>
          </a:p>
        </p:txBody>
      </p:sp>
      <p:sp>
        <p:nvSpPr>
          <p:cNvPr id="4" name="object 4"/>
          <p:cNvSpPr/>
          <p:nvPr/>
        </p:nvSpPr>
        <p:spPr>
          <a:xfrm>
            <a:off x="5950711" y="4849684"/>
            <a:ext cx="100231" cy="1050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42390" y="4851417"/>
            <a:ext cx="66141" cy="10330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777760" y="4851420"/>
            <a:ext cx="103720" cy="101561"/>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744688"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endParaRPr/>
          </a:p>
        </p:txBody>
      </p:sp>
      <p:sp>
        <p:nvSpPr>
          <p:cNvPr id="8" name="object 8"/>
          <p:cNvSpPr/>
          <p:nvPr/>
        </p:nvSpPr>
        <p:spPr>
          <a:xfrm>
            <a:off x="5915062"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endParaRPr/>
          </a:p>
        </p:txBody>
      </p:sp>
      <p:sp>
        <p:nvSpPr>
          <p:cNvPr id="10" name="object 10"/>
          <p:cNvSpPr txBox="1">
            <a:spLocks noGrp="1"/>
          </p:cNvSpPr>
          <p:nvPr>
            <p:ph type="title"/>
          </p:nvPr>
        </p:nvSpPr>
        <p:spPr>
          <a:xfrm>
            <a:off x="444500" y="365323"/>
            <a:ext cx="8255056" cy="382156"/>
          </a:xfrm>
          <a:prstGeom prst="rect">
            <a:avLst/>
          </a:prstGeom>
        </p:spPr>
        <p:txBody>
          <a:bodyPr vert="horz" wrap="square" lIns="0" tIns="12700" rIns="0" bIns="0" rtlCol="0">
            <a:spAutoFit/>
          </a:bodyPr>
          <a:lstStyle/>
          <a:p>
            <a:pPr marL="12700">
              <a:lnSpc>
                <a:spcPct val="100000"/>
              </a:lnSpc>
              <a:spcBef>
                <a:spcPts val="100"/>
              </a:spcBef>
            </a:pPr>
            <a:r>
              <a:rPr lang="en-US"/>
              <a:t>SAMBA Employee Benevolent  Fund (EPF)</a:t>
            </a:r>
          </a:p>
        </p:txBody>
      </p:sp>
      <p:sp>
        <p:nvSpPr>
          <p:cNvPr id="11" name="object 11"/>
          <p:cNvSpPr/>
          <p:nvPr/>
        </p:nvSpPr>
        <p:spPr>
          <a:xfrm>
            <a:off x="0" y="885825"/>
            <a:ext cx="9144000" cy="0"/>
          </a:xfrm>
          <a:custGeom>
            <a:avLst/>
            <a:gdLst/>
            <a:ahLst/>
            <a:cxnLst/>
            <a:rect l="l" t="t" r="r" b="b"/>
            <a:pathLst>
              <a:path w="9144000">
                <a:moveTo>
                  <a:pt x="0" y="0"/>
                </a:moveTo>
                <a:lnTo>
                  <a:pt x="9144000" y="0"/>
                </a:lnTo>
              </a:path>
            </a:pathLst>
          </a:custGeom>
          <a:ln w="57150">
            <a:solidFill>
              <a:srgbClr val="347863"/>
            </a:solidFill>
          </a:ln>
        </p:spPr>
        <p:txBody>
          <a:bodyPr wrap="square" lIns="0" tIns="0" rIns="0" bIns="0" rtlCol="0"/>
          <a:lstStyle/>
          <a:p>
            <a:endParaRPr/>
          </a:p>
        </p:txBody>
      </p:sp>
      <p:sp>
        <p:nvSpPr>
          <p:cNvPr id="12" name="object 12"/>
          <p:cNvSpPr txBox="1"/>
          <p:nvPr/>
        </p:nvSpPr>
        <p:spPr>
          <a:xfrm>
            <a:off x="427439" y="1041593"/>
            <a:ext cx="8335561" cy="3459922"/>
          </a:xfrm>
          <a:prstGeom prst="rect">
            <a:avLst/>
          </a:prstGeom>
          <a:noFill/>
        </p:spPr>
        <p:txBody>
          <a:bodyPr vert="horz" wrap="square" lIns="0" tIns="12700" rIns="0" bIns="0" rtlCol="0">
            <a:spAutoFit/>
          </a:bodyPr>
          <a:lstStyle/>
          <a:p>
            <a:pPr marL="285750" indent="-285750">
              <a:buFont typeface="Arial" panose="020B0604020202020204" pitchFamily="34" charset="0"/>
              <a:buChar char="•"/>
            </a:pPr>
            <a:r>
              <a:rPr lang="en-US" sz="1600" dirty="0">
                <a:solidFill>
                  <a:srgbClr val="5A471B"/>
                </a:solidFill>
                <a:latin typeface="Arial"/>
                <a:cs typeface="Arial"/>
              </a:rPr>
              <a:t>SAMBA’s EBF was created to provide immediate financial support to  family members of Federal employees following the employee’s</a:t>
            </a:r>
          </a:p>
          <a:p>
            <a:pPr marL="285750" indent="-285750">
              <a:buFont typeface="Arial" panose="020B0604020202020204" pitchFamily="34" charset="0"/>
              <a:buChar char="•"/>
            </a:pPr>
            <a:r>
              <a:rPr lang="en-US" sz="1600" dirty="0">
                <a:solidFill>
                  <a:srgbClr val="5A471B"/>
                </a:solidFill>
                <a:latin typeface="Arial"/>
                <a:cs typeface="Arial"/>
              </a:rPr>
              <a:t>death. EBF payments are made to beneficiaries within 24 to 48 hours of  being notified of a death.</a:t>
            </a:r>
          </a:p>
          <a:p>
            <a:pPr marL="285750" indent="-285750">
              <a:buFont typeface="Arial" panose="020B0604020202020204" pitchFamily="34" charset="0"/>
              <a:buChar char="•"/>
            </a:pPr>
            <a:r>
              <a:rPr lang="en-US" sz="1600" dirty="0">
                <a:solidFill>
                  <a:srgbClr val="5A471B"/>
                </a:solidFill>
                <a:latin typeface="Arial"/>
                <a:cs typeface="Arial"/>
              </a:rPr>
              <a:t>Two Plan Options – </a:t>
            </a:r>
          </a:p>
          <a:p>
            <a:pPr marL="742950" lvl="1" indent="-285750">
              <a:buFont typeface="Arial" panose="020B0604020202020204" pitchFamily="34" charset="0"/>
              <a:buChar char="•"/>
            </a:pPr>
            <a:r>
              <a:rPr lang="en-US" sz="1600" dirty="0">
                <a:solidFill>
                  <a:srgbClr val="5A471B"/>
                </a:solidFill>
                <a:latin typeface="Arial"/>
                <a:cs typeface="Arial"/>
              </a:rPr>
              <a:t>$17,500 for $39 per year</a:t>
            </a:r>
          </a:p>
          <a:p>
            <a:pPr marL="742950" lvl="1" indent="-285750">
              <a:buFont typeface="Arial" panose="020B0604020202020204" pitchFamily="34" charset="0"/>
              <a:buChar char="•"/>
            </a:pPr>
            <a:r>
              <a:rPr lang="en-US" sz="1600" dirty="0">
                <a:solidFill>
                  <a:srgbClr val="5A471B"/>
                </a:solidFill>
                <a:latin typeface="Arial"/>
                <a:cs typeface="Arial"/>
              </a:rPr>
              <a:t>$35,000 for $78 per year</a:t>
            </a:r>
          </a:p>
          <a:p>
            <a:pPr marL="285750" indent="-285750">
              <a:buFont typeface="Arial" panose="020B0604020202020204" pitchFamily="34" charset="0"/>
              <a:buChar char="•"/>
            </a:pPr>
            <a:r>
              <a:rPr lang="en-US" sz="1600" dirty="0">
                <a:solidFill>
                  <a:srgbClr val="5A471B"/>
                </a:solidFill>
                <a:latin typeface="Arial"/>
                <a:cs typeface="Arial"/>
              </a:rPr>
              <a:t>Active full-time and part-time employees with permanent  appointments in excess of 365 days are eligible to enroll either during  an open enrollment period or within 60 days of their hire date. No  proof of medical insurability is required.</a:t>
            </a:r>
          </a:p>
          <a:p>
            <a:pPr marL="285750" indent="-285750">
              <a:buFont typeface="Arial" panose="020B0604020202020204" pitchFamily="34" charset="0"/>
              <a:buChar char="•"/>
            </a:pPr>
            <a:r>
              <a:rPr lang="en-US" sz="1600" dirty="0">
                <a:solidFill>
                  <a:srgbClr val="5A471B"/>
                </a:solidFill>
                <a:latin typeface="Arial"/>
                <a:cs typeface="Arial"/>
              </a:rPr>
              <a:t>No Open Season - - but annual renewal for current participants.</a:t>
            </a:r>
          </a:p>
          <a:p>
            <a:pPr marL="285750" indent="-285750">
              <a:buFont typeface="Arial" panose="020B0604020202020204" pitchFamily="34" charset="0"/>
              <a:buChar char="•"/>
            </a:pPr>
            <a:r>
              <a:rPr lang="en-US" sz="1600" dirty="0">
                <a:solidFill>
                  <a:srgbClr val="5A471B"/>
                </a:solidFill>
                <a:latin typeface="Arial"/>
                <a:cs typeface="Arial"/>
              </a:rPr>
              <a:t>Enrollments must be submitted through SAMBA’s secure website:  </a:t>
            </a:r>
            <a:r>
              <a:rPr lang="en-US" sz="1600" dirty="0">
                <a:solidFill>
                  <a:srgbClr val="5A471B"/>
                </a:solidFill>
                <a:latin typeface="Arial"/>
                <a:cs typeface="Arial"/>
                <a:hlinkClick r:id="rId6"/>
              </a:rPr>
              <a:t>https://www.sambaplans.com/Benevolent/frmselectagency.aspx</a:t>
            </a:r>
            <a:endParaRPr lang="en-US" sz="1600" dirty="0">
              <a:solidFill>
                <a:srgbClr val="5A471B"/>
              </a:solidFill>
              <a:latin typeface="Arial"/>
              <a:cs typeface="Arial"/>
            </a:endParaRPr>
          </a:p>
          <a:p>
            <a:pPr marL="285750" indent="-285750">
              <a:buFont typeface="Arial" panose="020B0604020202020204" pitchFamily="34" charset="0"/>
              <a:buChar char="•"/>
            </a:pPr>
            <a:r>
              <a:rPr lang="en-US" sz="1600" dirty="0">
                <a:solidFill>
                  <a:srgbClr val="5A471B"/>
                </a:solidFill>
                <a:latin typeface="Arial"/>
                <a:cs typeface="Arial"/>
              </a:rPr>
              <a:t>For additional information contact a SAMBA representative at 1-800-638-6589, option 2.</a:t>
            </a:r>
          </a:p>
        </p:txBody>
      </p:sp>
      <p:sp>
        <p:nvSpPr>
          <p:cNvPr id="13" name="object 3">
            <a:extLst>
              <a:ext uri="{FF2B5EF4-FFF2-40B4-BE49-F238E27FC236}">
                <a16:creationId xmlns:a16="http://schemas.microsoft.com/office/drawing/2014/main" id="{F3725EDE-5C10-4B1B-8DD2-1E87749C8214}"/>
              </a:ext>
            </a:extLst>
          </p:cNvPr>
          <p:cNvSpPr txBox="1"/>
          <p:nvPr/>
        </p:nvSpPr>
        <p:spPr>
          <a:xfrm>
            <a:off x="444499" y="4815013"/>
            <a:ext cx="644523" cy="166712"/>
          </a:xfrm>
          <a:prstGeom prst="rect">
            <a:avLst/>
          </a:prstGeom>
        </p:spPr>
        <p:txBody>
          <a:bodyPr vert="horz" wrap="square" lIns="0" tIns="12700" rIns="0" bIns="0" rtlCol="0">
            <a:spAutoFit/>
          </a:bodyPr>
          <a:lstStyle/>
          <a:p>
            <a:pPr marL="12700">
              <a:lnSpc>
                <a:spcPct val="100000"/>
              </a:lnSpc>
              <a:spcBef>
                <a:spcPts val="100"/>
              </a:spcBef>
            </a:pPr>
            <a:r>
              <a:rPr sz="1000" spc="-5">
                <a:solidFill>
                  <a:srgbClr val="006EB6"/>
                </a:solidFill>
                <a:latin typeface="Century"/>
                <a:cs typeface="Century"/>
              </a:rPr>
              <a:t>pg </a:t>
            </a:r>
            <a:fld id="{185B9E5A-512F-4812-95A8-FA19FCEB646A}" type="slidenum">
              <a:rPr lang="en-US" sz="1000" spc="-5" smtClean="0">
                <a:solidFill>
                  <a:srgbClr val="006EB6"/>
                </a:solidFill>
                <a:latin typeface="Century"/>
                <a:cs typeface="Century"/>
              </a:rPr>
              <a:t>39</a:t>
            </a:fld>
            <a:endParaRPr sz="1000">
              <a:latin typeface="Century"/>
              <a:cs typeface="Century"/>
            </a:endParaRPr>
          </a:p>
        </p:txBody>
      </p:sp>
    </p:spTree>
    <p:extLst>
      <p:ext uri="{BB962C8B-B14F-4D97-AF65-F5344CB8AC3E}">
        <p14:creationId xmlns:p14="http://schemas.microsoft.com/office/powerpoint/2010/main" val="1551557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152579" y="4809505"/>
            <a:ext cx="2546985" cy="177800"/>
          </a:xfrm>
          <a:prstGeom prst="rect">
            <a:avLst/>
          </a:prstGeom>
        </p:spPr>
        <p:txBody>
          <a:bodyPr vert="horz" wrap="square" lIns="0" tIns="12700" rIns="0" bIns="0" rtlCol="0">
            <a:spAutoFit/>
          </a:bodyPr>
          <a:lstStyle/>
          <a:p>
            <a:pPr marL="12700">
              <a:lnSpc>
                <a:spcPct val="100000"/>
              </a:lnSpc>
              <a:spcBef>
                <a:spcPts val="100"/>
              </a:spcBef>
            </a:pPr>
            <a:r>
              <a:rPr sz="1000" spc="-5">
                <a:solidFill>
                  <a:srgbClr val="006EB6"/>
                </a:solidFill>
                <a:latin typeface="Century"/>
                <a:cs typeface="Century"/>
              </a:rPr>
              <a:t>JOINT </a:t>
            </a:r>
            <a:r>
              <a:rPr sz="1000" spc="-10">
                <a:solidFill>
                  <a:srgbClr val="006EB6"/>
                </a:solidFill>
                <a:latin typeface="Century"/>
                <a:cs typeface="Century"/>
              </a:rPr>
              <a:t>ADMINISTRATIVE</a:t>
            </a:r>
            <a:r>
              <a:rPr sz="1000" spc="-65">
                <a:solidFill>
                  <a:srgbClr val="006EB6"/>
                </a:solidFill>
                <a:latin typeface="Century"/>
                <a:cs typeface="Century"/>
              </a:rPr>
              <a:t> </a:t>
            </a:r>
            <a:r>
              <a:rPr sz="1000" spc="-10">
                <a:solidFill>
                  <a:srgbClr val="006EB6"/>
                </a:solidFill>
                <a:latin typeface="Century"/>
                <a:cs typeface="Century"/>
              </a:rPr>
              <a:t>OPERATIONS</a:t>
            </a:r>
            <a:endParaRPr sz="1000">
              <a:latin typeface="Century"/>
              <a:cs typeface="Century"/>
            </a:endParaRPr>
          </a:p>
        </p:txBody>
      </p:sp>
      <p:sp>
        <p:nvSpPr>
          <p:cNvPr id="4" name="object 4"/>
          <p:cNvSpPr/>
          <p:nvPr/>
        </p:nvSpPr>
        <p:spPr>
          <a:xfrm>
            <a:off x="5950711" y="4849684"/>
            <a:ext cx="100231" cy="1050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42390" y="4851417"/>
            <a:ext cx="66141" cy="10330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777760" y="4851420"/>
            <a:ext cx="103720" cy="101561"/>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744688"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endParaRPr/>
          </a:p>
        </p:txBody>
      </p:sp>
      <p:sp>
        <p:nvSpPr>
          <p:cNvPr id="8" name="object 8"/>
          <p:cNvSpPr/>
          <p:nvPr/>
        </p:nvSpPr>
        <p:spPr>
          <a:xfrm>
            <a:off x="5915062"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endParaRPr/>
          </a:p>
        </p:txBody>
      </p:sp>
      <p:sp>
        <p:nvSpPr>
          <p:cNvPr id="9" name="object 9"/>
          <p:cNvSpPr/>
          <p:nvPr/>
        </p:nvSpPr>
        <p:spPr>
          <a:xfrm>
            <a:off x="1089025" y="4902200"/>
            <a:ext cx="4337050" cy="0"/>
          </a:xfrm>
          <a:custGeom>
            <a:avLst/>
            <a:gdLst/>
            <a:ahLst/>
            <a:cxnLst/>
            <a:rect l="l" t="t" r="r" b="b"/>
            <a:pathLst>
              <a:path w="4337050">
                <a:moveTo>
                  <a:pt x="4337050" y="0"/>
                </a:moveTo>
                <a:lnTo>
                  <a:pt x="0" y="0"/>
                </a:lnTo>
              </a:path>
            </a:pathLst>
          </a:custGeom>
          <a:ln w="6350">
            <a:solidFill>
              <a:srgbClr val="5A471B"/>
            </a:solidFill>
          </a:ln>
        </p:spPr>
        <p:txBody>
          <a:bodyPr wrap="square" lIns="0" tIns="0" rIns="0" bIns="0" rtlCol="0"/>
          <a:lstStyle/>
          <a:p>
            <a:endParaRPr/>
          </a:p>
        </p:txBody>
      </p:sp>
      <p:sp>
        <p:nvSpPr>
          <p:cNvPr id="13" name="object 3">
            <a:extLst>
              <a:ext uri="{FF2B5EF4-FFF2-40B4-BE49-F238E27FC236}">
                <a16:creationId xmlns:a16="http://schemas.microsoft.com/office/drawing/2014/main" id="{F3725EDE-5C10-4B1B-8DD2-1E87749C8214}"/>
              </a:ext>
            </a:extLst>
          </p:cNvPr>
          <p:cNvSpPr txBox="1"/>
          <p:nvPr/>
        </p:nvSpPr>
        <p:spPr>
          <a:xfrm>
            <a:off x="444499" y="4815013"/>
            <a:ext cx="644523" cy="166712"/>
          </a:xfrm>
          <a:prstGeom prst="rect">
            <a:avLst/>
          </a:prstGeom>
        </p:spPr>
        <p:txBody>
          <a:bodyPr vert="horz" wrap="square" lIns="0" tIns="12700" rIns="0" bIns="0" rtlCol="0">
            <a:spAutoFit/>
          </a:bodyPr>
          <a:lstStyle/>
          <a:p>
            <a:pPr marL="12700">
              <a:lnSpc>
                <a:spcPct val="100000"/>
              </a:lnSpc>
              <a:spcBef>
                <a:spcPts val="100"/>
              </a:spcBef>
            </a:pPr>
            <a:r>
              <a:rPr sz="1000" spc="-5">
                <a:solidFill>
                  <a:srgbClr val="006EB6"/>
                </a:solidFill>
                <a:latin typeface="Century"/>
                <a:cs typeface="Century"/>
              </a:rPr>
              <a:t>pg </a:t>
            </a:r>
            <a:fld id="{185B9E5A-512F-4812-95A8-FA19FCEB646A}" type="slidenum">
              <a:rPr lang="en-US" sz="1000" spc="-5" smtClean="0">
                <a:solidFill>
                  <a:srgbClr val="006EB6"/>
                </a:solidFill>
                <a:latin typeface="Century"/>
                <a:cs typeface="Century"/>
              </a:rPr>
              <a:t>4</a:t>
            </a:fld>
            <a:endParaRPr sz="1000">
              <a:latin typeface="Century"/>
              <a:cs typeface="Century"/>
            </a:endParaRPr>
          </a:p>
        </p:txBody>
      </p:sp>
      <p:pic>
        <p:nvPicPr>
          <p:cNvPr id="14" name="Google Shape;236;p30"/>
          <p:cNvPicPr preferRelativeResize="0">
            <a:picLocks/>
          </p:cNvPicPr>
          <p:nvPr/>
        </p:nvPicPr>
        <p:blipFill rotWithShape="1">
          <a:blip r:embed="rId6">
            <a:alphaModFix/>
          </a:blip>
          <a:srcRect l="2270" t="19933" r="5882" b="38431"/>
          <a:stretch/>
        </p:blipFill>
        <p:spPr>
          <a:xfrm>
            <a:off x="1" y="0"/>
            <a:ext cx="9144000" cy="2895600"/>
          </a:xfrm>
          <a:prstGeom prst="rect">
            <a:avLst/>
          </a:prstGeom>
          <a:solidFill>
            <a:srgbClr val="F2F2F2"/>
          </a:solidFill>
          <a:ln>
            <a:noFill/>
          </a:ln>
        </p:spPr>
      </p:pic>
      <p:sp>
        <p:nvSpPr>
          <p:cNvPr id="16" name="Google Shape;238;p30"/>
          <p:cNvSpPr txBox="1">
            <a:spLocks/>
          </p:cNvSpPr>
          <p:nvPr/>
        </p:nvSpPr>
        <p:spPr>
          <a:xfrm>
            <a:off x="533400" y="3658080"/>
            <a:ext cx="7955280" cy="475515"/>
          </a:xfrm>
          <a:prstGeom prst="rect">
            <a:avLst/>
          </a:prstGeom>
          <a:noFill/>
          <a:ln>
            <a:noFill/>
          </a:ln>
        </p:spPr>
        <p:txBody>
          <a:bodyPr spcFirstLastPara="1" wrap="square" lIns="68569" tIns="34275" rIns="68569" bIns="34275" anchor="b" anchorCtr="0">
            <a:noAutofit/>
          </a:bodyPr>
          <a:lstStyle>
            <a:lvl1pPr eaLnBrk="1" hangingPunct="1">
              <a:defRPr sz="2400" b="0" i="0">
                <a:solidFill>
                  <a:srgbClr val="0D7AC0"/>
                </a:solidFill>
                <a:latin typeface="Century"/>
                <a:ea typeface="+mj-ea"/>
                <a:cs typeface="Century"/>
              </a:defRPr>
            </a:lvl1pPr>
          </a:lstStyle>
          <a:p>
            <a:pPr rtl="0"/>
            <a:r>
              <a:rPr lang="en-US" kern="0" dirty="0">
                <a:latin typeface="Arial"/>
                <a:ea typeface="Arial"/>
                <a:cs typeface="Arial"/>
                <a:sym typeface="Arial"/>
              </a:rPr>
              <a:t>Appointment Forms</a:t>
            </a:r>
          </a:p>
          <a:p>
            <a:pPr lvl="1"/>
            <a:r>
              <a:rPr lang="en-US" sz="1400" kern="0" dirty="0">
                <a:latin typeface="Arial"/>
                <a:ea typeface="Arial"/>
                <a:cs typeface="Arial"/>
                <a:sym typeface="Arial"/>
              </a:rPr>
              <a:t>Presented by:  JAO Onboarding Division</a:t>
            </a:r>
          </a:p>
        </p:txBody>
      </p:sp>
    </p:spTree>
    <p:extLst>
      <p:ext uri="{BB962C8B-B14F-4D97-AF65-F5344CB8AC3E}">
        <p14:creationId xmlns:p14="http://schemas.microsoft.com/office/powerpoint/2010/main" val="25523765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9"/>
          <p:cNvSpPr/>
          <p:nvPr/>
        </p:nvSpPr>
        <p:spPr>
          <a:xfrm>
            <a:off x="1089025" y="4902200"/>
            <a:ext cx="4337050" cy="0"/>
          </a:xfrm>
          <a:custGeom>
            <a:avLst/>
            <a:gdLst/>
            <a:ahLst/>
            <a:cxnLst/>
            <a:rect l="l" t="t" r="r" b="b"/>
            <a:pathLst>
              <a:path w="4337050">
                <a:moveTo>
                  <a:pt x="4337050" y="0"/>
                </a:moveTo>
                <a:lnTo>
                  <a:pt x="0" y="0"/>
                </a:lnTo>
              </a:path>
            </a:pathLst>
          </a:custGeom>
          <a:ln w="6350">
            <a:solidFill>
              <a:srgbClr val="5A471B"/>
            </a:solidFill>
          </a:ln>
        </p:spPr>
        <p:txBody>
          <a:bodyPr wrap="square" lIns="0" tIns="0" rIns="0" bIns="0" rtlCol="0"/>
          <a:lstStyle/>
          <a:p>
            <a:endParaRPr/>
          </a:p>
        </p:txBody>
      </p:sp>
      <p:sp>
        <p:nvSpPr>
          <p:cNvPr id="2" name="object 2"/>
          <p:cNvSpPr txBox="1"/>
          <p:nvPr/>
        </p:nvSpPr>
        <p:spPr>
          <a:xfrm>
            <a:off x="6152579" y="4809505"/>
            <a:ext cx="2546985" cy="177800"/>
          </a:xfrm>
          <a:prstGeom prst="rect">
            <a:avLst/>
          </a:prstGeom>
        </p:spPr>
        <p:txBody>
          <a:bodyPr vert="horz" wrap="square" lIns="0" tIns="12700" rIns="0" bIns="0" rtlCol="0">
            <a:spAutoFit/>
          </a:bodyPr>
          <a:lstStyle/>
          <a:p>
            <a:pPr marL="12700">
              <a:lnSpc>
                <a:spcPct val="100000"/>
              </a:lnSpc>
              <a:spcBef>
                <a:spcPts val="100"/>
              </a:spcBef>
            </a:pPr>
            <a:r>
              <a:rPr sz="1000" spc="-5">
                <a:solidFill>
                  <a:srgbClr val="006EB6"/>
                </a:solidFill>
                <a:latin typeface="Century"/>
                <a:cs typeface="Century"/>
              </a:rPr>
              <a:t>JOINT </a:t>
            </a:r>
            <a:r>
              <a:rPr sz="1000" spc="-10">
                <a:solidFill>
                  <a:srgbClr val="006EB6"/>
                </a:solidFill>
                <a:latin typeface="Century"/>
                <a:cs typeface="Century"/>
              </a:rPr>
              <a:t>ADMINISTRATIVE</a:t>
            </a:r>
            <a:r>
              <a:rPr sz="1000" spc="-65">
                <a:solidFill>
                  <a:srgbClr val="006EB6"/>
                </a:solidFill>
                <a:latin typeface="Century"/>
                <a:cs typeface="Century"/>
              </a:rPr>
              <a:t> </a:t>
            </a:r>
            <a:r>
              <a:rPr sz="1000" spc="-10">
                <a:solidFill>
                  <a:srgbClr val="006EB6"/>
                </a:solidFill>
                <a:latin typeface="Century"/>
                <a:cs typeface="Century"/>
              </a:rPr>
              <a:t>OPERATIONS</a:t>
            </a:r>
            <a:endParaRPr sz="1000">
              <a:latin typeface="Century"/>
              <a:cs typeface="Century"/>
            </a:endParaRPr>
          </a:p>
        </p:txBody>
      </p:sp>
      <p:sp>
        <p:nvSpPr>
          <p:cNvPr id="4" name="object 4"/>
          <p:cNvSpPr/>
          <p:nvPr/>
        </p:nvSpPr>
        <p:spPr>
          <a:xfrm>
            <a:off x="5950711" y="4849684"/>
            <a:ext cx="100231" cy="1050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42390" y="4851417"/>
            <a:ext cx="66141" cy="10330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777760" y="4851420"/>
            <a:ext cx="103720" cy="101561"/>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744688"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endParaRPr/>
          </a:p>
        </p:txBody>
      </p:sp>
      <p:sp>
        <p:nvSpPr>
          <p:cNvPr id="8" name="object 8"/>
          <p:cNvSpPr/>
          <p:nvPr/>
        </p:nvSpPr>
        <p:spPr>
          <a:xfrm>
            <a:off x="5915062"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endParaRPr/>
          </a:p>
        </p:txBody>
      </p:sp>
      <p:sp>
        <p:nvSpPr>
          <p:cNvPr id="10" name="object 10"/>
          <p:cNvSpPr txBox="1">
            <a:spLocks noGrp="1"/>
          </p:cNvSpPr>
          <p:nvPr>
            <p:ph type="title"/>
          </p:nvPr>
        </p:nvSpPr>
        <p:spPr>
          <a:xfrm>
            <a:off x="444500" y="365323"/>
            <a:ext cx="8255056" cy="382156"/>
          </a:xfrm>
          <a:prstGeom prst="rect">
            <a:avLst/>
          </a:prstGeom>
        </p:spPr>
        <p:txBody>
          <a:bodyPr vert="horz" wrap="square" lIns="0" tIns="12700" rIns="0" bIns="0" rtlCol="0">
            <a:spAutoFit/>
          </a:bodyPr>
          <a:lstStyle/>
          <a:p>
            <a:pPr marL="12700">
              <a:lnSpc>
                <a:spcPct val="100000"/>
              </a:lnSpc>
              <a:spcBef>
                <a:spcPts val="100"/>
              </a:spcBef>
            </a:pPr>
            <a:r>
              <a:rPr lang="en-US"/>
              <a:t>Dental and Vision Insurance  (FEDVIP)</a:t>
            </a:r>
          </a:p>
        </p:txBody>
      </p:sp>
      <p:sp>
        <p:nvSpPr>
          <p:cNvPr id="11" name="object 11"/>
          <p:cNvSpPr/>
          <p:nvPr/>
        </p:nvSpPr>
        <p:spPr>
          <a:xfrm>
            <a:off x="0" y="885825"/>
            <a:ext cx="9144000" cy="0"/>
          </a:xfrm>
          <a:custGeom>
            <a:avLst/>
            <a:gdLst/>
            <a:ahLst/>
            <a:cxnLst/>
            <a:rect l="l" t="t" r="r" b="b"/>
            <a:pathLst>
              <a:path w="9144000">
                <a:moveTo>
                  <a:pt x="0" y="0"/>
                </a:moveTo>
                <a:lnTo>
                  <a:pt x="9144000" y="0"/>
                </a:lnTo>
              </a:path>
            </a:pathLst>
          </a:custGeom>
          <a:ln w="57150">
            <a:solidFill>
              <a:srgbClr val="347863"/>
            </a:solidFill>
          </a:ln>
        </p:spPr>
        <p:txBody>
          <a:bodyPr wrap="square" lIns="0" tIns="0" rIns="0" bIns="0" rtlCol="0"/>
          <a:lstStyle/>
          <a:p>
            <a:endParaRPr/>
          </a:p>
        </p:txBody>
      </p:sp>
      <p:sp>
        <p:nvSpPr>
          <p:cNvPr id="12" name="object 12"/>
          <p:cNvSpPr txBox="1"/>
          <p:nvPr/>
        </p:nvSpPr>
        <p:spPr>
          <a:xfrm>
            <a:off x="412654" y="1077486"/>
            <a:ext cx="8286902" cy="3613810"/>
          </a:xfrm>
          <a:prstGeom prst="rect">
            <a:avLst/>
          </a:prstGeom>
          <a:noFill/>
        </p:spPr>
        <p:txBody>
          <a:bodyPr vert="horz" wrap="square" lIns="0" tIns="12700" rIns="0" bIns="0" rtlCol="0" anchor="t">
            <a:spAutoFit/>
          </a:bodyPr>
          <a:lstStyle/>
          <a:p>
            <a:pPr marL="285750" indent="-285750">
              <a:buFont typeface="Arial" panose="020B0604020202020204" pitchFamily="34" charset="0"/>
              <a:buChar char="•"/>
            </a:pPr>
            <a:r>
              <a:rPr lang="en-US" dirty="0">
                <a:solidFill>
                  <a:srgbClr val="5A471B"/>
                </a:solidFill>
                <a:latin typeface="Arial"/>
                <a:cs typeface="Arial"/>
              </a:rPr>
              <a:t>The Federal Employees Dental and Vision Insurance Program is a  supplemental dental and vision insurance beyond your FEHB.</a:t>
            </a:r>
          </a:p>
          <a:p>
            <a:pPr marL="285750" indent="-285750">
              <a:buFont typeface="Arial" panose="020B0604020202020204" pitchFamily="34" charset="0"/>
              <a:buChar char="•"/>
            </a:pPr>
            <a:r>
              <a:rPr lang="en-US" dirty="0">
                <a:solidFill>
                  <a:srgbClr val="5A471B"/>
                </a:solidFill>
                <a:latin typeface="Arial"/>
                <a:cs typeface="Arial"/>
              </a:rPr>
              <a:t>FEDVIP offers three types of enrollment; Self-Only, Self-Plus One, and Self  and Family</a:t>
            </a:r>
          </a:p>
          <a:p>
            <a:pPr marL="285750" indent="-285750">
              <a:buFont typeface="Arial" panose="020B0604020202020204" pitchFamily="34" charset="0"/>
              <a:buChar char="•"/>
            </a:pPr>
            <a:r>
              <a:rPr lang="en-US" dirty="0">
                <a:solidFill>
                  <a:srgbClr val="5A471B"/>
                </a:solidFill>
                <a:latin typeface="Arial"/>
                <a:cs typeface="Arial"/>
              </a:rPr>
              <a:t>10 Dental Carrier Plans available (3 are regional)</a:t>
            </a:r>
          </a:p>
          <a:p>
            <a:pPr marL="285750" indent="-285750">
              <a:buFont typeface="Arial" panose="020B0604020202020204" pitchFamily="34" charset="0"/>
              <a:buChar char="•"/>
            </a:pPr>
            <a:r>
              <a:rPr lang="en-US" dirty="0">
                <a:solidFill>
                  <a:srgbClr val="5A471B"/>
                </a:solidFill>
                <a:latin typeface="Arial"/>
                <a:cs typeface="Arial"/>
              </a:rPr>
              <a:t>3 Vision Plans – nation wide</a:t>
            </a:r>
          </a:p>
          <a:p>
            <a:pPr marL="285750" indent="-285750">
              <a:buFont typeface="Arial" panose="020B0604020202020204" pitchFamily="34" charset="0"/>
              <a:buChar char="•"/>
            </a:pPr>
            <a:r>
              <a:rPr lang="en-US" dirty="0">
                <a:solidFill>
                  <a:srgbClr val="5A471B"/>
                </a:solidFill>
                <a:latin typeface="Arial"/>
                <a:cs typeface="Arial"/>
              </a:rPr>
              <a:t>Enrollment Opportunity</a:t>
            </a:r>
          </a:p>
          <a:p>
            <a:pPr marL="742950" lvl="1" indent="-285750">
              <a:buFont typeface="Arial" panose="020B0604020202020204" pitchFamily="34" charset="0"/>
              <a:buChar char="•"/>
            </a:pPr>
            <a:r>
              <a:rPr lang="en-US" dirty="0">
                <a:solidFill>
                  <a:srgbClr val="5A471B"/>
                </a:solidFill>
                <a:latin typeface="Arial"/>
                <a:cs typeface="Arial"/>
              </a:rPr>
              <a:t>New Employees - 60 days to enroll.</a:t>
            </a:r>
          </a:p>
          <a:p>
            <a:pPr marL="742950" lvl="1" indent="-285750">
              <a:buFont typeface="Arial" panose="020B0604020202020204" pitchFamily="34" charset="0"/>
              <a:buChar char="•"/>
            </a:pPr>
            <a:r>
              <a:rPr lang="en-US" dirty="0">
                <a:solidFill>
                  <a:srgbClr val="5A471B"/>
                </a:solidFill>
                <a:latin typeface="Arial"/>
                <a:cs typeface="Arial"/>
              </a:rPr>
              <a:t>Qualifying Life Event – 60 days to enroll.</a:t>
            </a:r>
          </a:p>
          <a:p>
            <a:pPr marL="742950" lvl="1" indent="-285750">
              <a:buFont typeface="Arial" panose="020B0604020202020204" pitchFamily="34" charset="0"/>
              <a:buChar char="•"/>
            </a:pPr>
            <a:r>
              <a:rPr lang="en-US" dirty="0">
                <a:solidFill>
                  <a:srgbClr val="5A471B"/>
                </a:solidFill>
                <a:latin typeface="Arial"/>
                <a:cs typeface="Arial"/>
              </a:rPr>
              <a:t>Annual Open Season – Mid-November through Mid-December</a:t>
            </a:r>
          </a:p>
          <a:p>
            <a:pPr marL="285750" indent="-285750">
              <a:buFont typeface="Arial" panose="020B0604020202020204" pitchFamily="34" charset="0"/>
              <a:buChar char="•"/>
            </a:pPr>
            <a:r>
              <a:rPr lang="en-US" dirty="0">
                <a:solidFill>
                  <a:srgbClr val="5A471B"/>
                </a:solidFill>
                <a:latin typeface="Arial"/>
                <a:cs typeface="Arial"/>
              </a:rPr>
              <a:t>Enroll through BENEFEDS at:</a:t>
            </a:r>
          </a:p>
          <a:p>
            <a:pPr marL="742950" lvl="1" indent="-285750">
              <a:buFont typeface="Arial" panose="020B0604020202020204" pitchFamily="34" charset="0"/>
              <a:buChar char="•"/>
            </a:pPr>
            <a:r>
              <a:rPr lang="en-US" dirty="0">
                <a:solidFill>
                  <a:srgbClr val="5A471B"/>
                </a:solidFill>
                <a:latin typeface="Arial"/>
                <a:cs typeface="Arial"/>
                <a:hlinkClick r:id="rId6"/>
              </a:rPr>
              <a:t>www.BENEFEDS.com</a:t>
            </a:r>
            <a:endParaRPr lang="en-US" dirty="0">
              <a:solidFill>
                <a:srgbClr val="5A471B"/>
              </a:solidFill>
              <a:latin typeface="Arial"/>
              <a:cs typeface="Arial"/>
            </a:endParaRPr>
          </a:p>
          <a:p>
            <a:pPr marL="742950" lvl="1" indent="-285750">
              <a:buFont typeface="Arial" panose="020B0604020202020204" pitchFamily="34" charset="0"/>
              <a:buChar char="•"/>
            </a:pPr>
            <a:r>
              <a:rPr lang="en-US" dirty="0">
                <a:solidFill>
                  <a:srgbClr val="5A471B"/>
                </a:solidFill>
                <a:latin typeface="Arial"/>
                <a:cs typeface="Arial"/>
              </a:rPr>
              <a:t>1-877-888-FEDS (1-877-888-3337)</a:t>
            </a:r>
          </a:p>
        </p:txBody>
      </p:sp>
      <p:sp>
        <p:nvSpPr>
          <p:cNvPr id="13" name="object 3">
            <a:extLst>
              <a:ext uri="{FF2B5EF4-FFF2-40B4-BE49-F238E27FC236}">
                <a16:creationId xmlns:a16="http://schemas.microsoft.com/office/drawing/2014/main" id="{F3725EDE-5C10-4B1B-8DD2-1E87749C8214}"/>
              </a:ext>
            </a:extLst>
          </p:cNvPr>
          <p:cNvSpPr txBox="1"/>
          <p:nvPr/>
        </p:nvSpPr>
        <p:spPr>
          <a:xfrm>
            <a:off x="444499" y="4815013"/>
            <a:ext cx="644523" cy="166712"/>
          </a:xfrm>
          <a:prstGeom prst="rect">
            <a:avLst/>
          </a:prstGeom>
        </p:spPr>
        <p:txBody>
          <a:bodyPr vert="horz" wrap="square" lIns="0" tIns="12700" rIns="0" bIns="0" rtlCol="0">
            <a:spAutoFit/>
          </a:bodyPr>
          <a:lstStyle/>
          <a:p>
            <a:pPr marL="12700">
              <a:lnSpc>
                <a:spcPct val="100000"/>
              </a:lnSpc>
              <a:spcBef>
                <a:spcPts val="100"/>
              </a:spcBef>
            </a:pPr>
            <a:r>
              <a:rPr sz="1000" spc="-5">
                <a:solidFill>
                  <a:srgbClr val="006EB6"/>
                </a:solidFill>
                <a:latin typeface="Century"/>
                <a:cs typeface="Century"/>
              </a:rPr>
              <a:t>pg </a:t>
            </a:r>
            <a:fld id="{185B9E5A-512F-4812-95A8-FA19FCEB646A}" type="slidenum">
              <a:rPr lang="en-US" sz="1000" spc="-5" smtClean="0">
                <a:solidFill>
                  <a:srgbClr val="006EB6"/>
                </a:solidFill>
                <a:latin typeface="Century"/>
                <a:cs typeface="Century"/>
              </a:rPr>
              <a:t>40</a:t>
            </a:fld>
            <a:endParaRPr sz="1000">
              <a:latin typeface="Century"/>
              <a:cs typeface="Century"/>
            </a:endParaRPr>
          </a:p>
        </p:txBody>
      </p:sp>
    </p:spTree>
    <p:extLst>
      <p:ext uri="{BB962C8B-B14F-4D97-AF65-F5344CB8AC3E}">
        <p14:creationId xmlns:p14="http://schemas.microsoft.com/office/powerpoint/2010/main" val="17527056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9"/>
          <p:cNvSpPr/>
          <p:nvPr/>
        </p:nvSpPr>
        <p:spPr>
          <a:xfrm>
            <a:off x="1089025" y="4902200"/>
            <a:ext cx="4337050" cy="0"/>
          </a:xfrm>
          <a:custGeom>
            <a:avLst/>
            <a:gdLst/>
            <a:ahLst/>
            <a:cxnLst/>
            <a:rect l="l" t="t" r="r" b="b"/>
            <a:pathLst>
              <a:path w="4337050">
                <a:moveTo>
                  <a:pt x="4337050" y="0"/>
                </a:moveTo>
                <a:lnTo>
                  <a:pt x="0" y="0"/>
                </a:lnTo>
              </a:path>
            </a:pathLst>
          </a:custGeom>
          <a:ln w="6350">
            <a:solidFill>
              <a:srgbClr val="5A471B"/>
            </a:solidFill>
          </a:ln>
        </p:spPr>
        <p:txBody>
          <a:bodyPr wrap="square" lIns="0" tIns="0" rIns="0" bIns="0" rtlCol="0"/>
          <a:lstStyle/>
          <a:p>
            <a:endParaRPr/>
          </a:p>
        </p:txBody>
      </p:sp>
      <p:sp>
        <p:nvSpPr>
          <p:cNvPr id="2" name="object 2"/>
          <p:cNvSpPr txBox="1"/>
          <p:nvPr/>
        </p:nvSpPr>
        <p:spPr>
          <a:xfrm>
            <a:off x="6152579" y="4809505"/>
            <a:ext cx="2546985" cy="177800"/>
          </a:xfrm>
          <a:prstGeom prst="rect">
            <a:avLst/>
          </a:prstGeom>
        </p:spPr>
        <p:txBody>
          <a:bodyPr vert="horz" wrap="square" lIns="0" tIns="12700" rIns="0" bIns="0" rtlCol="0">
            <a:spAutoFit/>
          </a:bodyPr>
          <a:lstStyle/>
          <a:p>
            <a:pPr marL="12700">
              <a:lnSpc>
                <a:spcPct val="100000"/>
              </a:lnSpc>
              <a:spcBef>
                <a:spcPts val="100"/>
              </a:spcBef>
            </a:pPr>
            <a:r>
              <a:rPr sz="1000" spc="-5">
                <a:solidFill>
                  <a:srgbClr val="006EB6"/>
                </a:solidFill>
                <a:latin typeface="Century"/>
                <a:cs typeface="Century"/>
              </a:rPr>
              <a:t>JOINT </a:t>
            </a:r>
            <a:r>
              <a:rPr sz="1000" spc="-10">
                <a:solidFill>
                  <a:srgbClr val="006EB6"/>
                </a:solidFill>
                <a:latin typeface="Century"/>
                <a:cs typeface="Century"/>
              </a:rPr>
              <a:t>ADMINISTRATIVE</a:t>
            </a:r>
            <a:r>
              <a:rPr sz="1000" spc="-65">
                <a:solidFill>
                  <a:srgbClr val="006EB6"/>
                </a:solidFill>
                <a:latin typeface="Century"/>
                <a:cs typeface="Century"/>
              </a:rPr>
              <a:t> </a:t>
            </a:r>
            <a:r>
              <a:rPr sz="1000" spc="-10">
                <a:solidFill>
                  <a:srgbClr val="006EB6"/>
                </a:solidFill>
                <a:latin typeface="Century"/>
                <a:cs typeface="Century"/>
              </a:rPr>
              <a:t>OPERATIONS</a:t>
            </a:r>
            <a:endParaRPr sz="1000">
              <a:latin typeface="Century"/>
              <a:cs typeface="Century"/>
            </a:endParaRPr>
          </a:p>
        </p:txBody>
      </p:sp>
      <p:sp>
        <p:nvSpPr>
          <p:cNvPr id="4" name="object 4"/>
          <p:cNvSpPr/>
          <p:nvPr/>
        </p:nvSpPr>
        <p:spPr>
          <a:xfrm>
            <a:off x="5950711" y="4849684"/>
            <a:ext cx="100231" cy="1050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42390" y="4851417"/>
            <a:ext cx="66141" cy="10330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777760" y="4851420"/>
            <a:ext cx="103720" cy="101561"/>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744688"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endParaRPr/>
          </a:p>
        </p:txBody>
      </p:sp>
      <p:sp>
        <p:nvSpPr>
          <p:cNvPr id="8" name="object 8"/>
          <p:cNvSpPr/>
          <p:nvPr/>
        </p:nvSpPr>
        <p:spPr>
          <a:xfrm>
            <a:off x="5915062"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endParaRPr/>
          </a:p>
        </p:txBody>
      </p:sp>
      <p:sp>
        <p:nvSpPr>
          <p:cNvPr id="10" name="object 10"/>
          <p:cNvSpPr txBox="1">
            <a:spLocks noGrp="1"/>
          </p:cNvSpPr>
          <p:nvPr>
            <p:ph type="title"/>
          </p:nvPr>
        </p:nvSpPr>
        <p:spPr>
          <a:xfrm>
            <a:off x="444500" y="365323"/>
            <a:ext cx="8255056" cy="382156"/>
          </a:xfrm>
          <a:prstGeom prst="rect">
            <a:avLst/>
          </a:prstGeom>
        </p:spPr>
        <p:txBody>
          <a:bodyPr vert="horz" wrap="square" lIns="0" tIns="12700" rIns="0" bIns="0" rtlCol="0">
            <a:spAutoFit/>
          </a:bodyPr>
          <a:lstStyle/>
          <a:p>
            <a:pPr marL="12700">
              <a:lnSpc>
                <a:spcPct val="100000"/>
              </a:lnSpc>
              <a:spcBef>
                <a:spcPts val="100"/>
              </a:spcBef>
            </a:pPr>
            <a:r>
              <a:rPr lang="en-US"/>
              <a:t>Retirement</a:t>
            </a:r>
          </a:p>
        </p:txBody>
      </p:sp>
      <p:sp>
        <p:nvSpPr>
          <p:cNvPr id="11" name="object 11"/>
          <p:cNvSpPr/>
          <p:nvPr/>
        </p:nvSpPr>
        <p:spPr>
          <a:xfrm>
            <a:off x="0" y="885825"/>
            <a:ext cx="9144000" cy="0"/>
          </a:xfrm>
          <a:custGeom>
            <a:avLst/>
            <a:gdLst/>
            <a:ahLst/>
            <a:cxnLst/>
            <a:rect l="l" t="t" r="r" b="b"/>
            <a:pathLst>
              <a:path w="9144000">
                <a:moveTo>
                  <a:pt x="0" y="0"/>
                </a:moveTo>
                <a:lnTo>
                  <a:pt x="9144000" y="0"/>
                </a:lnTo>
              </a:path>
            </a:pathLst>
          </a:custGeom>
          <a:ln w="57150">
            <a:solidFill>
              <a:srgbClr val="347863"/>
            </a:solidFill>
          </a:ln>
        </p:spPr>
        <p:txBody>
          <a:bodyPr wrap="square" lIns="0" tIns="0" rIns="0" bIns="0" rtlCol="0"/>
          <a:lstStyle/>
          <a:p>
            <a:endParaRPr/>
          </a:p>
        </p:txBody>
      </p:sp>
      <p:sp>
        <p:nvSpPr>
          <p:cNvPr id="12" name="object 12"/>
          <p:cNvSpPr txBox="1"/>
          <p:nvPr/>
        </p:nvSpPr>
        <p:spPr>
          <a:xfrm>
            <a:off x="533400" y="1080848"/>
            <a:ext cx="7632699" cy="1674817"/>
          </a:xfrm>
          <a:prstGeom prst="rect">
            <a:avLst/>
          </a:prstGeom>
          <a:noFill/>
        </p:spPr>
        <p:txBody>
          <a:bodyPr vert="horz" wrap="square" lIns="0" tIns="12700" rIns="0" bIns="0" rtlCol="0">
            <a:spAutoFit/>
          </a:bodyPr>
          <a:lstStyle/>
          <a:p>
            <a:pPr marL="285750" indent="-285750">
              <a:buFont typeface="Arial" panose="020B0604020202020204" pitchFamily="34" charset="0"/>
              <a:buChar char="•"/>
            </a:pPr>
            <a:r>
              <a:rPr lang="en-US">
                <a:solidFill>
                  <a:srgbClr val="5A471B"/>
                </a:solidFill>
                <a:latin typeface="Arial"/>
                <a:cs typeface="Arial"/>
              </a:rPr>
              <a:t>Employees  previously covered by  the Federal Employees Retirement System (FERS) on December 31, 2012 or reemployed with 5 years or more of creditable or potentially creditable civilian service will remain FERS.</a:t>
            </a:r>
          </a:p>
          <a:p>
            <a:pPr marL="285750" indent="-285750">
              <a:buFont typeface="Arial" panose="020B0604020202020204" pitchFamily="34" charset="0"/>
              <a:buChar char="•"/>
            </a:pPr>
            <a:r>
              <a:rPr lang="en-US">
                <a:solidFill>
                  <a:srgbClr val="5A471B"/>
                </a:solidFill>
                <a:latin typeface="Arial"/>
                <a:cs typeface="Arial"/>
              </a:rPr>
              <a:t>FERS-RAE – Employed between January 1 – December 31, 2013 </a:t>
            </a:r>
          </a:p>
          <a:p>
            <a:pPr marL="285750" indent="-285750">
              <a:buFont typeface="Arial" panose="020B0604020202020204" pitchFamily="34" charset="0"/>
              <a:buChar char="•"/>
            </a:pPr>
            <a:r>
              <a:rPr lang="en-US">
                <a:solidFill>
                  <a:srgbClr val="5A471B"/>
                </a:solidFill>
                <a:latin typeface="Arial"/>
                <a:cs typeface="Arial"/>
              </a:rPr>
              <a:t>FERS-FRAE – Employed after January 1, 2014</a:t>
            </a:r>
          </a:p>
        </p:txBody>
      </p:sp>
      <p:sp>
        <p:nvSpPr>
          <p:cNvPr id="13" name="object 3">
            <a:extLst>
              <a:ext uri="{FF2B5EF4-FFF2-40B4-BE49-F238E27FC236}">
                <a16:creationId xmlns:a16="http://schemas.microsoft.com/office/drawing/2014/main" id="{F3725EDE-5C10-4B1B-8DD2-1E87749C8214}"/>
              </a:ext>
            </a:extLst>
          </p:cNvPr>
          <p:cNvSpPr txBox="1"/>
          <p:nvPr/>
        </p:nvSpPr>
        <p:spPr>
          <a:xfrm>
            <a:off x="444499" y="4815013"/>
            <a:ext cx="644523" cy="166712"/>
          </a:xfrm>
          <a:prstGeom prst="rect">
            <a:avLst/>
          </a:prstGeom>
        </p:spPr>
        <p:txBody>
          <a:bodyPr vert="horz" wrap="square" lIns="0" tIns="12700" rIns="0" bIns="0" rtlCol="0">
            <a:spAutoFit/>
          </a:bodyPr>
          <a:lstStyle/>
          <a:p>
            <a:pPr marL="12700">
              <a:lnSpc>
                <a:spcPct val="100000"/>
              </a:lnSpc>
              <a:spcBef>
                <a:spcPts val="100"/>
              </a:spcBef>
            </a:pPr>
            <a:r>
              <a:rPr sz="1000" spc="-5">
                <a:solidFill>
                  <a:srgbClr val="006EB6"/>
                </a:solidFill>
                <a:latin typeface="Century"/>
                <a:cs typeface="Century"/>
              </a:rPr>
              <a:t>pg </a:t>
            </a:r>
            <a:fld id="{185B9E5A-512F-4812-95A8-FA19FCEB646A}" type="slidenum">
              <a:rPr lang="en-US" sz="1000" spc="-5" smtClean="0">
                <a:solidFill>
                  <a:srgbClr val="006EB6"/>
                </a:solidFill>
                <a:latin typeface="Century"/>
                <a:cs typeface="Century"/>
              </a:rPr>
              <a:t>41</a:t>
            </a:fld>
            <a:endParaRPr sz="1000">
              <a:latin typeface="Century"/>
              <a:cs typeface="Century"/>
            </a:endParaRPr>
          </a:p>
        </p:txBody>
      </p:sp>
    </p:spTree>
    <p:extLst>
      <p:ext uri="{BB962C8B-B14F-4D97-AF65-F5344CB8AC3E}">
        <p14:creationId xmlns:p14="http://schemas.microsoft.com/office/powerpoint/2010/main" val="5105500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9"/>
          <p:cNvSpPr/>
          <p:nvPr/>
        </p:nvSpPr>
        <p:spPr>
          <a:xfrm>
            <a:off x="1089025" y="4902200"/>
            <a:ext cx="4337050" cy="0"/>
          </a:xfrm>
          <a:custGeom>
            <a:avLst/>
            <a:gdLst/>
            <a:ahLst/>
            <a:cxnLst/>
            <a:rect l="l" t="t" r="r" b="b"/>
            <a:pathLst>
              <a:path w="4337050">
                <a:moveTo>
                  <a:pt x="4337050" y="0"/>
                </a:moveTo>
                <a:lnTo>
                  <a:pt x="0" y="0"/>
                </a:lnTo>
              </a:path>
            </a:pathLst>
          </a:custGeom>
          <a:ln w="6350">
            <a:solidFill>
              <a:srgbClr val="5A471B"/>
            </a:solidFill>
          </a:ln>
        </p:spPr>
        <p:txBody>
          <a:bodyPr wrap="square" lIns="0" tIns="0" rIns="0" bIns="0" rtlCol="0"/>
          <a:lstStyle/>
          <a:p>
            <a:endParaRPr/>
          </a:p>
        </p:txBody>
      </p:sp>
      <p:sp>
        <p:nvSpPr>
          <p:cNvPr id="2" name="object 2"/>
          <p:cNvSpPr txBox="1"/>
          <p:nvPr/>
        </p:nvSpPr>
        <p:spPr>
          <a:xfrm>
            <a:off x="6152579" y="4809505"/>
            <a:ext cx="2546985" cy="177800"/>
          </a:xfrm>
          <a:prstGeom prst="rect">
            <a:avLst/>
          </a:prstGeom>
        </p:spPr>
        <p:txBody>
          <a:bodyPr vert="horz" wrap="square" lIns="0" tIns="12700" rIns="0" bIns="0" rtlCol="0">
            <a:spAutoFit/>
          </a:bodyPr>
          <a:lstStyle/>
          <a:p>
            <a:pPr marL="12700">
              <a:lnSpc>
                <a:spcPct val="100000"/>
              </a:lnSpc>
              <a:spcBef>
                <a:spcPts val="100"/>
              </a:spcBef>
            </a:pPr>
            <a:r>
              <a:rPr sz="1000" spc="-5">
                <a:solidFill>
                  <a:srgbClr val="006EB6"/>
                </a:solidFill>
                <a:latin typeface="Century"/>
                <a:cs typeface="Century"/>
              </a:rPr>
              <a:t>JOINT </a:t>
            </a:r>
            <a:r>
              <a:rPr sz="1000" spc="-10">
                <a:solidFill>
                  <a:srgbClr val="006EB6"/>
                </a:solidFill>
                <a:latin typeface="Century"/>
                <a:cs typeface="Century"/>
              </a:rPr>
              <a:t>ADMINISTRATIVE</a:t>
            </a:r>
            <a:r>
              <a:rPr sz="1000" spc="-65">
                <a:solidFill>
                  <a:srgbClr val="006EB6"/>
                </a:solidFill>
                <a:latin typeface="Century"/>
                <a:cs typeface="Century"/>
              </a:rPr>
              <a:t> </a:t>
            </a:r>
            <a:r>
              <a:rPr sz="1000" spc="-10">
                <a:solidFill>
                  <a:srgbClr val="006EB6"/>
                </a:solidFill>
                <a:latin typeface="Century"/>
                <a:cs typeface="Century"/>
              </a:rPr>
              <a:t>OPERATIONS</a:t>
            </a:r>
            <a:endParaRPr sz="1000">
              <a:latin typeface="Century"/>
              <a:cs typeface="Century"/>
            </a:endParaRPr>
          </a:p>
        </p:txBody>
      </p:sp>
      <p:sp>
        <p:nvSpPr>
          <p:cNvPr id="4" name="object 4"/>
          <p:cNvSpPr/>
          <p:nvPr/>
        </p:nvSpPr>
        <p:spPr>
          <a:xfrm>
            <a:off x="5950711" y="4849684"/>
            <a:ext cx="100231" cy="1050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42390" y="4851417"/>
            <a:ext cx="66141" cy="10330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777760" y="4851420"/>
            <a:ext cx="103720" cy="101561"/>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744688"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endParaRPr/>
          </a:p>
        </p:txBody>
      </p:sp>
      <p:sp>
        <p:nvSpPr>
          <p:cNvPr id="8" name="object 8"/>
          <p:cNvSpPr/>
          <p:nvPr/>
        </p:nvSpPr>
        <p:spPr>
          <a:xfrm>
            <a:off x="5915062"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endParaRPr/>
          </a:p>
        </p:txBody>
      </p:sp>
      <p:sp>
        <p:nvSpPr>
          <p:cNvPr id="10" name="object 10"/>
          <p:cNvSpPr txBox="1">
            <a:spLocks noGrp="1"/>
          </p:cNvSpPr>
          <p:nvPr>
            <p:ph type="title"/>
          </p:nvPr>
        </p:nvSpPr>
        <p:spPr>
          <a:xfrm>
            <a:off x="444500" y="365323"/>
            <a:ext cx="8255056" cy="382156"/>
          </a:xfrm>
          <a:prstGeom prst="rect">
            <a:avLst/>
          </a:prstGeom>
        </p:spPr>
        <p:txBody>
          <a:bodyPr vert="horz" wrap="square" lIns="0" tIns="12700" rIns="0" bIns="0" rtlCol="0">
            <a:spAutoFit/>
          </a:bodyPr>
          <a:lstStyle/>
          <a:p>
            <a:pPr marL="12700">
              <a:lnSpc>
                <a:spcPct val="100000"/>
              </a:lnSpc>
              <a:spcBef>
                <a:spcPts val="100"/>
              </a:spcBef>
            </a:pPr>
            <a:r>
              <a:rPr lang="en-US"/>
              <a:t>Retirement Creditable Service</a:t>
            </a:r>
          </a:p>
        </p:txBody>
      </p:sp>
      <p:sp>
        <p:nvSpPr>
          <p:cNvPr id="11" name="object 11"/>
          <p:cNvSpPr/>
          <p:nvPr/>
        </p:nvSpPr>
        <p:spPr>
          <a:xfrm>
            <a:off x="0" y="885825"/>
            <a:ext cx="9144000" cy="0"/>
          </a:xfrm>
          <a:custGeom>
            <a:avLst/>
            <a:gdLst/>
            <a:ahLst/>
            <a:cxnLst/>
            <a:rect l="l" t="t" r="r" b="b"/>
            <a:pathLst>
              <a:path w="9144000">
                <a:moveTo>
                  <a:pt x="0" y="0"/>
                </a:moveTo>
                <a:lnTo>
                  <a:pt x="9144000" y="0"/>
                </a:lnTo>
              </a:path>
            </a:pathLst>
          </a:custGeom>
          <a:ln w="57150">
            <a:solidFill>
              <a:srgbClr val="347863"/>
            </a:solidFill>
          </a:ln>
        </p:spPr>
        <p:txBody>
          <a:bodyPr wrap="square" lIns="0" tIns="0" rIns="0" bIns="0" rtlCol="0"/>
          <a:lstStyle/>
          <a:p>
            <a:endParaRPr/>
          </a:p>
        </p:txBody>
      </p:sp>
      <p:sp>
        <p:nvSpPr>
          <p:cNvPr id="12" name="object 12"/>
          <p:cNvSpPr txBox="1"/>
          <p:nvPr/>
        </p:nvSpPr>
        <p:spPr>
          <a:xfrm>
            <a:off x="457200" y="918807"/>
            <a:ext cx="8153400" cy="3706143"/>
          </a:xfrm>
          <a:prstGeom prst="rect">
            <a:avLst/>
          </a:prstGeom>
          <a:noFill/>
        </p:spPr>
        <p:txBody>
          <a:bodyPr vert="horz" wrap="square" lIns="0" tIns="12700" rIns="0" bIns="0" rtlCol="0">
            <a:spAutoFit/>
          </a:bodyPr>
          <a:lstStyle/>
          <a:p>
            <a:pPr marL="285750" indent="-285750">
              <a:buFont typeface="Arial" panose="020B0604020202020204" pitchFamily="34" charset="0"/>
              <a:buChar char="•"/>
            </a:pPr>
            <a:r>
              <a:rPr lang="en-US" sz="1600" dirty="0">
                <a:solidFill>
                  <a:srgbClr val="5A471B"/>
                </a:solidFill>
                <a:latin typeface="Arial"/>
                <a:cs typeface="Arial"/>
              </a:rPr>
              <a:t>Deposit Service</a:t>
            </a:r>
          </a:p>
          <a:p>
            <a:pPr marL="742950" lvl="1" indent="-285750">
              <a:buFont typeface="Arial" panose="020B0604020202020204" pitchFamily="34" charset="0"/>
              <a:buChar char="•"/>
            </a:pPr>
            <a:r>
              <a:rPr lang="en-US" sz="1600" dirty="0">
                <a:solidFill>
                  <a:srgbClr val="5A471B"/>
                </a:solidFill>
                <a:latin typeface="Arial"/>
                <a:cs typeface="Arial"/>
              </a:rPr>
              <a:t>Service not covered by CSRS or FERS deductions, such as temporary  appointments (a.k.a. </a:t>
            </a:r>
            <a:r>
              <a:rPr lang="en-US" sz="1600" dirty="0" err="1">
                <a:solidFill>
                  <a:srgbClr val="5A471B"/>
                </a:solidFill>
                <a:latin typeface="Arial"/>
                <a:cs typeface="Arial"/>
              </a:rPr>
              <a:t>Nondeduction</a:t>
            </a:r>
            <a:r>
              <a:rPr lang="en-US" sz="1600" dirty="0">
                <a:solidFill>
                  <a:srgbClr val="5A471B"/>
                </a:solidFill>
                <a:latin typeface="Arial"/>
                <a:cs typeface="Arial"/>
              </a:rPr>
              <a:t> Service), including VISTA and Peace  Corps Service.</a:t>
            </a:r>
          </a:p>
          <a:p>
            <a:pPr marL="285750" indent="-285750">
              <a:buFont typeface="Arial" panose="020B0604020202020204" pitchFamily="34" charset="0"/>
              <a:buChar char="•"/>
            </a:pPr>
            <a:r>
              <a:rPr lang="en-US" sz="1600" dirty="0">
                <a:solidFill>
                  <a:srgbClr val="5A471B"/>
                </a:solidFill>
                <a:latin typeface="Arial"/>
                <a:cs typeface="Arial"/>
              </a:rPr>
              <a:t>Redeposit Service</a:t>
            </a:r>
          </a:p>
          <a:p>
            <a:pPr marL="742950" lvl="1" indent="-285750">
              <a:buFont typeface="Arial" panose="020B0604020202020204" pitchFamily="34" charset="0"/>
              <a:buChar char="•"/>
            </a:pPr>
            <a:r>
              <a:rPr lang="en-US" sz="1600" dirty="0">
                <a:solidFill>
                  <a:srgbClr val="5A471B"/>
                </a:solidFill>
                <a:latin typeface="Arial"/>
                <a:cs typeface="Arial"/>
              </a:rPr>
              <a:t>Service under CSRS or FERS where retirement deductions were taken  but later refunded to the employee after separation from service (a.k.a.  Refunded Service).</a:t>
            </a:r>
          </a:p>
          <a:p>
            <a:pPr marL="285750" indent="-285750">
              <a:buFont typeface="Arial" panose="020B0604020202020204" pitchFamily="34" charset="0"/>
              <a:buChar char="•"/>
            </a:pPr>
            <a:r>
              <a:rPr lang="en-US" sz="1600" dirty="0">
                <a:solidFill>
                  <a:srgbClr val="5A471B"/>
                </a:solidFill>
                <a:latin typeface="Arial"/>
                <a:cs typeface="Arial"/>
              </a:rPr>
              <a:t>Military Service</a:t>
            </a:r>
          </a:p>
          <a:p>
            <a:pPr marL="742950" lvl="1" indent="-285750">
              <a:buFont typeface="Arial" panose="020B0604020202020204" pitchFamily="34" charset="0"/>
              <a:buChar char="•"/>
            </a:pPr>
            <a:r>
              <a:rPr lang="en-US" sz="1600" dirty="0">
                <a:solidFill>
                  <a:srgbClr val="5A471B"/>
                </a:solidFill>
                <a:latin typeface="Arial"/>
                <a:cs typeface="Arial"/>
              </a:rPr>
              <a:t>Honorable Military Service, after 1956 (provide DD214)</a:t>
            </a:r>
          </a:p>
          <a:p>
            <a:pPr marL="742950" lvl="1" indent="-285750">
              <a:buFont typeface="Arial" panose="020B0604020202020204" pitchFamily="34" charset="0"/>
              <a:buChar char="•"/>
            </a:pPr>
            <a:r>
              <a:rPr lang="en-US" sz="1600" dirty="0">
                <a:solidFill>
                  <a:srgbClr val="5A471B"/>
                </a:solidFill>
                <a:latin typeface="Arial"/>
                <a:cs typeface="Arial"/>
              </a:rPr>
              <a:t>Regular Active Duty, National Guard, Reserves</a:t>
            </a:r>
          </a:p>
          <a:p>
            <a:pPr marL="742950" lvl="1" indent="-285750">
              <a:buFont typeface="Arial" panose="020B0604020202020204" pitchFamily="34" charset="0"/>
              <a:buChar char="•"/>
            </a:pPr>
            <a:r>
              <a:rPr lang="en-US" sz="1600" dirty="0">
                <a:solidFill>
                  <a:srgbClr val="5A471B"/>
                </a:solidFill>
                <a:latin typeface="Arial"/>
                <a:cs typeface="Arial"/>
              </a:rPr>
              <a:t>Deposit Amount is 3% of Estimated Military Base Pay</a:t>
            </a:r>
          </a:p>
          <a:p>
            <a:pPr marL="742950" lvl="1" indent="-285750">
              <a:buFont typeface="Arial" panose="020B0604020202020204" pitchFamily="34" charset="0"/>
              <a:buChar char="•"/>
            </a:pPr>
            <a:r>
              <a:rPr lang="en-US" sz="1600" dirty="0">
                <a:solidFill>
                  <a:srgbClr val="5A471B"/>
                </a:solidFill>
                <a:latin typeface="Arial"/>
                <a:cs typeface="Arial"/>
              </a:rPr>
              <a:t>Three year interest free period</a:t>
            </a:r>
          </a:p>
          <a:p>
            <a:r>
              <a:rPr lang="en-US" sz="1600" dirty="0">
                <a:solidFill>
                  <a:srgbClr val="5A471B"/>
                </a:solidFill>
                <a:latin typeface="Arial"/>
                <a:cs typeface="Arial"/>
              </a:rPr>
              <a:t>For questions submit a </a:t>
            </a:r>
            <a:r>
              <a:rPr lang="en-US" sz="1600" dirty="0" err="1">
                <a:solidFill>
                  <a:srgbClr val="5A471B"/>
                </a:solidFill>
                <a:latin typeface="Arial"/>
                <a:cs typeface="Arial"/>
              </a:rPr>
              <a:t>mysupport</a:t>
            </a:r>
            <a:r>
              <a:rPr lang="en-US" sz="1600" dirty="0">
                <a:solidFill>
                  <a:srgbClr val="5A471B"/>
                </a:solidFill>
                <a:latin typeface="Arial"/>
                <a:cs typeface="Arial"/>
              </a:rPr>
              <a:t> request to the Benefits/Retirement team at: </a:t>
            </a:r>
            <a:r>
              <a:rPr lang="en-US" sz="1600" dirty="0" err="1">
                <a:solidFill>
                  <a:srgbClr val="5A471B"/>
                </a:solidFill>
                <a:latin typeface="Arial"/>
                <a:cs typeface="Arial"/>
                <a:hlinkClick r:id="rId6"/>
              </a:rPr>
              <a:t>mysupport</a:t>
            </a:r>
            <a:endParaRPr lang="en-US" sz="1600" dirty="0">
              <a:solidFill>
                <a:srgbClr val="5A471B"/>
              </a:solidFill>
              <a:latin typeface="Arial"/>
              <a:cs typeface="Arial"/>
            </a:endParaRPr>
          </a:p>
          <a:p>
            <a:endParaRPr lang="en-US" sz="1600" dirty="0">
              <a:solidFill>
                <a:srgbClr val="5A471B"/>
              </a:solidFill>
              <a:latin typeface="Arial"/>
              <a:cs typeface="Arial"/>
            </a:endParaRPr>
          </a:p>
        </p:txBody>
      </p:sp>
      <p:sp>
        <p:nvSpPr>
          <p:cNvPr id="13" name="object 3">
            <a:extLst>
              <a:ext uri="{FF2B5EF4-FFF2-40B4-BE49-F238E27FC236}">
                <a16:creationId xmlns:a16="http://schemas.microsoft.com/office/drawing/2014/main" id="{F3725EDE-5C10-4B1B-8DD2-1E87749C8214}"/>
              </a:ext>
            </a:extLst>
          </p:cNvPr>
          <p:cNvSpPr txBox="1"/>
          <p:nvPr/>
        </p:nvSpPr>
        <p:spPr>
          <a:xfrm>
            <a:off x="444499" y="4815013"/>
            <a:ext cx="644523" cy="166712"/>
          </a:xfrm>
          <a:prstGeom prst="rect">
            <a:avLst/>
          </a:prstGeom>
        </p:spPr>
        <p:txBody>
          <a:bodyPr vert="horz" wrap="square" lIns="0" tIns="12700" rIns="0" bIns="0" rtlCol="0">
            <a:spAutoFit/>
          </a:bodyPr>
          <a:lstStyle/>
          <a:p>
            <a:pPr marL="12700">
              <a:lnSpc>
                <a:spcPct val="100000"/>
              </a:lnSpc>
              <a:spcBef>
                <a:spcPts val="100"/>
              </a:spcBef>
            </a:pPr>
            <a:r>
              <a:rPr sz="1000" spc="-5">
                <a:solidFill>
                  <a:srgbClr val="006EB6"/>
                </a:solidFill>
                <a:latin typeface="Century"/>
                <a:cs typeface="Century"/>
              </a:rPr>
              <a:t>pg </a:t>
            </a:r>
            <a:fld id="{185B9E5A-512F-4812-95A8-FA19FCEB646A}" type="slidenum">
              <a:rPr lang="en-US" sz="1000" spc="-5" smtClean="0">
                <a:solidFill>
                  <a:srgbClr val="006EB6"/>
                </a:solidFill>
                <a:latin typeface="Century"/>
                <a:cs typeface="Century"/>
              </a:rPr>
              <a:t>42</a:t>
            </a:fld>
            <a:endParaRPr sz="1000">
              <a:latin typeface="Century"/>
              <a:cs typeface="Century"/>
            </a:endParaRPr>
          </a:p>
        </p:txBody>
      </p:sp>
    </p:spTree>
    <p:extLst>
      <p:ext uri="{BB962C8B-B14F-4D97-AF65-F5344CB8AC3E}">
        <p14:creationId xmlns:p14="http://schemas.microsoft.com/office/powerpoint/2010/main" val="29544531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9"/>
          <p:cNvSpPr/>
          <p:nvPr/>
        </p:nvSpPr>
        <p:spPr>
          <a:xfrm>
            <a:off x="1089025" y="4902200"/>
            <a:ext cx="4337050" cy="0"/>
          </a:xfrm>
          <a:custGeom>
            <a:avLst/>
            <a:gdLst/>
            <a:ahLst/>
            <a:cxnLst/>
            <a:rect l="l" t="t" r="r" b="b"/>
            <a:pathLst>
              <a:path w="4337050">
                <a:moveTo>
                  <a:pt x="4337050" y="0"/>
                </a:moveTo>
                <a:lnTo>
                  <a:pt x="0" y="0"/>
                </a:lnTo>
              </a:path>
            </a:pathLst>
          </a:custGeom>
          <a:ln w="6350">
            <a:solidFill>
              <a:srgbClr val="5A471B"/>
            </a:solidFill>
          </a:ln>
        </p:spPr>
        <p:txBody>
          <a:bodyPr wrap="square" lIns="0" tIns="0" rIns="0" bIns="0" rtlCol="0"/>
          <a:lstStyle/>
          <a:p>
            <a:endParaRPr/>
          </a:p>
        </p:txBody>
      </p:sp>
      <p:sp>
        <p:nvSpPr>
          <p:cNvPr id="2" name="object 2"/>
          <p:cNvSpPr txBox="1"/>
          <p:nvPr/>
        </p:nvSpPr>
        <p:spPr>
          <a:xfrm>
            <a:off x="6152579" y="4809505"/>
            <a:ext cx="2546985" cy="177800"/>
          </a:xfrm>
          <a:prstGeom prst="rect">
            <a:avLst/>
          </a:prstGeom>
        </p:spPr>
        <p:txBody>
          <a:bodyPr vert="horz" wrap="square" lIns="0" tIns="12700" rIns="0" bIns="0" rtlCol="0">
            <a:spAutoFit/>
          </a:bodyPr>
          <a:lstStyle/>
          <a:p>
            <a:pPr marL="12700">
              <a:lnSpc>
                <a:spcPct val="100000"/>
              </a:lnSpc>
              <a:spcBef>
                <a:spcPts val="100"/>
              </a:spcBef>
            </a:pPr>
            <a:r>
              <a:rPr sz="1000" spc="-5">
                <a:solidFill>
                  <a:srgbClr val="006EB6"/>
                </a:solidFill>
                <a:latin typeface="Century"/>
                <a:cs typeface="Century"/>
              </a:rPr>
              <a:t>JOINT </a:t>
            </a:r>
            <a:r>
              <a:rPr sz="1000" spc="-10">
                <a:solidFill>
                  <a:srgbClr val="006EB6"/>
                </a:solidFill>
                <a:latin typeface="Century"/>
                <a:cs typeface="Century"/>
              </a:rPr>
              <a:t>ADMINISTRATIVE</a:t>
            </a:r>
            <a:r>
              <a:rPr sz="1000" spc="-65">
                <a:solidFill>
                  <a:srgbClr val="006EB6"/>
                </a:solidFill>
                <a:latin typeface="Century"/>
                <a:cs typeface="Century"/>
              </a:rPr>
              <a:t> </a:t>
            </a:r>
            <a:r>
              <a:rPr sz="1000" spc="-10">
                <a:solidFill>
                  <a:srgbClr val="006EB6"/>
                </a:solidFill>
                <a:latin typeface="Century"/>
                <a:cs typeface="Century"/>
              </a:rPr>
              <a:t>OPERATIONS</a:t>
            </a:r>
            <a:endParaRPr sz="1000">
              <a:latin typeface="Century"/>
              <a:cs typeface="Century"/>
            </a:endParaRPr>
          </a:p>
        </p:txBody>
      </p:sp>
      <p:sp>
        <p:nvSpPr>
          <p:cNvPr id="4" name="object 4"/>
          <p:cNvSpPr/>
          <p:nvPr/>
        </p:nvSpPr>
        <p:spPr>
          <a:xfrm>
            <a:off x="5950711" y="4849684"/>
            <a:ext cx="100231" cy="1050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42390" y="4851417"/>
            <a:ext cx="66141" cy="10330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777760" y="4851420"/>
            <a:ext cx="103720" cy="101561"/>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744688"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endParaRPr/>
          </a:p>
        </p:txBody>
      </p:sp>
      <p:sp>
        <p:nvSpPr>
          <p:cNvPr id="8" name="object 8"/>
          <p:cNvSpPr/>
          <p:nvPr/>
        </p:nvSpPr>
        <p:spPr>
          <a:xfrm>
            <a:off x="5915062"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endParaRPr/>
          </a:p>
        </p:txBody>
      </p:sp>
      <p:sp>
        <p:nvSpPr>
          <p:cNvPr id="10" name="object 10"/>
          <p:cNvSpPr txBox="1">
            <a:spLocks noGrp="1"/>
          </p:cNvSpPr>
          <p:nvPr>
            <p:ph type="title"/>
          </p:nvPr>
        </p:nvSpPr>
        <p:spPr>
          <a:xfrm>
            <a:off x="444500" y="365323"/>
            <a:ext cx="8255056" cy="382156"/>
          </a:xfrm>
          <a:prstGeom prst="rect">
            <a:avLst/>
          </a:prstGeom>
        </p:spPr>
        <p:txBody>
          <a:bodyPr vert="horz" wrap="square" lIns="0" tIns="12700" rIns="0" bIns="0" rtlCol="0">
            <a:spAutoFit/>
          </a:bodyPr>
          <a:lstStyle/>
          <a:p>
            <a:pPr marL="12700">
              <a:lnSpc>
                <a:spcPct val="100000"/>
              </a:lnSpc>
              <a:spcBef>
                <a:spcPts val="100"/>
              </a:spcBef>
            </a:pPr>
            <a:r>
              <a:rPr lang="en-US"/>
              <a:t>Retirement 3 Tier Plan</a:t>
            </a:r>
          </a:p>
        </p:txBody>
      </p:sp>
      <p:sp>
        <p:nvSpPr>
          <p:cNvPr id="11" name="object 11"/>
          <p:cNvSpPr/>
          <p:nvPr/>
        </p:nvSpPr>
        <p:spPr>
          <a:xfrm>
            <a:off x="0" y="885825"/>
            <a:ext cx="9144000" cy="0"/>
          </a:xfrm>
          <a:custGeom>
            <a:avLst/>
            <a:gdLst/>
            <a:ahLst/>
            <a:cxnLst/>
            <a:rect l="l" t="t" r="r" b="b"/>
            <a:pathLst>
              <a:path w="9144000">
                <a:moveTo>
                  <a:pt x="0" y="0"/>
                </a:moveTo>
                <a:lnTo>
                  <a:pt x="9144000" y="0"/>
                </a:lnTo>
              </a:path>
            </a:pathLst>
          </a:custGeom>
          <a:ln w="57150">
            <a:solidFill>
              <a:srgbClr val="347863"/>
            </a:solidFill>
          </a:ln>
        </p:spPr>
        <p:txBody>
          <a:bodyPr wrap="square" lIns="0" tIns="0" rIns="0" bIns="0" rtlCol="0"/>
          <a:lstStyle/>
          <a:p>
            <a:endParaRPr/>
          </a:p>
        </p:txBody>
      </p:sp>
      <p:sp>
        <p:nvSpPr>
          <p:cNvPr id="12" name="object 12"/>
          <p:cNvSpPr txBox="1"/>
          <p:nvPr/>
        </p:nvSpPr>
        <p:spPr>
          <a:xfrm>
            <a:off x="685799" y="1296727"/>
            <a:ext cx="4343401" cy="3336811"/>
          </a:xfrm>
          <a:prstGeom prst="rect">
            <a:avLst/>
          </a:prstGeom>
          <a:noFill/>
        </p:spPr>
        <p:txBody>
          <a:bodyPr vert="horz" wrap="square" lIns="0" tIns="12700" rIns="0" bIns="0" rtlCol="0">
            <a:spAutoFit/>
          </a:bodyPr>
          <a:lstStyle/>
          <a:p>
            <a:r>
              <a:rPr lang="en-US">
                <a:solidFill>
                  <a:srgbClr val="5A471B"/>
                </a:solidFill>
                <a:latin typeface="Arial"/>
                <a:cs typeface="Arial"/>
              </a:rPr>
              <a:t>1.  FERS is a three-tiered retirement plan.</a:t>
            </a:r>
          </a:p>
          <a:p>
            <a:pPr marL="742950" lvl="1" indent="-285750">
              <a:buFont typeface="Arial" panose="020B0604020202020204" pitchFamily="34" charset="0"/>
              <a:buChar char="•"/>
            </a:pPr>
            <a:r>
              <a:rPr lang="en-US">
                <a:solidFill>
                  <a:srgbClr val="5A471B"/>
                </a:solidFill>
                <a:latin typeface="Arial"/>
                <a:cs typeface="Arial"/>
              </a:rPr>
              <a:t>FERS Basic Benefit Plan = .8% deduction</a:t>
            </a:r>
          </a:p>
          <a:p>
            <a:pPr marL="742950" lvl="1" indent="-285750">
              <a:buFont typeface="Arial" panose="020B0604020202020204" pitchFamily="34" charset="0"/>
              <a:buChar char="•"/>
            </a:pPr>
            <a:r>
              <a:rPr lang="en-US">
                <a:solidFill>
                  <a:srgbClr val="5A471B"/>
                </a:solidFill>
                <a:latin typeface="Arial"/>
                <a:cs typeface="Arial"/>
              </a:rPr>
              <a:t>FERS-RAE Hired from 1/1/2013 – 12/31/2013 = 3.1%</a:t>
            </a:r>
          </a:p>
          <a:p>
            <a:pPr marL="742950" lvl="1" indent="-285750">
              <a:buFont typeface="Arial" panose="020B0604020202020204" pitchFamily="34" charset="0"/>
              <a:buChar char="•"/>
            </a:pPr>
            <a:r>
              <a:rPr lang="en-US">
                <a:solidFill>
                  <a:srgbClr val="5A471B"/>
                </a:solidFill>
                <a:latin typeface="Arial"/>
                <a:cs typeface="Arial"/>
              </a:rPr>
              <a:t>FERS-FRAE New Hires after    01/01/2014 = 4.4% deduction</a:t>
            </a:r>
          </a:p>
          <a:p>
            <a:r>
              <a:rPr lang="en-US">
                <a:solidFill>
                  <a:srgbClr val="5A471B"/>
                </a:solidFill>
                <a:latin typeface="Arial"/>
                <a:cs typeface="Arial"/>
              </a:rPr>
              <a:t>2. Social Security Benefits</a:t>
            </a:r>
          </a:p>
          <a:p>
            <a:pPr marL="742950" lvl="1" indent="-285750">
              <a:buFont typeface="Arial" panose="020B0604020202020204" pitchFamily="34" charset="0"/>
              <a:buChar char="•"/>
            </a:pPr>
            <a:r>
              <a:rPr lang="en-US">
                <a:solidFill>
                  <a:srgbClr val="5A471B"/>
                </a:solidFill>
                <a:latin typeface="Arial"/>
                <a:cs typeface="Arial"/>
              </a:rPr>
              <a:t>OASDI 6.2%</a:t>
            </a:r>
          </a:p>
          <a:p>
            <a:pPr marL="742950" lvl="1" indent="-285750">
              <a:buFont typeface="Arial" panose="020B0604020202020204" pitchFamily="34" charset="0"/>
              <a:buChar char="•"/>
            </a:pPr>
            <a:r>
              <a:rPr lang="en-US">
                <a:solidFill>
                  <a:srgbClr val="5A471B"/>
                </a:solidFill>
                <a:latin typeface="Arial"/>
                <a:cs typeface="Arial"/>
              </a:rPr>
              <a:t>Medicare 1.45% deduction</a:t>
            </a:r>
          </a:p>
          <a:p>
            <a:r>
              <a:rPr lang="en-US">
                <a:solidFill>
                  <a:srgbClr val="5A471B"/>
                </a:solidFill>
                <a:latin typeface="Arial"/>
                <a:cs typeface="Arial"/>
              </a:rPr>
              <a:t>3. Thrift Savings Plan</a:t>
            </a:r>
          </a:p>
          <a:p>
            <a:pPr marL="742950" lvl="1" indent="-285750">
              <a:buFont typeface="Arial" panose="020B0604020202020204" pitchFamily="34" charset="0"/>
              <a:buChar char="•"/>
            </a:pPr>
            <a:r>
              <a:rPr lang="en-US">
                <a:solidFill>
                  <a:srgbClr val="5A471B"/>
                </a:solidFill>
                <a:latin typeface="Arial"/>
                <a:cs typeface="Arial"/>
              </a:rPr>
              <a:t>5% automatic deduction</a:t>
            </a:r>
          </a:p>
        </p:txBody>
      </p:sp>
      <p:sp>
        <p:nvSpPr>
          <p:cNvPr id="13" name="object 3">
            <a:extLst>
              <a:ext uri="{FF2B5EF4-FFF2-40B4-BE49-F238E27FC236}">
                <a16:creationId xmlns:a16="http://schemas.microsoft.com/office/drawing/2014/main" id="{F3725EDE-5C10-4B1B-8DD2-1E87749C8214}"/>
              </a:ext>
            </a:extLst>
          </p:cNvPr>
          <p:cNvSpPr txBox="1"/>
          <p:nvPr/>
        </p:nvSpPr>
        <p:spPr>
          <a:xfrm>
            <a:off x="444499" y="4815013"/>
            <a:ext cx="644523" cy="166712"/>
          </a:xfrm>
          <a:prstGeom prst="rect">
            <a:avLst/>
          </a:prstGeom>
        </p:spPr>
        <p:txBody>
          <a:bodyPr vert="horz" wrap="square" lIns="0" tIns="12700" rIns="0" bIns="0" rtlCol="0">
            <a:spAutoFit/>
          </a:bodyPr>
          <a:lstStyle/>
          <a:p>
            <a:pPr marL="12700">
              <a:lnSpc>
                <a:spcPct val="100000"/>
              </a:lnSpc>
              <a:spcBef>
                <a:spcPts val="100"/>
              </a:spcBef>
            </a:pPr>
            <a:r>
              <a:rPr sz="1000" spc="-5">
                <a:solidFill>
                  <a:srgbClr val="006EB6"/>
                </a:solidFill>
                <a:latin typeface="Century"/>
                <a:cs typeface="Century"/>
              </a:rPr>
              <a:t>pg </a:t>
            </a:r>
            <a:fld id="{185B9E5A-512F-4812-95A8-FA19FCEB646A}" type="slidenum">
              <a:rPr lang="en-US" sz="1000" spc="-5" smtClean="0">
                <a:solidFill>
                  <a:srgbClr val="006EB6"/>
                </a:solidFill>
                <a:latin typeface="Century"/>
                <a:cs typeface="Century"/>
              </a:rPr>
              <a:t>43</a:t>
            </a:fld>
            <a:endParaRPr sz="1000">
              <a:latin typeface="Century"/>
              <a:cs typeface="Century"/>
            </a:endParaRPr>
          </a:p>
        </p:txBody>
      </p:sp>
      <p:pic>
        <p:nvPicPr>
          <p:cNvPr id="3" name="Picture 2"/>
          <p:cNvPicPr>
            <a:picLocks noChangeAspect="1"/>
          </p:cNvPicPr>
          <p:nvPr/>
        </p:nvPicPr>
        <p:blipFill>
          <a:blip r:embed="rId6"/>
          <a:stretch>
            <a:fillRect/>
          </a:stretch>
        </p:blipFill>
        <p:spPr>
          <a:xfrm>
            <a:off x="5426075" y="1016141"/>
            <a:ext cx="3131210" cy="3679171"/>
          </a:xfrm>
          <a:prstGeom prst="rect">
            <a:avLst/>
          </a:prstGeom>
        </p:spPr>
      </p:pic>
    </p:spTree>
    <p:extLst>
      <p:ext uri="{BB962C8B-B14F-4D97-AF65-F5344CB8AC3E}">
        <p14:creationId xmlns:p14="http://schemas.microsoft.com/office/powerpoint/2010/main" val="37824436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9"/>
          <p:cNvSpPr/>
          <p:nvPr/>
        </p:nvSpPr>
        <p:spPr>
          <a:xfrm>
            <a:off x="1089025" y="4902200"/>
            <a:ext cx="4337050" cy="0"/>
          </a:xfrm>
          <a:custGeom>
            <a:avLst/>
            <a:gdLst/>
            <a:ahLst/>
            <a:cxnLst/>
            <a:rect l="l" t="t" r="r" b="b"/>
            <a:pathLst>
              <a:path w="4337050">
                <a:moveTo>
                  <a:pt x="4337050" y="0"/>
                </a:moveTo>
                <a:lnTo>
                  <a:pt x="0" y="0"/>
                </a:lnTo>
              </a:path>
            </a:pathLst>
          </a:custGeom>
          <a:ln w="6350">
            <a:solidFill>
              <a:srgbClr val="5A471B"/>
            </a:solidFill>
          </a:ln>
        </p:spPr>
        <p:txBody>
          <a:bodyPr wrap="square" lIns="0" tIns="0" rIns="0" bIns="0" rtlCol="0"/>
          <a:lstStyle/>
          <a:p>
            <a:endParaRPr/>
          </a:p>
        </p:txBody>
      </p:sp>
      <p:sp>
        <p:nvSpPr>
          <p:cNvPr id="2" name="object 2"/>
          <p:cNvSpPr txBox="1"/>
          <p:nvPr/>
        </p:nvSpPr>
        <p:spPr>
          <a:xfrm>
            <a:off x="6152579" y="4809505"/>
            <a:ext cx="2546985" cy="177800"/>
          </a:xfrm>
          <a:prstGeom prst="rect">
            <a:avLst/>
          </a:prstGeom>
        </p:spPr>
        <p:txBody>
          <a:bodyPr vert="horz" wrap="square" lIns="0" tIns="12700" rIns="0" bIns="0" rtlCol="0">
            <a:spAutoFit/>
          </a:bodyPr>
          <a:lstStyle/>
          <a:p>
            <a:pPr marL="12700">
              <a:lnSpc>
                <a:spcPct val="100000"/>
              </a:lnSpc>
              <a:spcBef>
                <a:spcPts val="100"/>
              </a:spcBef>
            </a:pPr>
            <a:r>
              <a:rPr sz="1000" spc="-5">
                <a:solidFill>
                  <a:srgbClr val="006EB6"/>
                </a:solidFill>
                <a:latin typeface="Century"/>
                <a:cs typeface="Century"/>
              </a:rPr>
              <a:t>JOINT </a:t>
            </a:r>
            <a:r>
              <a:rPr sz="1000" spc="-10">
                <a:solidFill>
                  <a:srgbClr val="006EB6"/>
                </a:solidFill>
                <a:latin typeface="Century"/>
                <a:cs typeface="Century"/>
              </a:rPr>
              <a:t>ADMINISTRATIVE</a:t>
            </a:r>
            <a:r>
              <a:rPr sz="1000" spc="-65">
                <a:solidFill>
                  <a:srgbClr val="006EB6"/>
                </a:solidFill>
                <a:latin typeface="Century"/>
                <a:cs typeface="Century"/>
              </a:rPr>
              <a:t> </a:t>
            </a:r>
            <a:r>
              <a:rPr sz="1000" spc="-10">
                <a:solidFill>
                  <a:srgbClr val="006EB6"/>
                </a:solidFill>
                <a:latin typeface="Century"/>
                <a:cs typeface="Century"/>
              </a:rPr>
              <a:t>OPERATIONS</a:t>
            </a:r>
            <a:endParaRPr sz="1000">
              <a:latin typeface="Century"/>
              <a:cs typeface="Century"/>
            </a:endParaRPr>
          </a:p>
        </p:txBody>
      </p:sp>
      <p:sp>
        <p:nvSpPr>
          <p:cNvPr id="4" name="object 4"/>
          <p:cNvSpPr/>
          <p:nvPr/>
        </p:nvSpPr>
        <p:spPr>
          <a:xfrm>
            <a:off x="5950711" y="4849684"/>
            <a:ext cx="100231" cy="1050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42390" y="4851417"/>
            <a:ext cx="66141" cy="10330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777760" y="4851420"/>
            <a:ext cx="103720" cy="101561"/>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744688"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endParaRPr/>
          </a:p>
        </p:txBody>
      </p:sp>
      <p:sp>
        <p:nvSpPr>
          <p:cNvPr id="8" name="object 8"/>
          <p:cNvSpPr/>
          <p:nvPr/>
        </p:nvSpPr>
        <p:spPr>
          <a:xfrm>
            <a:off x="5915062"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endParaRPr/>
          </a:p>
        </p:txBody>
      </p:sp>
      <p:sp>
        <p:nvSpPr>
          <p:cNvPr id="10" name="object 10"/>
          <p:cNvSpPr txBox="1">
            <a:spLocks noGrp="1"/>
          </p:cNvSpPr>
          <p:nvPr>
            <p:ph type="title"/>
          </p:nvPr>
        </p:nvSpPr>
        <p:spPr>
          <a:xfrm>
            <a:off x="444500" y="365323"/>
            <a:ext cx="8255056" cy="382156"/>
          </a:xfrm>
          <a:prstGeom prst="rect">
            <a:avLst/>
          </a:prstGeom>
        </p:spPr>
        <p:txBody>
          <a:bodyPr vert="horz" wrap="square" lIns="0" tIns="12700" rIns="0" bIns="0" rtlCol="0">
            <a:spAutoFit/>
          </a:bodyPr>
          <a:lstStyle/>
          <a:p>
            <a:pPr marL="12700">
              <a:lnSpc>
                <a:spcPct val="100000"/>
              </a:lnSpc>
              <a:spcBef>
                <a:spcPts val="100"/>
              </a:spcBef>
            </a:pPr>
            <a:r>
              <a:rPr lang="en-US"/>
              <a:t>Basic Benefit Plan</a:t>
            </a:r>
          </a:p>
        </p:txBody>
      </p:sp>
      <p:sp>
        <p:nvSpPr>
          <p:cNvPr id="11" name="object 11"/>
          <p:cNvSpPr/>
          <p:nvPr/>
        </p:nvSpPr>
        <p:spPr>
          <a:xfrm>
            <a:off x="0" y="885825"/>
            <a:ext cx="9144000" cy="0"/>
          </a:xfrm>
          <a:custGeom>
            <a:avLst/>
            <a:gdLst/>
            <a:ahLst/>
            <a:cxnLst/>
            <a:rect l="l" t="t" r="r" b="b"/>
            <a:pathLst>
              <a:path w="9144000">
                <a:moveTo>
                  <a:pt x="0" y="0"/>
                </a:moveTo>
                <a:lnTo>
                  <a:pt x="9144000" y="0"/>
                </a:lnTo>
              </a:path>
            </a:pathLst>
          </a:custGeom>
          <a:ln w="57150">
            <a:solidFill>
              <a:srgbClr val="347863"/>
            </a:solidFill>
          </a:ln>
        </p:spPr>
        <p:txBody>
          <a:bodyPr wrap="square" lIns="0" tIns="0" rIns="0" bIns="0" rtlCol="0"/>
          <a:lstStyle/>
          <a:p>
            <a:endParaRPr sz="1600"/>
          </a:p>
        </p:txBody>
      </p:sp>
      <p:sp>
        <p:nvSpPr>
          <p:cNvPr id="12" name="object 12"/>
          <p:cNvSpPr txBox="1"/>
          <p:nvPr/>
        </p:nvSpPr>
        <p:spPr>
          <a:xfrm>
            <a:off x="444499" y="1143000"/>
            <a:ext cx="7785099" cy="4075475"/>
          </a:xfrm>
          <a:prstGeom prst="rect">
            <a:avLst/>
          </a:prstGeom>
          <a:noFill/>
        </p:spPr>
        <p:txBody>
          <a:bodyPr vert="horz" wrap="square" lIns="0" tIns="12700" rIns="0" bIns="0" rtlCol="0">
            <a:spAutoFit/>
          </a:bodyPr>
          <a:lstStyle/>
          <a:p>
            <a:r>
              <a:rPr lang="en-US" dirty="0">
                <a:solidFill>
                  <a:srgbClr val="5A471B"/>
                </a:solidFill>
                <a:latin typeface="Arial"/>
                <a:cs typeface="Arial"/>
              </a:rPr>
              <a:t>FERS Basic Benefit Plan</a:t>
            </a:r>
          </a:p>
          <a:p>
            <a:pPr marL="285750" indent="-285750">
              <a:buFont typeface="Arial" panose="020B0604020202020204" pitchFamily="34" charset="0"/>
              <a:buChar char="•"/>
            </a:pPr>
            <a:r>
              <a:rPr lang="en-US" sz="1600" dirty="0">
                <a:solidFill>
                  <a:srgbClr val="5A471B"/>
                </a:solidFill>
                <a:latin typeface="Arial"/>
                <a:cs typeface="Arial"/>
              </a:rPr>
              <a:t>1% of your High 3 Years Average Pay</a:t>
            </a:r>
          </a:p>
          <a:p>
            <a:pPr marL="285750" indent="-285750">
              <a:buFont typeface="Arial" panose="020B0604020202020204" pitchFamily="34" charset="0"/>
              <a:buChar char="•"/>
            </a:pPr>
            <a:r>
              <a:rPr lang="en-US" sz="1600" dirty="0">
                <a:solidFill>
                  <a:srgbClr val="5A471B"/>
                </a:solidFill>
                <a:latin typeface="Arial"/>
                <a:cs typeface="Arial"/>
              </a:rPr>
              <a:t>Multiply this by the # of Years of Creditable Service  you have</a:t>
            </a:r>
          </a:p>
          <a:p>
            <a:pPr marL="285750" indent="-285750">
              <a:buFont typeface="Arial" panose="020B0604020202020204" pitchFamily="34" charset="0"/>
              <a:buChar char="•"/>
            </a:pPr>
            <a:r>
              <a:rPr lang="en-US" sz="1600" dirty="0">
                <a:solidFill>
                  <a:srgbClr val="5A471B"/>
                </a:solidFill>
                <a:latin typeface="Arial"/>
                <a:cs typeface="Arial"/>
              </a:rPr>
              <a:t>Divide this figure by 12 months</a:t>
            </a:r>
          </a:p>
          <a:p>
            <a:pPr marL="285750" indent="-285750">
              <a:buFont typeface="Arial" panose="020B0604020202020204" pitchFamily="34" charset="0"/>
              <a:buChar char="•"/>
            </a:pPr>
            <a:r>
              <a:rPr lang="en-US" sz="1600" dirty="0">
                <a:solidFill>
                  <a:srgbClr val="5A471B"/>
                </a:solidFill>
                <a:latin typeface="Arial"/>
                <a:cs typeface="Arial"/>
              </a:rPr>
              <a:t>The annuitant amount is paid to you monthly</a:t>
            </a:r>
          </a:p>
          <a:p>
            <a:pPr marL="285750" indent="-285750">
              <a:buFont typeface="Arial" panose="020B0604020202020204" pitchFamily="34" charset="0"/>
              <a:buChar char="•"/>
            </a:pPr>
            <a:endParaRPr lang="en-US" sz="1600" dirty="0">
              <a:solidFill>
                <a:srgbClr val="5A471B"/>
              </a:solidFill>
              <a:latin typeface="Arial"/>
              <a:cs typeface="Arial"/>
            </a:endParaRPr>
          </a:p>
          <a:p>
            <a:r>
              <a:rPr lang="en-US" sz="1600" dirty="0">
                <a:solidFill>
                  <a:srgbClr val="5A471B"/>
                </a:solidFill>
                <a:latin typeface="Arial"/>
                <a:cs typeface="Arial"/>
              </a:rPr>
              <a:t>Sample – </a:t>
            </a:r>
          </a:p>
          <a:p>
            <a:pPr marL="285750" indent="-285750">
              <a:buFont typeface="Arial" panose="020B0604020202020204" pitchFamily="34" charset="0"/>
              <a:buChar char="•"/>
            </a:pPr>
            <a:r>
              <a:rPr lang="en-US" sz="1600" dirty="0">
                <a:solidFill>
                  <a:srgbClr val="5A471B"/>
                </a:solidFill>
                <a:latin typeface="Arial"/>
                <a:cs typeface="Arial"/>
              </a:rPr>
              <a:t>Average High 3 Years is $60,000 (multiply by 1%) = $600</a:t>
            </a:r>
          </a:p>
          <a:p>
            <a:pPr marL="285750" indent="-285750">
              <a:buFont typeface="Arial" panose="020B0604020202020204" pitchFamily="34" charset="0"/>
              <a:buChar char="•"/>
            </a:pPr>
            <a:r>
              <a:rPr lang="en-US" sz="1600" dirty="0">
                <a:solidFill>
                  <a:srgbClr val="5A471B"/>
                </a:solidFill>
                <a:latin typeface="Arial"/>
                <a:cs typeface="Arial"/>
              </a:rPr>
              <a:t>$600 times 30 Years of Service = $18,000</a:t>
            </a:r>
          </a:p>
          <a:p>
            <a:pPr marL="285750" indent="-285750">
              <a:buFont typeface="Arial" panose="020B0604020202020204" pitchFamily="34" charset="0"/>
              <a:buChar char="•"/>
            </a:pPr>
            <a:r>
              <a:rPr lang="en-US" sz="1600" dirty="0">
                <a:solidFill>
                  <a:srgbClr val="5A471B"/>
                </a:solidFill>
                <a:latin typeface="Arial"/>
                <a:cs typeface="Arial"/>
              </a:rPr>
              <a:t>Each month you will receive $1,500 dollars from the “Basic  Benefit” portion of your Federal Retirement Package. In  order to qualify you must meet a Minimum Retirement  Age.</a:t>
            </a:r>
          </a:p>
          <a:p>
            <a:r>
              <a:rPr lang="en-US" sz="1600" dirty="0">
                <a:solidFill>
                  <a:srgbClr val="5A471B"/>
                </a:solidFill>
                <a:latin typeface="Arial"/>
                <a:cs typeface="Arial"/>
              </a:rPr>
              <a:t>Additional information can be found on the OPM website:  </a:t>
            </a:r>
            <a:r>
              <a:rPr lang="en-US" sz="1600" dirty="0">
                <a:solidFill>
                  <a:srgbClr val="5A471B"/>
                </a:solidFill>
                <a:latin typeface="Arial"/>
                <a:cs typeface="Arial"/>
                <a:hlinkClick r:id="rId6"/>
              </a:rPr>
              <a:t>http://www.opm.gov/retirement-services/fers-information/</a:t>
            </a:r>
            <a:endParaRPr lang="en-US" sz="1600" dirty="0">
              <a:solidFill>
                <a:srgbClr val="5A471B"/>
              </a:solidFill>
              <a:latin typeface="Arial"/>
              <a:cs typeface="Arial"/>
            </a:endParaRPr>
          </a:p>
          <a:p>
            <a:endParaRPr lang="en-US" sz="1600" dirty="0">
              <a:solidFill>
                <a:srgbClr val="5A471B"/>
              </a:solidFill>
              <a:latin typeface="Arial"/>
              <a:cs typeface="Arial"/>
            </a:endParaRPr>
          </a:p>
          <a:p>
            <a:endParaRPr lang="en-US" sz="1600" dirty="0">
              <a:solidFill>
                <a:srgbClr val="5A471B"/>
              </a:solidFill>
              <a:latin typeface="Arial"/>
              <a:cs typeface="Arial"/>
            </a:endParaRPr>
          </a:p>
        </p:txBody>
      </p:sp>
      <p:sp>
        <p:nvSpPr>
          <p:cNvPr id="13" name="object 3">
            <a:extLst>
              <a:ext uri="{FF2B5EF4-FFF2-40B4-BE49-F238E27FC236}">
                <a16:creationId xmlns:a16="http://schemas.microsoft.com/office/drawing/2014/main" id="{F3725EDE-5C10-4B1B-8DD2-1E87749C8214}"/>
              </a:ext>
            </a:extLst>
          </p:cNvPr>
          <p:cNvSpPr txBox="1"/>
          <p:nvPr/>
        </p:nvSpPr>
        <p:spPr>
          <a:xfrm>
            <a:off x="444499" y="4815013"/>
            <a:ext cx="644523" cy="166712"/>
          </a:xfrm>
          <a:prstGeom prst="rect">
            <a:avLst/>
          </a:prstGeom>
        </p:spPr>
        <p:txBody>
          <a:bodyPr vert="horz" wrap="square" lIns="0" tIns="12700" rIns="0" bIns="0" rtlCol="0">
            <a:spAutoFit/>
          </a:bodyPr>
          <a:lstStyle/>
          <a:p>
            <a:pPr marL="12700">
              <a:lnSpc>
                <a:spcPct val="100000"/>
              </a:lnSpc>
              <a:spcBef>
                <a:spcPts val="100"/>
              </a:spcBef>
            </a:pPr>
            <a:r>
              <a:rPr sz="1000" spc="-5">
                <a:solidFill>
                  <a:srgbClr val="006EB6"/>
                </a:solidFill>
                <a:latin typeface="Century"/>
                <a:cs typeface="Century"/>
              </a:rPr>
              <a:t>pg </a:t>
            </a:r>
            <a:fld id="{185B9E5A-512F-4812-95A8-FA19FCEB646A}" type="slidenum">
              <a:rPr lang="en-US" sz="1000" spc="-5" smtClean="0">
                <a:solidFill>
                  <a:srgbClr val="006EB6"/>
                </a:solidFill>
                <a:latin typeface="Century"/>
                <a:cs typeface="Century"/>
              </a:rPr>
              <a:t>44</a:t>
            </a:fld>
            <a:endParaRPr sz="1000">
              <a:latin typeface="Century"/>
              <a:cs typeface="Century"/>
            </a:endParaRPr>
          </a:p>
        </p:txBody>
      </p:sp>
      <p:sp>
        <p:nvSpPr>
          <p:cNvPr id="14" name="object 4"/>
          <p:cNvSpPr/>
          <p:nvPr/>
        </p:nvSpPr>
        <p:spPr>
          <a:xfrm>
            <a:off x="7086600" y="1447800"/>
            <a:ext cx="1600198" cy="1399100"/>
          </a:xfrm>
          <a:custGeom>
            <a:avLst/>
            <a:gdLst/>
            <a:ahLst/>
            <a:cxnLst/>
            <a:rect l="l" t="t" r="r" b="b"/>
            <a:pathLst>
              <a:path w="1622425" h="1905000">
                <a:moveTo>
                  <a:pt x="811212" y="0"/>
                </a:moveTo>
                <a:lnTo>
                  <a:pt x="0" y="1905000"/>
                </a:lnTo>
                <a:lnTo>
                  <a:pt x="1622425" y="1905000"/>
                </a:lnTo>
                <a:lnTo>
                  <a:pt x="811212" y="0"/>
                </a:lnTo>
                <a:close/>
              </a:path>
            </a:pathLst>
          </a:custGeom>
          <a:solidFill>
            <a:srgbClr val="FF0000"/>
          </a:solidFill>
        </p:spPr>
        <p:txBody>
          <a:bodyPr wrap="square" lIns="0" tIns="0" rIns="0" bIns="0" rtlCol="0"/>
          <a:lstStyle/>
          <a:p>
            <a:endParaRPr/>
          </a:p>
        </p:txBody>
      </p:sp>
      <p:sp>
        <p:nvSpPr>
          <p:cNvPr id="15" name="object 5"/>
          <p:cNvSpPr/>
          <p:nvPr/>
        </p:nvSpPr>
        <p:spPr>
          <a:xfrm>
            <a:off x="7036872" y="914400"/>
            <a:ext cx="1677670" cy="1960245"/>
          </a:xfrm>
          <a:custGeom>
            <a:avLst/>
            <a:gdLst/>
            <a:ahLst/>
            <a:cxnLst/>
            <a:rect l="l" t="t" r="r" b="b"/>
            <a:pathLst>
              <a:path w="1677670" h="1960245">
                <a:moveTo>
                  <a:pt x="2197" y="1921725"/>
                </a:moveTo>
                <a:lnTo>
                  <a:pt x="723" y="1925180"/>
                </a:lnTo>
                <a:lnTo>
                  <a:pt x="30" y="1928698"/>
                </a:lnTo>
                <a:lnTo>
                  <a:pt x="0" y="1935149"/>
                </a:lnTo>
                <a:lnTo>
                  <a:pt x="380" y="1937804"/>
                </a:lnTo>
                <a:lnTo>
                  <a:pt x="22885" y="1960003"/>
                </a:lnTo>
                <a:lnTo>
                  <a:pt x="1654543" y="1960003"/>
                </a:lnTo>
                <a:lnTo>
                  <a:pt x="1677428" y="1935149"/>
                </a:lnTo>
                <a:lnTo>
                  <a:pt x="1677428" y="1934654"/>
                </a:lnTo>
                <a:lnTo>
                  <a:pt x="1644865" y="1934654"/>
                </a:lnTo>
                <a:lnTo>
                  <a:pt x="32562" y="1934654"/>
                </a:lnTo>
                <a:lnTo>
                  <a:pt x="2197" y="1921725"/>
                </a:lnTo>
                <a:close/>
              </a:path>
              <a:path w="1677670" h="1960245">
                <a:moveTo>
                  <a:pt x="1677062" y="1926996"/>
                </a:moveTo>
                <a:lnTo>
                  <a:pt x="1649933" y="1926996"/>
                </a:lnTo>
                <a:lnTo>
                  <a:pt x="1649933" y="1932495"/>
                </a:lnTo>
                <a:lnTo>
                  <a:pt x="1644865" y="1934654"/>
                </a:lnTo>
                <a:lnTo>
                  <a:pt x="1677428" y="1934654"/>
                </a:lnTo>
                <a:lnTo>
                  <a:pt x="1677398" y="1928698"/>
                </a:lnTo>
                <a:lnTo>
                  <a:pt x="1677062" y="1926996"/>
                </a:lnTo>
                <a:close/>
              </a:path>
              <a:path w="1677670" h="1960245">
                <a:moveTo>
                  <a:pt x="844105" y="0"/>
                </a:moveTo>
                <a:lnTo>
                  <a:pt x="833323" y="0"/>
                </a:lnTo>
                <a:lnTo>
                  <a:pt x="828052" y="1587"/>
                </a:lnTo>
                <a:lnTo>
                  <a:pt x="819048" y="7531"/>
                </a:lnTo>
                <a:lnTo>
                  <a:pt x="815530" y="11760"/>
                </a:lnTo>
                <a:lnTo>
                  <a:pt x="2197" y="1921725"/>
                </a:lnTo>
                <a:lnTo>
                  <a:pt x="32562" y="1934654"/>
                </a:lnTo>
                <a:lnTo>
                  <a:pt x="27495" y="1932495"/>
                </a:lnTo>
                <a:lnTo>
                  <a:pt x="27508" y="1926996"/>
                </a:lnTo>
                <a:lnTo>
                  <a:pt x="35823" y="1926996"/>
                </a:lnTo>
                <a:lnTo>
                  <a:pt x="838714" y="41539"/>
                </a:lnTo>
                <a:lnTo>
                  <a:pt x="833653" y="29654"/>
                </a:lnTo>
                <a:lnTo>
                  <a:pt x="838720" y="27495"/>
                </a:lnTo>
                <a:lnTo>
                  <a:pt x="868598" y="27495"/>
                </a:lnTo>
                <a:lnTo>
                  <a:pt x="861898" y="11760"/>
                </a:lnTo>
                <a:lnTo>
                  <a:pt x="858380" y="7531"/>
                </a:lnTo>
                <a:lnTo>
                  <a:pt x="849375" y="1587"/>
                </a:lnTo>
                <a:lnTo>
                  <a:pt x="844105" y="0"/>
                </a:lnTo>
                <a:close/>
              </a:path>
              <a:path w="1677670" h="1960245">
                <a:moveTo>
                  <a:pt x="32778" y="1930933"/>
                </a:moveTo>
                <a:lnTo>
                  <a:pt x="27508" y="1932495"/>
                </a:lnTo>
                <a:lnTo>
                  <a:pt x="32562" y="1934654"/>
                </a:lnTo>
                <a:lnTo>
                  <a:pt x="32854" y="1933968"/>
                </a:lnTo>
                <a:lnTo>
                  <a:pt x="33007" y="1933219"/>
                </a:lnTo>
                <a:lnTo>
                  <a:pt x="32931" y="1931441"/>
                </a:lnTo>
                <a:lnTo>
                  <a:pt x="32778" y="1930933"/>
                </a:lnTo>
                <a:close/>
              </a:path>
              <a:path w="1677670" h="1960245">
                <a:moveTo>
                  <a:pt x="1641604" y="1926996"/>
                </a:moveTo>
                <a:lnTo>
                  <a:pt x="35823" y="1926996"/>
                </a:lnTo>
                <a:lnTo>
                  <a:pt x="32562" y="1934654"/>
                </a:lnTo>
                <a:lnTo>
                  <a:pt x="1644865" y="1934654"/>
                </a:lnTo>
                <a:lnTo>
                  <a:pt x="1641604" y="1926996"/>
                </a:lnTo>
                <a:close/>
              </a:path>
              <a:path w="1677670" h="1960245">
                <a:moveTo>
                  <a:pt x="1644649" y="1930933"/>
                </a:moveTo>
                <a:lnTo>
                  <a:pt x="1644497" y="1931441"/>
                </a:lnTo>
                <a:lnTo>
                  <a:pt x="1644421" y="1933219"/>
                </a:lnTo>
                <a:lnTo>
                  <a:pt x="1644573" y="1933968"/>
                </a:lnTo>
                <a:lnTo>
                  <a:pt x="1644865" y="1934654"/>
                </a:lnTo>
                <a:lnTo>
                  <a:pt x="1649933" y="1932495"/>
                </a:lnTo>
                <a:lnTo>
                  <a:pt x="1644649" y="1930933"/>
                </a:lnTo>
                <a:close/>
              </a:path>
              <a:path w="1677670" h="1960245">
                <a:moveTo>
                  <a:pt x="35823" y="1926996"/>
                </a:moveTo>
                <a:lnTo>
                  <a:pt x="28422" y="1926996"/>
                </a:lnTo>
                <a:lnTo>
                  <a:pt x="29324" y="1927237"/>
                </a:lnTo>
                <a:lnTo>
                  <a:pt x="30886" y="1928075"/>
                </a:lnTo>
                <a:lnTo>
                  <a:pt x="33007" y="1933219"/>
                </a:lnTo>
                <a:lnTo>
                  <a:pt x="32854" y="1933968"/>
                </a:lnTo>
                <a:lnTo>
                  <a:pt x="35823" y="1926996"/>
                </a:lnTo>
                <a:close/>
              </a:path>
              <a:path w="1677670" h="1960245">
                <a:moveTo>
                  <a:pt x="868598" y="27495"/>
                </a:moveTo>
                <a:lnTo>
                  <a:pt x="838720" y="27495"/>
                </a:lnTo>
                <a:lnTo>
                  <a:pt x="843775" y="29654"/>
                </a:lnTo>
                <a:lnTo>
                  <a:pt x="838714" y="41539"/>
                </a:lnTo>
                <a:lnTo>
                  <a:pt x="1644573" y="1933968"/>
                </a:lnTo>
                <a:lnTo>
                  <a:pt x="1644421" y="1933219"/>
                </a:lnTo>
                <a:lnTo>
                  <a:pt x="1644497" y="1931441"/>
                </a:lnTo>
                <a:lnTo>
                  <a:pt x="1649006" y="1926996"/>
                </a:lnTo>
                <a:lnTo>
                  <a:pt x="1677062" y="1926996"/>
                </a:lnTo>
                <a:lnTo>
                  <a:pt x="1676704" y="1925180"/>
                </a:lnTo>
                <a:lnTo>
                  <a:pt x="868598" y="27495"/>
                </a:lnTo>
                <a:close/>
              </a:path>
              <a:path w="1677670" h="1960245">
                <a:moveTo>
                  <a:pt x="27508" y="1932491"/>
                </a:moveTo>
                <a:close/>
              </a:path>
              <a:path w="1677670" h="1960245">
                <a:moveTo>
                  <a:pt x="1644649" y="1930933"/>
                </a:moveTo>
                <a:lnTo>
                  <a:pt x="1649920" y="1932495"/>
                </a:lnTo>
                <a:lnTo>
                  <a:pt x="1644649" y="1930933"/>
                </a:lnTo>
                <a:close/>
              </a:path>
              <a:path w="1677670" h="1960245">
                <a:moveTo>
                  <a:pt x="1645335" y="1929460"/>
                </a:moveTo>
                <a:lnTo>
                  <a:pt x="1645043" y="1929917"/>
                </a:lnTo>
                <a:lnTo>
                  <a:pt x="1644815" y="1930412"/>
                </a:lnTo>
                <a:lnTo>
                  <a:pt x="1644649" y="1930933"/>
                </a:lnTo>
                <a:lnTo>
                  <a:pt x="1649933" y="1932495"/>
                </a:lnTo>
                <a:lnTo>
                  <a:pt x="1645335" y="1929460"/>
                </a:lnTo>
                <a:close/>
              </a:path>
              <a:path w="1677670" h="1960245">
                <a:moveTo>
                  <a:pt x="1647316" y="1927656"/>
                </a:moveTo>
                <a:lnTo>
                  <a:pt x="1646542" y="1928075"/>
                </a:lnTo>
                <a:lnTo>
                  <a:pt x="1645843" y="1928698"/>
                </a:lnTo>
                <a:lnTo>
                  <a:pt x="1645335" y="1929460"/>
                </a:lnTo>
                <a:lnTo>
                  <a:pt x="1649933" y="1932495"/>
                </a:lnTo>
                <a:lnTo>
                  <a:pt x="1647316" y="1927656"/>
                </a:lnTo>
                <a:close/>
              </a:path>
              <a:path w="1677670" h="1960245">
                <a:moveTo>
                  <a:pt x="1649933" y="1926996"/>
                </a:moveTo>
                <a:lnTo>
                  <a:pt x="1649006" y="1926996"/>
                </a:lnTo>
                <a:lnTo>
                  <a:pt x="1648104" y="1927237"/>
                </a:lnTo>
                <a:lnTo>
                  <a:pt x="1647316" y="1927656"/>
                </a:lnTo>
                <a:lnTo>
                  <a:pt x="1649933" y="1932495"/>
                </a:lnTo>
                <a:lnTo>
                  <a:pt x="1649933" y="1926996"/>
                </a:lnTo>
                <a:close/>
              </a:path>
              <a:path w="1677670" h="1960245">
                <a:moveTo>
                  <a:pt x="32092" y="1929460"/>
                </a:moveTo>
                <a:lnTo>
                  <a:pt x="27518" y="1932488"/>
                </a:lnTo>
                <a:lnTo>
                  <a:pt x="32778" y="1930933"/>
                </a:lnTo>
                <a:lnTo>
                  <a:pt x="32626" y="1930412"/>
                </a:lnTo>
                <a:lnTo>
                  <a:pt x="32384" y="1929917"/>
                </a:lnTo>
                <a:lnTo>
                  <a:pt x="32092" y="1929460"/>
                </a:lnTo>
                <a:close/>
              </a:path>
              <a:path w="1677670" h="1960245">
                <a:moveTo>
                  <a:pt x="28422" y="1926996"/>
                </a:moveTo>
                <a:lnTo>
                  <a:pt x="27508" y="1926996"/>
                </a:lnTo>
                <a:lnTo>
                  <a:pt x="27508" y="1932487"/>
                </a:lnTo>
                <a:lnTo>
                  <a:pt x="30111" y="1927656"/>
                </a:lnTo>
                <a:lnTo>
                  <a:pt x="29324" y="1927237"/>
                </a:lnTo>
                <a:lnTo>
                  <a:pt x="28422" y="1926996"/>
                </a:lnTo>
                <a:close/>
              </a:path>
              <a:path w="1677670" h="1960245">
                <a:moveTo>
                  <a:pt x="30111" y="1927656"/>
                </a:moveTo>
                <a:lnTo>
                  <a:pt x="27515" y="1932482"/>
                </a:lnTo>
                <a:lnTo>
                  <a:pt x="32092" y="1929460"/>
                </a:lnTo>
                <a:lnTo>
                  <a:pt x="31584" y="1928698"/>
                </a:lnTo>
                <a:lnTo>
                  <a:pt x="30886" y="1928075"/>
                </a:lnTo>
                <a:lnTo>
                  <a:pt x="30111" y="1927656"/>
                </a:lnTo>
                <a:close/>
              </a:path>
              <a:path w="1677670" h="1960245">
                <a:moveTo>
                  <a:pt x="840917" y="78155"/>
                </a:moveTo>
                <a:lnTo>
                  <a:pt x="836510" y="78155"/>
                </a:lnTo>
                <a:lnTo>
                  <a:pt x="834516" y="79463"/>
                </a:lnTo>
                <a:lnTo>
                  <a:pt x="55003" y="1910041"/>
                </a:lnTo>
                <a:lnTo>
                  <a:pt x="55181" y="1911997"/>
                </a:lnTo>
                <a:lnTo>
                  <a:pt x="57213" y="1915071"/>
                </a:lnTo>
                <a:lnTo>
                  <a:pt x="58940" y="1915998"/>
                </a:lnTo>
                <a:lnTo>
                  <a:pt x="60782" y="1915998"/>
                </a:lnTo>
                <a:lnTo>
                  <a:pt x="60782" y="1905000"/>
                </a:lnTo>
                <a:lnTo>
                  <a:pt x="69097" y="1905000"/>
                </a:lnTo>
                <a:lnTo>
                  <a:pt x="838714" y="97685"/>
                </a:lnTo>
                <a:lnTo>
                  <a:pt x="833653" y="85801"/>
                </a:lnTo>
                <a:lnTo>
                  <a:pt x="838720" y="83654"/>
                </a:lnTo>
                <a:lnTo>
                  <a:pt x="844696" y="83654"/>
                </a:lnTo>
                <a:lnTo>
                  <a:pt x="842911" y="79463"/>
                </a:lnTo>
                <a:lnTo>
                  <a:pt x="840917" y="78155"/>
                </a:lnTo>
                <a:close/>
              </a:path>
              <a:path w="1677670" h="1960245">
                <a:moveTo>
                  <a:pt x="60782" y="1910499"/>
                </a:moveTo>
                <a:lnTo>
                  <a:pt x="60782" y="1915998"/>
                </a:lnTo>
                <a:lnTo>
                  <a:pt x="1618487" y="1915998"/>
                </a:lnTo>
                <a:lnTo>
                  <a:pt x="1620215" y="1915071"/>
                </a:lnTo>
                <a:lnTo>
                  <a:pt x="1621810" y="1912658"/>
                </a:lnTo>
                <a:lnTo>
                  <a:pt x="65836" y="1912658"/>
                </a:lnTo>
                <a:lnTo>
                  <a:pt x="60782" y="1910499"/>
                </a:lnTo>
                <a:close/>
              </a:path>
              <a:path w="1677670" h="1960245">
                <a:moveTo>
                  <a:pt x="69097" y="1905000"/>
                </a:moveTo>
                <a:lnTo>
                  <a:pt x="60782" y="1905000"/>
                </a:lnTo>
                <a:lnTo>
                  <a:pt x="60782" y="1910499"/>
                </a:lnTo>
                <a:lnTo>
                  <a:pt x="65836" y="1912658"/>
                </a:lnTo>
                <a:lnTo>
                  <a:pt x="69097" y="1905000"/>
                </a:lnTo>
                <a:close/>
              </a:path>
              <a:path w="1677670" h="1960245">
                <a:moveTo>
                  <a:pt x="1608330" y="1905000"/>
                </a:moveTo>
                <a:lnTo>
                  <a:pt x="69097" y="1905000"/>
                </a:lnTo>
                <a:lnTo>
                  <a:pt x="65836" y="1912658"/>
                </a:lnTo>
                <a:lnTo>
                  <a:pt x="1611591" y="1912658"/>
                </a:lnTo>
                <a:lnTo>
                  <a:pt x="1608330" y="1905000"/>
                </a:lnTo>
                <a:close/>
              </a:path>
              <a:path w="1677670" h="1960245">
                <a:moveTo>
                  <a:pt x="844696" y="83654"/>
                </a:moveTo>
                <a:lnTo>
                  <a:pt x="838720" y="83654"/>
                </a:lnTo>
                <a:lnTo>
                  <a:pt x="843775" y="85801"/>
                </a:lnTo>
                <a:lnTo>
                  <a:pt x="838714" y="97685"/>
                </a:lnTo>
                <a:lnTo>
                  <a:pt x="1611591" y="1912658"/>
                </a:lnTo>
                <a:lnTo>
                  <a:pt x="1616646" y="1910499"/>
                </a:lnTo>
                <a:lnTo>
                  <a:pt x="1616646" y="1905000"/>
                </a:lnTo>
                <a:lnTo>
                  <a:pt x="1620278" y="1905000"/>
                </a:lnTo>
                <a:lnTo>
                  <a:pt x="844696" y="83654"/>
                </a:lnTo>
                <a:close/>
              </a:path>
              <a:path w="1677670" h="1960245">
                <a:moveTo>
                  <a:pt x="1620278" y="1905000"/>
                </a:moveTo>
                <a:lnTo>
                  <a:pt x="1616646" y="1905000"/>
                </a:lnTo>
                <a:lnTo>
                  <a:pt x="1616646" y="1910499"/>
                </a:lnTo>
                <a:lnTo>
                  <a:pt x="1611591" y="1912658"/>
                </a:lnTo>
                <a:lnTo>
                  <a:pt x="1621810" y="1912658"/>
                </a:lnTo>
                <a:lnTo>
                  <a:pt x="1622247" y="1911997"/>
                </a:lnTo>
                <a:lnTo>
                  <a:pt x="1622424" y="1910041"/>
                </a:lnTo>
                <a:lnTo>
                  <a:pt x="1620278" y="1905000"/>
                </a:lnTo>
                <a:close/>
              </a:path>
              <a:path w="1677670" h="1960245">
                <a:moveTo>
                  <a:pt x="838720" y="83654"/>
                </a:moveTo>
                <a:lnTo>
                  <a:pt x="833653" y="85801"/>
                </a:lnTo>
                <a:lnTo>
                  <a:pt x="838714" y="97685"/>
                </a:lnTo>
                <a:lnTo>
                  <a:pt x="843775" y="85801"/>
                </a:lnTo>
                <a:lnTo>
                  <a:pt x="838720" y="83654"/>
                </a:lnTo>
                <a:close/>
              </a:path>
              <a:path w="1677670" h="1960245">
                <a:moveTo>
                  <a:pt x="834078" y="30651"/>
                </a:moveTo>
                <a:lnTo>
                  <a:pt x="838714" y="41539"/>
                </a:lnTo>
                <a:lnTo>
                  <a:pt x="842352" y="32994"/>
                </a:lnTo>
                <a:lnTo>
                  <a:pt x="837641" y="32994"/>
                </a:lnTo>
                <a:lnTo>
                  <a:pt x="836587" y="32677"/>
                </a:lnTo>
                <a:lnTo>
                  <a:pt x="834783" y="31495"/>
                </a:lnTo>
                <a:lnTo>
                  <a:pt x="834078" y="30651"/>
                </a:lnTo>
                <a:close/>
              </a:path>
              <a:path w="1677670" h="1960245">
                <a:moveTo>
                  <a:pt x="838720" y="27495"/>
                </a:moveTo>
                <a:lnTo>
                  <a:pt x="835685" y="32092"/>
                </a:lnTo>
                <a:lnTo>
                  <a:pt x="836587" y="32677"/>
                </a:lnTo>
                <a:lnTo>
                  <a:pt x="837641" y="32994"/>
                </a:lnTo>
                <a:lnTo>
                  <a:pt x="838720" y="32994"/>
                </a:lnTo>
                <a:lnTo>
                  <a:pt x="838720" y="27495"/>
                </a:lnTo>
                <a:close/>
              </a:path>
              <a:path w="1677670" h="1960245">
                <a:moveTo>
                  <a:pt x="838720" y="27495"/>
                </a:moveTo>
                <a:lnTo>
                  <a:pt x="838720" y="32994"/>
                </a:lnTo>
                <a:lnTo>
                  <a:pt x="839800" y="32994"/>
                </a:lnTo>
                <a:lnTo>
                  <a:pt x="840854" y="32677"/>
                </a:lnTo>
                <a:lnTo>
                  <a:pt x="841743" y="32092"/>
                </a:lnTo>
                <a:lnTo>
                  <a:pt x="838720" y="27495"/>
                </a:lnTo>
                <a:close/>
              </a:path>
              <a:path w="1677670" h="1960245">
                <a:moveTo>
                  <a:pt x="843350" y="30651"/>
                </a:moveTo>
                <a:lnTo>
                  <a:pt x="842644" y="31495"/>
                </a:lnTo>
                <a:lnTo>
                  <a:pt x="840854" y="32677"/>
                </a:lnTo>
                <a:lnTo>
                  <a:pt x="839800" y="32994"/>
                </a:lnTo>
                <a:lnTo>
                  <a:pt x="842352" y="32994"/>
                </a:lnTo>
                <a:lnTo>
                  <a:pt x="843350" y="30651"/>
                </a:lnTo>
                <a:close/>
              </a:path>
              <a:path w="1677670" h="1960245">
                <a:moveTo>
                  <a:pt x="838720" y="27495"/>
                </a:moveTo>
                <a:lnTo>
                  <a:pt x="833653" y="29654"/>
                </a:lnTo>
                <a:lnTo>
                  <a:pt x="834078" y="30651"/>
                </a:lnTo>
                <a:lnTo>
                  <a:pt x="834783" y="31495"/>
                </a:lnTo>
                <a:lnTo>
                  <a:pt x="835685" y="32092"/>
                </a:lnTo>
                <a:lnTo>
                  <a:pt x="838720" y="27495"/>
                </a:lnTo>
                <a:close/>
              </a:path>
              <a:path w="1677670" h="1960245">
                <a:moveTo>
                  <a:pt x="838720" y="27495"/>
                </a:moveTo>
                <a:lnTo>
                  <a:pt x="841743" y="32092"/>
                </a:lnTo>
                <a:lnTo>
                  <a:pt x="842644" y="31495"/>
                </a:lnTo>
                <a:lnTo>
                  <a:pt x="843353" y="30645"/>
                </a:lnTo>
                <a:lnTo>
                  <a:pt x="843775" y="29654"/>
                </a:lnTo>
                <a:lnTo>
                  <a:pt x="838720" y="27495"/>
                </a:lnTo>
                <a:close/>
              </a:path>
            </a:pathLst>
          </a:custGeom>
          <a:solidFill>
            <a:srgbClr val="FFFFFF"/>
          </a:solidFill>
        </p:spPr>
        <p:txBody>
          <a:bodyPr wrap="square" lIns="0" tIns="0" rIns="0" bIns="0" rtlCol="0"/>
          <a:lstStyle/>
          <a:p>
            <a:endParaRPr/>
          </a:p>
        </p:txBody>
      </p:sp>
      <p:sp>
        <p:nvSpPr>
          <p:cNvPr id="16" name="object 6"/>
          <p:cNvSpPr txBox="1"/>
          <p:nvPr/>
        </p:nvSpPr>
        <p:spPr>
          <a:xfrm>
            <a:off x="7412215" y="1865659"/>
            <a:ext cx="928369" cy="958850"/>
          </a:xfrm>
          <a:prstGeom prst="rect">
            <a:avLst/>
          </a:prstGeom>
        </p:spPr>
        <p:txBody>
          <a:bodyPr vert="horz" wrap="square" lIns="0" tIns="34290" rIns="0" bIns="0" rtlCol="0">
            <a:spAutoFit/>
          </a:bodyPr>
          <a:lstStyle/>
          <a:p>
            <a:pPr marL="12700" marR="5080" algn="ctr">
              <a:lnSpc>
                <a:spcPts val="2410"/>
              </a:lnSpc>
              <a:spcBef>
                <a:spcPts val="270"/>
              </a:spcBef>
            </a:pPr>
            <a:r>
              <a:rPr b="1" spc="-5">
                <a:latin typeface="Arial"/>
                <a:cs typeface="Arial"/>
              </a:rPr>
              <a:t>Basic  </a:t>
            </a:r>
            <a:r>
              <a:rPr b="1" spc="-10">
                <a:latin typeface="Arial"/>
                <a:cs typeface="Arial"/>
              </a:rPr>
              <a:t>Be</a:t>
            </a:r>
            <a:r>
              <a:rPr b="1" spc="-5">
                <a:latin typeface="Arial"/>
                <a:cs typeface="Arial"/>
              </a:rPr>
              <a:t>n</a:t>
            </a:r>
            <a:r>
              <a:rPr b="1" spc="-10">
                <a:latin typeface="Arial"/>
                <a:cs typeface="Arial"/>
              </a:rPr>
              <a:t>ef</a:t>
            </a:r>
            <a:r>
              <a:rPr b="1">
                <a:latin typeface="Arial"/>
                <a:cs typeface="Arial"/>
              </a:rPr>
              <a:t>it  </a:t>
            </a:r>
            <a:r>
              <a:rPr b="1" spc="-5">
                <a:latin typeface="Arial"/>
                <a:cs typeface="Arial"/>
              </a:rPr>
              <a:t>Plan</a:t>
            </a:r>
            <a:endParaRPr>
              <a:latin typeface="Arial"/>
              <a:cs typeface="Arial"/>
            </a:endParaRPr>
          </a:p>
        </p:txBody>
      </p:sp>
    </p:spTree>
    <p:extLst>
      <p:ext uri="{BB962C8B-B14F-4D97-AF65-F5344CB8AC3E}">
        <p14:creationId xmlns:p14="http://schemas.microsoft.com/office/powerpoint/2010/main" val="9159368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9"/>
          <p:cNvSpPr/>
          <p:nvPr/>
        </p:nvSpPr>
        <p:spPr>
          <a:xfrm>
            <a:off x="1089025" y="4902200"/>
            <a:ext cx="4337050" cy="0"/>
          </a:xfrm>
          <a:custGeom>
            <a:avLst/>
            <a:gdLst/>
            <a:ahLst/>
            <a:cxnLst/>
            <a:rect l="l" t="t" r="r" b="b"/>
            <a:pathLst>
              <a:path w="4337050">
                <a:moveTo>
                  <a:pt x="4337050" y="0"/>
                </a:moveTo>
                <a:lnTo>
                  <a:pt x="0" y="0"/>
                </a:lnTo>
              </a:path>
            </a:pathLst>
          </a:custGeom>
          <a:ln w="6350">
            <a:solidFill>
              <a:srgbClr val="5A471B"/>
            </a:solidFill>
          </a:ln>
        </p:spPr>
        <p:txBody>
          <a:bodyPr wrap="square" lIns="0" tIns="0" rIns="0" bIns="0" rtlCol="0"/>
          <a:lstStyle/>
          <a:p>
            <a:endParaRPr/>
          </a:p>
        </p:txBody>
      </p:sp>
      <p:sp>
        <p:nvSpPr>
          <p:cNvPr id="2" name="object 2"/>
          <p:cNvSpPr txBox="1"/>
          <p:nvPr/>
        </p:nvSpPr>
        <p:spPr>
          <a:xfrm>
            <a:off x="6152579" y="4809505"/>
            <a:ext cx="2546985" cy="177800"/>
          </a:xfrm>
          <a:prstGeom prst="rect">
            <a:avLst/>
          </a:prstGeom>
        </p:spPr>
        <p:txBody>
          <a:bodyPr vert="horz" wrap="square" lIns="0" tIns="12700" rIns="0" bIns="0" rtlCol="0">
            <a:spAutoFit/>
          </a:bodyPr>
          <a:lstStyle/>
          <a:p>
            <a:pPr marL="12700">
              <a:lnSpc>
                <a:spcPct val="100000"/>
              </a:lnSpc>
              <a:spcBef>
                <a:spcPts val="100"/>
              </a:spcBef>
            </a:pPr>
            <a:r>
              <a:rPr sz="1000" spc="-5">
                <a:solidFill>
                  <a:srgbClr val="006EB6"/>
                </a:solidFill>
                <a:latin typeface="Century"/>
                <a:cs typeface="Century"/>
              </a:rPr>
              <a:t>JOINT </a:t>
            </a:r>
            <a:r>
              <a:rPr sz="1000" spc="-10">
                <a:solidFill>
                  <a:srgbClr val="006EB6"/>
                </a:solidFill>
                <a:latin typeface="Century"/>
                <a:cs typeface="Century"/>
              </a:rPr>
              <a:t>ADMINISTRATIVE</a:t>
            </a:r>
            <a:r>
              <a:rPr sz="1000" spc="-65">
                <a:solidFill>
                  <a:srgbClr val="006EB6"/>
                </a:solidFill>
                <a:latin typeface="Century"/>
                <a:cs typeface="Century"/>
              </a:rPr>
              <a:t> </a:t>
            </a:r>
            <a:r>
              <a:rPr sz="1000" spc="-10">
                <a:solidFill>
                  <a:srgbClr val="006EB6"/>
                </a:solidFill>
                <a:latin typeface="Century"/>
                <a:cs typeface="Century"/>
              </a:rPr>
              <a:t>OPERATIONS</a:t>
            </a:r>
            <a:endParaRPr sz="1000">
              <a:latin typeface="Century"/>
              <a:cs typeface="Century"/>
            </a:endParaRPr>
          </a:p>
        </p:txBody>
      </p:sp>
      <p:sp>
        <p:nvSpPr>
          <p:cNvPr id="4" name="object 4"/>
          <p:cNvSpPr/>
          <p:nvPr/>
        </p:nvSpPr>
        <p:spPr>
          <a:xfrm>
            <a:off x="5950711" y="4849684"/>
            <a:ext cx="100231" cy="1050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42390" y="4851417"/>
            <a:ext cx="66141" cy="10330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777760" y="4851420"/>
            <a:ext cx="103720" cy="101561"/>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744688"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endParaRPr/>
          </a:p>
        </p:txBody>
      </p:sp>
      <p:sp>
        <p:nvSpPr>
          <p:cNvPr id="8" name="object 8"/>
          <p:cNvSpPr/>
          <p:nvPr/>
        </p:nvSpPr>
        <p:spPr>
          <a:xfrm>
            <a:off x="5915062"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endParaRPr/>
          </a:p>
        </p:txBody>
      </p:sp>
      <p:sp>
        <p:nvSpPr>
          <p:cNvPr id="10" name="object 10"/>
          <p:cNvSpPr txBox="1">
            <a:spLocks noGrp="1"/>
          </p:cNvSpPr>
          <p:nvPr>
            <p:ph type="title"/>
          </p:nvPr>
        </p:nvSpPr>
        <p:spPr>
          <a:xfrm>
            <a:off x="444500" y="365323"/>
            <a:ext cx="8255056" cy="382156"/>
          </a:xfrm>
          <a:prstGeom prst="rect">
            <a:avLst/>
          </a:prstGeom>
        </p:spPr>
        <p:txBody>
          <a:bodyPr vert="horz" wrap="square" lIns="0" tIns="12700" rIns="0" bIns="0" rtlCol="0">
            <a:spAutoFit/>
          </a:bodyPr>
          <a:lstStyle/>
          <a:p>
            <a:pPr marL="12700">
              <a:lnSpc>
                <a:spcPct val="100000"/>
              </a:lnSpc>
              <a:spcBef>
                <a:spcPts val="100"/>
              </a:spcBef>
            </a:pPr>
            <a:r>
              <a:rPr lang="en-US"/>
              <a:t>Social Security</a:t>
            </a:r>
          </a:p>
        </p:txBody>
      </p:sp>
      <p:sp>
        <p:nvSpPr>
          <p:cNvPr id="11" name="object 11"/>
          <p:cNvSpPr/>
          <p:nvPr/>
        </p:nvSpPr>
        <p:spPr>
          <a:xfrm>
            <a:off x="0" y="885825"/>
            <a:ext cx="9144000" cy="0"/>
          </a:xfrm>
          <a:custGeom>
            <a:avLst/>
            <a:gdLst/>
            <a:ahLst/>
            <a:cxnLst/>
            <a:rect l="l" t="t" r="r" b="b"/>
            <a:pathLst>
              <a:path w="9144000">
                <a:moveTo>
                  <a:pt x="0" y="0"/>
                </a:moveTo>
                <a:lnTo>
                  <a:pt x="9144000" y="0"/>
                </a:lnTo>
              </a:path>
            </a:pathLst>
          </a:custGeom>
          <a:ln w="57150">
            <a:solidFill>
              <a:srgbClr val="347863"/>
            </a:solidFill>
          </a:ln>
        </p:spPr>
        <p:txBody>
          <a:bodyPr wrap="square" lIns="0" tIns="0" rIns="0" bIns="0" rtlCol="0"/>
          <a:lstStyle/>
          <a:p>
            <a:endParaRPr/>
          </a:p>
        </p:txBody>
      </p:sp>
      <p:sp>
        <p:nvSpPr>
          <p:cNvPr id="12" name="object 12"/>
          <p:cNvSpPr txBox="1"/>
          <p:nvPr/>
        </p:nvSpPr>
        <p:spPr>
          <a:xfrm>
            <a:off x="444501" y="1296727"/>
            <a:ext cx="4813300" cy="3275256"/>
          </a:xfrm>
          <a:prstGeom prst="rect">
            <a:avLst/>
          </a:prstGeom>
          <a:noFill/>
        </p:spPr>
        <p:txBody>
          <a:bodyPr vert="horz" wrap="square" lIns="0" tIns="12700" rIns="0" bIns="0" rtlCol="0">
            <a:spAutoFit/>
          </a:bodyPr>
          <a:lstStyle/>
          <a:p>
            <a:r>
              <a:rPr lang="en-US" dirty="0">
                <a:solidFill>
                  <a:srgbClr val="5A471B"/>
                </a:solidFill>
                <a:latin typeface="Arial"/>
                <a:cs typeface="Arial"/>
              </a:rPr>
              <a:t>Social Security</a:t>
            </a:r>
          </a:p>
          <a:p>
            <a:pPr marL="742950" lvl="1" indent="-285750">
              <a:buFont typeface="Arial" panose="020B0604020202020204" pitchFamily="34" charset="0"/>
              <a:buChar char="•"/>
            </a:pPr>
            <a:r>
              <a:rPr lang="en-US" sz="1600" dirty="0">
                <a:solidFill>
                  <a:srgbClr val="5A471B"/>
                </a:solidFill>
                <a:latin typeface="Arial"/>
                <a:cs typeface="Arial"/>
              </a:rPr>
              <a:t>Old-Age Survivors, and Disability  Insurance (OASDI) (on Leave &amp; Earnings  Statement)</a:t>
            </a:r>
          </a:p>
          <a:p>
            <a:pPr marL="742950" lvl="1" indent="-285750">
              <a:buFont typeface="Arial" panose="020B0604020202020204" pitchFamily="34" charset="0"/>
              <a:buChar char="•"/>
            </a:pPr>
            <a:r>
              <a:rPr lang="en-US" sz="1600" dirty="0">
                <a:solidFill>
                  <a:srgbClr val="5A471B"/>
                </a:solidFill>
                <a:latin typeface="Arial"/>
                <a:cs typeface="Arial"/>
              </a:rPr>
              <a:t>Social Security is paid for through  payroll taxes. The percentage you pay  for OSASDI coverage is 6.20% of your  earnings up to the maximum taxable  wage base. The Federal Government,  as your employer, pays an equal  amount.</a:t>
            </a:r>
          </a:p>
          <a:p>
            <a:pPr marL="742950" lvl="1" indent="-285750">
              <a:buFont typeface="Arial" panose="020B0604020202020204" pitchFamily="34" charset="0"/>
              <a:buChar char="•"/>
            </a:pPr>
            <a:r>
              <a:rPr lang="en-US" sz="1600" dirty="0">
                <a:solidFill>
                  <a:srgbClr val="5A471B"/>
                </a:solidFill>
                <a:latin typeface="Arial"/>
                <a:cs typeface="Arial"/>
              </a:rPr>
              <a:t>For more information about your Social  Security Benefits visit </a:t>
            </a:r>
            <a:r>
              <a:rPr lang="en-US" sz="1600" dirty="0">
                <a:solidFill>
                  <a:srgbClr val="5A471B"/>
                </a:solidFill>
                <a:latin typeface="Arial"/>
                <a:cs typeface="Arial"/>
                <a:hlinkClick r:id="rId6"/>
              </a:rPr>
              <a:t>www.ssa.gov</a:t>
            </a:r>
            <a:endParaRPr lang="en-US" sz="1600" dirty="0">
              <a:solidFill>
                <a:srgbClr val="5A471B"/>
              </a:solidFill>
              <a:latin typeface="Arial"/>
              <a:cs typeface="Arial"/>
            </a:endParaRPr>
          </a:p>
          <a:p>
            <a:pPr marL="285750" indent="-285750">
              <a:buFont typeface="Courier New" panose="02070309020205020404" pitchFamily="49" charset="0"/>
              <a:buChar char="o"/>
            </a:pPr>
            <a:endParaRPr lang="en-US" sz="1600" dirty="0">
              <a:solidFill>
                <a:srgbClr val="5A471B"/>
              </a:solidFill>
              <a:latin typeface="Arial"/>
              <a:cs typeface="Arial"/>
            </a:endParaRPr>
          </a:p>
          <a:p>
            <a:endParaRPr lang="en-US" dirty="0">
              <a:solidFill>
                <a:srgbClr val="5A471B"/>
              </a:solidFill>
              <a:latin typeface="Arial"/>
              <a:cs typeface="Arial"/>
            </a:endParaRPr>
          </a:p>
        </p:txBody>
      </p:sp>
      <p:sp>
        <p:nvSpPr>
          <p:cNvPr id="13" name="object 3">
            <a:extLst>
              <a:ext uri="{FF2B5EF4-FFF2-40B4-BE49-F238E27FC236}">
                <a16:creationId xmlns:a16="http://schemas.microsoft.com/office/drawing/2014/main" id="{F3725EDE-5C10-4B1B-8DD2-1E87749C8214}"/>
              </a:ext>
            </a:extLst>
          </p:cNvPr>
          <p:cNvSpPr txBox="1"/>
          <p:nvPr/>
        </p:nvSpPr>
        <p:spPr>
          <a:xfrm>
            <a:off x="444499" y="4815013"/>
            <a:ext cx="644523" cy="166712"/>
          </a:xfrm>
          <a:prstGeom prst="rect">
            <a:avLst/>
          </a:prstGeom>
        </p:spPr>
        <p:txBody>
          <a:bodyPr vert="horz" wrap="square" lIns="0" tIns="12700" rIns="0" bIns="0" rtlCol="0">
            <a:spAutoFit/>
          </a:bodyPr>
          <a:lstStyle/>
          <a:p>
            <a:pPr marL="12700">
              <a:lnSpc>
                <a:spcPct val="100000"/>
              </a:lnSpc>
              <a:spcBef>
                <a:spcPts val="100"/>
              </a:spcBef>
            </a:pPr>
            <a:r>
              <a:rPr sz="1000" spc="-5">
                <a:solidFill>
                  <a:srgbClr val="006EB6"/>
                </a:solidFill>
                <a:latin typeface="Century"/>
                <a:cs typeface="Century"/>
              </a:rPr>
              <a:t>pg </a:t>
            </a:r>
            <a:fld id="{185B9E5A-512F-4812-95A8-FA19FCEB646A}" type="slidenum">
              <a:rPr lang="en-US" sz="1000" spc="-5" smtClean="0">
                <a:solidFill>
                  <a:srgbClr val="006EB6"/>
                </a:solidFill>
                <a:latin typeface="Century"/>
                <a:cs typeface="Century"/>
              </a:rPr>
              <a:t>45</a:t>
            </a:fld>
            <a:endParaRPr sz="1000">
              <a:latin typeface="Century"/>
              <a:cs typeface="Century"/>
            </a:endParaRPr>
          </a:p>
        </p:txBody>
      </p:sp>
      <p:sp>
        <p:nvSpPr>
          <p:cNvPr id="14" name="object 4"/>
          <p:cNvSpPr/>
          <p:nvPr/>
        </p:nvSpPr>
        <p:spPr>
          <a:xfrm>
            <a:off x="6105272" y="1828800"/>
            <a:ext cx="2565400" cy="1508125"/>
          </a:xfrm>
          <a:custGeom>
            <a:avLst/>
            <a:gdLst/>
            <a:ahLst/>
            <a:cxnLst/>
            <a:rect l="l" t="t" r="r" b="b"/>
            <a:pathLst>
              <a:path w="2565400" h="1508125">
                <a:moveTo>
                  <a:pt x="1924278" y="0"/>
                </a:moveTo>
                <a:lnTo>
                  <a:pt x="641121" y="0"/>
                </a:lnTo>
                <a:lnTo>
                  <a:pt x="0" y="1508125"/>
                </a:lnTo>
                <a:lnTo>
                  <a:pt x="2565400" y="1508125"/>
                </a:lnTo>
                <a:lnTo>
                  <a:pt x="1924278" y="0"/>
                </a:lnTo>
                <a:close/>
              </a:path>
            </a:pathLst>
          </a:custGeom>
          <a:solidFill>
            <a:srgbClr val="00B0F0"/>
          </a:solidFill>
        </p:spPr>
        <p:txBody>
          <a:bodyPr wrap="square" lIns="0" tIns="0" rIns="0" bIns="0" rtlCol="0"/>
          <a:lstStyle/>
          <a:p>
            <a:endParaRPr/>
          </a:p>
        </p:txBody>
      </p:sp>
      <p:sp>
        <p:nvSpPr>
          <p:cNvPr id="15" name="object 5"/>
          <p:cNvSpPr/>
          <p:nvPr/>
        </p:nvSpPr>
        <p:spPr>
          <a:xfrm>
            <a:off x="6077774" y="1801300"/>
            <a:ext cx="2620645" cy="1563370"/>
          </a:xfrm>
          <a:custGeom>
            <a:avLst/>
            <a:gdLst/>
            <a:ahLst/>
            <a:cxnLst/>
            <a:rect l="l" t="t" r="r" b="b"/>
            <a:pathLst>
              <a:path w="2620645" h="1563370">
                <a:moveTo>
                  <a:pt x="2195" y="1524868"/>
                </a:moveTo>
                <a:lnTo>
                  <a:pt x="723" y="1528317"/>
                </a:lnTo>
                <a:lnTo>
                  <a:pt x="32" y="1531823"/>
                </a:lnTo>
                <a:lnTo>
                  <a:pt x="0" y="1538287"/>
                </a:lnTo>
                <a:lnTo>
                  <a:pt x="380" y="1540929"/>
                </a:lnTo>
                <a:lnTo>
                  <a:pt x="22885" y="1563128"/>
                </a:lnTo>
                <a:lnTo>
                  <a:pt x="2597505" y="1563128"/>
                </a:lnTo>
                <a:lnTo>
                  <a:pt x="2620403" y="1538287"/>
                </a:lnTo>
                <a:lnTo>
                  <a:pt x="2620403" y="1537779"/>
                </a:lnTo>
                <a:lnTo>
                  <a:pt x="2587840" y="1537779"/>
                </a:lnTo>
                <a:lnTo>
                  <a:pt x="32562" y="1537779"/>
                </a:lnTo>
                <a:lnTo>
                  <a:pt x="2195" y="1524868"/>
                </a:lnTo>
                <a:close/>
              </a:path>
              <a:path w="2620645" h="1563370">
                <a:moveTo>
                  <a:pt x="2620029" y="1530121"/>
                </a:moveTo>
                <a:lnTo>
                  <a:pt x="2592895" y="1530121"/>
                </a:lnTo>
                <a:lnTo>
                  <a:pt x="2592895" y="1535620"/>
                </a:lnTo>
                <a:lnTo>
                  <a:pt x="2587840" y="1537779"/>
                </a:lnTo>
                <a:lnTo>
                  <a:pt x="2620403" y="1537779"/>
                </a:lnTo>
                <a:lnTo>
                  <a:pt x="2620370" y="1531823"/>
                </a:lnTo>
                <a:lnTo>
                  <a:pt x="2620029" y="1530121"/>
                </a:lnTo>
                <a:close/>
              </a:path>
              <a:path w="2620645" h="1563370">
                <a:moveTo>
                  <a:pt x="38053" y="1524863"/>
                </a:moveTo>
                <a:lnTo>
                  <a:pt x="2197" y="1524863"/>
                </a:lnTo>
                <a:lnTo>
                  <a:pt x="32562" y="1537779"/>
                </a:lnTo>
                <a:lnTo>
                  <a:pt x="27495" y="1535620"/>
                </a:lnTo>
                <a:lnTo>
                  <a:pt x="27495" y="1530121"/>
                </a:lnTo>
                <a:lnTo>
                  <a:pt x="35818" y="1530121"/>
                </a:lnTo>
                <a:lnTo>
                  <a:pt x="38053" y="1524863"/>
                </a:lnTo>
                <a:close/>
              </a:path>
              <a:path w="2620645" h="1563370">
                <a:moveTo>
                  <a:pt x="32765" y="1534045"/>
                </a:moveTo>
                <a:lnTo>
                  <a:pt x="27508" y="1535620"/>
                </a:lnTo>
                <a:lnTo>
                  <a:pt x="32562" y="1537779"/>
                </a:lnTo>
                <a:lnTo>
                  <a:pt x="32855" y="1537091"/>
                </a:lnTo>
                <a:lnTo>
                  <a:pt x="32994" y="1536344"/>
                </a:lnTo>
                <a:lnTo>
                  <a:pt x="32918" y="1534566"/>
                </a:lnTo>
                <a:lnTo>
                  <a:pt x="32765" y="1534045"/>
                </a:lnTo>
                <a:close/>
              </a:path>
              <a:path w="2620645" h="1563370">
                <a:moveTo>
                  <a:pt x="2584585" y="1530121"/>
                </a:moveTo>
                <a:lnTo>
                  <a:pt x="35818" y="1530121"/>
                </a:lnTo>
                <a:lnTo>
                  <a:pt x="32562" y="1537779"/>
                </a:lnTo>
                <a:lnTo>
                  <a:pt x="2587840" y="1537779"/>
                </a:lnTo>
                <a:lnTo>
                  <a:pt x="2584585" y="1530121"/>
                </a:lnTo>
                <a:close/>
              </a:path>
              <a:path w="2620645" h="1563370">
                <a:moveTo>
                  <a:pt x="2587625" y="1534045"/>
                </a:moveTo>
                <a:lnTo>
                  <a:pt x="2587472" y="1534566"/>
                </a:lnTo>
                <a:lnTo>
                  <a:pt x="2587396" y="1536344"/>
                </a:lnTo>
                <a:lnTo>
                  <a:pt x="2587549" y="1537093"/>
                </a:lnTo>
                <a:lnTo>
                  <a:pt x="2587840" y="1537779"/>
                </a:lnTo>
                <a:lnTo>
                  <a:pt x="2592895" y="1535620"/>
                </a:lnTo>
                <a:lnTo>
                  <a:pt x="2587625" y="1534045"/>
                </a:lnTo>
                <a:close/>
              </a:path>
              <a:path w="2620645" h="1563370">
                <a:moveTo>
                  <a:pt x="35818" y="1530121"/>
                </a:moveTo>
                <a:lnTo>
                  <a:pt x="28422" y="1530121"/>
                </a:lnTo>
                <a:lnTo>
                  <a:pt x="29324" y="1530362"/>
                </a:lnTo>
                <a:lnTo>
                  <a:pt x="30886" y="1531200"/>
                </a:lnTo>
                <a:lnTo>
                  <a:pt x="32994" y="1536344"/>
                </a:lnTo>
                <a:lnTo>
                  <a:pt x="32855" y="1537091"/>
                </a:lnTo>
                <a:lnTo>
                  <a:pt x="35818" y="1530121"/>
                </a:lnTo>
                <a:close/>
              </a:path>
              <a:path w="2620645" h="1563370">
                <a:moveTo>
                  <a:pt x="1947039" y="30407"/>
                </a:moveTo>
                <a:lnTo>
                  <a:pt x="2587548" y="1537091"/>
                </a:lnTo>
                <a:lnTo>
                  <a:pt x="2587396" y="1536344"/>
                </a:lnTo>
                <a:lnTo>
                  <a:pt x="2587472" y="1534566"/>
                </a:lnTo>
                <a:lnTo>
                  <a:pt x="2591981" y="1530121"/>
                </a:lnTo>
                <a:lnTo>
                  <a:pt x="2620029" y="1530121"/>
                </a:lnTo>
                <a:lnTo>
                  <a:pt x="2619667" y="1528317"/>
                </a:lnTo>
                <a:lnTo>
                  <a:pt x="1984003" y="32994"/>
                </a:lnTo>
                <a:lnTo>
                  <a:pt x="1951240" y="32994"/>
                </a:lnTo>
                <a:lnTo>
                  <a:pt x="1950694" y="32918"/>
                </a:lnTo>
                <a:lnTo>
                  <a:pt x="1949411" y="32524"/>
                </a:lnTo>
                <a:lnTo>
                  <a:pt x="1948713" y="32130"/>
                </a:lnTo>
                <a:lnTo>
                  <a:pt x="1947494" y="31026"/>
                </a:lnTo>
                <a:lnTo>
                  <a:pt x="1947039" y="30407"/>
                </a:lnTo>
                <a:close/>
              </a:path>
              <a:path w="2620645" h="1563370">
                <a:moveTo>
                  <a:pt x="28422" y="1530121"/>
                </a:moveTo>
                <a:lnTo>
                  <a:pt x="27495" y="1530121"/>
                </a:lnTo>
                <a:lnTo>
                  <a:pt x="27495" y="1535620"/>
                </a:lnTo>
                <a:lnTo>
                  <a:pt x="30098" y="1530781"/>
                </a:lnTo>
                <a:lnTo>
                  <a:pt x="29324" y="1530362"/>
                </a:lnTo>
                <a:lnTo>
                  <a:pt x="28422" y="1530121"/>
                </a:lnTo>
                <a:close/>
              </a:path>
              <a:path w="2620645" h="1563370">
                <a:moveTo>
                  <a:pt x="30098" y="1530781"/>
                </a:moveTo>
                <a:lnTo>
                  <a:pt x="27495" y="1535620"/>
                </a:lnTo>
                <a:lnTo>
                  <a:pt x="32080" y="1532585"/>
                </a:lnTo>
                <a:lnTo>
                  <a:pt x="31584" y="1531823"/>
                </a:lnTo>
                <a:lnTo>
                  <a:pt x="30886" y="1531200"/>
                </a:lnTo>
                <a:lnTo>
                  <a:pt x="30098" y="1530781"/>
                </a:lnTo>
                <a:close/>
              </a:path>
              <a:path w="2620645" h="1563370">
                <a:moveTo>
                  <a:pt x="32080" y="1532585"/>
                </a:moveTo>
                <a:lnTo>
                  <a:pt x="27495" y="1535620"/>
                </a:lnTo>
                <a:lnTo>
                  <a:pt x="32765" y="1534045"/>
                </a:lnTo>
                <a:lnTo>
                  <a:pt x="32613" y="1533537"/>
                </a:lnTo>
                <a:lnTo>
                  <a:pt x="32384" y="1533042"/>
                </a:lnTo>
                <a:lnTo>
                  <a:pt x="32080" y="1532585"/>
                </a:lnTo>
                <a:close/>
              </a:path>
              <a:path w="2620645" h="1563370">
                <a:moveTo>
                  <a:pt x="2588310" y="1532585"/>
                </a:moveTo>
                <a:lnTo>
                  <a:pt x="2588006" y="1533042"/>
                </a:lnTo>
                <a:lnTo>
                  <a:pt x="2587777" y="1533537"/>
                </a:lnTo>
                <a:lnTo>
                  <a:pt x="2587625" y="1534045"/>
                </a:lnTo>
                <a:lnTo>
                  <a:pt x="2592895" y="1535620"/>
                </a:lnTo>
                <a:lnTo>
                  <a:pt x="2588310" y="1532585"/>
                </a:lnTo>
                <a:close/>
              </a:path>
              <a:path w="2620645" h="1563370">
                <a:moveTo>
                  <a:pt x="2590291" y="1530781"/>
                </a:moveTo>
                <a:lnTo>
                  <a:pt x="2589504" y="1531200"/>
                </a:lnTo>
                <a:lnTo>
                  <a:pt x="2588818" y="1531823"/>
                </a:lnTo>
                <a:lnTo>
                  <a:pt x="2588310" y="1532585"/>
                </a:lnTo>
                <a:lnTo>
                  <a:pt x="2592895" y="1535620"/>
                </a:lnTo>
                <a:lnTo>
                  <a:pt x="2590291" y="1530781"/>
                </a:lnTo>
                <a:close/>
              </a:path>
              <a:path w="2620645" h="1563370">
                <a:moveTo>
                  <a:pt x="2592895" y="1530121"/>
                </a:moveTo>
                <a:lnTo>
                  <a:pt x="2591981" y="1530121"/>
                </a:lnTo>
                <a:lnTo>
                  <a:pt x="2591079" y="1530362"/>
                </a:lnTo>
                <a:lnTo>
                  <a:pt x="2590291" y="1530781"/>
                </a:lnTo>
                <a:lnTo>
                  <a:pt x="2592895" y="1535620"/>
                </a:lnTo>
                <a:lnTo>
                  <a:pt x="2592895" y="1530121"/>
                </a:lnTo>
                <a:close/>
              </a:path>
              <a:path w="2620645" h="1563370">
                <a:moveTo>
                  <a:pt x="2197" y="1524863"/>
                </a:moveTo>
                <a:lnTo>
                  <a:pt x="11249" y="1528714"/>
                </a:lnTo>
                <a:lnTo>
                  <a:pt x="2197" y="1524863"/>
                </a:lnTo>
                <a:close/>
              </a:path>
              <a:path w="2620645" h="1563370">
                <a:moveTo>
                  <a:pt x="1955901" y="0"/>
                </a:moveTo>
                <a:lnTo>
                  <a:pt x="665873" y="0"/>
                </a:lnTo>
                <a:lnTo>
                  <a:pt x="663168" y="406"/>
                </a:lnTo>
                <a:lnTo>
                  <a:pt x="2184" y="1524863"/>
                </a:lnTo>
                <a:lnTo>
                  <a:pt x="38053" y="1524863"/>
                </a:lnTo>
                <a:lnTo>
                  <a:pt x="672264" y="32994"/>
                </a:lnTo>
                <a:lnTo>
                  <a:pt x="668616" y="32994"/>
                </a:lnTo>
                <a:lnTo>
                  <a:pt x="668616" y="27495"/>
                </a:lnTo>
                <a:lnTo>
                  <a:pt x="1981665" y="27495"/>
                </a:lnTo>
                <a:lnTo>
                  <a:pt x="1976018" y="14211"/>
                </a:lnTo>
                <a:lnTo>
                  <a:pt x="1974583" y="11887"/>
                </a:lnTo>
                <a:lnTo>
                  <a:pt x="1970290" y="6769"/>
                </a:lnTo>
                <a:lnTo>
                  <a:pt x="1967090" y="4317"/>
                </a:lnTo>
                <a:lnTo>
                  <a:pt x="1959914" y="927"/>
                </a:lnTo>
                <a:lnTo>
                  <a:pt x="1955901" y="0"/>
                </a:lnTo>
                <a:close/>
              </a:path>
              <a:path w="2620645" h="1563370">
                <a:moveTo>
                  <a:pt x="1939429" y="43992"/>
                </a:moveTo>
                <a:lnTo>
                  <a:pt x="680961" y="43992"/>
                </a:lnTo>
                <a:lnTo>
                  <a:pt x="678967" y="45313"/>
                </a:lnTo>
                <a:lnTo>
                  <a:pt x="54978" y="1513166"/>
                </a:lnTo>
                <a:lnTo>
                  <a:pt x="55156" y="1515122"/>
                </a:lnTo>
                <a:lnTo>
                  <a:pt x="57188" y="1518196"/>
                </a:lnTo>
                <a:lnTo>
                  <a:pt x="58915" y="1519123"/>
                </a:lnTo>
                <a:lnTo>
                  <a:pt x="60756" y="1519123"/>
                </a:lnTo>
                <a:lnTo>
                  <a:pt x="60756" y="1508125"/>
                </a:lnTo>
                <a:lnTo>
                  <a:pt x="69074" y="1508125"/>
                </a:lnTo>
                <a:lnTo>
                  <a:pt x="686813" y="55003"/>
                </a:lnTo>
                <a:lnTo>
                  <a:pt x="683171" y="55003"/>
                </a:lnTo>
                <a:lnTo>
                  <a:pt x="683171" y="49504"/>
                </a:lnTo>
                <a:lnTo>
                  <a:pt x="1943205" y="49504"/>
                </a:lnTo>
                <a:lnTo>
                  <a:pt x="1941423" y="45313"/>
                </a:lnTo>
                <a:lnTo>
                  <a:pt x="1939429" y="43992"/>
                </a:lnTo>
                <a:close/>
              </a:path>
              <a:path w="2620645" h="1563370">
                <a:moveTo>
                  <a:pt x="60756" y="1513624"/>
                </a:moveTo>
                <a:lnTo>
                  <a:pt x="60756" y="1519123"/>
                </a:lnTo>
                <a:lnTo>
                  <a:pt x="2561475" y="1519123"/>
                </a:lnTo>
                <a:lnTo>
                  <a:pt x="2563215" y="1518196"/>
                </a:lnTo>
                <a:lnTo>
                  <a:pt x="2564819" y="1515770"/>
                </a:lnTo>
                <a:lnTo>
                  <a:pt x="65824" y="1515770"/>
                </a:lnTo>
                <a:lnTo>
                  <a:pt x="60756" y="1513624"/>
                </a:lnTo>
                <a:close/>
              </a:path>
              <a:path w="2620645" h="1563370">
                <a:moveTo>
                  <a:pt x="69074" y="1508125"/>
                </a:moveTo>
                <a:lnTo>
                  <a:pt x="60756" y="1508125"/>
                </a:lnTo>
                <a:lnTo>
                  <a:pt x="60756" y="1513624"/>
                </a:lnTo>
                <a:lnTo>
                  <a:pt x="65824" y="1515770"/>
                </a:lnTo>
                <a:lnTo>
                  <a:pt x="69074" y="1508125"/>
                </a:lnTo>
                <a:close/>
              </a:path>
              <a:path w="2620645" h="1563370">
                <a:moveTo>
                  <a:pt x="2551329" y="1508125"/>
                </a:moveTo>
                <a:lnTo>
                  <a:pt x="69074" y="1508125"/>
                </a:lnTo>
                <a:lnTo>
                  <a:pt x="65824" y="1515770"/>
                </a:lnTo>
                <a:lnTo>
                  <a:pt x="2554579" y="1515770"/>
                </a:lnTo>
                <a:lnTo>
                  <a:pt x="2551329" y="1508125"/>
                </a:lnTo>
                <a:close/>
              </a:path>
              <a:path w="2620645" h="1563370">
                <a:moveTo>
                  <a:pt x="1937219" y="49504"/>
                </a:moveTo>
                <a:lnTo>
                  <a:pt x="1932165" y="51650"/>
                </a:lnTo>
                <a:lnTo>
                  <a:pt x="2554579" y="1515770"/>
                </a:lnTo>
                <a:lnTo>
                  <a:pt x="2559634" y="1513624"/>
                </a:lnTo>
                <a:lnTo>
                  <a:pt x="2559634" y="1508125"/>
                </a:lnTo>
                <a:lnTo>
                  <a:pt x="2563282" y="1508125"/>
                </a:lnTo>
                <a:lnTo>
                  <a:pt x="1945542" y="55003"/>
                </a:lnTo>
                <a:lnTo>
                  <a:pt x="1937219" y="55003"/>
                </a:lnTo>
                <a:lnTo>
                  <a:pt x="1937219" y="49504"/>
                </a:lnTo>
                <a:close/>
              </a:path>
              <a:path w="2620645" h="1563370">
                <a:moveTo>
                  <a:pt x="2563282" y="1508125"/>
                </a:moveTo>
                <a:lnTo>
                  <a:pt x="2559634" y="1508125"/>
                </a:lnTo>
                <a:lnTo>
                  <a:pt x="2559634" y="1513624"/>
                </a:lnTo>
                <a:lnTo>
                  <a:pt x="2554579" y="1515770"/>
                </a:lnTo>
                <a:lnTo>
                  <a:pt x="2564819" y="1515770"/>
                </a:lnTo>
                <a:lnTo>
                  <a:pt x="2565247" y="1515122"/>
                </a:lnTo>
                <a:lnTo>
                  <a:pt x="2565425" y="1513166"/>
                </a:lnTo>
                <a:lnTo>
                  <a:pt x="2563282" y="1508125"/>
                </a:lnTo>
                <a:close/>
              </a:path>
              <a:path w="2620645" h="1563370">
                <a:moveTo>
                  <a:pt x="683171" y="49504"/>
                </a:moveTo>
                <a:lnTo>
                  <a:pt x="683171" y="55003"/>
                </a:lnTo>
                <a:lnTo>
                  <a:pt x="686813" y="55003"/>
                </a:lnTo>
                <a:lnTo>
                  <a:pt x="688238" y="51650"/>
                </a:lnTo>
                <a:lnTo>
                  <a:pt x="683171" y="49504"/>
                </a:lnTo>
                <a:close/>
              </a:path>
              <a:path w="2620645" h="1563370">
                <a:moveTo>
                  <a:pt x="1937219" y="49504"/>
                </a:moveTo>
                <a:lnTo>
                  <a:pt x="683171" y="49504"/>
                </a:lnTo>
                <a:lnTo>
                  <a:pt x="688238" y="51650"/>
                </a:lnTo>
                <a:lnTo>
                  <a:pt x="686813" y="55003"/>
                </a:lnTo>
                <a:lnTo>
                  <a:pt x="1933590" y="55003"/>
                </a:lnTo>
                <a:lnTo>
                  <a:pt x="1932165" y="51650"/>
                </a:lnTo>
                <a:lnTo>
                  <a:pt x="1937219" y="49504"/>
                </a:lnTo>
                <a:close/>
              </a:path>
              <a:path w="2620645" h="1563370">
                <a:moveTo>
                  <a:pt x="1943205" y="49504"/>
                </a:moveTo>
                <a:lnTo>
                  <a:pt x="1937219" y="49504"/>
                </a:lnTo>
                <a:lnTo>
                  <a:pt x="1937219" y="55003"/>
                </a:lnTo>
                <a:lnTo>
                  <a:pt x="1945542" y="55003"/>
                </a:lnTo>
                <a:lnTo>
                  <a:pt x="1943205" y="49504"/>
                </a:lnTo>
                <a:close/>
              </a:path>
              <a:path w="2620645" h="1563370">
                <a:moveTo>
                  <a:pt x="668616" y="27508"/>
                </a:moveTo>
                <a:lnTo>
                  <a:pt x="668616" y="32994"/>
                </a:lnTo>
                <a:lnTo>
                  <a:pt x="669429" y="32994"/>
                </a:lnTo>
                <a:lnTo>
                  <a:pt x="670255" y="32816"/>
                </a:lnTo>
                <a:lnTo>
                  <a:pt x="670966" y="32473"/>
                </a:lnTo>
                <a:lnTo>
                  <a:pt x="668616" y="27508"/>
                </a:lnTo>
                <a:close/>
              </a:path>
              <a:path w="2620645" h="1563370">
                <a:moveTo>
                  <a:pt x="673684" y="29654"/>
                </a:moveTo>
                <a:lnTo>
                  <a:pt x="669429" y="32994"/>
                </a:lnTo>
                <a:lnTo>
                  <a:pt x="672264" y="32994"/>
                </a:lnTo>
                <a:lnTo>
                  <a:pt x="673684" y="29654"/>
                </a:lnTo>
                <a:close/>
              </a:path>
              <a:path w="2620645" h="1563370">
                <a:moveTo>
                  <a:pt x="1951774" y="27495"/>
                </a:moveTo>
                <a:lnTo>
                  <a:pt x="668616" y="27495"/>
                </a:lnTo>
                <a:lnTo>
                  <a:pt x="673684" y="29654"/>
                </a:lnTo>
                <a:lnTo>
                  <a:pt x="672264" y="32994"/>
                </a:lnTo>
                <a:lnTo>
                  <a:pt x="1948139" y="32994"/>
                </a:lnTo>
                <a:lnTo>
                  <a:pt x="1946719" y="29654"/>
                </a:lnTo>
                <a:lnTo>
                  <a:pt x="1951774" y="27495"/>
                </a:lnTo>
                <a:close/>
              </a:path>
              <a:path w="2620645" h="1563370">
                <a:moveTo>
                  <a:pt x="1951774" y="27509"/>
                </a:moveTo>
                <a:lnTo>
                  <a:pt x="1950173" y="32765"/>
                </a:lnTo>
                <a:lnTo>
                  <a:pt x="1950694" y="32918"/>
                </a:lnTo>
                <a:lnTo>
                  <a:pt x="1951240" y="32994"/>
                </a:lnTo>
                <a:lnTo>
                  <a:pt x="1951774" y="32994"/>
                </a:lnTo>
                <a:lnTo>
                  <a:pt x="1951774" y="27509"/>
                </a:lnTo>
                <a:close/>
              </a:path>
              <a:path w="2620645" h="1563370">
                <a:moveTo>
                  <a:pt x="1981665" y="27495"/>
                </a:moveTo>
                <a:lnTo>
                  <a:pt x="1951786" y="27495"/>
                </a:lnTo>
                <a:lnTo>
                  <a:pt x="1951774" y="32994"/>
                </a:lnTo>
                <a:lnTo>
                  <a:pt x="1984003" y="32994"/>
                </a:lnTo>
                <a:lnTo>
                  <a:pt x="1981665" y="27495"/>
                </a:lnTo>
                <a:close/>
              </a:path>
              <a:path w="2620645" h="1563370">
                <a:moveTo>
                  <a:pt x="1951767" y="27517"/>
                </a:moveTo>
                <a:lnTo>
                  <a:pt x="1948116" y="31610"/>
                </a:lnTo>
                <a:lnTo>
                  <a:pt x="1948713" y="32130"/>
                </a:lnTo>
                <a:lnTo>
                  <a:pt x="1949411" y="32524"/>
                </a:lnTo>
                <a:lnTo>
                  <a:pt x="1950173" y="32765"/>
                </a:lnTo>
                <a:lnTo>
                  <a:pt x="1951767" y="27517"/>
                </a:lnTo>
                <a:close/>
              </a:path>
              <a:path w="2620645" h="1563370">
                <a:moveTo>
                  <a:pt x="668626" y="27516"/>
                </a:moveTo>
                <a:lnTo>
                  <a:pt x="670966" y="32473"/>
                </a:lnTo>
                <a:lnTo>
                  <a:pt x="671677" y="32130"/>
                </a:lnTo>
                <a:lnTo>
                  <a:pt x="672344" y="31610"/>
                </a:lnTo>
                <a:lnTo>
                  <a:pt x="672833" y="31026"/>
                </a:lnTo>
                <a:lnTo>
                  <a:pt x="668626" y="27516"/>
                </a:lnTo>
                <a:close/>
              </a:path>
              <a:path w="2620645" h="1563370">
                <a:moveTo>
                  <a:pt x="1951772" y="27501"/>
                </a:moveTo>
                <a:lnTo>
                  <a:pt x="1946719" y="29654"/>
                </a:lnTo>
                <a:lnTo>
                  <a:pt x="1947039" y="30407"/>
                </a:lnTo>
                <a:lnTo>
                  <a:pt x="1947532" y="31076"/>
                </a:lnTo>
                <a:lnTo>
                  <a:pt x="1948116" y="31610"/>
                </a:lnTo>
                <a:lnTo>
                  <a:pt x="1951772" y="27501"/>
                </a:lnTo>
                <a:close/>
              </a:path>
              <a:path w="2620645" h="1563370">
                <a:moveTo>
                  <a:pt x="668616" y="27495"/>
                </a:moveTo>
                <a:lnTo>
                  <a:pt x="672833" y="31026"/>
                </a:lnTo>
                <a:lnTo>
                  <a:pt x="673176" y="30619"/>
                </a:lnTo>
                <a:lnTo>
                  <a:pt x="673468" y="30149"/>
                </a:lnTo>
                <a:lnTo>
                  <a:pt x="673684" y="29654"/>
                </a:lnTo>
                <a:lnTo>
                  <a:pt x="668616" y="27495"/>
                </a:lnTo>
                <a:close/>
              </a:path>
            </a:pathLst>
          </a:custGeom>
          <a:solidFill>
            <a:srgbClr val="FFFFFF"/>
          </a:solidFill>
        </p:spPr>
        <p:txBody>
          <a:bodyPr wrap="square" lIns="0" tIns="0" rIns="0" bIns="0" rtlCol="0"/>
          <a:lstStyle/>
          <a:p>
            <a:endParaRPr/>
          </a:p>
        </p:txBody>
      </p:sp>
      <p:sp>
        <p:nvSpPr>
          <p:cNvPr id="16" name="object 6"/>
          <p:cNvSpPr txBox="1"/>
          <p:nvPr/>
        </p:nvSpPr>
        <p:spPr>
          <a:xfrm>
            <a:off x="6649329" y="2565589"/>
            <a:ext cx="1480820" cy="269240"/>
          </a:xfrm>
          <a:prstGeom prst="rect">
            <a:avLst/>
          </a:prstGeom>
        </p:spPr>
        <p:txBody>
          <a:bodyPr vert="horz" wrap="square" lIns="0" tIns="12065" rIns="0" bIns="0" rtlCol="0">
            <a:spAutoFit/>
          </a:bodyPr>
          <a:lstStyle/>
          <a:p>
            <a:pPr marL="12700">
              <a:lnSpc>
                <a:spcPct val="100000"/>
              </a:lnSpc>
              <a:spcBef>
                <a:spcPts val="95"/>
              </a:spcBef>
            </a:pPr>
            <a:r>
              <a:rPr sz="1600" b="1" spc="-5">
                <a:latin typeface="Arial"/>
                <a:cs typeface="Arial"/>
              </a:rPr>
              <a:t>Social</a:t>
            </a:r>
            <a:r>
              <a:rPr sz="1600" b="1" spc="-50">
                <a:latin typeface="Arial"/>
                <a:cs typeface="Arial"/>
              </a:rPr>
              <a:t> </a:t>
            </a:r>
            <a:r>
              <a:rPr sz="1600" b="1" spc="-5">
                <a:latin typeface="Arial"/>
                <a:cs typeface="Arial"/>
              </a:rPr>
              <a:t>Security</a:t>
            </a:r>
            <a:endParaRPr sz="1600">
              <a:latin typeface="Arial"/>
              <a:cs typeface="Arial"/>
            </a:endParaRPr>
          </a:p>
        </p:txBody>
      </p:sp>
    </p:spTree>
    <p:extLst>
      <p:ext uri="{BB962C8B-B14F-4D97-AF65-F5344CB8AC3E}">
        <p14:creationId xmlns:p14="http://schemas.microsoft.com/office/powerpoint/2010/main" val="6097265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9"/>
          <p:cNvSpPr/>
          <p:nvPr/>
        </p:nvSpPr>
        <p:spPr>
          <a:xfrm>
            <a:off x="1089025" y="4902200"/>
            <a:ext cx="4337050" cy="0"/>
          </a:xfrm>
          <a:custGeom>
            <a:avLst/>
            <a:gdLst/>
            <a:ahLst/>
            <a:cxnLst/>
            <a:rect l="l" t="t" r="r" b="b"/>
            <a:pathLst>
              <a:path w="4337050">
                <a:moveTo>
                  <a:pt x="4337050" y="0"/>
                </a:moveTo>
                <a:lnTo>
                  <a:pt x="0" y="0"/>
                </a:lnTo>
              </a:path>
            </a:pathLst>
          </a:custGeom>
          <a:ln w="6350">
            <a:solidFill>
              <a:srgbClr val="5A471B"/>
            </a:solidFill>
          </a:ln>
        </p:spPr>
        <p:txBody>
          <a:bodyPr wrap="square" lIns="0" tIns="0" rIns="0" bIns="0" rtlCol="0"/>
          <a:lstStyle/>
          <a:p>
            <a:endParaRPr/>
          </a:p>
        </p:txBody>
      </p:sp>
      <p:sp>
        <p:nvSpPr>
          <p:cNvPr id="2" name="object 2"/>
          <p:cNvSpPr txBox="1"/>
          <p:nvPr/>
        </p:nvSpPr>
        <p:spPr>
          <a:xfrm>
            <a:off x="6152579" y="4809505"/>
            <a:ext cx="2546985" cy="177800"/>
          </a:xfrm>
          <a:prstGeom prst="rect">
            <a:avLst/>
          </a:prstGeom>
        </p:spPr>
        <p:txBody>
          <a:bodyPr vert="horz" wrap="square" lIns="0" tIns="12700" rIns="0" bIns="0" rtlCol="0">
            <a:spAutoFit/>
          </a:bodyPr>
          <a:lstStyle/>
          <a:p>
            <a:pPr marL="12700">
              <a:lnSpc>
                <a:spcPct val="100000"/>
              </a:lnSpc>
              <a:spcBef>
                <a:spcPts val="100"/>
              </a:spcBef>
            </a:pPr>
            <a:r>
              <a:rPr sz="1000" spc="-5">
                <a:solidFill>
                  <a:srgbClr val="006EB6"/>
                </a:solidFill>
                <a:latin typeface="Century"/>
                <a:cs typeface="Century"/>
              </a:rPr>
              <a:t>JOINT </a:t>
            </a:r>
            <a:r>
              <a:rPr sz="1000" spc="-10">
                <a:solidFill>
                  <a:srgbClr val="006EB6"/>
                </a:solidFill>
                <a:latin typeface="Century"/>
                <a:cs typeface="Century"/>
              </a:rPr>
              <a:t>ADMINISTRATIVE</a:t>
            </a:r>
            <a:r>
              <a:rPr sz="1000" spc="-65">
                <a:solidFill>
                  <a:srgbClr val="006EB6"/>
                </a:solidFill>
                <a:latin typeface="Century"/>
                <a:cs typeface="Century"/>
              </a:rPr>
              <a:t> </a:t>
            </a:r>
            <a:r>
              <a:rPr sz="1000" spc="-10">
                <a:solidFill>
                  <a:srgbClr val="006EB6"/>
                </a:solidFill>
                <a:latin typeface="Century"/>
                <a:cs typeface="Century"/>
              </a:rPr>
              <a:t>OPERATIONS</a:t>
            </a:r>
            <a:endParaRPr sz="1000">
              <a:latin typeface="Century"/>
              <a:cs typeface="Century"/>
            </a:endParaRPr>
          </a:p>
        </p:txBody>
      </p:sp>
      <p:sp>
        <p:nvSpPr>
          <p:cNvPr id="4" name="object 4"/>
          <p:cNvSpPr/>
          <p:nvPr/>
        </p:nvSpPr>
        <p:spPr>
          <a:xfrm>
            <a:off x="5950711" y="4849684"/>
            <a:ext cx="100231" cy="1050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42390" y="4851417"/>
            <a:ext cx="66141" cy="10330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777760" y="4851420"/>
            <a:ext cx="103720" cy="101561"/>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744688"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endParaRPr/>
          </a:p>
        </p:txBody>
      </p:sp>
      <p:sp>
        <p:nvSpPr>
          <p:cNvPr id="8" name="object 8"/>
          <p:cNvSpPr/>
          <p:nvPr/>
        </p:nvSpPr>
        <p:spPr>
          <a:xfrm>
            <a:off x="5915062"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endParaRPr/>
          </a:p>
        </p:txBody>
      </p:sp>
      <p:sp>
        <p:nvSpPr>
          <p:cNvPr id="10" name="object 10"/>
          <p:cNvSpPr txBox="1">
            <a:spLocks noGrp="1"/>
          </p:cNvSpPr>
          <p:nvPr>
            <p:ph type="title"/>
          </p:nvPr>
        </p:nvSpPr>
        <p:spPr>
          <a:xfrm>
            <a:off x="444500" y="365323"/>
            <a:ext cx="8255056" cy="382156"/>
          </a:xfrm>
          <a:prstGeom prst="rect">
            <a:avLst/>
          </a:prstGeom>
        </p:spPr>
        <p:txBody>
          <a:bodyPr vert="horz" wrap="square" lIns="0" tIns="12700" rIns="0" bIns="0" rtlCol="0">
            <a:spAutoFit/>
          </a:bodyPr>
          <a:lstStyle/>
          <a:p>
            <a:pPr marL="12700">
              <a:lnSpc>
                <a:spcPct val="100000"/>
              </a:lnSpc>
              <a:spcBef>
                <a:spcPts val="100"/>
              </a:spcBef>
            </a:pPr>
            <a:r>
              <a:rPr lang="en-US"/>
              <a:t>Thrift Savings Plan (TSP)</a:t>
            </a:r>
          </a:p>
        </p:txBody>
      </p:sp>
      <p:sp>
        <p:nvSpPr>
          <p:cNvPr id="11" name="object 11"/>
          <p:cNvSpPr/>
          <p:nvPr/>
        </p:nvSpPr>
        <p:spPr>
          <a:xfrm>
            <a:off x="0" y="885825"/>
            <a:ext cx="9144000" cy="0"/>
          </a:xfrm>
          <a:custGeom>
            <a:avLst/>
            <a:gdLst/>
            <a:ahLst/>
            <a:cxnLst/>
            <a:rect l="l" t="t" r="r" b="b"/>
            <a:pathLst>
              <a:path w="9144000">
                <a:moveTo>
                  <a:pt x="0" y="0"/>
                </a:moveTo>
                <a:lnTo>
                  <a:pt x="9144000" y="0"/>
                </a:lnTo>
              </a:path>
            </a:pathLst>
          </a:custGeom>
          <a:ln w="57150">
            <a:solidFill>
              <a:srgbClr val="347863"/>
            </a:solidFill>
          </a:ln>
        </p:spPr>
        <p:txBody>
          <a:bodyPr wrap="square" lIns="0" tIns="0" rIns="0" bIns="0" rtlCol="0"/>
          <a:lstStyle/>
          <a:p>
            <a:endParaRPr/>
          </a:p>
        </p:txBody>
      </p:sp>
      <p:sp>
        <p:nvSpPr>
          <p:cNvPr id="12" name="object 12"/>
          <p:cNvSpPr txBox="1"/>
          <p:nvPr/>
        </p:nvSpPr>
        <p:spPr>
          <a:xfrm>
            <a:off x="471604" y="1437476"/>
            <a:ext cx="3706695" cy="2628925"/>
          </a:xfrm>
          <a:prstGeom prst="rect">
            <a:avLst/>
          </a:prstGeom>
          <a:noFill/>
        </p:spPr>
        <p:txBody>
          <a:bodyPr vert="horz" wrap="square" lIns="0" tIns="12700" rIns="0" bIns="0" rtlCol="0">
            <a:spAutoFit/>
          </a:bodyPr>
          <a:lstStyle/>
          <a:p>
            <a:r>
              <a:rPr lang="en-US" sz="1600" dirty="0">
                <a:solidFill>
                  <a:srgbClr val="5A471B"/>
                </a:solidFill>
                <a:latin typeface="Arial"/>
                <a:cs typeface="Arial"/>
              </a:rPr>
              <a:t>Traditional TSP</a:t>
            </a:r>
          </a:p>
          <a:p>
            <a:pPr marL="285750" indent="-285750">
              <a:buFont typeface="Arial" panose="020B0604020202020204" pitchFamily="34" charset="0"/>
              <a:buChar char="•"/>
            </a:pPr>
            <a:r>
              <a:rPr lang="en-US" sz="1400" dirty="0">
                <a:solidFill>
                  <a:srgbClr val="5A471B"/>
                </a:solidFill>
                <a:latin typeface="Arial"/>
                <a:cs typeface="Arial"/>
              </a:rPr>
              <a:t>Automatically enrolled at </a:t>
            </a:r>
            <a:r>
              <a:rPr lang="en-US" sz="1400" b="1" dirty="0">
                <a:solidFill>
                  <a:srgbClr val="5A471B"/>
                </a:solidFill>
                <a:latin typeface="Arial"/>
                <a:cs typeface="Arial"/>
              </a:rPr>
              <a:t>5%</a:t>
            </a:r>
            <a:r>
              <a:rPr lang="en-US" sz="1400" dirty="0">
                <a:solidFill>
                  <a:srgbClr val="5A471B"/>
                </a:solidFill>
                <a:latin typeface="Arial"/>
                <a:cs typeface="Arial"/>
              </a:rPr>
              <a:t> of  your pre-tax salary*</a:t>
            </a:r>
          </a:p>
          <a:p>
            <a:pPr marL="285750" indent="-285750">
              <a:buFont typeface="Arial" panose="020B0604020202020204" pitchFamily="34" charset="0"/>
              <a:buChar char="•"/>
            </a:pPr>
            <a:r>
              <a:rPr lang="en-US" sz="1400" dirty="0">
                <a:solidFill>
                  <a:srgbClr val="5A471B"/>
                </a:solidFill>
                <a:latin typeface="Arial"/>
                <a:cs typeface="Arial"/>
              </a:rPr>
              <a:t>401K for the Federal Government</a:t>
            </a:r>
          </a:p>
          <a:p>
            <a:pPr marL="285750" indent="-285750">
              <a:buFont typeface="Arial" panose="020B0604020202020204" pitchFamily="34" charset="0"/>
              <a:buChar char="•"/>
            </a:pPr>
            <a:r>
              <a:rPr lang="en-US" sz="1400" dirty="0">
                <a:solidFill>
                  <a:srgbClr val="5A471B"/>
                </a:solidFill>
                <a:latin typeface="Arial"/>
                <a:cs typeface="Arial"/>
              </a:rPr>
              <a:t>Ability to Roll-Over your  traditional Individual Retirement  Accounts (IRAs) SIMPLE IRAs and  eligible employer plans into TSP</a:t>
            </a:r>
          </a:p>
          <a:p>
            <a:pPr marL="285750" indent="-285750">
              <a:buFont typeface="Arial" panose="020B0604020202020204" pitchFamily="34" charset="0"/>
              <a:buChar char="•"/>
            </a:pPr>
            <a:r>
              <a:rPr lang="en-US" sz="1400" dirty="0">
                <a:solidFill>
                  <a:srgbClr val="5A471B"/>
                </a:solidFill>
                <a:latin typeface="Arial"/>
                <a:cs typeface="Arial"/>
              </a:rPr>
              <a:t>You can increase, change, stop,  and resume TSP contributions at  any time. There is no waiting  period.</a:t>
            </a:r>
          </a:p>
          <a:p>
            <a:pPr marL="285750" indent="-285750">
              <a:buFont typeface="Arial" panose="020B0604020202020204" pitchFamily="34" charset="0"/>
              <a:buChar char="•"/>
            </a:pPr>
            <a:r>
              <a:rPr lang="en-US" sz="1400" b="1" dirty="0">
                <a:solidFill>
                  <a:srgbClr val="5A471B"/>
                </a:solidFill>
                <a:latin typeface="Arial"/>
                <a:cs typeface="Arial"/>
              </a:rPr>
              <a:t>TSP is KEY part of FERS Package.</a:t>
            </a:r>
            <a:endParaRPr lang="en-US" sz="1600" dirty="0">
              <a:solidFill>
                <a:srgbClr val="5A471B"/>
              </a:solidFill>
              <a:latin typeface="Arial"/>
              <a:cs typeface="Arial"/>
            </a:endParaRPr>
          </a:p>
        </p:txBody>
      </p:sp>
      <p:sp>
        <p:nvSpPr>
          <p:cNvPr id="13" name="object 3">
            <a:extLst>
              <a:ext uri="{FF2B5EF4-FFF2-40B4-BE49-F238E27FC236}">
                <a16:creationId xmlns:a16="http://schemas.microsoft.com/office/drawing/2014/main" id="{F3725EDE-5C10-4B1B-8DD2-1E87749C8214}"/>
              </a:ext>
            </a:extLst>
          </p:cNvPr>
          <p:cNvSpPr txBox="1"/>
          <p:nvPr/>
        </p:nvSpPr>
        <p:spPr>
          <a:xfrm>
            <a:off x="444499" y="4815013"/>
            <a:ext cx="644523" cy="166712"/>
          </a:xfrm>
          <a:prstGeom prst="rect">
            <a:avLst/>
          </a:prstGeom>
        </p:spPr>
        <p:txBody>
          <a:bodyPr vert="horz" wrap="square" lIns="0" tIns="12700" rIns="0" bIns="0" rtlCol="0">
            <a:spAutoFit/>
          </a:bodyPr>
          <a:lstStyle/>
          <a:p>
            <a:pPr marL="12700">
              <a:lnSpc>
                <a:spcPct val="100000"/>
              </a:lnSpc>
              <a:spcBef>
                <a:spcPts val="100"/>
              </a:spcBef>
            </a:pPr>
            <a:r>
              <a:rPr sz="1000" spc="-5">
                <a:solidFill>
                  <a:srgbClr val="006EB6"/>
                </a:solidFill>
                <a:latin typeface="Century"/>
                <a:cs typeface="Century"/>
              </a:rPr>
              <a:t>pg </a:t>
            </a:r>
            <a:fld id="{185B9E5A-512F-4812-95A8-FA19FCEB646A}" type="slidenum">
              <a:rPr lang="en-US" sz="1000" spc="-5" smtClean="0">
                <a:solidFill>
                  <a:srgbClr val="006EB6"/>
                </a:solidFill>
                <a:latin typeface="Century"/>
                <a:cs typeface="Century"/>
              </a:rPr>
              <a:t>46</a:t>
            </a:fld>
            <a:endParaRPr sz="1000">
              <a:latin typeface="Century"/>
              <a:cs typeface="Century"/>
            </a:endParaRPr>
          </a:p>
        </p:txBody>
      </p:sp>
      <p:sp>
        <p:nvSpPr>
          <p:cNvPr id="14" name="object 12"/>
          <p:cNvSpPr txBox="1"/>
          <p:nvPr/>
        </p:nvSpPr>
        <p:spPr>
          <a:xfrm>
            <a:off x="4751505" y="1479452"/>
            <a:ext cx="3706695" cy="2413481"/>
          </a:xfrm>
          <a:prstGeom prst="rect">
            <a:avLst/>
          </a:prstGeom>
          <a:noFill/>
        </p:spPr>
        <p:txBody>
          <a:bodyPr vert="horz" wrap="square" lIns="0" tIns="12700" rIns="0" bIns="0" rtlCol="0">
            <a:spAutoFit/>
          </a:bodyPr>
          <a:lstStyle/>
          <a:p>
            <a:r>
              <a:rPr lang="en-US" sz="1600" dirty="0">
                <a:solidFill>
                  <a:srgbClr val="5A471B"/>
                </a:solidFill>
                <a:latin typeface="Arial"/>
                <a:cs typeface="Arial"/>
              </a:rPr>
              <a:t>Roth TSP</a:t>
            </a:r>
          </a:p>
          <a:p>
            <a:pPr marL="285750" indent="-285750">
              <a:buFont typeface="Arial" panose="020B0604020202020204" pitchFamily="34" charset="0"/>
              <a:buChar char="•"/>
            </a:pPr>
            <a:r>
              <a:rPr lang="en-US" sz="1400" dirty="0">
                <a:solidFill>
                  <a:srgbClr val="5A471B"/>
                </a:solidFill>
                <a:latin typeface="Arial"/>
                <a:cs typeface="Arial"/>
              </a:rPr>
              <a:t>Roth contributions are taken out  of your paycheck after your  income is taxed.</a:t>
            </a:r>
          </a:p>
          <a:p>
            <a:pPr marL="285750" indent="-285750">
              <a:buFont typeface="Arial" panose="020B0604020202020204" pitchFamily="34" charset="0"/>
              <a:buChar char="•"/>
            </a:pPr>
            <a:r>
              <a:rPr lang="en-US" sz="1400" dirty="0">
                <a:solidFill>
                  <a:srgbClr val="5A471B"/>
                </a:solidFill>
                <a:latin typeface="Arial"/>
                <a:cs typeface="Arial"/>
              </a:rPr>
              <a:t>Withdrawal funds tax free.</a:t>
            </a:r>
          </a:p>
          <a:p>
            <a:pPr marL="285750" indent="-285750">
              <a:buFont typeface="Arial" panose="020B0604020202020204" pitchFamily="34" charset="0"/>
              <a:buChar char="•"/>
            </a:pPr>
            <a:r>
              <a:rPr lang="en-US" sz="1400" dirty="0">
                <a:solidFill>
                  <a:srgbClr val="5A471B"/>
                </a:solidFill>
                <a:latin typeface="Arial"/>
                <a:cs typeface="Arial"/>
              </a:rPr>
              <a:t>No taxes on earnings if you are  age 59 ½ and your withdrawal is  made 5 years after your first Roth  contribution.</a:t>
            </a:r>
          </a:p>
          <a:p>
            <a:pPr marL="285750" indent="-285750">
              <a:buFont typeface="Arial" panose="020B0604020202020204" pitchFamily="34" charset="0"/>
              <a:buChar char="•"/>
            </a:pPr>
            <a:r>
              <a:rPr lang="en-US" sz="1400" dirty="0">
                <a:solidFill>
                  <a:srgbClr val="5A471B"/>
                </a:solidFill>
                <a:latin typeface="Arial"/>
                <a:cs typeface="Arial"/>
              </a:rPr>
              <a:t>Ability to Roll-Over your Roth  401(k), Roth 403 (b), and Roth  457 (b) into TSP. But NOT Roth IRA.</a:t>
            </a:r>
          </a:p>
          <a:p>
            <a:endParaRPr lang="en-US" sz="1400" dirty="0">
              <a:solidFill>
                <a:srgbClr val="5A471B"/>
              </a:solidFill>
              <a:latin typeface="Arial"/>
              <a:cs typeface="Arial"/>
            </a:endParaRPr>
          </a:p>
        </p:txBody>
      </p:sp>
      <p:pic>
        <p:nvPicPr>
          <p:cNvPr id="3" name="Picture 2"/>
          <p:cNvPicPr>
            <a:picLocks noChangeAspect="1"/>
          </p:cNvPicPr>
          <p:nvPr/>
        </p:nvPicPr>
        <p:blipFill>
          <a:blip r:embed="rId6"/>
          <a:stretch>
            <a:fillRect/>
          </a:stretch>
        </p:blipFill>
        <p:spPr>
          <a:xfrm>
            <a:off x="6324600" y="3733800"/>
            <a:ext cx="2475118" cy="908004"/>
          </a:xfrm>
          <a:prstGeom prst="rect">
            <a:avLst/>
          </a:prstGeom>
        </p:spPr>
      </p:pic>
      <p:sp>
        <p:nvSpPr>
          <p:cNvPr id="15" name="Rectangle 14"/>
          <p:cNvSpPr/>
          <p:nvPr/>
        </p:nvSpPr>
        <p:spPr>
          <a:xfrm>
            <a:off x="679450" y="4058050"/>
            <a:ext cx="4572000" cy="553998"/>
          </a:xfrm>
          <a:prstGeom prst="rect">
            <a:avLst/>
          </a:prstGeom>
        </p:spPr>
        <p:txBody>
          <a:bodyPr>
            <a:spAutoFit/>
          </a:bodyPr>
          <a:lstStyle/>
          <a:p>
            <a:r>
              <a:rPr lang="en-US" sz="1000" i="1" dirty="0">
                <a:solidFill>
                  <a:srgbClr val="5A471B"/>
                </a:solidFill>
                <a:latin typeface="Arial"/>
                <a:cs typeface="Arial"/>
              </a:rPr>
              <a:t>*On October 1, 2020, the Federal Retirement Thrift Investment Board (FRTIB) will increase the automatic enrollment percentage from 3% to 5% for FERS covered employees. </a:t>
            </a:r>
          </a:p>
        </p:txBody>
      </p:sp>
    </p:spTree>
    <p:extLst>
      <p:ext uri="{BB962C8B-B14F-4D97-AF65-F5344CB8AC3E}">
        <p14:creationId xmlns:p14="http://schemas.microsoft.com/office/powerpoint/2010/main" val="37796564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9"/>
          <p:cNvSpPr/>
          <p:nvPr/>
        </p:nvSpPr>
        <p:spPr>
          <a:xfrm>
            <a:off x="1089025" y="4902200"/>
            <a:ext cx="4337050" cy="0"/>
          </a:xfrm>
          <a:custGeom>
            <a:avLst/>
            <a:gdLst/>
            <a:ahLst/>
            <a:cxnLst/>
            <a:rect l="l" t="t" r="r" b="b"/>
            <a:pathLst>
              <a:path w="4337050">
                <a:moveTo>
                  <a:pt x="4337050" y="0"/>
                </a:moveTo>
                <a:lnTo>
                  <a:pt x="0" y="0"/>
                </a:lnTo>
              </a:path>
            </a:pathLst>
          </a:custGeom>
          <a:ln w="6350">
            <a:solidFill>
              <a:srgbClr val="5A471B"/>
            </a:solidFill>
          </a:ln>
        </p:spPr>
        <p:txBody>
          <a:bodyPr wrap="square" lIns="0" tIns="0" rIns="0" bIns="0" rtlCol="0"/>
          <a:lstStyle/>
          <a:p>
            <a:endParaRPr/>
          </a:p>
        </p:txBody>
      </p:sp>
      <p:sp>
        <p:nvSpPr>
          <p:cNvPr id="2" name="object 2"/>
          <p:cNvSpPr txBox="1"/>
          <p:nvPr/>
        </p:nvSpPr>
        <p:spPr>
          <a:xfrm>
            <a:off x="6152579" y="4809505"/>
            <a:ext cx="2546985" cy="177800"/>
          </a:xfrm>
          <a:prstGeom prst="rect">
            <a:avLst/>
          </a:prstGeom>
        </p:spPr>
        <p:txBody>
          <a:bodyPr vert="horz" wrap="square" lIns="0" tIns="12700" rIns="0" bIns="0" rtlCol="0">
            <a:spAutoFit/>
          </a:bodyPr>
          <a:lstStyle/>
          <a:p>
            <a:pPr marL="12700">
              <a:lnSpc>
                <a:spcPct val="100000"/>
              </a:lnSpc>
              <a:spcBef>
                <a:spcPts val="100"/>
              </a:spcBef>
            </a:pPr>
            <a:r>
              <a:rPr sz="1000" spc="-5">
                <a:solidFill>
                  <a:srgbClr val="006EB6"/>
                </a:solidFill>
                <a:latin typeface="Century"/>
                <a:cs typeface="Century"/>
              </a:rPr>
              <a:t>JOINT </a:t>
            </a:r>
            <a:r>
              <a:rPr sz="1000" spc="-10">
                <a:solidFill>
                  <a:srgbClr val="006EB6"/>
                </a:solidFill>
                <a:latin typeface="Century"/>
                <a:cs typeface="Century"/>
              </a:rPr>
              <a:t>ADMINISTRATIVE</a:t>
            </a:r>
            <a:r>
              <a:rPr sz="1000" spc="-65">
                <a:solidFill>
                  <a:srgbClr val="006EB6"/>
                </a:solidFill>
                <a:latin typeface="Century"/>
                <a:cs typeface="Century"/>
              </a:rPr>
              <a:t> </a:t>
            </a:r>
            <a:r>
              <a:rPr sz="1000" spc="-10">
                <a:solidFill>
                  <a:srgbClr val="006EB6"/>
                </a:solidFill>
                <a:latin typeface="Century"/>
                <a:cs typeface="Century"/>
              </a:rPr>
              <a:t>OPERATIONS</a:t>
            </a:r>
            <a:endParaRPr sz="1000">
              <a:latin typeface="Century"/>
              <a:cs typeface="Century"/>
            </a:endParaRPr>
          </a:p>
        </p:txBody>
      </p:sp>
      <p:sp>
        <p:nvSpPr>
          <p:cNvPr id="4" name="object 4"/>
          <p:cNvSpPr/>
          <p:nvPr/>
        </p:nvSpPr>
        <p:spPr>
          <a:xfrm>
            <a:off x="5950711" y="4849684"/>
            <a:ext cx="100231" cy="1050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42390" y="4851417"/>
            <a:ext cx="66141" cy="10330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777760" y="4851420"/>
            <a:ext cx="103720" cy="101561"/>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744688"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endParaRPr/>
          </a:p>
        </p:txBody>
      </p:sp>
      <p:sp>
        <p:nvSpPr>
          <p:cNvPr id="8" name="object 8"/>
          <p:cNvSpPr/>
          <p:nvPr/>
        </p:nvSpPr>
        <p:spPr>
          <a:xfrm>
            <a:off x="5915062"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endParaRPr/>
          </a:p>
        </p:txBody>
      </p:sp>
      <p:sp>
        <p:nvSpPr>
          <p:cNvPr id="10" name="object 10"/>
          <p:cNvSpPr txBox="1">
            <a:spLocks noGrp="1"/>
          </p:cNvSpPr>
          <p:nvPr>
            <p:ph type="title"/>
          </p:nvPr>
        </p:nvSpPr>
        <p:spPr>
          <a:xfrm>
            <a:off x="444500" y="365323"/>
            <a:ext cx="8255056" cy="382156"/>
          </a:xfrm>
          <a:prstGeom prst="rect">
            <a:avLst/>
          </a:prstGeom>
        </p:spPr>
        <p:txBody>
          <a:bodyPr vert="horz" wrap="square" lIns="0" tIns="12700" rIns="0" bIns="0" rtlCol="0">
            <a:spAutoFit/>
          </a:bodyPr>
          <a:lstStyle/>
          <a:p>
            <a:pPr marL="12700">
              <a:lnSpc>
                <a:spcPct val="100000"/>
              </a:lnSpc>
              <a:spcBef>
                <a:spcPts val="100"/>
              </a:spcBef>
            </a:pPr>
            <a:r>
              <a:rPr lang="en-US"/>
              <a:t>TSP Contributions</a:t>
            </a:r>
          </a:p>
        </p:txBody>
      </p:sp>
      <p:sp>
        <p:nvSpPr>
          <p:cNvPr id="11" name="object 11"/>
          <p:cNvSpPr/>
          <p:nvPr/>
        </p:nvSpPr>
        <p:spPr>
          <a:xfrm>
            <a:off x="0" y="885825"/>
            <a:ext cx="9144000" cy="0"/>
          </a:xfrm>
          <a:custGeom>
            <a:avLst/>
            <a:gdLst/>
            <a:ahLst/>
            <a:cxnLst/>
            <a:rect l="l" t="t" r="r" b="b"/>
            <a:pathLst>
              <a:path w="9144000">
                <a:moveTo>
                  <a:pt x="0" y="0"/>
                </a:moveTo>
                <a:lnTo>
                  <a:pt x="9144000" y="0"/>
                </a:lnTo>
              </a:path>
            </a:pathLst>
          </a:custGeom>
          <a:ln w="57150">
            <a:solidFill>
              <a:srgbClr val="347863"/>
            </a:solidFill>
          </a:ln>
        </p:spPr>
        <p:txBody>
          <a:bodyPr wrap="square" lIns="0" tIns="0" rIns="0" bIns="0" rtlCol="0"/>
          <a:lstStyle/>
          <a:p>
            <a:endParaRPr/>
          </a:p>
        </p:txBody>
      </p:sp>
      <p:sp>
        <p:nvSpPr>
          <p:cNvPr id="12" name="object 12"/>
          <p:cNvSpPr txBox="1"/>
          <p:nvPr/>
        </p:nvSpPr>
        <p:spPr>
          <a:xfrm>
            <a:off x="609601" y="1422832"/>
            <a:ext cx="3886200" cy="2844368"/>
          </a:xfrm>
          <a:prstGeom prst="rect">
            <a:avLst/>
          </a:prstGeom>
          <a:noFill/>
        </p:spPr>
        <p:txBody>
          <a:bodyPr vert="horz" wrap="square" lIns="0" tIns="12700" rIns="0" bIns="0" rtlCol="0">
            <a:spAutoFit/>
          </a:bodyPr>
          <a:lstStyle/>
          <a:p>
            <a:r>
              <a:rPr lang="en-US" sz="1600" dirty="0">
                <a:solidFill>
                  <a:srgbClr val="5A471B"/>
                </a:solidFill>
                <a:latin typeface="Arial"/>
                <a:cs typeface="Arial"/>
              </a:rPr>
              <a:t>TSP Government Matching</a:t>
            </a:r>
          </a:p>
          <a:p>
            <a:pPr marL="285750" indent="-285750">
              <a:buFont typeface="Arial" panose="020B0604020202020204" pitchFamily="34" charset="0"/>
              <a:buChar char="•"/>
            </a:pPr>
            <a:r>
              <a:rPr lang="en-US" sz="1400" dirty="0">
                <a:solidFill>
                  <a:srgbClr val="5A471B"/>
                </a:solidFill>
                <a:latin typeface="Arial"/>
                <a:cs typeface="Arial"/>
              </a:rPr>
              <a:t>Automatic Matching (FERS Only)</a:t>
            </a:r>
          </a:p>
          <a:p>
            <a:pPr marL="742950" lvl="1" indent="-285750">
              <a:buFont typeface="Arial" panose="020B0604020202020204" pitchFamily="34" charset="0"/>
              <a:buChar char="•"/>
            </a:pPr>
            <a:r>
              <a:rPr lang="en-US" sz="1400" dirty="0">
                <a:solidFill>
                  <a:srgbClr val="5A471B"/>
                </a:solidFill>
                <a:latin typeface="Arial"/>
                <a:cs typeface="Arial"/>
              </a:rPr>
              <a:t>1% Automatic Matching Begins  Immediately</a:t>
            </a:r>
          </a:p>
          <a:p>
            <a:pPr marL="742950" lvl="1" indent="-285750">
              <a:buFont typeface="Arial" panose="020B0604020202020204" pitchFamily="34" charset="0"/>
              <a:buChar char="•"/>
            </a:pPr>
            <a:r>
              <a:rPr lang="en-US" sz="1400" dirty="0">
                <a:solidFill>
                  <a:srgbClr val="5A471B"/>
                </a:solidFill>
                <a:latin typeface="Arial"/>
                <a:cs typeface="Arial"/>
              </a:rPr>
              <a:t>Vested after 3 years of service.</a:t>
            </a:r>
          </a:p>
          <a:p>
            <a:pPr marL="285750" indent="-285750">
              <a:buFont typeface="Arial" panose="020B0604020202020204" pitchFamily="34" charset="0"/>
              <a:buChar char="•"/>
            </a:pPr>
            <a:r>
              <a:rPr lang="en-US" sz="1400" dirty="0">
                <a:solidFill>
                  <a:srgbClr val="5A471B"/>
                </a:solidFill>
                <a:latin typeface="Arial"/>
                <a:cs typeface="Arial"/>
              </a:rPr>
              <a:t>Contribution Matching</a:t>
            </a:r>
          </a:p>
          <a:p>
            <a:pPr marL="742950" lvl="1" indent="-285750">
              <a:buFont typeface="Arial" panose="020B0604020202020204" pitchFamily="34" charset="0"/>
              <a:buChar char="•"/>
            </a:pPr>
            <a:r>
              <a:rPr lang="en-US" sz="1400" dirty="0">
                <a:solidFill>
                  <a:srgbClr val="5A471B"/>
                </a:solidFill>
                <a:latin typeface="Arial"/>
                <a:cs typeface="Arial"/>
              </a:rPr>
              <a:t>Dollar for Dollar first 3% you  contribute</a:t>
            </a:r>
          </a:p>
          <a:p>
            <a:pPr marL="742950" lvl="1" indent="-285750">
              <a:buFont typeface="Arial" panose="020B0604020202020204" pitchFamily="34" charset="0"/>
              <a:buChar char="•"/>
            </a:pPr>
            <a:r>
              <a:rPr lang="en-US" sz="1400" dirty="0">
                <a:solidFill>
                  <a:srgbClr val="5A471B"/>
                </a:solidFill>
                <a:latin typeface="Arial"/>
                <a:cs typeface="Arial"/>
              </a:rPr>
              <a:t>50 cents on the dollar for next 2% you  contribute</a:t>
            </a:r>
          </a:p>
          <a:p>
            <a:pPr marL="285750" indent="-285750">
              <a:buFont typeface="Arial" panose="020B0604020202020204" pitchFamily="34" charset="0"/>
              <a:buChar char="•"/>
            </a:pPr>
            <a:r>
              <a:rPr lang="en-US" sz="1400" dirty="0">
                <a:solidFill>
                  <a:srgbClr val="5A471B"/>
                </a:solidFill>
                <a:latin typeface="Arial"/>
                <a:cs typeface="Arial"/>
              </a:rPr>
              <a:t>The first 5% of your contributions are  matched by the government.</a:t>
            </a:r>
          </a:p>
          <a:p>
            <a:pPr marL="285750" indent="-285750">
              <a:buFont typeface="Arial" panose="020B0604020202020204" pitchFamily="34" charset="0"/>
              <a:buChar char="•"/>
            </a:pPr>
            <a:r>
              <a:rPr lang="en-US" sz="1400" dirty="0">
                <a:solidFill>
                  <a:srgbClr val="5A471B"/>
                </a:solidFill>
                <a:latin typeface="Arial"/>
                <a:cs typeface="Arial"/>
              </a:rPr>
              <a:t>Matching contributions will always be  part of traditional (not-Roth) balance.</a:t>
            </a:r>
          </a:p>
        </p:txBody>
      </p:sp>
      <p:sp>
        <p:nvSpPr>
          <p:cNvPr id="13" name="object 3">
            <a:extLst>
              <a:ext uri="{FF2B5EF4-FFF2-40B4-BE49-F238E27FC236}">
                <a16:creationId xmlns:a16="http://schemas.microsoft.com/office/drawing/2014/main" id="{F3725EDE-5C10-4B1B-8DD2-1E87749C8214}"/>
              </a:ext>
            </a:extLst>
          </p:cNvPr>
          <p:cNvSpPr txBox="1"/>
          <p:nvPr/>
        </p:nvSpPr>
        <p:spPr>
          <a:xfrm>
            <a:off x="444499" y="4815013"/>
            <a:ext cx="644523" cy="166712"/>
          </a:xfrm>
          <a:prstGeom prst="rect">
            <a:avLst/>
          </a:prstGeom>
        </p:spPr>
        <p:txBody>
          <a:bodyPr vert="horz" wrap="square" lIns="0" tIns="12700" rIns="0" bIns="0" rtlCol="0">
            <a:spAutoFit/>
          </a:bodyPr>
          <a:lstStyle/>
          <a:p>
            <a:pPr marL="12700">
              <a:lnSpc>
                <a:spcPct val="100000"/>
              </a:lnSpc>
              <a:spcBef>
                <a:spcPts val="100"/>
              </a:spcBef>
            </a:pPr>
            <a:r>
              <a:rPr sz="1000" spc="-5">
                <a:solidFill>
                  <a:srgbClr val="006EB6"/>
                </a:solidFill>
                <a:latin typeface="Century"/>
                <a:cs typeface="Century"/>
              </a:rPr>
              <a:t>pg </a:t>
            </a:r>
            <a:fld id="{185B9E5A-512F-4812-95A8-FA19FCEB646A}" type="slidenum">
              <a:rPr lang="en-US" sz="1000" spc="-5" smtClean="0">
                <a:solidFill>
                  <a:srgbClr val="006EB6"/>
                </a:solidFill>
                <a:latin typeface="Century"/>
                <a:cs typeface="Century"/>
              </a:rPr>
              <a:t>47</a:t>
            </a:fld>
            <a:endParaRPr sz="1000">
              <a:latin typeface="Century"/>
              <a:cs typeface="Century"/>
            </a:endParaRPr>
          </a:p>
        </p:txBody>
      </p:sp>
      <p:sp>
        <p:nvSpPr>
          <p:cNvPr id="14" name="object 12"/>
          <p:cNvSpPr txBox="1"/>
          <p:nvPr/>
        </p:nvSpPr>
        <p:spPr>
          <a:xfrm>
            <a:off x="4876800" y="1397864"/>
            <a:ext cx="3886200" cy="1551707"/>
          </a:xfrm>
          <a:prstGeom prst="rect">
            <a:avLst/>
          </a:prstGeom>
          <a:noFill/>
        </p:spPr>
        <p:txBody>
          <a:bodyPr vert="horz" wrap="square" lIns="0" tIns="12700" rIns="0" bIns="0" rtlCol="0">
            <a:spAutoFit/>
          </a:bodyPr>
          <a:lstStyle/>
          <a:p>
            <a:r>
              <a:rPr lang="en-US" sz="1600" dirty="0">
                <a:solidFill>
                  <a:srgbClr val="5A471B"/>
                </a:solidFill>
                <a:latin typeface="Arial"/>
                <a:cs typeface="Arial"/>
              </a:rPr>
              <a:t>TSP Contributions</a:t>
            </a:r>
          </a:p>
          <a:p>
            <a:pPr marL="285750" indent="-285750">
              <a:buFont typeface="Arial" panose="020B0604020202020204" pitchFamily="34" charset="0"/>
              <a:buChar char="•"/>
            </a:pPr>
            <a:r>
              <a:rPr lang="en-US" sz="1400" dirty="0">
                <a:solidFill>
                  <a:srgbClr val="5A471B"/>
                </a:solidFill>
                <a:latin typeface="Arial"/>
                <a:cs typeface="Arial"/>
              </a:rPr>
              <a:t>You can elect a Percentage  (%) or Dollar Amount ($)</a:t>
            </a:r>
          </a:p>
          <a:p>
            <a:pPr marL="285750" indent="-285750">
              <a:buFont typeface="Arial" panose="020B0604020202020204" pitchFamily="34" charset="0"/>
              <a:buChar char="•"/>
            </a:pPr>
            <a:r>
              <a:rPr lang="en-US" sz="1400" b="1" dirty="0">
                <a:solidFill>
                  <a:srgbClr val="5A471B"/>
                </a:solidFill>
                <a:latin typeface="Arial"/>
                <a:cs typeface="Arial"/>
              </a:rPr>
              <a:t>2021</a:t>
            </a:r>
            <a:r>
              <a:rPr lang="en-US" sz="1400" dirty="0">
                <a:solidFill>
                  <a:srgbClr val="5A471B"/>
                </a:solidFill>
                <a:latin typeface="Arial"/>
                <a:cs typeface="Arial"/>
              </a:rPr>
              <a:t> Maximum Contribution  (Traditional and Roth TSP Combined)</a:t>
            </a:r>
          </a:p>
          <a:p>
            <a:pPr marL="742950" lvl="1" indent="-285750">
              <a:buFont typeface="Wingdings" panose="05000000000000000000" pitchFamily="2" charset="2"/>
              <a:buChar char="Ø"/>
            </a:pPr>
            <a:r>
              <a:rPr lang="en-US" sz="1400" dirty="0">
                <a:solidFill>
                  <a:srgbClr val="5A471B"/>
                </a:solidFill>
                <a:latin typeface="Arial"/>
                <a:cs typeface="Arial"/>
              </a:rPr>
              <a:t>IRS Annual Limit = </a:t>
            </a:r>
            <a:r>
              <a:rPr lang="en-US" sz="1400" b="1" dirty="0">
                <a:solidFill>
                  <a:srgbClr val="5A471B"/>
                </a:solidFill>
                <a:latin typeface="Arial"/>
                <a:cs typeface="Arial"/>
              </a:rPr>
              <a:t>$19,500</a:t>
            </a:r>
          </a:p>
          <a:p>
            <a:pPr marL="285750" indent="-285750">
              <a:buFont typeface="Wingdings" panose="05000000000000000000" pitchFamily="2" charset="2"/>
              <a:buChar char="Ø"/>
            </a:pPr>
            <a:endParaRPr lang="en-US" sz="1400" b="1" dirty="0">
              <a:solidFill>
                <a:srgbClr val="5A471B"/>
              </a:solidFill>
              <a:latin typeface="Arial"/>
              <a:cs typeface="Arial"/>
            </a:endParaRPr>
          </a:p>
        </p:txBody>
      </p:sp>
      <p:pic>
        <p:nvPicPr>
          <p:cNvPr id="15" name="Picture 14"/>
          <p:cNvPicPr>
            <a:picLocks noChangeAspect="1"/>
          </p:cNvPicPr>
          <p:nvPr/>
        </p:nvPicPr>
        <p:blipFill>
          <a:blip r:embed="rId6"/>
          <a:stretch>
            <a:fillRect/>
          </a:stretch>
        </p:blipFill>
        <p:spPr>
          <a:xfrm>
            <a:off x="6324600" y="3733800"/>
            <a:ext cx="2475118" cy="908004"/>
          </a:xfrm>
          <a:prstGeom prst="rect">
            <a:avLst/>
          </a:prstGeom>
        </p:spPr>
      </p:pic>
    </p:spTree>
    <p:extLst>
      <p:ext uri="{BB962C8B-B14F-4D97-AF65-F5344CB8AC3E}">
        <p14:creationId xmlns:p14="http://schemas.microsoft.com/office/powerpoint/2010/main" val="39789024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9"/>
          <p:cNvSpPr/>
          <p:nvPr/>
        </p:nvSpPr>
        <p:spPr>
          <a:xfrm>
            <a:off x="1089025" y="4902200"/>
            <a:ext cx="4337050" cy="0"/>
          </a:xfrm>
          <a:custGeom>
            <a:avLst/>
            <a:gdLst/>
            <a:ahLst/>
            <a:cxnLst/>
            <a:rect l="l" t="t" r="r" b="b"/>
            <a:pathLst>
              <a:path w="4337050">
                <a:moveTo>
                  <a:pt x="4337050" y="0"/>
                </a:moveTo>
                <a:lnTo>
                  <a:pt x="0" y="0"/>
                </a:lnTo>
              </a:path>
            </a:pathLst>
          </a:custGeom>
          <a:ln w="6350">
            <a:solidFill>
              <a:srgbClr val="5A471B"/>
            </a:solidFill>
          </a:ln>
        </p:spPr>
        <p:txBody>
          <a:bodyPr wrap="square" lIns="0" tIns="0" rIns="0" bIns="0" rtlCol="0"/>
          <a:lstStyle/>
          <a:p>
            <a:endParaRPr/>
          </a:p>
        </p:txBody>
      </p:sp>
      <p:sp>
        <p:nvSpPr>
          <p:cNvPr id="2" name="object 2"/>
          <p:cNvSpPr txBox="1"/>
          <p:nvPr/>
        </p:nvSpPr>
        <p:spPr>
          <a:xfrm>
            <a:off x="6152579" y="4809505"/>
            <a:ext cx="2546985" cy="177800"/>
          </a:xfrm>
          <a:prstGeom prst="rect">
            <a:avLst/>
          </a:prstGeom>
        </p:spPr>
        <p:txBody>
          <a:bodyPr vert="horz" wrap="square" lIns="0" tIns="12700" rIns="0" bIns="0" rtlCol="0">
            <a:spAutoFit/>
          </a:bodyPr>
          <a:lstStyle/>
          <a:p>
            <a:pPr marL="12700">
              <a:lnSpc>
                <a:spcPct val="100000"/>
              </a:lnSpc>
              <a:spcBef>
                <a:spcPts val="100"/>
              </a:spcBef>
            </a:pPr>
            <a:r>
              <a:rPr sz="1000" spc="-5">
                <a:solidFill>
                  <a:srgbClr val="006EB6"/>
                </a:solidFill>
                <a:latin typeface="Century"/>
                <a:cs typeface="Century"/>
              </a:rPr>
              <a:t>JOINT </a:t>
            </a:r>
            <a:r>
              <a:rPr sz="1000" spc="-10">
                <a:solidFill>
                  <a:srgbClr val="006EB6"/>
                </a:solidFill>
                <a:latin typeface="Century"/>
                <a:cs typeface="Century"/>
              </a:rPr>
              <a:t>ADMINISTRATIVE</a:t>
            </a:r>
            <a:r>
              <a:rPr sz="1000" spc="-65">
                <a:solidFill>
                  <a:srgbClr val="006EB6"/>
                </a:solidFill>
                <a:latin typeface="Century"/>
                <a:cs typeface="Century"/>
              </a:rPr>
              <a:t> </a:t>
            </a:r>
            <a:r>
              <a:rPr sz="1000" spc="-10">
                <a:solidFill>
                  <a:srgbClr val="006EB6"/>
                </a:solidFill>
                <a:latin typeface="Century"/>
                <a:cs typeface="Century"/>
              </a:rPr>
              <a:t>OPERATIONS</a:t>
            </a:r>
            <a:endParaRPr sz="1000">
              <a:latin typeface="Century"/>
              <a:cs typeface="Century"/>
            </a:endParaRPr>
          </a:p>
        </p:txBody>
      </p:sp>
      <p:sp>
        <p:nvSpPr>
          <p:cNvPr id="4" name="object 4"/>
          <p:cNvSpPr/>
          <p:nvPr/>
        </p:nvSpPr>
        <p:spPr>
          <a:xfrm>
            <a:off x="5950711" y="4849684"/>
            <a:ext cx="100231" cy="1050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42390" y="4851417"/>
            <a:ext cx="66141" cy="10330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777760" y="4851420"/>
            <a:ext cx="103720" cy="101561"/>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744688"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endParaRPr/>
          </a:p>
        </p:txBody>
      </p:sp>
      <p:sp>
        <p:nvSpPr>
          <p:cNvPr id="8" name="object 8"/>
          <p:cNvSpPr/>
          <p:nvPr/>
        </p:nvSpPr>
        <p:spPr>
          <a:xfrm>
            <a:off x="5915062"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endParaRPr/>
          </a:p>
        </p:txBody>
      </p:sp>
      <p:sp>
        <p:nvSpPr>
          <p:cNvPr id="10" name="object 10"/>
          <p:cNvSpPr txBox="1">
            <a:spLocks noGrp="1"/>
          </p:cNvSpPr>
          <p:nvPr>
            <p:ph type="title"/>
          </p:nvPr>
        </p:nvSpPr>
        <p:spPr>
          <a:xfrm>
            <a:off x="444500" y="365323"/>
            <a:ext cx="8255056" cy="382156"/>
          </a:xfrm>
          <a:prstGeom prst="rect">
            <a:avLst/>
          </a:prstGeom>
        </p:spPr>
        <p:txBody>
          <a:bodyPr vert="horz" wrap="square" lIns="0" tIns="12700" rIns="0" bIns="0" rtlCol="0">
            <a:spAutoFit/>
          </a:bodyPr>
          <a:lstStyle/>
          <a:p>
            <a:pPr marL="12700">
              <a:lnSpc>
                <a:spcPct val="100000"/>
              </a:lnSpc>
              <a:spcBef>
                <a:spcPts val="100"/>
              </a:spcBef>
            </a:pPr>
            <a:r>
              <a:rPr lang="en-US"/>
              <a:t>TSP Automatic Contributions and Matching</a:t>
            </a:r>
          </a:p>
        </p:txBody>
      </p:sp>
      <p:sp>
        <p:nvSpPr>
          <p:cNvPr id="11" name="object 11"/>
          <p:cNvSpPr/>
          <p:nvPr/>
        </p:nvSpPr>
        <p:spPr>
          <a:xfrm>
            <a:off x="0" y="885825"/>
            <a:ext cx="9144000" cy="0"/>
          </a:xfrm>
          <a:custGeom>
            <a:avLst/>
            <a:gdLst/>
            <a:ahLst/>
            <a:cxnLst/>
            <a:rect l="l" t="t" r="r" b="b"/>
            <a:pathLst>
              <a:path w="9144000">
                <a:moveTo>
                  <a:pt x="0" y="0"/>
                </a:moveTo>
                <a:lnTo>
                  <a:pt x="9144000" y="0"/>
                </a:lnTo>
              </a:path>
            </a:pathLst>
          </a:custGeom>
          <a:ln w="57150">
            <a:solidFill>
              <a:srgbClr val="347863"/>
            </a:solidFill>
          </a:ln>
        </p:spPr>
        <p:txBody>
          <a:bodyPr wrap="square" lIns="0" tIns="0" rIns="0" bIns="0" rtlCol="0"/>
          <a:lstStyle/>
          <a:p>
            <a:endParaRPr/>
          </a:p>
        </p:txBody>
      </p:sp>
      <p:sp>
        <p:nvSpPr>
          <p:cNvPr id="12" name="object 12"/>
          <p:cNvSpPr txBox="1"/>
          <p:nvPr/>
        </p:nvSpPr>
        <p:spPr>
          <a:xfrm>
            <a:off x="679450" y="4259519"/>
            <a:ext cx="7785099" cy="443711"/>
          </a:xfrm>
          <a:prstGeom prst="rect">
            <a:avLst/>
          </a:prstGeom>
          <a:noFill/>
        </p:spPr>
        <p:txBody>
          <a:bodyPr vert="horz" wrap="square" lIns="0" tIns="12700" rIns="0" bIns="0" rtlCol="0">
            <a:spAutoFit/>
          </a:bodyPr>
          <a:lstStyle/>
          <a:p>
            <a:r>
              <a:rPr lang="en-US" sz="1400">
                <a:solidFill>
                  <a:srgbClr val="5A471B"/>
                </a:solidFill>
                <a:latin typeface="Arial"/>
                <a:cs typeface="Arial"/>
              </a:rPr>
              <a:t>Please visit the </a:t>
            </a:r>
            <a:r>
              <a:rPr lang="en-US" sz="1400">
                <a:solidFill>
                  <a:srgbClr val="5A471B"/>
                </a:solidFill>
                <a:latin typeface="Arial"/>
                <a:cs typeface="Arial"/>
                <a:hlinkClick r:id="rId6"/>
              </a:rPr>
              <a:t>TSP onboarding video </a:t>
            </a:r>
            <a:r>
              <a:rPr lang="en-US" sz="1400">
                <a:solidFill>
                  <a:srgbClr val="5A471B"/>
                </a:solidFill>
                <a:latin typeface="Arial"/>
                <a:cs typeface="Arial"/>
              </a:rPr>
              <a:t>and a complementary one-page  information sheet titled </a:t>
            </a:r>
            <a:r>
              <a:rPr lang="en-US" sz="1400">
                <a:solidFill>
                  <a:srgbClr val="5A471B"/>
                </a:solidFill>
                <a:latin typeface="Arial"/>
                <a:cs typeface="Arial"/>
                <a:hlinkClick r:id="rId7"/>
              </a:rPr>
              <a:t>“Welcome to the TSP!” </a:t>
            </a:r>
            <a:r>
              <a:rPr lang="en-US" sz="1400">
                <a:solidFill>
                  <a:srgbClr val="5A471B"/>
                </a:solidFill>
                <a:latin typeface="Arial"/>
                <a:cs typeface="Arial"/>
              </a:rPr>
              <a:t>which are designed to educate new federal employees about the TSP.</a:t>
            </a:r>
          </a:p>
        </p:txBody>
      </p:sp>
      <p:sp>
        <p:nvSpPr>
          <p:cNvPr id="13" name="object 3">
            <a:extLst>
              <a:ext uri="{FF2B5EF4-FFF2-40B4-BE49-F238E27FC236}">
                <a16:creationId xmlns:a16="http://schemas.microsoft.com/office/drawing/2014/main" id="{F3725EDE-5C10-4B1B-8DD2-1E87749C8214}"/>
              </a:ext>
            </a:extLst>
          </p:cNvPr>
          <p:cNvSpPr txBox="1"/>
          <p:nvPr/>
        </p:nvSpPr>
        <p:spPr>
          <a:xfrm>
            <a:off x="444499" y="4815013"/>
            <a:ext cx="644523" cy="166712"/>
          </a:xfrm>
          <a:prstGeom prst="rect">
            <a:avLst/>
          </a:prstGeom>
        </p:spPr>
        <p:txBody>
          <a:bodyPr vert="horz" wrap="square" lIns="0" tIns="12700" rIns="0" bIns="0" rtlCol="0">
            <a:spAutoFit/>
          </a:bodyPr>
          <a:lstStyle/>
          <a:p>
            <a:pPr marL="12700">
              <a:lnSpc>
                <a:spcPct val="100000"/>
              </a:lnSpc>
              <a:spcBef>
                <a:spcPts val="100"/>
              </a:spcBef>
            </a:pPr>
            <a:r>
              <a:rPr sz="1000" spc="-5">
                <a:solidFill>
                  <a:srgbClr val="006EB6"/>
                </a:solidFill>
                <a:latin typeface="Century"/>
                <a:cs typeface="Century"/>
              </a:rPr>
              <a:t>pg </a:t>
            </a:r>
            <a:fld id="{185B9E5A-512F-4812-95A8-FA19FCEB646A}" type="slidenum">
              <a:rPr lang="en-US" sz="1000" spc="-5" smtClean="0">
                <a:solidFill>
                  <a:srgbClr val="006EB6"/>
                </a:solidFill>
                <a:latin typeface="Century"/>
                <a:cs typeface="Century"/>
              </a:rPr>
              <a:t>48</a:t>
            </a:fld>
            <a:endParaRPr sz="1000">
              <a:latin typeface="Century"/>
              <a:cs typeface="Century"/>
            </a:endParaRPr>
          </a:p>
        </p:txBody>
      </p:sp>
      <p:sp>
        <p:nvSpPr>
          <p:cNvPr id="14" name="object 6"/>
          <p:cNvSpPr/>
          <p:nvPr/>
        </p:nvSpPr>
        <p:spPr>
          <a:xfrm>
            <a:off x="1828800" y="973013"/>
            <a:ext cx="5410200" cy="3286506"/>
          </a:xfrm>
          <a:prstGeom prst="rect">
            <a:avLst/>
          </a:prstGeom>
          <a:blipFill>
            <a:blip r:embed="rId8"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1988882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1089025" y="4902200"/>
            <a:ext cx="4337050" cy="0"/>
          </a:xfrm>
          <a:custGeom>
            <a:avLst/>
            <a:gdLst/>
            <a:ahLst/>
            <a:cxnLst/>
            <a:rect l="l" t="t" r="r" b="b"/>
            <a:pathLst>
              <a:path w="4337050">
                <a:moveTo>
                  <a:pt x="4337050" y="0"/>
                </a:moveTo>
                <a:lnTo>
                  <a:pt x="0" y="0"/>
                </a:lnTo>
              </a:path>
            </a:pathLst>
          </a:custGeom>
          <a:ln w="6350">
            <a:solidFill>
              <a:srgbClr val="5A471B"/>
            </a:solidFill>
          </a:ln>
        </p:spPr>
        <p:txBody>
          <a:bodyPr wrap="square" lIns="0" tIns="0" rIns="0" bIns="0" rtlCol="0"/>
          <a:lstStyle/>
          <a:p>
            <a:endParaRPr/>
          </a:p>
        </p:txBody>
      </p:sp>
      <p:sp>
        <p:nvSpPr>
          <p:cNvPr id="2" name="object 2"/>
          <p:cNvSpPr txBox="1"/>
          <p:nvPr/>
        </p:nvSpPr>
        <p:spPr>
          <a:xfrm>
            <a:off x="6152579" y="4809505"/>
            <a:ext cx="2546985" cy="177800"/>
          </a:xfrm>
          <a:prstGeom prst="rect">
            <a:avLst/>
          </a:prstGeom>
        </p:spPr>
        <p:txBody>
          <a:bodyPr vert="horz" wrap="square" lIns="0" tIns="12700" rIns="0" bIns="0" rtlCol="0">
            <a:spAutoFit/>
          </a:bodyPr>
          <a:lstStyle/>
          <a:p>
            <a:pPr marL="12700">
              <a:lnSpc>
                <a:spcPct val="100000"/>
              </a:lnSpc>
              <a:spcBef>
                <a:spcPts val="100"/>
              </a:spcBef>
            </a:pPr>
            <a:r>
              <a:rPr sz="1000" spc="-5">
                <a:solidFill>
                  <a:srgbClr val="006EB6"/>
                </a:solidFill>
                <a:latin typeface="Century"/>
                <a:cs typeface="Century"/>
              </a:rPr>
              <a:t>JOINT </a:t>
            </a:r>
            <a:r>
              <a:rPr sz="1000" spc="-10">
                <a:solidFill>
                  <a:srgbClr val="006EB6"/>
                </a:solidFill>
                <a:latin typeface="Century"/>
                <a:cs typeface="Century"/>
              </a:rPr>
              <a:t>ADMINISTRATIVE</a:t>
            </a:r>
            <a:r>
              <a:rPr sz="1000" spc="-65">
                <a:solidFill>
                  <a:srgbClr val="006EB6"/>
                </a:solidFill>
                <a:latin typeface="Century"/>
                <a:cs typeface="Century"/>
              </a:rPr>
              <a:t> </a:t>
            </a:r>
            <a:r>
              <a:rPr sz="1000" spc="-10">
                <a:solidFill>
                  <a:srgbClr val="006EB6"/>
                </a:solidFill>
                <a:latin typeface="Century"/>
                <a:cs typeface="Century"/>
              </a:rPr>
              <a:t>OPERATIONS</a:t>
            </a:r>
            <a:endParaRPr sz="1000">
              <a:latin typeface="Century"/>
              <a:cs typeface="Century"/>
            </a:endParaRPr>
          </a:p>
        </p:txBody>
      </p:sp>
      <p:sp>
        <p:nvSpPr>
          <p:cNvPr id="4" name="object 4"/>
          <p:cNvSpPr/>
          <p:nvPr/>
        </p:nvSpPr>
        <p:spPr>
          <a:xfrm>
            <a:off x="5950711" y="4849684"/>
            <a:ext cx="100231" cy="1050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42390" y="4851417"/>
            <a:ext cx="66141" cy="10330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777760" y="4851420"/>
            <a:ext cx="103720" cy="101561"/>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744688"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endParaRPr/>
          </a:p>
        </p:txBody>
      </p:sp>
      <p:sp>
        <p:nvSpPr>
          <p:cNvPr id="8" name="object 8"/>
          <p:cNvSpPr/>
          <p:nvPr/>
        </p:nvSpPr>
        <p:spPr>
          <a:xfrm>
            <a:off x="5915062"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endParaRPr/>
          </a:p>
        </p:txBody>
      </p:sp>
      <p:sp>
        <p:nvSpPr>
          <p:cNvPr id="10" name="object 10"/>
          <p:cNvSpPr txBox="1">
            <a:spLocks noGrp="1"/>
          </p:cNvSpPr>
          <p:nvPr>
            <p:ph type="title"/>
          </p:nvPr>
        </p:nvSpPr>
        <p:spPr>
          <a:xfrm>
            <a:off x="444500" y="365323"/>
            <a:ext cx="8255056" cy="382156"/>
          </a:xfrm>
          <a:prstGeom prst="rect">
            <a:avLst/>
          </a:prstGeom>
        </p:spPr>
        <p:txBody>
          <a:bodyPr vert="horz" wrap="square" lIns="0" tIns="12700" rIns="0" bIns="0" rtlCol="0">
            <a:spAutoFit/>
          </a:bodyPr>
          <a:lstStyle/>
          <a:p>
            <a:pPr marL="12700">
              <a:lnSpc>
                <a:spcPct val="100000"/>
              </a:lnSpc>
              <a:spcBef>
                <a:spcPts val="100"/>
              </a:spcBef>
            </a:pPr>
            <a:r>
              <a:rPr lang="en-US"/>
              <a:t>TSP Investment Options</a:t>
            </a:r>
          </a:p>
        </p:txBody>
      </p:sp>
      <p:sp>
        <p:nvSpPr>
          <p:cNvPr id="11" name="object 11"/>
          <p:cNvSpPr/>
          <p:nvPr/>
        </p:nvSpPr>
        <p:spPr>
          <a:xfrm>
            <a:off x="0" y="885825"/>
            <a:ext cx="9144000" cy="0"/>
          </a:xfrm>
          <a:custGeom>
            <a:avLst/>
            <a:gdLst/>
            <a:ahLst/>
            <a:cxnLst/>
            <a:rect l="l" t="t" r="r" b="b"/>
            <a:pathLst>
              <a:path w="9144000">
                <a:moveTo>
                  <a:pt x="0" y="0"/>
                </a:moveTo>
                <a:lnTo>
                  <a:pt x="9144000" y="0"/>
                </a:lnTo>
              </a:path>
            </a:pathLst>
          </a:custGeom>
          <a:ln w="57150">
            <a:solidFill>
              <a:srgbClr val="347863"/>
            </a:solidFill>
          </a:ln>
        </p:spPr>
        <p:txBody>
          <a:bodyPr wrap="square" lIns="0" tIns="0" rIns="0" bIns="0" rtlCol="0"/>
          <a:lstStyle/>
          <a:p>
            <a:endParaRPr/>
          </a:p>
        </p:txBody>
      </p:sp>
      <p:sp>
        <p:nvSpPr>
          <p:cNvPr id="12" name="object 12"/>
          <p:cNvSpPr txBox="1"/>
          <p:nvPr/>
        </p:nvSpPr>
        <p:spPr>
          <a:xfrm>
            <a:off x="228600" y="1080848"/>
            <a:ext cx="8610600" cy="1551707"/>
          </a:xfrm>
          <a:prstGeom prst="rect">
            <a:avLst/>
          </a:prstGeom>
          <a:noFill/>
        </p:spPr>
        <p:txBody>
          <a:bodyPr vert="horz" wrap="square" lIns="0" tIns="12700" rIns="0" bIns="0" rtlCol="0">
            <a:spAutoFit/>
          </a:bodyPr>
          <a:lstStyle/>
          <a:p>
            <a:pPr marL="285750" indent="-285750">
              <a:buFont typeface="Arial" panose="020B0604020202020204" pitchFamily="34" charset="0"/>
              <a:buChar char="•"/>
            </a:pPr>
            <a:r>
              <a:rPr lang="en-US" sz="1400">
                <a:solidFill>
                  <a:srgbClr val="5A471B"/>
                </a:solidFill>
                <a:latin typeface="Arial"/>
                <a:cs typeface="Arial"/>
              </a:rPr>
              <a:t>Lifecycle Investment Funds (L Funds) - TSP experts designed each one to  maximize gains and minimize losses based on when you’ll need your money.  The L Funds provide a mix of the five core investment funds, including  Government securities (the G Fund), bonds (the F Fund), and domestic and  foreign stocks (the C, S, and I Funds). The L Funds then automatically become  more conservative over time.</a:t>
            </a:r>
          </a:p>
          <a:p>
            <a:pPr marL="285750" indent="-285750">
              <a:buFont typeface="Arial" panose="020B0604020202020204" pitchFamily="34" charset="0"/>
              <a:buChar char="•"/>
            </a:pPr>
            <a:r>
              <a:rPr lang="en-US" sz="1400">
                <a:solidFill>
                  <a:srgbClr val="5A471B"/>
                </a:solidFill>
                <a:latin typeface="Arial"/>
                <a:cs typeface="Arial"/>
              </a:rPr>
              <a:t>On July 1, 2020, TSP added six new L funds that have 5-year increments rather than previous 10-year increments. </a:t>
            </a:r>
          </a:p>
          <a:p>
            <a:endParaRPr lang="en-US" sz="1600">
              <a:solidFill>
                <a:srgbClr val="5A471B"/>
              </a:solidFill>
              <a:latin typeface="Arial"/>
              <a:cs typeface="Arial"/>
            </a:endParaRPr>
          </a:p>
        </p:txBody>
      </p:sp>
      <p:sp>
        <p:nvSpPr>
          <p:cNvPr id="13" name="object 3">
            <a:extLst>
              <a:ext uri="{FF2B5EF4-FFF2-40B4-BE49-F238E27FC236}">
                <a16:creationId xmlns:a16="http://schemas.microsoft.com/office/drawing/2014/main" id="{F3725EDE-5C10-4B1B-8DD2-1E87749C8214}"/>
              </a:ext>
            </a:extLst>
          </p:cNvPr>
          <p:cNvSpPr txBox="1"/>
          <p:nvPr/>
        </p:nvSpPr>
        <p:spPr>
          <a:xfrm>
            <a:off x="444499" y="4815013"/>
            <a:ext cx="644523" cy="166712"/>
          </a:xfrm>
          <a:prstGeom prst="rect">
            <a:avLst/>
          </a:prstGeom>
        </p:spPr>
        <p:txBody>
          <a:bodyPr vert="horz" wrap="square" lIns="0" tIns="12700" rIns="0" bIns="0" rtlCol="0">
            <a:spAutoFit/>
          </a:bodyPr>
          <a:lstStyle/>
          <a:p>
            <a:pPr marL="12700">
              <a:lnSpc>
                <a:spcPct val="100000"/>
              </a:lnSpc>
              <a:spcBef>
                <a:spcPts val="100"/>
              </a:spcBef>
            </a:pPr>
            <a:r>
              <a:rPr sz="1000" spc="-5">
                <a:solidFill>
                  <a:srgbClr val="006EB6"/>
                </a:solidFill>
                <a:latin typeface="Century"/>
                <a:cs typeface="Century"/>
              </a:rPr>
              <a:t>pg </a:t>
            </a:r>
            <a:fld id="{185B9E5A-512F-4812-95A8-FA19FCEB646A}" type="slidenum">
              <a:rPr lang="en-US" sz="1000" spc="-5" smtClean="0">
                <a:solidFill>
                  <a:srgbClr val="006EB6"/>
                </a:solidFill>
                <a:latin typeface="Century"/>
                <a:cs typeface="Century"/>
              </a:rPr>
              <a:t>49</a:t>
            </a:fld>
            <a:endParaRPr sz="1000">
              <a:latin typeface="Century"/>
              <a:cs typeface="Century"/>
            </a:endParaRPr>
          </a:p>
        </p:txBody>
      </p:sp>
      <p:graphicFrame>
        <p:nvGraphicFramePr>
          <p:cNvPr id="14" name="object 11"/>
          <p:cNvGraphicFramePr>
            <a:graphicFrameLocks noGrp="1"/>
          </p:cNvGraphicFramePr>
          <p:nvPr>
            <p:extLst>
              <p:ext uri="{D42A27DB-BD31-4B8C-83A1-F6EECF244321}">
                <p14:modId xmlns:p14="http://schemas.microsoft.com/office/powerpoint/2010/main" val="1435304524"/>
              </p:ext>
            </p:extLst>
          </p:nvPr>
        </p:nvGraphicFramePr>
        <p:xfrm>
          <a:off x="789105" y="2488142"/>
          <a:ext cx="4011495" cy="2083858"/>
        </p:xfrm>
        <a:graphic>
          <a:graphicData uri="http://schemas.openxmlformats.org/drawingml/2006/table">
            <a:tbl>
              <a:tblPr firstRow="1" bandRow="1">
                <a:tableStyleId>{2D5ABB26-0587-4C30-8999-92F81FD0307C}</a:tableStyleId>
              </a:tblPr>
              <a:tblGrid>
                <a:gridCol w="1137502">
                  <a:extLst>
                    <a:ext uri="{9D8B030D-6E8A-4147-A177-3AD203B41FA5}">
                      <a16:colId xmlns:a16="http://schemas.microsoft.com/office/drawing/2014/main" val="20000"/>
                    </a:ext>
                  </a:extLst>
                </a:gridCol>
                <a:gridCol w="1553510">
                  <a:extLst>
                    <a:ext uri="{9D8B030D-6E8A-4147-A177-3AD203B41FA5}">
                      <a16:colId xmlns:a16="http://schemas.microsoft.com/office/drawing/2014/main" val="20001"/>
                    </a:ext>
                  </a:extLst>
                </a:gridCol>
                <a:gridCol w="1320483">
                  <a:extLst>
                    <a:ext uri="{9D8B030D-6E8A-4147-A177-3AD203B41FA5}">
                      <a16:colId xmlns:a16="http://schemas.microsoft.com/office/drawing/2014/main" val="20002"/>
                    </a:ext>
                  </a:extLst>
                </a:gridCol>
              </a:tblGrid>
              <a:tr h="273050">
                <a:tc>
                  <a:txBody>
                    <a:bodyPr/>
                    <a:lstStyle/>
                    <a:p>
                      <a:pPr marL="68580">
                        <a:lnSpc>
                          <a:spcPct val="100000"/>
                        </a:lnSpc>
                        <a:spcBef>
                          <a:spcPts val="50"/>
                        </a:spcBef>
                      </a:pPr>
                      <a:r>
                        <a:rPr sz="1400" b="1" spc="-5">
                          <a:solidFill>
                            <a:srgbClr val="FFFFFF"/>
                          </a:solidFill>
                          <a:latin typeface="Calibri"/>
                          <a:cs typeface="Calibri"/>
                        </a:rPr>
                        <a:t>Default</a:t>
                      </a:r>
                      <a:r>
                        <a:rPr lang="en-US" sz="1400" b="1" spc="-5">
                          <a:solidFill>
                            <a:srgbClr val="FFFFFF"/>
                          </a:solidFill>
                          <a:latin typeface="Calibri"/>
                          <a:cs typeface="Calibri"/>
                        </a:rPr>
                        <a:t> </a:t>
                      </a:r>
                      <a:r>
                        <a:rPr sz="1400" b="1">
                          <a:solidFill>
                            <a:srgbClr val="FFFFFF"/>
                          </a:solidFill>
                          <a:latin typeface="Calibri"/>
                          <a:cs typeface="Calibri"/>
                        </a:rPr>
                        <a:t>Fund</a:t>
                      </a:r>
                      <a:endParaRPr sz="1400">
                        <a:latin typeface="Calibri"/>
                        <a:cs typeface="Calibri"/>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chemeClr val="accent1"/>
                    </a:solidFill>
                  </a:tcPr>
                </a:tc>
                <a:tc>
                  <a:txBody>
                    <a:bodyPr/>
                    <a:lstStyle/>
                    <a:p>
                      <a:pPr marL="68580">
                        <a:lnSpc>
                          <a:spcPct val="100000"/>
                        </a:lnSpc>
                        <a:spcBef>
                          <a:spcPts val="50"/>
                        </a:spcBef>
                      </a:pPr>
                      <a:r>
                        <a:rPr sz="1400" b="1" spc="-5">
                          <a:solidFill>
                            <a:srgbClr val="FFFFFF"/>
                          </a:solidFill>
                          <a:latin typeface="Calibri"/>
                          <a:cs typeface="Calibri"/>
                        </a:rPr>
                        <a:t>For </a:t>
                      </a:r>
                      <a:r>
                        <a:rPr sz="1400" b="1">
                          <a:solidFill>
                            <a:srgbClr val="FFFFFF"/>
                          </a:solidFill>
                          <a:latin typeface="Calibri"/>
                          <a:cs typeface="Calibri"/>
                        </a:rPr>
                        <a:t>those born</a:t>
                      </a:r>
                      <a:r>
                        <a:rPr sz="1400" b="1" spc="-110">
                          <a:solidFill>
                            <a:srgbClr val="FFFFFF"/>
                          </a:solidFill>
                          <a:latin typeface="Calibri"/>
                          <a:cs typeface="Calibri"/>
                        </a:rPr>
                        <a:t> </a:t>
                      </a:r>
                      <a:r>
                        <a:rPr sz="1400" b="1">
                          <a:solidFill>
                            <a:srgbClr val="FFFFFF"/>
                          </a:solidFill>
                          <a:latin typeface="Calibri"/>
                          <a:cs typeface="Calibri"/>
                        </a:rPr>
                        <a:t>in</a:t>
                      </a:r>
                      <a:r>
                        <a:rPr lang="en-US" sz="1400" b="1">
                          <a:solidFill>
                            <a:srgbClr val="FFFFFF"/>
                          </a:solidFill>
                          <a:latin typeface="Calibri"/>
                          <a:cs typeface="Calibri"/>
                        </a:rPr>
                        <a:t> </a:t>
                      </a:r>
                      <a:r>
                        <a:rPr sz="1400" b="1" spc="-5">
                          <a:solidFill>
                            <a:srgbClr val="FFFFFF"/>
                          </a:solidFill>
                          <a:latin typeface="Calibri"/>
                          <a:cs typeface="Calibri"/>
                        </a:rPr>
                        <a:t>years:</a:t>
                      </a:r>
                      <a:endParaRPr sz="1400">
                        <a:latin typeface="Calibri"/>
                        <a:cs typeface="Calibri"/>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chemeClr val="accent1"/>
                    </a:solidFill>
                  </a:tcPr>
                </a:tc>
                <a:tc>
                  <a:txBody>
                    <a:bodyPr/>
                    <a:lstStyle/>
                    <a:p>
                      <a:pPr marL="68580">
                        <a:lnSpc>
                          <a:spcPct val="100000"/>
                        </a:lnSpc>
                        <a:spcBef>
                          <a:spcPts val="50"/>
                        </a:spcBef>
                      </a:pPr>
                      <a:r>
                        <a:rPr sz="1400" b="1">
                          <a:solidFill>
                            <a:srgbClr val="FFFFFF"/>
                          </a:solidFill>
                          <a:latin typeface="Calibri"/>
                          <a:cs typeface="Calibri"/>
                        </a:rPr>
                        <a:t>Expected</a:t>
                      </a:r>
                      <a:r>
                        <a:rPr sz="1400" b="1" spc="-65">
                          <a:solidFill>
                            <a:srgbClr val="FFFFFF"/>
                          </a:solidFill>
                          <a:latin typeface="Calibri"/>
                          <a:cs typeface="Calibri"/>
                        </a:rPr>
                        <a:t> </a:t>
                      </a:r>
                      <a:r>
                        <a:rPr sz="1400" b="1" spc="-5">
                          <a:solidFill>
                            <a:srgbClr val="FFFFFF"/>
                          </a:solidFill>
                          <a:latin typeface="Calibri"/>
                          <a:cs typeface="Calibri"/>
                        </a:rPr>
                        <a:t>TSP</a:t>
                      </a:r>
                      <a:r>
                        <a:rPr lang="en-US" sz="1400" b="1" spc="-5">
                          <a:solidFill>
                            <a:srgbClr val="FFFFFF"/>
                          </a:solidFill>
                          <a:latin typeface="Calibri"/>
                          <a:cs typeface="Calibri"/>
                        </a:rPr>
                        <a:t> </a:t>
                      </a:r>
                      <a:r>
                        <a:rPr sz="1400" b="1" spc="-10">
                          <a:solidFill>
                            <a:srgbClr val="FFFFFF"/>
                          </a:solidFill>
                          <a:latin typeface="Calibri"/>
                          <a:cs typeface="Calibri"/>
                        </a:rPr>
                        <a:t>drawdown</a:t>
                      </a:r>
                      <a:r>
                        <a:rPr sz="1400" b="1" spc="-60">
                          <a:solidFill>
                            <a:srgbClr val="FFFFFF"/>
                          </a:solidFill>
                          <a:latin typeface="Calibri"/>
                          <a:cs typeface="Calibri"/>
                        </a:rPr>
                        <a:t> </a:t>
                      </a:r>
                      <a:r>
                        <a:rPr sz="1400" b="1">
                          <a:solidFill>
                            <a:srgbClr val="FFFFFF"/>
                          </a:solidFill>
                          <a:latin typeface="Calibri"/>
                          <a:cs typeface="Calibri"/>
                        </a:rPr>
                        <a:t>in:</a:t>
                      </a:r>
                      <a:endParaRPr sz="1400">
                        <a:latin typeface="Calibri"/>
                        <a:cs typeface="Calibri"/>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chemeClr val="accent1"/>
                    </a:solidFill>
                  </a:tcPr>
                </a:tc>
                <a:extLst>
                  <a:ext uri="{0D108BD9-81ED-4DB2-BD59-A6C34878D82A}">
                    <a16:rowId xmlns:a16="http://schemas.microsoft.com/office/drawing/2014/main" val="10000"/>
                  </a:ext>
                </a:extLst>
              </a:tr>
              <a:tr h="275132">
                <a:tc>
                  <a:txBody>
                    <a:bodyPr/>
                    <a:lstStyle/>
                    <a:p>
                      <a:pPr marL="68580">
                        <a:lnSpc>
                          <a:spcPct val="100000"/>
                        </a:lnSpc>
                        <a:spcBef>
                          <a:spcPts val="50"/>
                        </a:spcBef>
                      </a:pPr>
                      <a:r>
                        <a:rPr sz="1400" b="1">
                          <a:solidFill>
                            <a:srgbClr val="FFFFFF"/>
                          </a:solidFill>
                          <a:latin typeface="Calibri"/>
                          <a:cs typeface="Calibri"/>
                        </a:rPr>
                        <a:t>L</a:t>
                      </a:r>
                      <a:r>
                        <a:rPr sz="1400" b="1" spc="-30">
                          <a:solidFill>
                            <a:srgbClr val="FFFFFF"/>
                          </a:solidFill>
                          <a:latin typeface="Calibri"/>
                          <a:cs typeface="Calibri"/>
                        </a:rPr>
                        <a:t> </a:t>
                      </a:r>
                      <a:r>
                        <a:rPr sz="1400" b="1" spc="-5">
                          <a:solidFill>
                            <a:srgbClr val="FFFFFF"/>
                          </a:solidFill>
                          <a:latin typeface="Calibri"/>
                          <a:cs typeface="Calibri"/>
                        </a:rPr>
                        <a:t>Income</a:t>
                      </a:r>
                      <a:endParaRPr sz="1400">
                        <a:latin typeface="Calibri"/>
                        <a:cs typeface="Calibri"/>
                      </a:endParaRPr>
                    </a:p>
                  </a:txBody>
                  <a:tcPr marL="0" marR="0" marT="635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chemeClr val="accent1"/>
                    </a:solidFill>
                  </a:tcPr>
                </a:tc>
                <a:tc>
                  <a:txBody>
                    <a:bodyPr/>
                    <a:lstStyle/>
                    <a:p>
                      <a:pPr marL="68580">
                        <a:lnSpc>
                          <a:spcPct val="100000"/>
                        </a:lnSpc>
                        <a:spcBef>
                          <a:spcPts val="50"/>
                        </a:spcBef>
                      </a:pPr>
                      <a:r>
                        <a:rPr lang="en-US" sz="1400" spc="-5">
                          <a:latin typeface="Calibri"/>
                          <a:cs typeface="Calibri"/>
                        </a:rPr>
                        <a:t>1957</a:t>
                      </a:r>
                      <a:r>
                        <a:rPr sz="1400" spc="-5">
                          <a:latin typeface="Calibri"/>
                          <a:cs typeface="Calibri"/>
                        </a:rPr>
                        <a:t> </a:t>
                      </a:r>
                      <a:r>
                        <a:rPr sz="1400">
                          <a:latin typeface="Calibri"/>
                          <a:cs typeface="Calibri"/>
                        </a:rPr>
                        <a:t>or</a:t>
                      </a:r>
                      <a:r>
                        <a:rPr sz="1400" spc="-10">
                          <a:latin typeface="Calibri"/>
                          <a:cs typeface="Calibri"/>
                        </a:rPr>
                        <a:t> </a:t>
                      </a:r>
                      <a:r>
                        <a:rPr sz="1400" spc="-5">
                          <a:latin typeface="Calibri"/>
                          <a:cs typeface="Calibri"/>
                        </a:rPr>
                        <a:t>earlier</a:t>
                      </a:r>
                      <a:endParaRPr sz="1400">
                        <a:latin typeface="Calibri"/>
                        <a:cs typeface="Calibri"/>
                      </a:endParaRPr>
                    </a:p>
                  </a:txBody>
                  <a:tcPr marL="0" marR="0" marT="635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chemeClr val="accent1">
                        <a:lumMod val="20000"/>
                        <a:lumOff val="80000"/>
                      </a:schemeClr>
                    </a:solidFill>
                  </a:tcPr>
                </a:tc>
                <a:tc>
                  <a:txBody>
                    <a:bodyPr/>
                    <a:lstStyle/>
                    <a:p>
                      <a:pPr marL="68580">
                        <a:lnSpc>
                          <a:spcPct val="100000"/>
                        </a:lnSpc>
                        <a:spcBef>
                          <a:spcPts val="50"/>
                        </a:spcBef>
                      </a:pPr>
                      <a:r>
                        <a:rPr sz="1400" spc="-10">
                          <a:latin typeface="Calibri"/>
                          <a:cs typeface="Calibri"/>
                        </a:rPr>
                        <a:t>Before</a:t>
                      </a:r>
                      <a:r>
                        <a:rPr sz="1400" spc="-30">
                          <a:latin typeface="Calibri"/>
                          <a:cs typeface="Calibri"/>
                        </a:rPr>
                        <a:t> </a:t>
                      </a:r>
                      <a:r>
                        <a:rPr sz="1400" spc="-5">
                          <a:latin typeface="Calibri"/>
                          <a:cs typeface="Calibri"/>
                        </a:rPr>
                        <a:t>20</a:t>
                      </a:r>
                      <a:r>
                        <a:rPr lang="en-US" sz="1400" spc="-5">
                          <a:latin typeface="Calibri"/>
                          <a:cs typeface="Calibri"/>
                        </a:rPr>
                        <a:t>17</a:t>
                      </a:r>
                      <a:endParaRPr sz="1400">
                        <a:latin typeface="Calibri"/>
                        <a:cs typeface="Calibri"/>
                      </a:endParaRPr>
                    </a:p>
                  </a:txBody>
                  <a:tcPr marL="0" marR="0" marT="635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chemeClr val="accent1">
                        <a:lumMod val="20000"/>
                        <a:lumOff val="80000"/>
                      </a:schemeClr>
                    </a:solidFill>
                  </a:tcPr>
                </a:tc>
                <a:extLst>
                  <a:ext uri="{0D108BD9-81ED-4DB2-BD59-A6C34878D82A}">
                    <a16:rowId xmlns:a16="http://schemas.microsoft.com/office/drawing/2014/main" val="10001"/>
                  </a:ext>
                </a:extLst>
              </a:tr>
              <a:tr h="275131">
                <a:tc>
                  <a:txBody>
                    <a:bodyPr/>
                    <a:lstStyle/>
                    <a:p>
                      <a:pPr marL="68580">
                        <a:lnSpc>
                          <a:spcPct val="100000"/>
                        </a:lnSpc>
                        <a:spcBef>
                          <a:spcPts val="50"/>
                        </a:spcBef>
                      </a:pPr>
                      <a:r>
                        <a:rPr sz="1400" b="1">
                          <a:solidFill>
                            <a:srgbClr val="FFFFFF"/>
                          </a:solidFill>
                          <a:latin typeface="Calibri"/>
                          <a:cs typeface="Calibri"/>
                        </a:rPr>
                        <a:t>L</a:t>
                      </a:r>
                      <a:r>
                        <a:rPr sz="1400" b="1" spc="-25">
                          <a:solidFill>
                            <a:srgbClr val="FFFFFF"/>
                          </a:solidFill>
                          <a:latin typeface="Calibri"/>
                          <a:cs typeface="Calibri"/>
                        </a:rPr>
                        <a:t> </a:t>
                      </a:r>
                      <a:r>
                        <a:rPr lang="en-US" sz="1400" b="1" spc="-25">
                          <a:solidFill>
                            <a:srgbClr val="FFFFFF"/>
                          </a:solidFill>
                          <a:latin typeface="Calibri"/>
                          <a:cs typeface="Calibri"/>
                        </a:rPr>
                        <a:t>2025</a:t>
                      </a:r>
                      <a:endParaRPr sz="1400">
                        <a:latin typeface="Calibri"/>
                        <a:cs typeface="Calibri"/>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1"/>
                    </a:solidFill>
                  </a:tcPr>
                </a:tc>
                <a:tc>
                  <a:txBody>
                    <a:bodyPr/>
                    <a:lstStyle/>
                    <a:p>
                      <a:pPr marL="68580">
                        <a:lnSpc>
                          <a:spcPct val="100000"/>
                        </a:lnSpc>
                        <a:spcBef>
                          <a:spcPts val="50"/>
                        </a:spcBef>
                      </a:pPr>
                      <a:r>
                        <a:rPr sz="1400" spc="-5">
                          <a:latin typeface="Calibri"/>
                          <a:cs typeface="Calibri"/>
                        </a:rPr>
                        <a:t>195</a:t>
                      </a:r>
                      <a:r>
                        <a:rPr lang="en-US" sz="1400" spc="-5">
                          <a:latin typeface="Calibri"/>
                          <a:cs typeface="Calibri"/>
                        </a:rPr>
                        <a:t>8</a:t>
                      </a:r>
                      <a:r>
                        <a:rPr sz="1400" spc="-5">
                          <a:latin typeface="Calibri"/>
                          <a:cs typeface="Calibri"/>
                        </a:rPr>
                        <a:t> </a:t>
                      </a:r>
                      <a:r>
                        <a:rPr sz="1400">
                          <a:latin typeface="Calibri"/>
                          <a:cs typeface="Calibri"/>
                        </a:rPr>
                        <a:t>–</a:t>
                      </a:r>
                      <a:r>
                        <a:rPr sz="1400" spc="-5">
                          <a:latin typeface="Calibri"/>
                          <a:cs typeface="Calibri"/>
                        </a:rPr>
                        <a:t> 196</a:t>
                      </a:r>
                      <a:r>
                        <a:rPr lang="en-US" sz="1400" spc="-5">
                          <a:latin typeface="Calibri"/>
                          <a:cs typeface="Calibri"/>
                        </a:rPr>
                        <a:t>4</a:t>
                      </a:r>
                      <a:endParaRPr sz="1400">
                        <a:latin typeface="Calibri"/>
                        <a:cs typeface="Calibri"/>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bg1"/>
                    </a:solidFill>
                  </a:tcPr>
                </a:tc>
                <a:tc>
                  <a:txBody>
                    <a:bodyPr/>
                    <a:lstStyle/>
                    <a:p>
                      <a:pPr marL="68580">
                        <a:lnSpc>
                          <a:spcPct val="100000"/>
                        </a:lnSpc>
                        <a:spcBef>
                          <a:spcPts val="50"/>
                        </a:spcBef>
                      </a:pPr>
                      <a:r>
                        <a:rPr sz="1400" spc="-5">
                          <a:latin typeface="Calibri"/>
                          <a:cs typeface="Calibri"/>
                        </a:rPr>
                        <a:t>20</a:t>
                      </a:r>
                      <a:r>
                        <a:rPr lang="en-US" sz="1400" spc="-5">
                          <a:latin typeface="Calibri"/>
                          <a:cs typeface="Calibri"/>
                        </a:rPr>
                        <a:t>21</a:t>
                      </a:r>
                      <a:r>
                        <a:rPr sz="1400" spc="-5">
                          <a:latin typeface="Calibri"/>
                          <a:cs typeface="Calibri"/>
                        </a:rPr>
                        <a:t> </a:t>
                      </a:r>
                      <a:r>
                        <a:rPr sz="1400">
                          <a:latin typeface="Calibri"/>
                          <a:cs typeface="Calibri"/>
                        </a:rPr>
                        <a:t>–</a:t>
                      </a:r>
                      <a:r>
                        <a:rPr sz="1400" spc="-5">
                          <a:latin typeface="Calibri"/>
                          <a:cs typeface="Calibri"/>
                        </a:rPr>
                        <a:t> 202</a:t>
                      </a:r>
                      <a:r>
                        <a:rPr lang="en-US" sz="1400" spc="-5">
                          <a:latin typeface="Calibri"/>
                          <a:cs typeface="Calibri"/>
                        </a:rPr>
                        <a:t>7</a:t>
                      </a:r>
                      <a:endParaRPr sz="1400">
                        <a:latin typeface="Calibri"/>
                        <a:cs typeface="Calibri"/>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bg1"/>
                    </a:solidFill>
                  </a:tcPr>
                </a:tc>
                <a:extLst>
                  <a:ext uri="{0D108BD9-81ED-4DB2-BD59-A6C34878D82A}">
                    <a16:rowId xmlns:a16="http://schemas.microsoft.com/office/drawing/2014/main" val="10002"/>
                  </a:ext>
                </a:extLst>
              </a:tr>
              <a:tr h="275131">
                <a:tc>
                  <a:txBody>
                    <a:bodyPr/>
                    <a:lstStyle/>
                    <a:p>
                      <a:pPr marL="67945">
                        <a:lnSpc>
                          <a:spcPct val="100000"/>
                        </a:lnSpc>
                        <a:spcBef>
                          <a:spcPts val="50"/>
                        </a:spcBef>
                      </a:pPr>
                      <a:r>
                        <a:rPr sz="1400" b="1">
                          <a:solidFill>
                            <a:srgbClr val="FFFFFF"/>
                          </a:solidFill>
                          <a:latin typeface="Calibri"/>
                          <a:cs typeface="Calibri"/>
                        </a:rPr>
                        <a:t>L</a:t>
                      </a:r>
                      <a:r>
                        <a:rPr sz="1400" b="1" spc="-25">
                          <a:solidFill>
                            <a:srgbClr val="FFFFFF"/>
                          </a:solidFill>
                          <a:latin typeface="Calibri"/>
                          <a:cs typeface="Calibri"/>
                        </a:rPr>
                        <a:t> </a:t>
                      </a:r>
                      <a:r>
                        <a:rPr sz="1400" b="1" spc="-5">
                          <a:solidFill>
                            <a:srgbClr val="FFFFFF"/>
                          </a:solidFill>
                          <a:latin typeface="Calibri"/>
                          <a:cs typeface="Calibri"/>
                        </a:rPr>
                        <a:t>2030</a:t>
                      </a:r>
                      <a:endParaRPr sz="1400">
                        <a:latin typeface="Calibri"/>
                        <a:cs typeface="Calibri"/>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1"/>
                    </a:solidFill>
                  </a:tcPr>
                </a:tc>
                <a:tc>
                  <a:txBody>
                    <a:bodyPr/>
                    <a:lstStyle/>
                    <a:p>
                      <a:pPr marL="68580">
                        <a:lnSpc>
                          <a:spcPct val="100000"/>
                        </a:lnSpc>
                        <a:spcBef>
                          <a:spcPts val="50"/>
                        </a:spcBef>
                      </a:pPr>
                      <a:r>
                        <a:rPr sz="1400" spc="-5">
                          <a:latin typeface="Calibri"/>
                          <a:cs typeface="Calibri"/>
                        </a:rPr>
                        <a:t>196</a:t>
                      </a:r>
                      <a:r>
                        <a:rPr lang="en-US" sz="1400" spc="-5">
                          <a:latin typeface="Calibri"/>
                          <a:cs typeface="Calibri"/>
                        </a:rPr>
                        <a:t>5</a:t>
                      </a:r>
                      <a:r>
                        <a:rPr sz="1400" spc="-5">
                          <a:latin typeface="Calibri"/>
                          <a:cs typeface="Calibri"/>
                        </a:rPr>
                        <a:t> </a:t>
                      </a:r>
                      <a:r>
                        <a:rPr sz="1400">
                          <a:latin typeface="Calibri"/>
                          <a:cs typeface="Calibri"/>
                        </a:rPr>
                        <a:t>–</a:t>
                      </a:r>
                      <a:r>
                        <a:rPr sz="1400" spc="-5">
                          <a:latin typeface="Calibri"/>
                          <a:cs typeface="Calibri"/>
                        </a:rPr>
                        <a:t> 19</a:t>
                      </a:r>
                      <a:r>
                        <a:rPr lang="en-US" sz="1400" spc="-5">
                          <a:latin typeface="Calibri"/>
                          <a:cs typeface="Calibri"/>
                        </a:rPr>
                        <a:t>69</a:t>
                      </a:r>
                      <a:endParaRPr sz="1400">
                        <a:latin typeface="Calibri"/>
                        <a:cs typeface="Calibri"/>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1">
                        <a:lumMod val="20000"/>
                        <a:lumOff val="80000"/>
                      </a:schemeClr>
                    </a:solidFill>
                  </a:tcPr>
                </a:tc>
                <a:tc>
                  <a:txBody>
                    <a:bodyPr/>
                    <a:lstStyle/>
                    <a:p>
                      <a:pPr marL="68580">
                        <a:lnSpc>
                          <a:spcPct val="100000"/>
                        </a:lnSpc>
                        <a:spcBef>
                          <a:spcPts val="50"/>
                        </a:spcBef>
                      </a:pPr>
                      <a:r>
                        <a:rPr sz="1400" spc="-5">
                          <a:latin typeface="Calibri"/>
                          <a:cs typeface="Calibri"/>
                        </a:rPr>
                        <a:t>202</a:t>
                      </a:r>
                      <a:r>
                        <a:rPr lang="en-US" sz="1400" spc="-5">
                          <a:latin typeface="Calibri"/>
                          <a:cs typeface="Calibri"/>
                        </a:rPr>
                        <a:t>8</a:t>
                      </a:r>
                      <a:r>
                        <a:rPr sz="1400" spc="-5">
                          <a:latin typeface="Calibri"/>
                          <a:cs typeface="Calibri"/>
                        </a:rPr>
                        <a:t> </a:t>
                      </a:r>
                      <a:r>
                        <a:rPr sz="1400">
                          <a:latin typeface="Calibri"/>
                          <a:cs typeface="Calibri"/>
                        </a:rPr>
                        <a:t>–</a:t>
                      </a:r>
                      <a:r>
                        <a:rPr sz="1400" spc="-5">
                          <a:latin typeface="Calibri"/>
                          <a:cs typeface="Calibri"/>
                        </a:rPr>
                        <a:t> 203</a:t>
                      </a:r>
                      <a:r>
                        <a:rPr lang="en-US" sz="1400" spc="-5">
                          <a:latin typeface="Calibri"/>
                          <a:cs typeface="Calibri"/>
                        </a:rPr>
                        <a:t>2</a:t>
                      </a:r>
                      <a:endParaRPr sz="1400">
                        <a:latin typeface="Calibri"/>
                        <a:cs typeface="Calibri"/>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1">
                        <a:lumMod val="20000"/>
                        <a:lumOff val="80000"/>
                      </a:schemeClr>
                    </a:solidFill>
                  </a:tcPr>
                </a:tc>
                <a:extLst>
                  <a:ext uri="{0D108BD9-81ED-4DB2-BD59-A6C34878D82A}">
                    <a16:rowId xmlns:a16="http://schemas.microsoft.com/office/drawing/2014/main" val="10003"/>
                  </a:ext>
                </a:extLst>
              </a:tr>
              <a:tr h="275132">
                <a:tc>
                  <a:txBody>
                    <a:bodyPr/>
                    <a:lstStyle/>
                    <a:p>
                      <a:pPr marL="67945">
                        <a:lnSpc>
                          <a:spcPct val="100000"/>
                        </a:lnSpc>
                        <a:spcBef>
                          <a:spcPts val="50"/>
                        </a:spcBef>
                      </a:pPr>
                      <a:r>
                        <a:rPr sz="1400" b="1">
                          <a:solidFill>
                            <a:srgbClr val="FFFFFF"/>
                          </a:solidFill>
                          <a:latin typeface="Calibri"/>
                          <a:cs typeface="Calibri"/>
                        </a:rPr>
                        <a:t>L</a:t>
                      </a:r>
                      <a:r>
                        <a:rPr sz="1400" b="1" spc="-25">
                          <a:solidFill>
                            <a:srgbClr val="FFFFFF"/>
                          </a:solidFill>
                          <a:latin typeface="Calibri"/>
                          <a:cs typeface="Calibri"/>
                        </a:rPr>
                        <a:t> </a:t>
                      </a:r>
                      <a:r>
                        <a:rPr sz="1400" b="1" spc="-5">
                          <a:solidFill>
                            <a:srgbClr val="FFFFFF"/>
                          </a:solidFill>
                          <a:latin typeface="Calibri"/>
                          <a:cs typeface="Calibri"/>
                        </a:rPr>
                        <a:t>20</a:t>
                      </a:r>
                      <a:r>
                        <a:rPr lang="en-US" sz="1400" b="1" spc="-5">
                          <a:solidFill>
                            <a:srgbClr val="FFFFFF"/>
                          </a:solidFill>
                          <a:latin typeface="Calibri"/>
                          <a:cs typeface="Calibri"/>
                        </a:rPr>
                        <a:t>35</a:t>
                      </a:r>
                      <a:endParaRPr sz="1400">
                        <a:latin typeface="Calibri"/>
                        <a:cs typeface="Calibri"/>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1"/>
                    </a:solidFill>
                  </a:tcPr>
                </a:tc>
                <a:tc>
                  <a:txBody>
                    <a:bodyPr/>
                    <a:lstStyle/>
                    <a:p>
                      <a:pPr marL="68580">
                        <a:lnSpc>
                          <a:spcPct val="100000"/>
                        </a:lnSpc>
                        <a:spcBef>
                          <a:spcPts val="50"/>
                        </a:spcBef>
                      </a:pPr>
                      <a:r>
                        <a:rPr sz="1400" spc="-5">
                          <a:latin typeface="Calibri"/>
                          <a:cs typeface="Calibri"/>
                        </a:rPr>
                        <a:t>197</a:t>
                      </a:r>
                      <a:r>
                        <a:rPr lang="en-US" sz="1400" spc="-5">
                          <a:latin typeface="Calibri"/>
                          <a:cs typeface="Calibri"/>
                        </a:rPr>
                        <a:t>0</a:t>
                      </a:r>
                      <a:r>
                        <a:rPr sz="1400" spc="-5">
                          <a:latin typeface="Calibri"/>
                          <a:cs typeface="Calibri"/>
                        </a:rPr>
                        <a:t> </a:t>
                      </a:r>
                      <a:r>
                        <a:rPr sz="1400">
                          <a:latin typeface="Calibri"/>
                          <a:cs typeface="Calibri"/>
                        </a:rPr>
                        <a:t>–</a:t>
                      </a:r>
                      <a:r>
                        <a:rPr sz="1400" spc="-5">
                          <a:latin typeface="Calibri"/>
                          <a:cs typeface="Calibri"/>
                        </a:rPr>
                        <a:t> 19</a:t>
                      </a:r>
                      <a:r>
                        <a:rPr lang="en-US" sz="1400" spc="-5">
                          <a:latin typeface="Calibri"/>
                          <a:cs typeface="Calibri"/>
                        </a:rPr>
                        <a:t>74</a:t>
                      </a:r>
                      <a:endParaRPr sz="1400">
                        <a:latin typeface="Calibri"/>
                        <a:cs typeface="Calibri"/>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bg1"/>
                    </a:solidFill>
                  </a:tcPr>
                </a:tc>
                <a:tc>
                  <a:txBody>
                    <a:bodyPr/>
                    <a:lstStyle/>
                    <a:p>
                      <a:pPr marL="68580">
                        <a:lnSpc>
                          <a:spcPct val="100000"/>
                        </a:lnSpc>
                        <a:spcBef>
                          <a:spcPts val="50"/>
                        </a:spcBef>
                      </a:pPr>
                      <a:r>
                        <a:rPr sz="1400" spc="-5">
                          <a:latin typeface="Calibri"/>
                          <a:cs typeface="Calibri"/>
                        </a:rPr>
                        <a:t>20</a:t>
                      </a:r>
                      <a:r>
                        <a:rPr lang="en-US" sz="1400" spc="-5">
                          <a:latin typeface="Calibri"/>
                          <a:cs typeface="Calibri"/>
                        </a:rPr>
                        <a:t>33</a:t>
                      </a:r>
                      <a:r>
                        <a:rPr sz="1400" spc="-5">
                          <a:latin typeface="Calibri"/>
                          <a:cs typeface="Calibri"/>
                        </a:rPr>
                        <a:t> </a:t>
                      </a:r>
                      <a:r>
                        <a:rPr sz="1400">
                          <a:latin typeface="Calibri"/>
                          <a:cs typeface="Calibri"/>
                        </a:rPr>
                        <a:t>–</a:t>
                      </a:r>
                      <a:r>
                        <a:rPr sz="1400" spc="-5">
                          <a:latin typeface="Calibri"/>
                          <a:cs typeface="Calibri"/>
                        </a:rPr>
                        <a:t> 20</a:t>
                      </a:r>
                      <a:r>
                        <a:rPr lang="en-US" sz="1400" spc="-5">
                          <a:latin typeface="Calibri"/>
                          <a:cs typeface="Calibri"/>
                        </a:rPr>
                        <a:t>37</a:t>
                      </a:r>
                      <a:endParaRPr sz="1400">
                        <a:latin typeface="Calibri"/>
                        <a:cs typeface="Calibri"/>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bg1"/>
                    </a:solidFill>
                  </a:tcPr>
                </a:tc>
                <a:extLst>
                  <a:ext uri="{0D108BD9-81ED-4DB2-BD59-A6C34878D82A}">
                    <a16:rowId xmlns:a16="http://schemas.microsoft.com/office/drawing/2014/main" val="10004"/>
                  </a:ext>
                </a:extLst>
              </a:tr>
              <a:tr h="275131">
                <a:tc>
                  <a:txBody>
                    <a:bodyPr/>
                    <a:lstStyle/>
                    <a:p>
                      <a:pPr marL="67945">
                        <a:lnSpc>
                          <a:spcPct val="100000"/>
                        </a:lnSpc>
                        <a:spcBef>
                          <a:spcPts val="50"/>
                        </a:spcBef>
                      </a:pPr>
                      <a:r>
                        <a:rPr sz="1400" b="1">
                          <a:solidFill>
                            <a:srgbClr val="FFFFFF"/>
                          </a:solidFill>
                          <a:latin typeface="Calibri"/>
                          <a:cs typeface="Calibri"/>
                        </a:rPr>
                        <a:t>L</a:t>
                      </a:r>
                      <a:r>
                        <a:rPr sz="1400" b="1" spc="-25">
                          <a:solidFill>
                            <a:srgbClr val="FFFFFF"/>
                          </a:solidFill>
                          <a:latin typeface="Calibri"/>
                          <a:cs typeface="Calibri"/>
                        </a:rPr>
                        <a:t> </a:t>
                      </a:r>
                      <a:r>
                        <a:rPr lang="en-US" sz="1400" b="1" spc="-5">
                          <a:solidFill>
                            <a:srgbClr val="FFFFFF"/>
                          </a:solidFill>
                          <a:latin typeface="Calibri"/>
                          <a:cs typeface="Calibri"/>
                        </a:rPr>
                        <a:t>2040</a:t>
                      </a:r>
                      <a:endParaRPr sz="1400">
                        <a:latin typeface="Calibri"/>
                        <a:cs typeface="Calibri"/>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chemeClr val="accent1"/>
                    </a:solidFill>
                  </a:tcPr>
                </a:tc>
                <a:tc>
                  <a:txBody>
                    <a:bodyPr/>
                    <a:lstStyle/>
                    <a:p>
                      <a:pPr marL="68580">
                        <a:lnSpc>
                          <a:spcPct val="100000"/>
                        </a:lnSpc>
                        <a:spcBef>
                          <a:spcPts val="50"/>
                        </a:spcBef>
                      </a:pPr>
                      <a:r>
                        <a:rPr lang="en-US" sz="1400" spc="-5">
                          <a:latin typeface="Calibri"/>
                          <a:cs typeface="Calibri"/>
                        </a:rPr>
                        <a:t>1975-1979</a:t>
                      </a:r>
                      <a:endParaRPr sz="1400">
                        <a:latin typeface="Calibri"/>
                        <a:cs typeface="Calibri"/>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68580">
                        <a:lnSpc>
                          <a:spcPct val="100000"/>
                        </a:lnSpc>
                        <a:spcBef>
                          <a:spcPts val="50"/>
                        </a:spcBef>
                      </a:pPr>
                      <a:r>
                        <a:rPr lang="en-US" sz="1400" spc="-5">
                          <a:latin typeface="Calibri"/>
                          <a:cs typeface="Calibri"/>
                        </a:rPr>
                        <a:t>2038 - 2042 </a:t>
                      </a:r>
                      <a:endParaRPr sz="1400">
                        <a:latin typeface="Calibri"/>
                        <a:cs typeface="Calibri"/>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275131">
                <a:tc gridSpan="3">
                  <a:txBody>
                    <a:bodyPr/>
                    <a:lstStyle/>
                    <a:p>
                      <a:pPr marL="67945">
                        <a:lnSpc>
                          <a:spcPct val="100000"/>
                        </a:lnSpc>
                        <a:spcBef>
                          <a:spcPts val="50"/>
                        </a:spcBef>
                      </a:pPr>
                      <a:r>
                        <a:rPr lang="en-US" sz="1400">
                          <a:latin typeface="Calibri"/>
                          <a:cs typeface="Calibri"/>
                        </a:rPr>
                        <a:t>Go</a:t>
                      </a:r>
                      <a:r>
                        <a:rPr lang="en-US" sz="1400" baseline="0">
                          <a:latin typeface="Calibri"/>
                          <a:cs typeface="Calibri"/>
                        </a:rPr>
                        <a:t> to TSP.GOV to find 5-Year L Fund Schedule</a:t>
                      </a:r>
                      <a:endParaRPr sz="1400">
                        <a:latin typeface="Calibri"/>
                        <a:cs typeface="Calibri"/>
                      </a:endParaRPr>
                    </a:p>
                  </a:txBody>
                  <a:tcPr marL="0" marR="0" marT="635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chemeClr val="accent1"/>
                    </a:solidFill>
                  </a:tcPr>
                </a:tc>
                <a:tc hMerge="1">
                  <a:txBody>
                    <a:bodyPr/>
                    <a:lstStyle/>
                    <a:p>
                      <a:pPr marL="68580">
                        <a:lnSpc>
                          <a:spcPct val="100000"/>
                        </a:lnSpc>
                        <a:spcBef>
                          <a:spcPts val="50"/>
                        </a:spcBef>
                      </a:pPr>
                      <a:endParaRPr sz="1400">
                        <a:latin typeface="Calibri"/>
                        <a:cs typeface="Calibri"/>
                      </a:endParaRPr>
                    </a:p>
                  </a:txBody>
                  <a:tcPr marL="0" marR="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chemeClr val="accent1">
                        <a:lumMod val="20000"/>
                        <a:lumOff val="80000"/>
                      </a:schemeClr>
                    </a:solidFill>
                  </a:tcPr>
                </a:tc>
                <a:tc hMerge="1">
                  <a:txBody>
                    <a:bodyPr/>
                    <a:lstStyle/>
                    <a:p>
                      <a:pPr marL="68580">
                        <a:lnSpc>
                          <a:spcPct val="100000"/>
                        </a:lnSpc>
                        <a:spcBef>
                          <a:spcPts val="50"/>
                        </a:spcBef>
                      </a:pPr>
                      <a:endParaRPr sz="1400">
                        <a:latin typeface="Calibri"/>
                        <a:cs typeface="Calibri"/>
                      </a:endParaRPr>
                    </a:p>
                  </a:txBody>
                  <a:tcPr marL="0" marR="0" marT="6350"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a:solidFill>
                        <a:srgbClr val="FFFFFF"/>
                      </a:solidFill>
                      <a:prstDash val="solid"/>
                    </a:lnB>
                    <a:solidFill>
                      <a:schemeClr val="accent1">
                        <a:lumMod val="20000"/>
                        <a:lumOff val="80000"/>
                      </a:schemeClr>
                    </a:solidFill>
                  </a:tcPr>
                </a:tc>
                <a:extLst>
                  <a:ext uri="{0D108BD9-81ED-4DB2-BD59-A6C34878D82A}">
                    <a16:rowId xmlns:a16="http://schemas.microsoft.com/office/drawing/2014/main" val="2249695392"/>
                  </a:ext>
                </a:extLst>
              </a:tr>
            </a:tbl>
          </a:graphicData>
        </a:graphic>
      </p:graphicFrame>
      <p:pic>
        <p:nvPicPr>
          <p:cNvPr id="15" name="Picture 14"/>
          <p:cNvPicPr>
            <a:picLocks noChangeAspect="1"/>
          </p:cNvPicPr>
          <p:nvPr/>
        </p:nvPicPr>
        <p:blipFill>
          <a:blip r:embed="rId6"/>
          <a:stretch>
            <a:fillRect/>
          </a:stretch>
        </p:blipFill>
        <p:spPr>
          <a:xfrm>
            <a:off x="6152579" y="3649753"/>
            <a:ext cx="2475118" cy="908004"/>
          </a:xfrm>
          <a:prstGeom prst="rect">
            <a:avLst/>
          </a:prstGeom>
        </p:spPr>
      </p:pic>
    </p:spTree>
    <p:extLst>
      <p:ext uri="{BB962C8B-B14F-4D97-AF65-F5344CB8AC3E}">
        <p14:creationId xmlns:p14="http://schemas.microsoft.com/office/powerpoint/2010/main" val="3540502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9"/>
          <p:cNvSpPr/>
          <p:nvPr/>
        </p:nvSpPr>
        <p:spPr>
          <a:xfrm>
            <a:off x="1089025" y="4902200"/>
            <a:ext cx="4337050" cy="0"/>
          </a:xfrm>
          <a:custGeom>
            <a:avLst/>
            <a:gdLst/>
            <a:ahLst/>
            <a:cxnLst/>
            <a:rect l="l" t="t" r="r" b="b"/>
            <a:pathLst>
              <a:path w="4337050">
                <a:moveTo>
                  <a:pt x="4337050" y="0"/>
                </a:moveTo>
                <a:lnTo>
                  <a:pt x="0" y="0"/>
                </a:lnTo>
              </a:path>
            </a:pathLst>
          </a:custGeom>
          <a:ln w="6350">
            <a:solidFill>
              <a:srgbClr val="5A471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object 2"/>
          <p:cNvSpPr txBox="1"/>
          <p:nvPr/>
        </p:nvSpPr>
        <p:spPr>
          <a:xfrm>
            <a:off x="6152579" y="4809505"/>
            <a:ext cx="2546985" cy="17780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5" normalizeH="0" baseline="0" noProof="0">
                <a:ln>
                  <a:noFill/>
                </a:ln>
                <a:solidFill>
                  <a:srgbClr val="006EB6"/>
                </a:solidFill>
                <a:effectLst/>
                <a:uLnTx/>
                <a:uFillTx/>
                <a:latin typeface="Century"/>
                <a:ea typeface="+mn-ea"/>
                <a:cs typeface="Century"/>
              </a:rPr>
              <a:t>JOINT </a:t>
            </a:r>
            <a:r>
              <a:rPr kumimoji="0" sz="1000" b="0" i="0" u="none" strike="noStrike" kern="1200" cap="none" spc="-10" normalizeH="0" baseline="0" noProof="0">
                <a:ln>
                  <a:noFill/>
                </a:ln>
                <a:solidFill>
                  <a:srgbClr val="006EB6"/>
                </a:solidFill>
                <a:effectLst/>
                <a:uLnTx/>
                <a:uFillTx/>
                <a:latin typeface="Century"/>
                <a:ea typeface="+mn-ea"/>
                <a:cs typeface="Century"/>
              </a:rPr>
              <a:t>ADMINISTRATIVE</a:t>
            </a:r>
            <a:r>
              <a:rPr kumimoji="0" sz="1000" b="0" i="0" u="none" strike="noStrike" kern="1200" cap="none" spc="-65" normalizeH="0" baseline="0" noProof="0">
                <a:ln>
                  <a:noFill/>
                </a:ln>
                <a:solidFill>
                  <a:srgbClr val="006EB6"/>
                </a:solidFill>
                <a:effectLst/>
                <a:uLnTx/>
                <a:uFillTx/>
                <a:latin typeface="Century"/>
                <a:ea typeface="+mn-ea"/>
                <a:cs typeface="Century"/>
              </a:rPr>
              <a:t> </a:t>
            </a:r>
            <a:r>
              <a:rPr kumimoji="0" sz="1000" b="0" i="0" u="none" strike="noStrike" kern="1200" cap="none" spc="-10" normalizeH="0" baseline="0" noProof="0">
                <a:ln>
                  <a:noFill/>
                </a:ln>
                <a:solidFill>
                  <a:srgbClr val="006EB6"/>
                </a:solidFill>
                <a:effectLst/>
                <a:uLnTx/>
                <a:uFillTx/>
                <a:latin typeface="Century"/>
                <a:ea typeface="+mn-ea"/>
                <a:cs typeface="Century"/>
              </a:rPr>
              <a:t>OPERATIONS</a:t>
            </a:r>
            <a:endParaRPr kumimoji="0" sz="1000" b="0" i="0" u="none" strike="noStrike" kern="1200" cap="none" spc="0" normalizeH="0" baseline="0" noProof="0">
              <a:ln>
                <a:noFill/>
              </a:ln>
              <a:solidFill>
                <a:prstClr val="black"/>
              </a:solidFill>
              <a:effectLst/>
              <a:uLnTx/>
              <a:uFillTx/>
              <a:latin typeface="Century"/>
              <a:ea typeface="+mn-ea"/>
              <a:cs typeface="Century"/>
            </a:endParaRPr>
          </a:p>
        </p:txBody>
      </p:sp>
      <p:sp>
        <p:nvSpPr>
          <p:cNvPr id="4" name="object 4"/>
          <p:cNvSpPr/>
          <p:nvPr/>
        </p:nvSpPr>
        <p:spPr>
          <a:xfrm>
            <a:off x="5950711" y="4849684"/>
            <a:ext cx="100231" cy="105029"/>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5642390" y="4851417"/>
            <a:ext cx="66141" cy="103301"/>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5777760" y="4851420"/>
            <a:ext cx="103720" cy="101561"/>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5744688"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5915062"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txBox="1">
            <a:spLocks noGrp="1"/>
          </p:cNvSpPr>
          <p:nvPr>
            <p:ph type="title"/>
          </p:nvPr>
        </p:nvSpPr>
        <p:spPr>
          <a:xfrm>
            <a:off x="444500" y="365323"/>
            <a:ext cx="8255056" cy="382156"/>
          </a:xfrm>
          <a:prstGeom prst="rect">
            <a:avLst/>
          </a:prstGeom>
        </p:spPr>
        <p:txBody>
          <a:bodyPr vert="horz" wrap="square" lIns="0" tIns="12700" rIns="0" bIns="0" rtlCol="0">
            <a:spAutoFit/>
          </a:bodyPr>
          <a:lstStyle/>
          <a:p>
            <a:pPr marL="12700">
              <a:lnSpc>
                <a:spcPct val="100000"/>
              </a:lnSpc>
              <a:spcBef>
                <a:spcPts val="100"/>
              </a:spcBef>
            </a:pPr>
            <a:r>
              <a:rPr lang="en-US"/>
              <a:t>USA Staffing Onboarding System</a:t>
            </a:r>
          </a:p>
        </p:txBody>
      </p:sp>
      <p:sp>
        <p:nvSpPr>
          <p:cNvPr id="11" name="object 11"/>
          <p:cNvSpPr/>
          <p:nvPr/>
        </p:nvSpPr>
        <p:spPr>
          <a:xfrm>
            <a:off x="0" y="885825"/>
            <a:ext cx="9144000" cy="0"/>
          </a:xfrm>
          <a:custGeom>
            <a:avLst/>
            <a:gdLst/>
            <a:ahLst/>
            <a:cxnLst/>
            <a:rect l="l" t="t" r="r" b="b"/>
            <a:pathLst>
              <a:path w="9144000">
                <a:moveTo>
                  <a:pt x="0" y="0"/>
                </a:moveTo>
                <a:lnTo>
                  <a:pt x="9144000" y="0"/>
                </a:lnTo>
              </a:path>
            </a:pathLst>
          </a:custGeom>
          <a:ln w="57150">
            <a:solidFill>
              <a:srgbClr val="34786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txBox="1"/>
          <p:nvPr/>
        </p:nvSpPr>
        <p:spPr>
          <a:xfrm>
            <a:off x="444500" y="1121575"/>
            <a:ext cx="8349456" cy="3890809"/>
          </a:xfrm>
          <a:prstGeom prst="rect">
            <a:avLst/>
          </a:prstGeom>
          <a:noFill/>
        </p:spPr>
        <p:txBody>
          <a:bodyPr vert="horz" wrap="square" lIns="0" tIns="12700" rIns="0" bIns="0" rtlCol="0" anchor="t">
            <a:spAutoFit/>
          </a:bodyPr>
          <a:lstStyle/>
          <a:p>
            <a:pPr marL="285750" lvl="0" indent="-285750">
              <a:buFont typeface="Arial" panose="020B0604020202020204" pitchFamily="34" charset="0"/>
              <a:buChar char="•"/>
            </a:pPr>
            <a:r>
              <a:rPr lang="en-US" dirty="0">
                <a:solidFill>
                  <a:srgbClr val="5A471B"/>
                </a:solidFill>
                <a:latin typeface="Arial"/>
                <a:cs typeface="Arial"/>
              </a:rPr>
              <a:t>Log into Onboarding system using your </a:t>
            </a:r>
            <a:r>
              <a:rPr lang="en-US" dirty="0" err="1">
                <a:solidFill>
                  <a:srgbClr val="FF0000"/>
                </a:solidFill>
                <a:latin typeface="Arial"/>
                <a:cs typeface="Arial"/>
              </a:rPr>
              <a:t>USAJobs</a:t>
            </a:r>
            <a:r>
              <a:rPr lang="en-US" dirty="0">
                <a:solidFill>
                  <a:srgbClr val="FF0000"/>
                </a:solidFill>
                <a:latin typeface="Arial"/>
                <a:cs typeface="Arial"/>
              </a:rPr>
              <a:t> </a:t>
            </a:r>
            <a:r>
              <a:rPr lang="en-US" dirty="0" err="1">
                <a:solidFill>
                  <a:srgbClr val="FF0000"/>
                </a:solidFill>
                <a:latin typeface="Arial"/>
                <a:cs typeface="Arial"/>
              </a:rPr>
              <a:t>userID</a:t>
            </a:r>
            <a:r>
              <a:rPr lang="en-US" dirty="0">
                <a:solidFill>
                  <a:srgbClr val="FF0000"/>
                </a:solidFill>
                <a:latin typeface="Arial"/>
                <a:cs typeface="Arial"/>
              </a:rPr>
              <a:t> and password.</a:t>
            </a:r>
          </a:p>
          <a:p>
            <a:pPr marL="285750" lvl="0" indent="-285750">
              <a:buFont typeface="Arial" panose="020B0604020202020204" pitchFamily="34" charset="0"/>
              <a:buChar char="•"/>
            </a:pPr>
            <a:r>
              <a:rPr lang="en-US" dirty="0">
                <a:solidFill>
                  <a:srgbClr val="5A471B"/>
                </a:solidFill>
                <a:latin typeface="Arial"/>
                <a:cs typeface="Arial"/>
              </a:rPr>
              <a:t>The following documents will be made available to you by the end of your first day via </a:t>
            </a:r>
            <a:r>
              <a:rPr lang="en-US" dirty="0" err="1">
                <a:solidFill>
                  <a:srgbClr val="5A471B"/>
                </a:solidFill>
                <a:latin typeface="Arial"/>
                <a:cs typeface="Arial"/>
              </a:rPr>
              <a:t>USAJobs</a:t>
            </a:r>
            <a:r>
              <a:rPr lang="en-US" dirty="0">
                <a:solidFill>
                  <a:srgbClr val="5A471B"/>
                </a:solidFill>
                <a:latin typeface="Arial"/>
                <a:cs typeface="Arial"/>
              </a:rPr>
              <a:t> for your electronic signature.</a:t>
            </a:r>
          </a:p>
          <a:p>
            <a:pPr marL="285750" lvl="0" indent="-285750">
              <a:buFont typeface="Arial" panose="020B0604020202020204" pitchFamily="34" charset="0"/>
              <a:buChar char="•"/>
            </a:pPr>
            <a:r>
              <a:rPr lang="en-US" dirty="0">
                <a:solidFill>
                  <a:srgbClr val="5A471B"/>
                </a:solidFill>
                <a:latin typeface="Arial"/>
                <a:cs typeface="Arial"/>
              </a:rPr>
              <a:t>Appointment Affidavit Form (SF-61) - </a:t>
            </a:r>
            <a:r>
              <a:rPr lang="en-US" b="1" u="sng" dirty="0">
                <a:solidFill>
                  <a:srgbClr val="006DB6"/>
                </a:solidFill>
                <a:latin typeface="Arial"/>
                <a:cs typeface="Arial"/>
              </a:rPr>
              <a:t>by the end of the first day of employment.</a:t>
            </a:r>
          </a:p>
          <a:p>
            <a:pPr marL="285750" indent="-285750">
              <a:buFont typeface="Arial" panose="020B0604020202020204" pitchFamily="34" charset="0"/>
              <a:buChar char="•"/>
            </a:pPr>
            <a:r>
              <a:rPr lang="en-US" dirty="0">
                <a:solidFill>
                  <a:srgbClr val="5A471B"/>
                </a:solidFill>
                <a:latin typeface="Arial"/>
                <a:cs typeface="Arial"/>
              </a:rPr>
              <a:t>Declaration for Federal Employment Form (OF-306) - </a:t>
            </a:r>
            <a:r>
              <a:rPr lang="en-US" b="1" u="sng" dirty="0">
                <a:solidFill>
                  <a:srgbClr val="006DB6"/>
                </a:solidFill>
                <a:latin typeface="Arial"/>
                <a:cs typeface="Arial"/>
              </a:rPr>
              <a:t>by the end of the first day of employment.</a:t>
            </a:r>
          </a:p>
          <a:p>
            <a:endParaRPr lang="en-US" b="1" u="sng" dirty="0">
              <a:solidFill>
                <a:srgbClr val="006DB6"/>
              </a:solidFill>
              <a:latin typeface="Arial"/>
              <a:cs typeface="Arial"/>
            </a:endParaRPr>
          </a:p>
          <a:p>
            <a:pPr marL="285750" lvl="0" indent="-285750">
              <a:buFont typeface="Arial" panose="020B0604020202020204" pitchFamily="34" charset="0"/>
              <a:buChar char="•"/>
            </a:pPr>
            <a:r>
              <a:rPr lang="en-US" dirty="0">
                <a:solidFill>
                  <a:srgbClr val="5A471B"/>
                </a:solidFill>
                <a:latin typeface="Arial"/>
                <a:cs typeface="Arial"/>
              </a:rPr>
              <a:t>Employment Eligibility Verification Form (I-9) - </a:t>
            </a:r>
            <a:r>
              <a:rPr lang="en-US" b="1" u="sng" dirty="0">
                <a:solidFill>
                  <a:srgbClr val="006DB6"/>
                </a:solidFill>
                <a:latin typeface="Arial"/>
                <a:cs typeface="Arial"/>
              </a:rPr>
              <a:t>by the end of the third day of employment. Please ensure that you have appropriate documentation with you on your first day, and that you have uploaded these to your </a:t>
            </a:r>
            <a:r>
              <a:rPr lang="en-US" b="1" u="sng" dirty="0" err="1">
                <a:solidFill>
                  <a:srgbClr val="006DB6"/>
                </a:solidFill>
                <a:latin typeface="Arial"/>
                <a:cs typeface="Arial"/>
              </a:rPr>
              <a:t>USAJobs</a:t>
            </a:r>
            <a:r>
              <a:rPr lang="en-US" b="1" u="sng" dirty="0">
                <a:solidFill>
                  <a:srgbClr val="006DB6"/>
                </a:solidFill>
                <a:latin typeface="Arial"/>
                <a:cs typeface="Arial"/>
              </a:rPr>
              <a:t> account. </a:t>
            </a:r>
          </a:p>
          <a:p>
            <a:pPr lvl="1"/>
            <a:endParaRPr lang="en-US" b="1" dirty="0">
              <a:solidFill>
                <a:srgbClr val="006DB6"/>
              </a:solidFill>
              <a:latin typeface="Arial"/>
              <a:cs typeface="Arial"/>
            </a:endParaRPr>
          </a:p>
          <a:p>
            <a:pPr lvl="0"/>
            <a:endParaRPr lang="en-US" dirty="0">
              <a:solidFill>
                <a:srgbClr val="5A471B"/>
              </a:solidFill>
              <a:latin typeface="Arial"/>
              <a:cs typeface="Arial"/>
            </a:endParaRPr>
          </a:p>
        </p:txBody>
      </p:sp>
      <p:sp>
        <p:nvSpPr>
          <p:cNvPr id="13" name="object 3">
            <a:extLst>
              <a:ext uri="{FF2B5EF4-FFF2-40B4-BE49-F238E27FC236}">
                <a16:creationId xmlns:a16="http://schemas.microsoft.com/office/drawing/2014/main" id="{F3725EDE-5C10-4B1B-8DD2-1E87749C8214}"/>
              </a:ext>
            </a:extLst>
          </p:cNvPr>
          <p:cNvSpPr txBox="1"/>
          <p:nvPr/>
        </p:nvSpPr>
        <p:spPr>
          <a:xfrm>
            <a:off x="444499" y="4815013"/>
            <a:ext cx="644523" cy="16671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5" normalizeH="0" baseline="0" noProof="0">
                <a:ln>
                  <a:noFill/>
                </a:ln>
                <a:solidFill>
                  <a:srgbClr val="006EB6"/>
                </a:solidFill>
                <a:effectLst/>
                <a:uLnTx/>
                <a:uFillTx/>
                <a:latin typeface="Century"/>
                <a:ea typeface="+mn-ea"/>
                <a:cs typeface="Century"/>
              </a:rPr>
              <a:t>pg </a:t>
            </a:r>
            <a:fld id="{185B9E5A-512F-4812-95A8-FA19FCEB646A}" type="slidenum">
              <a:rPr kumimoji="0" lang="en-US" sz="1000" b="0" i="0" u="none" strike="noStrike" kern="1200" cap="none" spc="-5" normalizeH="0" baseline="0" noProof="0" smtClean="0">
                <a:ln>
                  <a:noFill/>
                </a:ln>
                <a:solidFill>
                  <a:srgbClr val="006EB6"/>
                </a:solidFill>
                <a:effectLst/>
                <a:uLnTx/>
                <a:uFillTx/>
                <a:latin typeface="Century"/>
                <a:ea typeface="+mn-ea"/>
                <a:cs typeface="Century"/>
              </a:rPr>
              <a:pPr marL="12700" marR="0" lvl="0" indent="0" algn="l" defTabSz="914400" rtl="0" eaLnBrk="1" fontAlgn="auto" latinLnBrk="0" hangingPunct="1">
                <a:lnSpc>
                  <a:spcPct val="100000"/>
                </a:lnSpc>
                <a:spcBef>
                  <a:spcPts val="100"/>
                </a:spcBef>
                <a:spcAft>
                  <a:spcPts val="0"/>
                </a:spcAft>
                <a:buClrTx/>
                <a:buSzTx/>
                <a:buFontTx/>
                <a:buNone/>
                <a:tabLst/>
                <a:defRPr/>
              </a:pPr>
              <a:t>5</a:t>
            </a:fld>
            <a:endParaRPr kumimoji="0" sz="1000" b="0" i="0" u="none" strike="noStrike" kern="1200" cap="none" spc="0" normalizeH="0" baseline="0" noProof="0">
              <a:ln>
                <a:noFill/>
              </a:ln>
              <a:solidFill>
                <a:prstClr val="black"/>
              </a:solidFill>
              <a:effectLst/>
              <a:uLnTx/>
              <a:uFillTx/>
              <a:latin typeface="Century"/>
              <a:ea typeface="+mn-ea"/>
              <a:cs typeface="Century"/>
            </a:endParaRPr>
          </a:p>
        </p:txBody>
      </p:sp>
    </p:spTree>
    <p:extLst>
      <p:ext uri="{BB962C8B-B14F-4D97-AF65-F5344CB8AC3E}">
        <p14:creationId xmlns:p14="http://schemas.microsoft.com/office/powerpoint/2010/main" val="5237927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1089025" y="4902200"/>
            <a:ext cx="4337050" cy="0"/>
          </a:xfrm>
          <a:custGeom>
            <a:avLst/>
            <a:gdLst/>
            <a:ahLst/>
            <a:cxnLst/>
            <a:rect l="l" t="t" r="r" b="b"/>
            <a:pathLst>
              <a:path w="4337050">
                <a:moveTo>
                  <a:pt x="4337050" y="0"/>
                </a:moveTo>
                <a:lnTo>
                  <a:pt x="0" y="0"/>
                </a:lnTo>
              </a:path>
            </a:pathLst>
          </a:custGeom>
          <a:ln w="6350">
            <a:solidFill>
              <a:srgbClr val="5A471B"/>
            </a:solidFill>
          </a:ln>
        </p:spPr>
        <p:txBody>
          <a:bodyPr wrap="square" lIns="0" tIns="0" rIns="0" bIns="0" rtlCol="0"/>
          <a:lstStyle/>
          <a:p>
            <a:endParaRPr/>
          </a:p>
        </p:txBody>
      </p:sp>
      <p:sp>
        <p:nvSpPr>
          <p:cNvPr id="2" name="object 2"/>
          <p:cNvSpPr txBox="1"/>
          <p:nvPr/>
        </p:nvSpPr>
        <p:spPr>
          <a:xfrm>
            <a:off x="6152579" y="4809505"/>
            <a:ext cx="2546985" cy="177800"/>
          </a:xfrm>
          <a:prstGeom prst="rect">
            <a:avLst/>
          </a:prstGeom>
        </p:spPr>
        <p:txBody>
          <a:bodyPr vert="horz" wrap="square" lIns="0" tIns="12700" rIns="0" bIns="0" rtlCol="0">
            <a:spAutoFit/>
          </a:bodyPr>
          <a:lstStyle/>
          <a:p>
            <a:pPr marL="12700">
              <a:lnSpc>
                <a:spcPct val="100000"/>
              </a:lnSpc>
              <a:spcBef>
                <a:spcPts val="100"/>
              </a:spcBef>
            </a:pPr>
            <a:r>
              <a:rPr sz="1000" spc="-5">
                <a:solidFill>
                  <a:srgbClr val="006EB6"/>
                </a:solidFill>
                <a:latin typeface="Century"/>
                <a:cs typeface="Century"/>
              </a:rPr>
              <a:t>JOINT </a:t>
            </a:r>
            <a:r>
              <a:rPr sz="1000" spc="-10">
                <a:solidFill>
                  <a:srgbClr val="006EB6"/>
                </a:solidFill>
                <a:latin typeface="Century"/>
                <a:cs typeface="Century"/>
              </a:rPr>
              <a:t>ADMINISTRATIVE</a:t>
            </a:r>
            <a:r>
              <a:rPr sz="1000" spc="-65">
                <a:solidFill>
                  <a:srgbClr val="006EB6"/>
                </a:solidFill>
                <a:latin typeface="Century"/>
                <a:cs typeface="Century"/>
              </a:rPr>
              <a:t> </a:t>
            </a:r>
            <a:r>
              <a:rPr sz="1000" spc="-10">
                <a:solidFill>
                  <a:srgbClr val="006EB6"/>
                </a:solidFill>
                <a:latin typeface="Century"/>
                <a:cs typeface="Century"/>
              </a:rPr>
              <a:t>OPERATIONS</a:t>
            </a:r>
            <a:endParaRPr sz="1000">
              <a:latin typeface="Century"/>
              <a:cs typeface="Century"/>
            </a:endParaRPr>
          </a:p>
        </p:txBody>
      </p:sp>
      <p:sp>
        <p:nvSpPr>
          <p:cNvPr id="4" name="object 4"/>
          <p:cNvSpPr/>
          <p:nvPr/>
        </p:nvSpPr>
        <p:spPr>
          <a:xfrm>
            <a:off x="5950711" y="4849684"/>
            <a:ext cx="100231" cy="1050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42390" y="4851417"/>
            <a:ext cx="66141" cy="10330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777760" y="4851420"/>
            <a:ext cx="103720" cy="101561"/>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744688"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endParaRPr/>
          </a:p>
        </p:txBody>
      </p:sp>
      <p:sp>
        <p:nvSpPr>
          <p:cNvPr id="8" name="object 8"/>
          <p:cNvSpPr/>
          <p:nvPr/>
        </p:nvSpPr>
        <p:spPr>
          <a:xfrm>
            <a:off x="5915062"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endParaRPr/>
          </a:p>
        </p:txBody>
      </p:sp>
      <p:sp>
        <p:nvSpPr>
          <p:cNvPr id="10" name="object 10"/>
          <p:cNvSpPr txBox="1">
            <a:spLocks noGrp="1"/>
          </p:cNvSpPr>
          <p:nvPr>
            <p:ph type="title"/>
          </p:nvPr>
        </p:nvSpPr>
        <p:spPr>
          <a:xfrm>
            <a:off x="444500" y="365323"/>
            <a:ext cx="8255056" cy="382156"/>
          </a:xfrm>
          <a:prstGeom prst="rect">
            <a:avLst/>
          </a:prstGeom>
        </p:spPr>
        <p:txBody>
          <a:bodyPr vert="horz" wrap="square" lIns="0" tIns="12700" rIns="0" bIns="0" rtlCol="0">
            <a:spAutoFit/>
          </a:bodyPr>
          <a:lstStyle/>
          <a:p>
            <a:pPr marL="12700">
              <a:lnSpc>
                <a:spcPct val="100000"/>
              </a:lnSpc>
              <a:spcBef>
                <a:spcPts val="100"/>
              </a:spcBef>
            </a:pPr>
            <a:r>
              <a:rPr lang="en-US"/>
              <a:t>TSP – Catch-Up Contributions</a:t>
            </a:r>
          </a:p>
        </p:txBody>
      </p:sp>
      <p:sp>
        <p:nvSpPr>
          <p:cNvPr id="11" name="object 11"/>
          <p:cNvSpPr/>
          <p:nvPr/>
        </p:nvSpPr>
        <p:spPr>
          <a:xfrm>
            <a:off x="0" y="885825"/>
            <a:ext cx="9144000" cy="0"/>
          </a:xfrm>
          <a:custGeom>
            <a:avLst/>
            <a:gdLst/>
            <a:ahLst/>
            <a:cxnLst/>
            <a:rect l="l" t="t" r="r" b="b"/>
            <a:pathLst>
              <a:path w="9144000">
                <a:moveTo>
                  <a:pt x="0" y="0"/>
                </a:moveTo>
                <a:lnTo>
                  <a:pt x="9144000" y="0"/>
                </a:lnTo>
              </a:path>
            </a:pathLst>
          </a:custGeom>
          <a:ln w="57150">
            <a:solidFill>
              <a:srgbClr val="347863"/>
            </a:solidFill>
          </a:ln>
        </p:spPr>
        <p:txBody>
          <a:bodyPr wrap="square" lIns="0" tIns="0" rIns="0" bIns="0" rtlCol="0"/>
          <a:lstStyle/>
          <a:p>
            <a:endParaRPr/>
          </a:p>
        </p:txBody>
      </p:sp>
      <p:sp>
        <p:nvSpPr>
          <p:cNvPr id="12" name="object 12"/>
          <p:cNvSpPr txBox="1"/>
          <p:nvPr/>
        </p:nvSpPr>
        <p:spPr>
          <a:xfrm>
            <a:off x="444388" y="890124"/>
            <a:ext cx="7721711" cy="4222861"/>
          </a:xfrm>
          <a:prstGeom prst="rect">
            <a:avLst/>
          </a:prstGeom>
          <a:noFill/>
        </p:spPr>
        <p:txBody>
          <a:bodyPr vert="horz" wrap="square" lIns="0" tIns="12700" rIns="0" bIns="0" rtlCol="0" anchor="t">
            <a:spAutoFit/>
          </a:bodyPr>
          <a:lstStyle/>
          <a:p>
            <a:r>
              <a:rPr lang="en-US" sz="1600">
                <a:solidFill>
                  <a:srgbClr val="5A471B"/>
                </a:solidFill>
                <a:latin typeface="Arial"/>
                <a:cs typeface="Arial"/>
              </a:rPr>
              <a:t>TSP Catch-Up</a:t>
            </a:r>
          </a:p>
          <a:p>
            <a:pPr marL="285750" indent="-285750">
              <a:buFont typeface="Arial" panose="020B0604020202020204" pitchFamily="34" charset="0"/>
              <a:buChar char="•"/>
            </a:pPr>
            <a:r>
              <a:rPr lang="en-US" sz="1600">
                <a:solidFill>
                  <a:srgbClr val="5A471B"/>
                </a:solidFill>
                <a:latin typeface="Arial"/>
                <a:cs typeface="Arial"/>
              </a:rPr>
              <a:t>Supplemental contribution beyond TSP Regular  Maximum IRS Limits</a:t>
            </a:r>
          </a:p>
          <a:p>
            <a:pPr marL="285750" indent="-285750">
              <a:buFont typeface="Arial" panose="020B0604020202020204" pitchFamily="34" charset="0"/>
              <a:buChar char="•"/>
            </a:pPr>
            <a:r>
              <a:rPr lang="en-US" sz="1600">
                <a:solidFill>
                  <a:srgbClr val="5A471B"/>
                </a:solidFill>
                <a:latin typeface="Arial"/>
                <a:cs typeface="Arial"/>
              </a:rPr>
              <a:t>Eligible for employees Age 50 or older</a:t>
            </a:r>
          </a:p>
          <a:p>
            <a:pPr marL="285750" indent="-285750">
              <a:buFont typeface="Arial" panose="020B0604020202020204" pitchFamily="34" charset="0"/>
              <a:buChar char="•"/>
            </a:pPr>
            <a:r>
              <a:rPr lang="en-US" sz="1600">
                <a:solidFill>
                  <a:srgbClr val="5A471B"/>
                </a:solidFill>
                <a:latin typeface="Arial"/>
                <a:cs typeface="Arial"/>
              </a:rPr>
              <a:t>No matching contributions  for catch-up contributions that you contribute to the  TSP.</a:t>
            </a:r>
          </a:p>
          <a:p>
            <a:pPr marL="285750" indent="-285750">
              <a:buFont typeface="Arial" panose="020B0604020202020204" pitchFamily="34" charset="0"/>
              <a:buChar char="•"/>
            </a:pPr>
            <a:r>
              <a:rPr lang="en-US" sz="1600">
                <a:solidFill>
                  <a:srgbClr val="5A471B"/>
                </a:solidFill>
                <a:latin typeface="Arial"/>
                <a:cs typeface="Arial"/>
              </a:rPr>
              <a:t>2021 IRS Limit $6,500</a:t>
            </a:r>
          </a:p>
          <a:p>
            <a:pPr marL="285750" indent="-285750">
              <a:buFont typeface="Arial" panose="020B0604020202020204" pitchFamily="34" charset="0"/>
              <a:buChar char="•"/>
            </a:pPr>
            <a:r>
              <a:rPr lang="en-US" sz="1600">
                <a:solidFill>
                  <a:srgbClr val="5A471B"/>
                </a:solidFill>
                <a:latin typeface="Arial"/>
                <a:cs typeface="Arial"/>
              </a:rPr>
              <a:t>Maximum Contribution for those over 50 is $26,000 </a:t>
            </a:r>
          </a:p>
          <a:p>
            <a:pPr marL="285750" indent="-285750">
              <a:buFont typeface="Arial" panose="020B0604020202020204" pitchFamily="34" charset="0"/>
              <a:buChar char="•"/>
            </a:pPr>
            <a:endParaRPr lang="en-US" sz="1600">
              <a:solidFill>
                <a:srgbClr val="5A471B"/>
              </a:solidFill>
              <a:latin typeface="Arial"/>
              <a:cs typeface="Arial"/>
            </a:endParaRPr>
          </a:p>
          <a:p>
            <a:r>
              <a:rPr lang="en-US" sz="1600">
                <a:solidFill>
                  <a:srgbClr val="5A471B"/>
                </a:solidFill>
                <a:latin typeface="Arial"/>
                <a:cs typeface="Arial"/>
              </a:rPr>
              <a:t>Additional Resources:</a:t>
            </a:r>
          </a:p>
          <a:p>
            <a:pPr marL="285750" indent="-285750">
              <a:buFont typeface="Arial" panose="020B0604020202020204" pitchFamily="34" charset="0"/>
              <a:buChar char="•"/>
            </a:pPr>
            <a:r>
              <a:rPr lang="en-US" sz="1600">
                <a:solidFill>
                  <a:srgbClr val="5A471B"/>
                </a:solidFill>
                <a:latin typeface="Arial"/>
                <a:cs typeface="Arial"/>
              </a:rPr>
              <a:t>TSP Website </a:t>
            </a:r>
            <a:r>
              <a:rPr lang="en-US" sz="1600">
                <a:solidFill>
                  <a:srgbClr val="5A471B"/>
                </a:solidFill>
                <a:latin typeface="Arial"/>
                <a:cs typeface="Arial"/>
                <a:hlinkClick r:id="rId6"/>
              </a:rPr>
              <a:t>www.tsp.gov</a:t>
            </a:r>
            <a:endParaRPr lang="en-US" sz="1600">
              <a:solidFill>
                <a:srgbClr val="5A471B"/>
              </a:solidFill>
              <a:latin typeface="Arial"/>
              <a:cs typeface="Arial"/>
            </a:endParaRPr>
          </a:p>
          <a:p>
            <a:pPr marL="285750" indent="-285750">
              <a:buFont typeface="Arial" panose="020B0604020202020204" pitchFamily="34" charset="0"/>
              <a:buChar char="•"/>
            </a:pPr>
            <a:r>
              <a:rPr lang="en-US" sz="1600" err="1">
                <a:solidFill>
                  <a:srgbClr val="5A471B"/>
                </a:solidFill>
                <a:latin typeface="Arial"/>
                <a:cs typeface="Arial"/>
              </a:rPr>
              <a:t>ThriftLine</a:t>
            </a:r>
            <a:r>
              <a:rPr lang="en-US" sz="1600">
                <a:solidFill>
                  <a:srgbClr val="5A471B"/>
                </a:solidFill>
                <a:latin typeface="Arial"/>
                <a:cs typeface="Arial"/>
              </a:rPr>
              <a:t> 1-TSP-YOU-FRST (1-877-968-3778)</a:t>
            </a:r>
          </a:p>
          <a:p>
            <a:endParaRPr lang="en-US" sz="1600">
              <a:solidFill>
                <a:srgbClr val="5A471B"/>
              </a:solidFill>
              <a:latin typeface="Arial"/>
              <a:cs typeface="Arial"/>
            </a:endParaRPr>
          </a:p>
          <a:p>
            <a:r>
              <a:rPr lang="en-US" sz="1600" u="sng">
                <a:solidFill>
                  <a:srgbClr val="5A471B"/>
                </a:solidFill>
                <a:latin typeface="Arial"/>
                <a:cs typeface="Arial"/>
              </a:rPr>
              <a:t>NOTE</a:t>
            </a:r>
            <a:r>
              <a:rPr lang="en-US" sz="1600">
                <a:solidFill>
                  <a:srgbClr val="5A471B"/>
                </a:solidFill>
                <a:latin typeface="Arial"/>
                <a:cs typeface="Arial"/>
              </a:rPr>
              <a:t> – Your TSP Account will automatically be set up 2 to 3 weeks after your start date. Look for your TSP Account #, Web Password and </a:t>
            </a:r>
            <a:r>
              <a:rPr lang="en-US" sz="1600" err="1">
                <a:solidFill>
                  <a:srgbClr val="5A471B"/>
                </a:solidFill>
                <a:latin typeface="Arial"/>
                <a:cs typeface="Arial"/>
              </a:rPr>
              <a:t>ThriftLine</a:t>
            </a:r>
            <a:r>
              <a:rPr lang="en-US" sz="1600">
                <a:solidFill>
                  <a:srgbClr val="5A471B"/>
                </a:solidFill>
                <a:latin typeface="Arial"/>
                <a:cs typeface="Arial"/>
              </a:rPr>
              <a:t> Personal  Identification Number (PIN) in your postal mail.</a:t>
            </a:r>
          </a:p>
          <a:p>
            <a:endParaRPr lang="en-US" sz="1600">
              <a:solidFill>
                <a:srgbClr val="5A471B"/>
              </a:solidFill>
              <a:latin typeface="Arial"/>
              <a:cs typeface="Arial"/>
            </a:endParaRPr>
          </a:p>
          <a:p>
            <a:endParaRPr lang="en-US" sz="1600">
              <a:solidFill>
                <a:srgbClr val="5A471B"/>
              </a:solidFill>
              <a:latin typeface="Arial"/>
              <a:cs typeface="Arial"/>
            </a:endParaRPr>
          </a:p>
        </p:txBody>
      </p:sp>
      <p:sp>
        <p:nvSpPr>
          <p:cNvPr id="13" name="object 3">
            <a:extLst>
              <a:ext uri="{FF2B5EF4-FFF2-40B4-BE49-F238E27FC236}">
                <a16:creationId xmlns:a16="http://schemas.microsoft.com/office/drawing/2014/main" id="{F3725EDE-5C10-4B1B-8DD2-1E87749C8214}"/>
              </a:ext>
            </a:extLst>
          </p:cNvPr>
          <p:cNvSpPr txBox="1"/>
          <p:nvPr/>
        </p:nvSpPr>
        <p:spPr>
          <a:xfrm>
            <a:off x="444499" y="4815013"/>
            <a:ext cx="644523" cy="166712"/>
          </a:xfrm>
          <a:prstGeom prst="rect">
            <a:avLst/>
          </a:prstGeom>
        </p:spPr>
        <p:txBody>
          <a:bodyPr vert="horz" wrap="square" lIns="0" tIns="12700" rIns="0" bIns="0" rtlCol="0">
            <a:spAutoFit/>
          </a:bodyPr>
          <a:lstStyle/>
          <a:p>
            <a:pPr marL="12700">
              <a:lnSpc>
                <a:spcPct val="100000"/>
              </a:lnSpc>
              <a:spcBef>
                <a:spcPts val="100"/>
              </a:spcBef>
            </a:pPr>
            <a:r>
              <a:rPr sz="1000" spc="-5">
                <a:solidFill>
                  <a:srgbClr val="006EB6"/>
                </a:solidFill>
                <a:latin typeface="Century"/>
                <a:cs typeface="Century"/>
              </a:rPr>
              <a:t>pg </a:t>
            </a:r>
            <a:fld id="{185B9E5A-512F-4812-95A8-FA19FCEB646A}" type="slidenum">
              <a:rPr lang="en-US" sz="1000" spc="-5" smtClean="0">
                <a:solidFill>
                  <a:srgbClr val="006EB6"/>
                </a:solidFill>
                <a:latin typeface="Century"/>
                <a:cs typeface="Century"/>
              </a:rPr>
              <a:t>50</a:t>
            </a:fld>
            <a:endParaRPr sz="1000">
              <a:latin typeface="Century"/>
              <a:cs typeface="Century"/>
            </a:endParaRPr>
          </a:p>
        </p:txBody>
      </p:sp>
    </p:spTree>
    <p:extLst>
      <p:ext uri="{BB962C8B-B14F-4D97-AF65-F5344CB8AC3E}">
        <p14:creationId xmlns:p14="http://schemas.microsoft.com/office/powerpoint/2010/main" val="24391680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1089025" y="4902200"/>
            <a:ext cx="4337050" cy="0"/>
          </a:xfrm>
          <a:custGeom>
            <a:avLst/>
            <a:gdLst/>
            <a:ahLst/>
            <a:cxnLst/>
            <a:rect l="l" t="t" r="r" b="b"/>
            <a:pathLst>
              <a:path w="4337050">
                <a:moveTo>
                  <a:pt x="4337050" y="0"/>
                </a:moveTo>
                <a:lnTo>
                  <a:pt x="0" y="0"/>
                </a:lnTo>
              </a:path>
            </a:pathLst>
          </a:custGeom>
          <a:ln w="6350">
            <a:solidFill>
              <a:srgbClr val="5A471B"/>
            </a:solidFill>
          </a:ln>
        </p:spPr>
        <p:txBody>
          <a:bodyPr wrap="square" lIns="0" tIns="0" rIns="0" bIns="0" rtlCol="0"/>
          <a:lstStyle/>
          <a:p>
            <a:endParaRPr/>
          </a:p>
        </p:txBody>
      </p:sp>
      <p:sp>
        <p:nvSpPr>
          <p:cNvPr id="2" name="object 2"/>
          <p:cNvSpPr txBox="1"/>
          <p:nvPr/>
        </p:nvSpPr>
        <p:spPr>
          <a:xfrm>
            <a:off x="6152579" y="4809505"/>
            <a:ext cx="2546985" cy="177800"/>
          </a:xfrm>
          <a:prstGeom prst="rect">
            <a:avLst/>
          </a:prstGeom>
        </p:spPr>
        <p:txBody>
          <a:bodyPr vert="horz" wrap="square" lIns="0" tIns="12700" rIns="0" bIns="0" rtlCol="0">
            <a:spAutoFit/>
          </a:bodyPr>
          <a:lstStyle/>
          <a:p>
            <a:pPr marL="12700">
              <a:lnSpc>
                <a:spcPct val="100000"/>
              </a:lnSpc>
              <a:spcBef>
                <a:spcPts val="100"/>
              </a:spcBef>
            </a:pPr>
            <a:r>
              <a:rPr sz="1000" spc="-5">
                <a:solidFill>
                  <a:srgbClr val="006EB6"/>
                </a:solidFill>
                <a:latin typeface="Century"/>
                <a:cs typeface="Century"/>
              </a:rPr>
              <a:t>JOINT </a:t>
            </a:r>
            <a:r>
              <a:rPr sz="1000" spc="-10">
                <a:solidFill>
                  <a:srgbClr val="006EB6"/>
                </a:solidFill>
                <a:latin typeface="Century"/>
                <a:cs typeface="Century"/>
              </a:rPr>
              <a:t>ADMINISTRATIVE</a:t>
            </a:r>
            <a:r>
              <a:rPr sz="1000" spc="-65">
                <a:solidFill>
                  <a:srgbClr val="006EB6"/>
                </a:solidFill>
                <a:latin typeface="Century"/>
                <a:cs typeface="Century"/>
              </a:rPr>
              <a:t> </a:t>
            </a:r>
            <a:r>
              <a:rPr sz="1000" spc="-10">
                <a:solidFill>
                  <a:srgbClr val="006EB6"/>
                </a:solidFill>
                <a:latin typeface="Century"/>
                <a:cs typeface="Century"/>
              </a:rPr>
              <a:t>OPERATIONS</a:t>
            </a:r>
            <a:endParaRPr sz="1000">
              <a:latin typeface="Century"/>
              <a:cs typeface="Century"/>
            </a:endParaRPr>
          </a:p>
        </p:txBody>
      </p:sp>
      <p:sp>
        <p:nvSpPr>
          <p:cNvPr id="4" name="object 4"/>
          <p:cNvSpPr/>
          <p:nvPr/>
        </p:nvSpPr>
        <p:spPr>
          <a:xfrm>
            <a:off x="5950711" y="4849684"/>
            <a:ext cx="100231" cy="1050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42390" y="4851417"/>
            <a:ext cx="66141" cy="10330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777760" y="4851420"/>
            <a:ext cx="103720" cy="101561"/>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744688"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endParaRPr/>
          </a:p>
        </p:txBody>
      </p:sp>
      <p:sp>
        <p:nvSpPr>
          <p:cNvPr id="8" name="object 8"/>
          <p:cNvSpPr/>
          <p:nvPr/>
        </p:nvSpPr>
        <p:spPr>
          <a:xfrm>
            <a:off x="5915062"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endParaRPr/>
          </a:p>
        </p:txBody>
      </p:sp>
      <p:sp>
        <p:nvSpPr>
          <p:cNvPr id="10" name="object 10"/>
          <p:cNvSpPr txBox="1">
            <a:spLocks noGrp="1"/>
          </p:cNvSpPr>
          <p:nvPr>
            <p:ph type="title"/>
          </p:nvPr>
        </p:nvSpPr>
        <p:spPr>
          <a:xfrm>
            <a:off x="444500" y="365323"/>
            <a:ext cx="8255056" cy="382156"/>
          </a:xfrm>
          <a:prstGeom prst="rect">
            <a:avLst/>
          </a:prstGeom>
        </p:spPr>
        <p:txBody>
          <a:bodyPr vert="horz" wrap="square" lIns="0" tIns="12700" rIns="0" bIns="0" rtlCol="0">
            <a:spAutoFit/>
          </a:bodyPr>
          <a:lstStyle/>
          <a:p>
            <a:pPr marL="12700">
              <a:lnSpc>
                <a:spcPct val="100000"/>
              </a:lnSpc>
              <a:spcBef>
                <a:spcPts val="100"/>
              </a:spcBef>
            </a:pPr>
            <a:r>
              <a:rPr lang="en-US"/>
              <a:t>Benefits Election and Enrollment Deadlines</a:t>
            </a:r>
          </a:p>
        </p:txBody>
      </p:sp>
      <p:sp>
        <p:nvSpPr>
          <p:cNvPr id="11" name="object 11"/>
          <p:cNvSpPr/>
          <p:nvPr/>
        </p:nvSpPr>
        <p:spPr>
          <a:xfrm>
            <a:off x="0" y="885825"/>
            <a:ext cx="9144000" cy="0"/>
          </a:xfrm>
          <a:custGeom>
            <a:avLst/>
            <a:gdLst/>
            <a:ahLst/>
            <a:cxnLst/>
            <a:rect l="l" t="t" r="r" b="b"/>
            <a:pathLst>
              <a:path w="9144000">
                <a:moveTo>
                  <a:pt x="0" y="0"/>
                </a:moveTo>
                <a:lnTo>
                  <a:pt x="9144000" y="0"/>
                </a:lnTo>
              </a:path>
            </a:pathLst>
          </a:custGeom>
          <a:ln w="57150">
            <a:solidFill>
              <a:srgbClr val="347863"/>
            </a:solidFill>
          </a:ln>
        </p:spPr>
        <p:txBody>
          <a:bodyPr wrap="square" lIns="0" tIns="0" rIns="0" bIns="0" rtlCol="0"/>
          <a:lstStyle/>
          <a:p>
            <a:endParaRPr/>
          </a:p>
        </p:txBody>
      </p:sp>
      <p:sp>
        <p:nvSpPr>
          <p:cNvPr id="12" name="object 12"/>
          <p:cNvSpPr txBox="1"/>
          <p:nvPr/>
        </p:nvSpPr>
        <p:spPr>
          <a:xfrm>
            <a:off x="533400" y="986106"/>
            <a:ext cx="7632699" cy="4321696"/>
          </a:xfrm>
          <a:prstGeom prst="rect">
            <a:avLst/>
          </a:prstGeom>
          <a:noFill/>
        </p:spPr>
        <p:txBody>
          <a:bodyPr vert="horz" wrap="square" lIns="0" tIns="12700" rIns="0" bIns="0" rtlCol="0" anchor="t">
            <a:spAutoFit/>
          </a:bodyPr>
          <a:lstStyle/>
          <a:p>
            <a:r>
              <a:rPr lang="en-US" sz="1400">
                <a:solidFill>
                  <a:srgbClr val="5A471B"/>
                </a:solidFill>
                <a:latin typeface="Arial"/>
                <a:cs typeface="Arial"/>
              </a:rPr>
              <a:t>Important Deadlines for Benefits Elections:</a:t>
            </a:r>
          </a:p>
          <a:p>
            <a:pPr marL="285750" indent="-285750">
              <a:buFont typeface="Arial" panose="020B0604020202020204" pitchFamily="34" charset="0"/>
              <a:buChar char="•"/>
            </a:pPr>
            <a:r>
              <a:rPr lang="en-US" sz="1400">
                <a:solidFill>
                  <a:srgbClr val="5A471B"/>
                </a:solidFill>
                <a:latin typeface="Arial"/>
                <a:cs typeface="Arial"/>
              </a:rPr>
              <a:t>Sign Benefits Election/Acknowledgement Notice.</a:t>
            </a:r>
          </a:p>
          <a:p>
            <a:pPr marL="285750" indent="-285750">
              <a:buFont typeface="Arial" panose="020B0604020202020204" pitchFamily="34" charset="0"/>
              <a:buChar char="•"/>
            </a:pPr>
            <a:r>
              <a:rPr lang="en-US" sz="1400">
                <a:solidFill>
                  <a:srgbClr val="5A471B"/>
                </a:solidFill>
                <a:latin typeface="Arial"/>
                <a:cs typeface="Arial"/>
              </a:rPr>
              <a:t>Life Insurance, Form 2817 – 60 days from the date of your appointment.</a:t>
            </a:r>
          </a:p>
          <a:p>
            <a:pPr marL="285750" indent="-285750">
              <a:buFont typeface="Arial" panose="020B0604020202020204" pitchFamily="34" charset="0"/>
              <a:buChar char="•"/>
            </a:pPr>
            <a:r>
              <a:rPr lang="en-US" sz="1400">
                <a:solidFill>
                  <a:srgbClr val="5A471B"/>
                </a:solidFill>
                <a:latin typeface="Arial"/>
                <a:cs typeface="Arial"/>
              </a:rPr>
              <a:t>Health Insurance, Form SF 2809 - 60 days from the date of your  appointment.</a:t>
            </a:r>
          </a:p>
          <a:p>
            <a:pPr marL="285750" indent="-285750">
              <a:buFont typeface="Arial" panose="020B0604020202020204" pitchFamily="34" charset="0"/>
              <a:buChar char="•"/>
            </a:pPr>
            <a:r>
              <a:rPr lang="en-US" sz="1400">
                <a:solidFill>
                  <a:srgbClr val="5A471B"/>
                </a:solidFill>
                <a:latin typeface="Arial"/>
                <a:cs typeface="Arial"/>
              </a:rPr>
              <a:t>SAMBA Benevolent Fund – Enroll on-line via website</a:t>
            </a:r>
          </a:p>
          <a:p>
            <a:pPr lvl="1"/>
            <a:r>
              <a:rPr lang="en-US" sz="1400">
                <a:solidFill>
                  <a:srgbClr val="5A471B"/>
                </a:solidFill>
                <a:latin typeface="Arial"/>
                <a:cs typeface="Arial"/>
                <a:hlinkClick r:id="rId6"/>
              </a:rPr>
              <a:t>https://www.sambaplans.com/Benevolent/frmselectagency.aspx</a:t>
            </a:r>
            <a:endParaRPr lang="en-US" sz="1400">
              <a:solidFill>
                <a:srgbClr val="5A471B"/>
              </a:solidFill>
              <a:latin typeface="Arial"/>
              <a:cs typeface="Arial"/>
            </a:endParaRPr>
          </a:p>
          <a:p>
            <a:pPr lvl="1"/>
            <a:r>
              <a:rPr lang="en-US" sz="1400">
                <a:solidFill>
                  <a:srgbClr val="5A471B"/>
                </a:solidFill>
                <a:latin typeface="Arial"/>
                <a:cs typeface="Arial"/>
              </a:rPr>
              <a:t>website, 60 days from the date of your appointment.</a:t>
            </a:r>
          </a:p>
          <a:p>
            <a:pPr marL="285750" indent="-285750">
              <a:buFont typeface="Arial" panose="020B0604020202020204" pitchFamily="34" charset="0"/>
              <a:buChar char="•"/>
            </a:pPr>
            <a:r>
              <a:rPr lang="en-US" sz="1400">
                <a:solidFill>
                  <a:srgbClr val="5A471B"/>
                </a:solidFill>
                <a:latin typeface="Arial"/>
                <a:cs typeface="Arial"/>
              </a:rPr>
              <a:t>Dental and Vision Insurance – Enroll on-line via </a:t>
            </a:r>
            <a:r>
              <a:rPr lang="en-US" sz="1400">
                <a:solidFill>
                  <a:srgbClr val="5A471B"/>
                </a:solidFill>
                <a:latin typeface="Arial"/>
                <a:cs typeface="Arial"/>
                <a:hlinkClick r:id="rId7"/>
              </a:rPr>
              <a:t>WWW.BENEFEDS.COM</a:t>
            </a:r>
            <a:endParaRPr lang="en-US" sz="1400">
              <a:solidFill>
                <a:srgbClr val="5A471B"/>
              </a:solidFill>
              <a:latin typeface="Arial"/>
              <a:cs typeface="Arial"/>
            </a:endParaRPr>
          </a:p>
          <a:p>
            <a:pPr lvl="1"/>
            <a:r>
              <a:rPr lang="en-US" sz="1400">
                <a:solidFill>
                  <a:srgbClr val="5A471B"/>
                </a:solidFill>
                <a:latin typeface="Arial"/>
                <a:cs typeface="Arial"/>
              </a:rPr>
              <a:t>website, 60 days from the date of your appointment.</a:t>
            </a:r>
          </a:p>
          <a:p>
            <a:pPr marL="285750" indent="-285750">
              <a:buFont typeface="Arial" panose="020B0604020202020204" pitchFamily="34" charset="0"/>
              <a:buChar char="•"/>
            </a:pPr>
            <a:r>
              <a:rPr lang="en-US" sz="1400">
                <a:solidFill>
                  <a:srgbClr val="5A471B"/>
                </a:solidFill>
                <a:latin typeface="Arial"/>
                <a:cs typeface="Arial"/>
              </a:rPr>
              <a:t>Thrift Savings Plan, Form TSP 1 – Enroll at anytime.</a:t>
            </a:r>
          </a:p>
          <a:p>
            <a:pPr marL="285750" indent="-285750">
              <a:buFont typeface="Arial" panose="020B0604020202020204" pitchFamily="34" charset="0"/>
              <a:buChar char="•"/>
            </a:pPr>
            <a:r>
              <a:rPr lang="en-US" sz="1400">
                <a:solidFill>
                  <a:srgbClr val="5A471B"/>
                </a:solidFill>
                <a:latin typeface="Arial"/>
                <a:cs typeface="Arial"/>
              </a:rPr>
              <a:t>Flexible Spending Accounts – Enroll on-line via </a:t>
            </a:r>
            <a:r>
              <a:rPr lang="en-US" sz="1400">
                <a:solidFill>
                  <a:srgbClr val="5A471B"/>
                </a:solidFill>
                <a:latin typeface="Arial"/>
                <a:cs typeface="Arial"/>
                <a:hlinkClick r:id="rId8"/>
              </a:rPr>
              <a:t>WWW.FSAFEDS.COM</a:t>
            </a:r>
            <a:endParaRPr lang="en-US" sz="1400">
              <a:solidFill>
                <a:srgbClr val="5A471B"/>
              </a:solidFill>
              <a:latin typeface="Arial"/>
              <a:cs typeface="Arial"/>
            </a:endParaRPr>
          </a:p>
          <a:p>
            <a:pPr lvl="1"/>
            <a:r>
              <a:rPr lang="en-US" sz="1400">
                <a:solidFill>
                  <a:srgbClr val="5A471B"/>
                </a:solidFill>
                <a:latin typeface="Arial"/>
                <a:cs typeface="Arial"/>
              </a:rPr>
              <a:t>website, 60 days from date of your appointment.</a:t>
            </a:r>
          </a:p>
          <a:p>
            <a:pPr marL="285750" indent="-285750">
              <a:buFont typeface="Arial" panose="020B0604020202020204" pitchFamily="34" charset="0"/>
              <a:buChar char="•"/>
            </a:pPr>
            <a:r>
              <a:rPr lang="en-US" sz="1400">
                <a:solidFill>
                  <a:srgbClr val="5A471B"/>
                </a:solidFill>
                <a:latin typeface="Arial"/>
                <a:cs typeface="Arial"/>
              </a:rPr>
              <a:t>Long Term Care Insurance – Enroll on-line via </a:t>
            </a:r>
            <a:r>
              <a:rPr lang="en-US" sz="1400">
                <a:solidFill>
                  <a:srgbClr val="5A471B"/>
                </a:solidFill>
                <a:latin typeface="Arial"/>
                <a:cs typeface="Arial"/>
                <a:hlinkClick r:id="rId9"/>
              </a:rPr>
              <a:t>WWW.LTCFEDS.COM</a:t>
            </a:r>
            <a:endParaRPr lang="en-US" sz="1400">
              <a:solidFill>
                <a:srgbClr val="5A471B"/>
              </a:solidFill>
              <a:latin typeface="Arial"/>
              <a:cs typeface="Arial"/>
            </a:endParaRPr>
          </a:p>
          <a:p>
            <a:pPr lvl="1"/>
            <a:r>
              <a:rPr lang="en-US" sz="1400">
                <a:solidFill>
                  <a:srgbClr val="5A471B"/>
                </a:solidFill>
                <a:latin typeface="Arial"/>
                <a:cs typeface="Arial"/>
              </a:rPr>
              <a:t>website, 60 days from date of appointment.</a:t>
            </a:r>
          </a:p>
          <a:p>
            <a:endParaRPr lang="en-US">
              <a:solidFill>
                <a:srgbClr val="5A471B"/>
              </a:solidFill>
              <a:latin typeface="Arial"/>
              <a:cs typeface="Arial"/>
            </a:endParaRPr>
          </a:p>
          <a:p>
            <a:r>
              <a:rPr lang="en-US" sz="1600">
                <a:solidFill>
                  <a:srgbClr val="5A471B"/>
                </a:solidFill>
                <a:latin typeface="Arial"/>
                <a:cs typeface="Arial"/>
              </a:rPr>
              <a:t>For new employees not set up in Onboarding submit the SF-2809, SF-2817 and TSP-1 using a benefits request through: </a:t>
            </a:r>
            <a:r>
              <a:rPr lang="en-US" sz="1600" err="1">
                <a:solidFill>
                  <a:srgbClr val="5A471B"/>
                </a:solidFill>
                <a:latin typeface="Arial"/>
                <a:cs typeface="Arial"/>
                <a:hlinkClick r:id="rId10"/>
              </a:rPr>
              <a:t>mysupport</a:t>
            </a:r>
            <a:endParaRPr lang="en-US" sz="1600">
              <a:solidFill>
                <a:srgbClr val="5A471B"/>
              </a:solidFill>
              <a:latin typeface="Arial"/>
              <a:cs typeface="Arial"/>
            </a:endParaRPr>
          </a:p>
          <a:p>
            <a:endParaRPr lang="en-US" sz="1600">
              <a:solidFill>
                <a:srgbClr val="5A471B"/>
              </a:solidFill>
              <a:latin typeface="Arial"/>
              <a:cs typeface="Arial"/>
            </a:endParaRPr>
          </a:p>
          <a:p>
            <a:endParaRPr lang="en-US">
              <a:solidFill>
                <a:srgbClr val="5A471B"/>
              </a:solidFill>
              <a:latin typeface="Arial"/>
              <a:cs typeface="Arial"/>
            </a:endParaRPr>
          </a:p>
        </p:txBody>
      </p:sp>
      <p:sp>
        <p:nvSpPr>
          <p:cNvPr id="13" name="object 3">
            <a:extLst>
              <a:ext uri="{FF2B5EF4-FFF2-40B4-BE49-F238E27FC236}">
                <a16:creationId xmlns:a16="http://schemas.microsoft.com/office/drawing/2014/main" id="{F3725EDE-5C10-4B1B-8DD2-1E87749C8214}"/>
              </a:ext>
            </a:extLst>
          </p:cNvPr>
          <p:cNvSpPr txBox="1"/>
          <p:nvPr/>
        </p:nvSpPr>
        <p:spPr>
          <a:xfrm>
            <a:off x="444499" y="4815013"/>
            <a:ext cx="644523" cy="166712"/>
          </a:xfrm>
          <a:prstGeom prst="rect">
            <a:avLst/>
          </a:prstGeom>
        </p:spPr>
        <p:txBody>
          <a:bodyPr vert="horz" wrap="square" lIns="0" tIns="12700" rIns="0" bIns="0" rtlCol="0">
            <a:spAutoFit/>
          </a:bodyPr>
          <a:lstStyle/>
          <a:p>
            <a:pPr marL="12700">
              <a:lnSpc>
                <a:spcPct val="100000"/>
              </a:lnSpc>
              <a:spcBef>
                <a:spcPts val="100"/>
              </a:spcBef>
            </a:pPr>
            <a:r>
              <a:rPr sz="1000" spc="-5">
                <a:solidFill>
                  <a:srgbClr val="006EB6"/>
                </a:solidFill>
                <a:latin typeface="Century"/>
                <a:cs typeface="Century"/>
              </a:rPr>
              <a:t>pg </a:t>
            </a:r>
            <a:fld id="{185B9E5A-512F-4812-95A8-FA19FCEB646A}" type="slidenum">
              <a:rPr lang="en-US" sz="1000" spc="-5" smtClean="0">
                <a:solidFill>
                  <a:srgbClr val="006EB6"/>
                </a:solidFill>
                <a:latin typeface="Century"/>
                <a:cs typeface="Century"/>
              </a:rPr>
              <a:t>51</a:t>
            </a:fld>
            <a:endParaRPr sz="1000">
              <a:latin typeface="Century"/>
              <a:cs typeface="Century"/>
            </a:endParaRPr>
          </a:p>
        </p:txBody>
      </p:sp>
      <p:sp>
        <p:nvSpPr>
          <p:cNvPr id="14" name="object 3"/>
          <p:cNvSpPr/>
          <p:nvPr/>
        </p:nvSpPr>
        <p:spPr>
          <a:xfrm>
            <a:off x="7136467" y="77133"/>
            <a:ext cx="1829821" cy="1617384"/>
          </a:xfrm>
          <a:prstGeom prst="rect">
            <a:avLst/>
          </a:prstGeom>
          <a:blipFill>
            <a:blip r:embed="rId11"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1494182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1089025" y="4902200"/>
            <a:ext cx="4337050" cy="0"/>
          </a:xfrm>
          <a:custGeom>
            <a:avLst/>
            <a:gdLst/>
            <a:ahLst/>
            <a:cxnLst/>
            <a:rect l="l" t="t" r="r" b="b"/>
            <a:pathLst>
              <a:path w="4337050">
                <a:moveTo>
                  <a:pt x="4337050" y="0"/>
                </a:moveTo>
                <a:lnTo>
                  <a:pt x="0" y="0"/>
                </a:lnTo>
              </a:path>
            </a:pathLst>
          </a:custGeom>
          <a:ln w="6350">
            <a:solidFill>
              <a:srgbClr val="5A471B"/>
            </a:solidFill>
          </a:ln>
        </p:spPr>
        <p:txBody>
          <a:bodyPr wrap="square" lIns="0" tIns="0" rIns="0" bIns="0" rtlCol="0"/>
          <a:lstStyle/>
          <a:p>
            <a:endParaRPr/>
          </a:p>
        </p:txBody>
      </p:sp>
      <p:sp>
        <p:nvSpPr>
          <p:cNvPr id="2" name="object 2"/>
          <p:cNvSpPr txBox="1"/>
          <p:nvPr/>
        </p:nvSpPr>
        <p:spPr>
          <a:xfrm>
            <a:off x="6152579" y="4809505"/>
            <a:ext cx="2546985" cy="177800"/>
          </a:xfrm>
          <a:prstGeom prst="rect">
            <a:avLst/>
          </a:prstGeom>
        </p:spPr>
        <p:txBody>
          <a:bodyPr vert="horz" wrap="square" lIns="0" tIns="12700" rIns="0" bIns="0" rtlCol="0">
            <a:spAutoFit/>
          </a:bodyPr>
          <a:lstStyle/>
          <a:p>
            <a:pPr marL="12700">
              <a:lnSpc>
                <a:spcPct val="100000"/>
              </a:lnSpc>
              <a:spcBef>
                <a:spcPts val="100"/>
              </a:spcBef>
            </a:pPr>
            <a:r>
              <a:rPr sz="1000" spc="-5">
                <a:solidFill>
                  <a:srgbClr val="006EB6"/>
                </a:solidFill>
                <a:latin typeface="Century"/>
                <a:cs typeface="Century"/>
              </a:rPr>
              <a:t>JOINT </a:t>
            </a:r>
            <a:r>
              <a:rPr sz="1000" spc="-10">
                <a:solidFill>
                  <a:srgbClr val="006EB6"/>
                </a:solidFill>
                <a:latin typeface="Century"/>
                <a:cs typeface="Century"/>
              </a:rPr>
              <a:t>ADMINISTRATIVE</a:t>
            </a:r>
            <a:r>
              <a:rPr sz="1000" spc="-65">
                <a:solidFill>
                  <a:srgbClr val="006EB6"/>
                </a:solidFill>
                <a:latin typeface="Century"/>
                <a:cs typeface="Century"/>
              </a:rPr>
              <a:t> </a:t>
            </a:r>
            <a:r>
              <a:rPr sz="1000" spc="-10">
                <a:solidFill>
                  <a:srgbClr val="006EB6"/>
                </a:solidFill>
                <a:latin typeface="Century"/>
                <a:cs typeface="Century"/>
              </a:rPr>
              <a:t>OPERATIONS</a:t>
            </a:r>
            <a:endParaRPr sz="1000">
              <a:latin typeface="Century"/>
              <a:cs typeface="Century"/>
            </a:endParaRPr>
          </a:p>
        </p:txBody>
      </p:sp>
      <p:sp>
        <p:nvSpPr>
          <p:cNvPr id="4" name="object 4"/>
          <p:cNvSpPr/>
          <p:nvPr/>
        </p:nvSpPr>
        <p:spPr>
          <a:xfrm>
            <a:off x="5950711" y="4849684"/>
            <a:ext cx="100231" cy="1050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42390" y="4851417"/>
            <a:ext cx="66141" cy="10330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777760" y="4851420"/>
            <a:ext cx="103720" cy="101561"/>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744688"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endParaRPr/>
          </a:p>
        </p:txBody>
      </p:sp>
      <p:sp>
        <p:nvSpPr>
          <p:cNvPr id="8" name="object 8"/>
          <p:cNvSpPr/>
          <p:nvPr/>
        </p:nvSpPr>
        <p:spPr>
          <a:xfrm>
            <a:off x="5915062"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endParaRPr/>
          </a:p>
        </p:txBody>
      </p:sp>
      <p:sp>
        <p:nvSpPr>
          <p:cNvPr id="10" name="object 10"/>
          <p:cNvSpPr txBox="1">
            <a:spLocks noGrp="1"/>
          </p:cNvSpPr>
          <p:nvPr>
            <p:ph type="title"/>
          </p:nvPr>
        </p:nvSpPr>
        <p:spPr>
          <a:xfrm>
            <a:off x="444500" y="365323"/>
            <a:ext cx="8255056" cy="382156"/>
          </a:xfrm>
          <a:prstGeom prst="rect">
            <a:avLst/>
          </a:prstGeom>
        </p:spPr>
        <p:txBody>
          <a:bodyPr vert="horz" wrap="square" lIns="0" tIns="12700" rIns="0" bIns="0" rtlCol="0">
            <a:spAutoFit/>
          </a:bodyPr>
          <a:lstStyle/>
          <a:p>
            <a:pPr marL="12700">
              <a:lnSpc>
                <a:spcPct val="100000"/>
              </a:lnSpc>
              <a:spcBef>
                <a:spcPts val="100"/>
              </a:spcBef>
            </a:pPr>
            <a:r>
              <a:rPr lang="en-US"/>
              <a:t>Additional Resources and Websites of Interest</a:t>
            </a:r>
          </a:p>
        </p:txBody>
      </p:sp>
      <p:sp>
        <p:nvSpPr>
          <p:cNvPr id="11" name="object 11"/>
          <p:cNvSpPr/>
          <p:nvPr/>
        </p:nvSpPr>
        <p:spPr>
          <a:xfrm>
            <a:off x="0" y="885825"/>
            <a:ext cx="9144000" cy="0"/>
          </a:xfrm>
          <a:custGeom>
            <a:avLst/>
            <a:gdLst/>
            <a:ahLst/>
            <a:cxnLst/>
            <a:rect l="l" t="t" r="r" b="b"/>
            <a:pathLst>
              <a:path w="9144000">
                <a:moveTo>
                  <a:pt x="0" y="0"/>
                </a:moveTo>
                <a:lnTo>
                  <a:pt x="9144000" y="0"/>
                </a:lnTo>
              </a:path>
            </a:pathLst>
          </a:custGeom>
          <a:ln w="57150">
            <a:solidFill>
              <a:srgbClr val="347863"/>
            </a:solidFill>
          </a:ln>
        </p:spPr>
        <p:txBody>
          <a:bodyPr wrap="square" lIns="0" tIns="0" rIns="0" bIns="0" rtlCol="0"/>
          <a:lstStyle/>
          <a:p>
            <a:endParaRPr/>
          </a:p>
        </p:txBody>
      </p:sp>
      <p:sp>
        <p:nvSpPr>
          <p:cNvPr id="12" name="object 12"/>
          <p:cNvSpPr txBox="1"/>
          <p:nvPr/>
        </p:nvSpPr>
        <p:spPr>
          <a:xfrm>
            <a:off x="533400" y="1080848"/>
            <a:ext cx="7632699" cy="4506362"/>
          </a:xfrm>
          <a:prstGeom prst="rect">
            <a:avLst/>
          </a:prstGeom>
          <a:noFill/>
        </p:spPr>
        <p:txBody>
          <a:bodyPr vert="horz" wrap="square" lIns="0" tIns="12700" rIns="0" bIns="0" rtlCol="0">
            <a:spAutoFit/>
          </a:bodyPr>
          <a:lstStyle/>
          <a:p>
            <a:pPr marL="285750" indent="-285750">
              <a:buFont typeface="Arial" panose="020B0604020202020204" pitchFamily="34" charset="0"/>
              <a:buChar char="•"/>
            </a:pPr>
            <a:r>
              <a:rPr lang="en-US" sz="1400">
                <a:solidFill>
                  <a:srgbClr val="5A471B"/>
                </a:solidFill>
                <a:latin typeface="Arial"/>
                <a:cs typeface="Arial"/>
              </a:rPr>
              <a:t>Ethics Program: </a:t>
            </a:r>
            <a:r>
              <a:rPr lang="en-US" sz="1400">
                <a:solidFill>
                  <a:srgbClr val="5A471B"/>
                </a:solidFill>
                <a:latin typeface="Arial"/>
                <a:cs typeface="Arial"/>
                <a:hlinkClick r:id="rId6"/>
              </a:rPr>
              <a:t>https://www.fws.gov/ethics/index.html</a:t>
            </a:r>
            <a:endParaRPr lang="en-US" sz="1400">
              <a:solidFill>
                <a:srgbClr val="5A471B"/>
              </a:solidFill>
              <a:latin typeface="Arial"/>
              <a:cs typeface="Arial"/>
            </a:endParaRPr>
          </a:p>
          <a:p>
            <a:pPr marL="285750" indent="-285750">
              <a:buFont typeface="Arial" panose="020B0604020202020204" pitchFamily="34" charset="0"/>
              <a:buChar char="•"/>
            </a:pPr>
            <a:r>
              <a:rPr lang="en-US" sz="1400">
                <a:solidFill>
                  <a:srgbClr val="5A471B"/>
                </a:solidFill>
                <a:latin typeface="Arial"/>
                <a:cs typeface="Arial"/>
              </a:rPr>
              <a:t>Office of Diversity and Inclusive Workforce Management (ODIWM): </a:t>
            </a:r>
            <a:r>
              <a:rPr lang="en-US" sz="1400">
                <a:solidFill>
                  <a:srgbClr val="5A471B"/>
                </a:solidFill>
                <a:latin typeface="Arial"/>
                <a:cs typeface="Arial"/>
                <a:hlinkClick r:id="rId7"/>
              </a:rPr>
              <a:t>www.fws.gov/odiwm</a:t>
            </a:r>
            <a:endParaRPr lang="en-US" sz="1400">
              <a:solidFill>
                <a:srgbClr val="5A471B"/>
              </a:solidFill>
              <a:latin typeface="Arial"/>
              <a:cs typeface="Arial"/>
            </a:endParaRPr>
          </a:p>
          <a:p>
            <a:pPr marL="285750" indent="-285750">
              <a:buFont typeface="Arial" panose="020B0604020202020204" pitchFamily="34" charset="0"/>
              <a:buChar char="•"/>
            </a:pPr>
            <a:r>
              <a:rPr lang="en-US" sz="1400">
                <a:solidFill>
                  <a:srgbClr val="5A471B"/>
                </a:solidFill>
                <a:latin typeface="Arial"/>
                <a:cs typeface="Arial"/>
              </a:rPr>
              <a:t>Reporting an on-the-job Accident: </a:t>
            </a:r>
            <a:r>
              <a:rPr lang="en-US" sz="1400">
                <a:solidFill>
                  <a:srgbClr val="5A471B"/>
                </a:solidFill>
                <a:latin typeface="Arial"/>
                <a:cs typeface="Arial"/>
                <a:hlinkClick r:id="rId8"/>
              </a:rPr>
              <a:t>https://doimspp.sharepoint.com/sites/fws-FF10G24000/SitePages/Report-an-Accident.aspx</a:t>
            </a:r>
            <a:endParaRPr lang="en-US" sz="1400">
              <a:solidFill>
                <a:srgbClr val="5A471B"/>
              </a:solidFill>
              <a:latin typeface="Arial"/>
              <a:cs typeface="Arial"/>
            </a:endParaRPr>
          </a:p>
          <a:p>
            <a:pPr marL="285750" indent="-285750">
              <a:buFont typeface="Arial" panose="020B0604020202020204" pitchFamily="34" charset="0"/>
              <a:buChar char="•"/>
            </a:pPr>
            <a:r>
              <a:rPr lang="en-US" sz="1400">
                <a:solidFill>
                  <a:srgbClr val="5A471B"/>
                </a:solidFill>
                <a:latin typeface="Arial"/>
                <a:cs typeface="Arial"/>
              </a:rPr>
              <a:t>Driving Requirement for GOV Vehicles: </a:t>
            </a:r>
            <a:r>
              <a:rPr lang="en-US" sz="1400">
                <a:solidFill>
                  <a:srgbClr val="5A471B"/>
                </a:solidFill>
                <a:latin typeface="Arial"/>
                <a:cs typeface="Arial"/>
                <a:hlinkClick r:id="rId8"/>
              </a:rPr>
              <a:t>https://doimspp.sharepoint.com/sites/fws-FF10G24000/SitePages/Report-an-Accident.aspx</a:t>
            </a:r>
            <a:endParaRPr lang="en-US" sz="1400">
              <a:solidFill>
                <a:srgbClr val="5A471B"/>
              </a:solidFill>
              <a:latin typeface="Arial"/>
              <a:cs typeface="Arial"/>
            </a:endParaRPr>
          </a:p>
          <a:p>
            <a:pPr marL="285750" indent="-285750">
              <a:buFont typeface="Arial" panose="020B0604020202020204" pitchFamily="34" charset="0"/>
              <a:buChar char="•"/>
            </a:pPr>
            <a:r>
              <a:rPr lang="en-US" sz="1400">
                <a:solidFill>
                  <a:srgbClr val="5A471B"/>
                </a:solidFill>
                <a:latin typeface="Arial"/>
                <a:cs typeface="Arial"/>
              </a:rPr>
              <a:t>Network Access: </a:t>
            </a:r>
            <a:r>
              <a:rPr lang="en-US" sz="1400">
                <a:solidFill>
                  <a:srgbClr val="5A471B"/>
                </a:solidFill>
                <a:latin typeface="Arial"/>
                <a:cs typeface="Arial"/>
                <a:hlinkClick r:id="rId9"/>
              </a:rPr>
              <a:t>https://doimspp.sharepoint.com/sites/fws-FF10T00000/Shared%20Documents/IMT%20FAQ/Active%20Directory.pdf</a:t>
            </a:r>
            <a:endParaRPr lang="en-US" sz="1400">
              <a:solidFill>
                <a:srgbClr val="5A471B"/>
              </a:solidFill>
              <a:latin typeface="Arial"/>
              <a:cs typeface="Arial"/>
            </a:endParaRPr>
          </a:p>
          <a:p>
            <a:pPr marL="285750" indent="-285750">
              <a:buFont typeface="Arial" panose="020B0604020202020204" pitchFamily="34" charset="0"/>
              <a:buChar char="•"/>
            </a:pPr>
            <a:r>
              <a:rPr lang="en-US" sz="1400">
                <a:solidFill>
                  <a:srgbClr val="5A471B"/>
                </a:solidFill>
                <a:latin typeface="Arial"/>
                <a:cs typeface="Arial"/>
              </a:rPr>
              <a:t>Mandatory Training: </a:t>
            </a:r>
            <a:r>
              <a:rPr lang="en-US" sz="1400">
                <a:solidFill>
                  <a:srgbClr val="5A471B"/>
                </a:solidFill>
                <a:latin typeface="Arial"/>
                <a:cs typeface="Arial"/>
                <a:hlinkClick r:id="rId10"/>
              </a:rPr>
              <a:t>https://www.doi.gov/doitalent/mandatory_training</a:t>
            </a:r>
            <a:endParaRPr lang="en-US" sz="1400">
              <a:solidFill>
                <a:srgbClr val="5A471B"/>
              </a:solidFill>
              <a:latin typeface="Arial"/>
              <a:cs typeface="Arial"/>
            </a:endParaRPr>
          </a:p>
          <a:p>
            <a:pPr marL="285750" indent="-285750">
              <a:buFont typeface="Arial" panose="020B0604020202020204" pitchFamily="34" charset="0"/>
              <a:buChar char="•"/>
            </a:pPr>
            <a:r>
              <a:rPr lang="en-US" sz="1400">
                <a:solidFill>
                  <a:srgbClr val="5A471B"/>
                </a:solidFill>
                <a:latin typeface="Arial"/>
                <a:cs typeface="Arial"/>
              </a:rPr>
              <a:t>DOI Talent – Welcome to DOI course (your account will be set up 3-4 weeks after your start date): </a:t>
            </a:r>
            <a:r>
              <a:rPr lang="en-US" sz="1400">
                <a:solidFill>
                  <a:srgbClr val="5A471B"/>
                </a:solidFill>
                <a:latin typeface="Arial"/>
                <a:cs typeface="Arial"/>
                <a:hlinkClick r:id="rId11"/>
              </a:rPr>
              <a:t>https://www.doi.gov/doitalent</a:t>
            </a:r>
            <a:endParaRPr lang="en-US" sz="1400">
              <a:solidFill>
                <a:srgbClr val="5A471B"/>
              </a:solidFill>
              <a:latin typeface="Arial"/>
              <a:cs typeface="Arial"/>
            </a:endParaRPr>
          </a:p>
          <a:p>
            <a:pPr marL="285750" indent="-285750">
              <a:buFont typeface="Arial" panose="020B0604020202020204" pitchFamily="34" charset="0"/>
              <a:buChar char="•"/>
            </a:pPr>
            <a:r>
              <a:rPr lang="en-US" sz="1400">
                <a:solidFill>
                  <a:srgbClr val="5A471B"/>
                </a:solidFill>
                <a:latin typeface="Arial"/>
                <a:cs typeface="Arial"/>
              </a:rPr>
              <a:t>Discover Your Service: USFWS Foundations Course: </a:t>
            </a:r>
            <a:r>
              <a:rPr lang="en-US" sz="1400">
                <a:solidFill>
                  <a:srgbClr val="5A471B"/>
                </a:solidFill>
                <a:latin typeface="Arial"/>
                <a:cs typeface="Arial"/>
                <a:hlinkClick r:id="rId12"/>
              </a:rPr>
              <a:t>https://nctc.expertlearning.net/course/view.php?id=74</a:t>
            </a:r>
            <a:r>
              <a:rPr lang="en-US" sz="1400">
                <a:solidFill>
                  <a:srgbClr val="5A471B"/>
                </a:solidFill>
                <a:latin typeface="Arial"/>
                <a:cs typeface="Arial"/>
              </a:rPr>
              <a:t> (log in as guest)</a:t>
            </a:r>
          </a:p>
          <a:p>
            <a:pPr marL="285750" indent="-285750">
              <a:buFont typeface="Arial" panose="020B0604020202020204" pitchFamily="34" charset="0"/>
              <a:buChar char="•"/>
            </a:pPr>
            <a:r>
              <a:rPr lang="en-US" sz="1400">
                <a:solidFill>
                  <a:srgbClr val="5A471B"/>
                </a:solidFill>
                <a:latin typeface="Arial"/>
                <a:cs typeface="Arial"/>
              </a:rPr>
              <a:t>Raise a Concern and Anti-Harassment procedures: </a:t>
            </a:r>
            <a:r>
              <a:rPr lang="en-US" sz="1400">
                <a:solidFill>
                  <a:srgbClr val="5A471B"/>
                </a:solidFill>
                <a:latin typeface="Arial"/>
                <a:cs typeface="Arial"/>
                <a:hlinkClick r:id="rId13"/>
              </a:rPr>
              <a:t>https://doimspp.sharepoint.com/sites/fws-FF10G22300/SitePages/Avenues-of-Recourse.aspx</a:t>
            </a:r>
            <a:endParaRPr lang="en-US" sz="1400">
              <a:solidFill>
                <a:srgbClr val="5A471B"/>
              </a:solidFill>
              <a:latin typeface="Arial"/>
              <a:cs typeface="Arial"/>
            </a:endParaRPr>
          </a:p>
          <a:p>
            <a:pPr marL="285750" indent="-285750">
              <a:buFont typeface="Arial" panose="020B0604020202020204" pitchFamily="34" charset="0"/>
              <a:buChar char="•"/>
            </a:pPr>
            <a:r>
              <a:rPr lang="en-US" sz="1400">
                <a:solidFill>
                  <a:srgbClr val="5A471B"/>
                </a:solidFill>
                <a:latin typeface="Arial"/>
                <a:cs typeface="Arial"/>
              </a:rPr>
              <a:t>Reasonable Accommodation: </a:t>
            </a:r>
            <a:r>
              <a:rPr lang="en-US" sz="1400">
                <a:solidFill>
                  <a:srgbClr val="5A471B"/>
                </a:solidFill>
                <a:latin typeface="Arial"/>
                <a:cs typeface="Arial"/>
                <a:hlinkClick r:id="rId13"/>
              </a:rPr>
              <a:t>https://doimspp.sharepoint.com/sites/fws-FF10G22300/SitePages/Avenues-of-Recourse.aspx</a:t>
            </a:r>
            <a:endParaRPr lang="en-US" sz="1400">
              <a:solidFill>
                <a:srgbClr val="5A471B"/>
              </a:solidFill>
              <a:latin typeface="Arial"/>
              <a:cs typeface="Arial"/>
            </a:endParaRPr>
          </a:p>
          <a:p>
            <a:endParaRPr lang="en-US" sz="1400">
              <a:solidFill>
                <a:srgbClr val="5A471B"/>
              </a:solidFill>
              <a:latin typeface="Arial"/>
              <a:cs typeface="Arial"/>
            </a:endParaRPr>
          </a:p>
          <a:p>
            <a:pPr marL="285750" indent="-285750">
              <a:buFont typeface="Arial" panose="020B0604020202020204" pitchFamily="34" charset="0"/>
              <a:buChar char="•"/>
            </a:pPr>
            <a:endParaRPr lang="en-US" sz="1400">
              <a:solidFill>
                <a:srgbClr val="5A471B"/>
              </a:solidFill>
              <a:latin typeface="Arial"/>
              <a:cs typeface="Arial"/>
            </a:endParaRPr>
          </a:p>
          <a:p>
            <a:pPr marL="285750" indent="-285750">
              <a:buFont typeface="Arial" panose="020B0604020202020204" pitchFamily="34" charset="0"/>
              <a:buChar char="•"/>
            </a:pPr>
            <a:endParaRPr lang="en-US" sz="1400">
              <a:solidFill>
                <a:srgbClr val="5A471B"/>
              </a:solidFill>
              <a:latin typeface="Arial"/>
              <a:cs typeface="Arial"/>
            </a:endParaRPr>
          </a:p>
          <a:p>
            <a:endParaRPr lang="en-US" sz="1200">
              <a:solidFill>
                <a:srgbClr val="5A471B"/>
              </a:solidFill>
              <a:latin typeface="Arial"/>
              <a:cs typeface="Arial"/>
            </a:endParaRPr>
          </a:p>
        </p:txBody>
      </p:sp>
      <p:sp>
        <p:nvSpPr>
          <p:cNvPr id="13" name="object 3">
            <a:extLst>
              <a:ext uri="{FF2B5EF4-FFF2-40B4-BE49-F238E27FC236}">
                <a16:creationId xmlns:a16="http://schemas.microsoft.com/office/drawing/2014/main" id="{F3725EDE-5C10-4B1B-8DD2-1E87749C8214}"/>
              </a:ext>
            </a:extLst>
          </p:cNvPr>
          <p:cNvSpPr txBox="1"/>
          <p:nvPr/>
        </p:nvSpPr>
        <p:spPr>
          <a:xfrm>
            <a:off x="444499" y="4815013"/>
            <a:ext cx="644523" cy="166712"/>
          </a:xfrm>
          <a:prstGeom prst="rect">
            <a:avLst/>
          </a:prstGeom>
        </p:spPr>
        <p:txBody>
          <a:bodyPr vert="horz" wrap="square" lIns="0" tIns="12700" rIns="0" bIns="0" rtlCol="0">
            <a:spAutoFit/>
          </a:bodyPr>
          <a:lstStyle/>
          <a:p>
            <a:pPr marL="12700">
              <a:lnSpc>
                <a:spcPct val="100000"/>
              </a:lnSpc>
              <a:spcBef>
                <a:spcPts val="100"/>
              </a:spcBef>
            </a:pPr>
            <a:r>
              <a:rPr sz="1000" spc="-5">
                <a:solidFill>
                  <a:srgbClr val="006EB6"/>
                </a:solidFill>
                <a:latin typeface="Century"/>
                <a:cs typeface="Century"/>
              </a:rPr>
              <a:t>pg </a:t>
            </a:r>
            <a:fld id="{185B9E5A-512F-4812-95A8-FA19FCEB646A}" type="slidenum">
              <a:rPr lang="en-US" sz="1000" spc="-5" smtClean="0">
                <a:solidFill>
                  <a:srgbClr val="006EB6"/>
                </a:solidFill>
                <a:latin typeface="Century"/>
                <a:cs typeface="Century"/>
              </a:rPr>
              <a:t>52</a:t>
            </a:fld>
            <a:endParaRPr sz="1000">
              <a:latin typeface="Century"/>
              <a:cs typeface="Century"/>
            </a:endParaRPr>
          </a:p>
        </p:txBody>
      </p:sp>
    </p:spTree>
    <p:extLst>
      <p:ext uri="{BB962C8B-B14F-4D97-AF65-F5344CB8AC3E}">
        <p14:creationId xmlns:p14="http://schemas.microsoft.com/office/powerpoint/2010/main" val="37970478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365323"/>
            <a:ext cx="8255000" cy="369332"/>
          </a:xfrm>
        </p:spPr>
        <p:txBody>
          <a:bodyPr/>
          <a:lstStyle/>
          <a:p>
            <a:r>
              <a:rPr lang="en-US"/>
              <a:t>Submitting a Complete Form in USAS Onboarding</a:t>
            </a:r>
          </a:p>
        </p:txBody>
      </p:sp>
      <p:sp>
        <p:nvSpPr>
          <p:cNvPr id="3" name="Text Placeholder 2"/>
          <p:cNvSpPr>
            <a:spLocks noGrp="1"/>
          </p:cNvSpPr>
          <p:nvPr>
            <p:ph type="body" idx="1"/>
          </p:nvPr>
        </p:nvSpPr>
        <p:spPr>
          <a:xfrm>
            <a:off x="457200" y="838200"/>
            <a:ext cx="8229600" cy="3662541"/>
          </a:xfrm>
        </p:spPr>
        <p:txBody>
          <a:bodyPr/>
          <a:lstStyle/>
          <a:p>
            <a:pPr marL="285750" indent="-285750" algn="l" rtl="0">
              <a:buFont typeface="Arial" panose="020B0604020202020204" pitchFamily="34" charset="0"/>
              <a:buChar char="•"/>
            </a:pPr>
            <a:r>
              <a:rPr lang="en-US" sz="1400" kern="1200">
                <a:solidFill>
                  <a:srgbClr val="5A471B"/>
                </a:solidFill>
                <a:latin typeface="Arial"/>
                <a:cs typeface="Arial"/>
              </a:rPr>
              <a:t>Benefit forms cannot be signed and submitted until Human Resources has confirmed you arrived for your first day on duty.</a:t>
            </a:r>
          </a:p>
          <a:p>
            <a:pPr marL="285750" indent="-285750" algn="l" rtl="0">
              <a:buFont typeface="Arial" panose="020B0604020202020204" pitchFamily="34" charset="0"/>
              <a:buChar char="•"/>
            </a:pPr>
            <a:r>
              <a:rPr lang="en-US" sz="1400" kern="1200">
                <a:solidFill>
                  <a:srgbClr val="5A471B"/>
                </a:solidFill>
                <a:latin typeface="Arial"/>
                <a:cs typeface="Arial"/>
              </a:rPr>
              <a:t>After the JAO Processing team has completed the “Verified Entrance on Duty Task” then you can submit your benefits form.  If you are unable to sign your form please reach out to the JAO processing team and request that your profile be updated.  </a:t>
            </a:r>
          </a:p>
          <a:p>
            <a:pPr marL="285750" indent="-285750" algn="l" rtl="0">
              <a:buFont typeface="Arial" panose="020B0604020202020204" pitchFamily="34" charset="0"/>
              <a:buChar char="•"/>
            </a:pPr>
            <a:r>
              <a:rPr lang="en-US" sz="1400" kern="1200">
                <a:solidFill>
                  <a:srgbClr val="5A471B"/>
                </a:solidFill>
                <a:latin typeface="Arial"/>
                <a:cs typeface="Arial"/>
              </a:rPr>
              <a:t>To submit a completed form:</a:t>
            </a:r>
          </a:p>
          <a:p>
            <a:pPr marL="800100" lvl="1" indent="-342900" algn="l" rtl="0">
              <a:buFont typeface="+mj-lt"/>
              <a:buAutoNum type="arabicPeriod"/>
            </a:pPr>
            <a:r>
              <a:rPr lang="en-US" sz="1400" kern="1200">
                <a:solidFill>
                  <a:srgbClr val="5A471B"/>
                </a:solidFill>
                <a:latin typeface="Arial"/>
                <a:cs typeface="Arial"/>
              </a:rPr>
              <a:t>Click Tasks.</a:t>
            </a:r>
          </a:p>
          <a:p>
            <a:pPr marL="800100" lvl="1" indent="-342900" algn="l" rtl="0">
              <a:buFont typeface="+mj-lt"/>
              <a:buAutoNum type="arabicPeriod"/>
            </a:pPr>
            <a:r>
              <a:rPr lang="en-US" sz="1400" kern="1200">
                <a:solidFill>
                  <a:srgbClr val="5A471B"/>
                </a:solidFill>
                <a:latin typeface="Arial"/>
                <a:cs typeface="Arial"/>
              </a:rPr>
              <a:t>Click the Task Name link for the form to be submitted.</a:t>
            </a:r>
          </a:p>
          <a:p>
            <a:pPr marL="800100" lvl="1" indent="-342900" algn="l" rtl="0">
              <a:buFont typeface="+mj-lt"/>
              <a:buAutoNum type="arabicPeriod"/>
            </a:pPr>
            <a:r>
              <a:rPr lang="en-US" sz="1400" kern="1200">
                <a:solidFill>
                  <a:srgbClr val="5A471B"/>
                </a:solidFill>
                <a:latin typeface="Arial"/>
                <a:cs typeface="Arial"/>
              </a:rPr>
              <a:t>Click the Form Name link.</a:t>
            </a:r>
          </a:p>
          <a:p>
            <a:pPr marL="800100" lvl="1" indent="-342900" algn="l" rtl="0">
              <a:buFont typeface="+mj-lt"/>
              <a:buAutoNum type="arabicPeriod"/>
            </a:pPr>
            <a:r>
              <a:rPr lang="en-US" sz="1400" kern="1200">
                <a:solidFill>
                  <a:srgbClr val="5A471B"/>
                </a:solidFill>
                <a:latin typeface="Arial"/>
                <a:cs typeface="Arial"/>
              </a:rPr>
              <a:t>Review the information on the form.</a:t>
            </a:r>
          </a:p>
          <a:p>
            <a:pPr marL="800100" lvl="1" indent="-342900" algn="l" rtl="0">
              <a:buFont typeface="+mj-lt"/>
              <a:buAutoNum type="arabicPeriod"/>
            </a:pPr>
            <a:r>
              <a:rPr lang="en-US" sz="1400" kern="1200">
                <a:solidFill>
                  <a:srgbClr val="5A471B"/>
                </a:solidFill>
                <a:latin typeface="Arial"/>
                <a:cs typeface="Arial"/>
              </a:rPr>
              <a:t>Click Confirm.</a:t>
            </a:r>
          </a:p>
          <a:p>
            <a:pPr marL="800100" lvl="1" indent="-342900" algn="l" rtl="0">
              <a:buFont typeface="+mj-lt"/>
              <a:buAutoNum type="arabicPeriod"/>
            </a:pPr>
            <a:r>
              <a:rPr lang="en-US" sz="1400" kern="1200">
                <a:solidFill>
                  <a:srgbClr val="5A471B"/>
                </a:solidFill>
                <a:latin typeface="Arial"/>
                <a:cs typeface="Arial"/>
              </a:rPr>
              <a:t>A confirmation message displays.</a:t>
            </a:r>
          </a:p>
          <a:p>
            <a:pPr marL="800100" lvl="1" indent="-342900" algn="l" rtl="0">
              <a:buFont typeface="+mj-lt"/>
              <a:buAutoNum type="arabicPeriod"/>
            </a:pPr>
            <a:r>
              <a:rPr lang="en-US" sz="1400" kern="1200">
                <a:solidFill>
                  <a:srgbClr val="5A471B"/>
                </a:solidFill>
                <a:latin typeface="Arial"/>
                <a:cs typeface="Arial"/>
              </a:rPr>
              <a:t>Click I agree.</a:t>
            </a:r>
          </a:p>
          <a:p>
            <a:pPr marL="800100" lvl="1" indent="-342900" algn="l" rtl="0">
              <a:buFont typeface="+mj-lt"/>
              <a:buAutoNum type="arabicPeriod"/>
            </a:pPr>
            <a:endParaRPr lang="en-US" sz="1400" kern="1200">
              <a:solidFill>
                <a:srgbClr val="5A471B"/>
              </a:solidFill>
              <a:latin typeface="Arial"/>
              <a:cs typeface="Arial"/>
            </a:endParaRPr>
          </a:p>
          <a:p>
            <a:pPr algn="l" rtl="0"/>
            <a:r>
              <a:rPr lang="en-US" sz="1400" kern="1200">
                <a:solidFill>
                  <a:srgbClr val="5A471B"/>
                </a:solidFill>
                <a:latin typeface="Arial"/>
                <a:cs typeface="Arial"/>
              </a:rPr>
              <a:t>Go to the help section of USA Staffing for more information:  </a:t>
            </a:r>
            <a:r>
              <a:rPr lang="en-US" sz="1400" kern="1200">
                <a:solidFill>
                  <a:srgbClr val="5A471B"/>
                </a:solidFill>
                <a:latin typeface="Arial"/>
                <a:cs typeface="Arial"/>
                <a:hlinkClick r:id="rId2"/>
              </a:rPr>
              <a:t>https://help.usastaffing.gov/NewHire/index.php?title=Submitting_a_completed_form</a:t>
            </a:r>
            <a:endParaRPr lang="en-US" sz="1400" kern="1200">
              <a:solidFill>
                <a:srgbClr val="5A471B"/>
              </a:solidFill>
              <a:latin typeface="Arial"/>
              <a:cs typeface="Arial"/>
            </a:endParaRPr>
          </a:p>
          <a:p>
            <a:pPr algn="l" rtl="0"/>
            <a:endParaRPr lang="en-US" sz="1400" kern="1200">
              <a:solidFill>
                <a:srgbClr val="5A471B"/>
              </a:solidFill>
              <a:latin typeface="Arial"/>
              <a:cs typeface="Arial"/>
            </a:endParaRPr>
          </a:p>
        </p:txBody>
      </p:sp>
    </p:spTree>
    <p:extLst>
      <p:ext uri="{BB962C8B-B14F-4D97-AF65-F5344CB8AC3E}">
        <p14:creationId xmlns:p14="http://schemas.microsoft.com/office/powerpoint/2010/main" val="24826874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1089025" y="4902200"/>
            <a:ext cx="4337050" cy="0"/>
          </a:xfrm>
          <a:custGeom>
            <a:avLst/>
            <a:gdLst/>
            <a:ahLst/>
            <a:cxnLst/>
            <a:rect l="l" t="t" r="r" b="b"/>
            <a:pathLst>
              <a:path w="4337050">
                <a:moveTo>
                  <a:pt x="4337050" y="0"/>
                </a:moveTo>
                <a:lnTo>
                  <a:pt x="0" y="0"/>
                </a:lnTo>
              </a:path>
            </a:pathLst>
          </a:custGeom>
          <a:ln w="6350">
            <a:solidFill>
              <a:srgbClr val="5A471B"/>
            </a:solidFill>
          </a:ln>
        </p:spPr>
        <p:txBody>
          <a:bodyPr wrap="square" lIns="0" tIns="0" rIns="0" bIns="0" rtlCol="0"/>
          <a:lstStyle/>
          <a:p>
            <a:endParaRPr/>
          </a:p>
        </p:txBody>
      </p:sp>
      <p:sp>
        <p:nvSpPr>
          <p:cNvPr id="2" name="object 2"/>
          <p:cNvSpPr txBox="1"/>
          <p:nvPr/>
        </p:nvSpPr>
        <p:spPr>
          <a:xfrm>
            <a:off x="6152579" y="4809505"/>
            <a:ext cx="2546985" cy="177800"/>
          </a:xfrm>
          <a:prstGeom prst="rect">
            <a:avLst/>
          </a:prstGeom>
        </p:spPr>
        <p:txBody>
          <a:bodyPr vert="horz" wrap="square" lIns="0" tIns="12700" rIns="0" bIns="0" rtlCol="0">
            <a:spAutoFit/>
          </a:bodyPr>
          <a:lstStyle/>
          <a:p>
            <a:pPr marL="12700">
              <a:lnSpc>
                <a:spcPct val="100000"/>
              </a:lnSpc>
              <a:spcBef>
                <a:spcPts val="100"/>
              </a:spcBef>
            </a:pPr>
            <a:r>
              <a:rPr sz="1000" spc="-5">
                <a:solidFill>
                  <a:srgbClr val="006EB6"/>
                </a:solidFill>
                <a:latin typeface="Century"/>
                <a:cs typeface="Century"/>
              </a:rPr>
              <a:t>JOINT </a:t>
            </a:r>
            <a:r>
              <a:rPr sz="1000" spc="-10">
                <a:solidFill>
                  <a:srgbClr val="006EB6"/>
                </a:solidFill>
                <a:latin typeface="Century"/>
                <a:cs typeface="Century"/>
              </a:rPr>
              <a:t>ADMINISTRATIVE</a:t>
            </a:r>
            <a:r>
              <a:rPr sz="1000" spc="-65">
                <a:solidFill>
                  <a:srgbClr val="006EB6"/>
                </a:solidFill>
                <a:latin typeface="Century"/>
                <a:cs typeface="Century"/>
              </a:rPr>
              <a:t> </a:t>
            </a:r>
            <a:r>
              <a:rPr sz="1000" spc="-10">
                <a:solidFill>
                  <a:srgbClr val="006EB6"/>
                </a:solidFill>
                <a:latin typeface="Century"/>
                <a:cs typeface="Century"/>
              </a:rPr>
              <a:t>OPERATIONS</a:t>
            </a:r>
            <a:endParaRPr sz="1000">
              <a:latin typeface="Century"/>
              <a:cs typeface="Century"/>
            </a:endParaRPr>
          </a:p>
        </p:txBody>
      </p:sp>
      <p:sp>
        <p:nvSpPr>
          <p:cNvPr id="4" name="object 4"/>
          <p:cNvSpPr/>
          <p:nvPr/>
        </p:nvSpPr>
        <p:spPr>
          <a:xfrm>
            <a:off x="5950711" y="4849684"/>
            <a:ext cx="100231" cy="1050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42390" y="4851417"/>
            <a:ext cx="66141" cy="10330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777760" y="4851420"/>
            <a:ext cx="103720" cy="101561"/>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744688"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endParaRPr/>
          </a:p>
        </p:txBody>
      </p:sp>
      <p:sp>
        <p:nvSpPr>
          <p:cNvPr id="8" name="object 8"/>
          <p:cNvSpPr/>
          <p:nvPr/>
        </p:nvSpPr>
        <p:spPr>
          <a:xfrm>
            <a:off x="5915062"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endParaRPr/>
          </a:p>
        </p:txBody>
      </p:sp>
      <p:sp>
        <p:nvSpPr>
          <p:cNvPr id="10" name="object 10"/>
          <p:cNvSpPr txBox="1">
            <a:spLocks noGrp="1"/>
          </p:cNvSpPr>
          <p:nvPr>
            <p:ph type="title"/>
          </p:nvPr>
        </p:nvSpPr>
        <p:spPr>
          <a:xfrm>
            <a:off x="444500" y="365323"/>
            <a:ext cx="8255056" cy="382156"/>
          </a:xfrm>
          <a:prstGeom prst="rect">
            <a:avLst/>
          </a:prstGeom>
        </p:spPr>
        <p:txBody>
          <a:bodyPr vert="horz" wrap="square" lIns="0" tIns="12700" rIns="0" bIns="0" rtlCol="0">
            <a:spAutoFit/>
          </a:bodyPr>
          <a:lstStyle/>
          <a:p>
            <a:pPr marL="12700">
              <a:lnSpc>
                <a:spcPct val="100000"/>
              </a:lnSpc>
              <a:spcBef>
                <a:spcPts val="100"/>
              </a:spcBef>
            </a:pPr>
            <a:r>
              <a:rPr lang="en-US"/>
              <a:t>Questions</a:t>
            </a:r>
          </a:p>
        </p:txBody>
      </p:sp>
      <p:sp>
        <p:nvSpPr>
          <p:cNvPr id="11" name="object 11"/>
          <p:cNvSpPr/>
          <p:nvPr/>
        </p:nvSpPr>
        <p:spPr>
          <a:xfrm>
            <a:off x="0" y="885825"/>
            <a:ext cx="9144000" cy="0"/>
          </a:xfrm>
          <a:custGeom>
            <a:avLst/>
            <a:gdLst/>
            <a:ahLst/>
            <a:cxnLst/>
            <a:rect l="l" t="t" r="r" b="b"/>
            <a:pathLst>
              <a:path w="9144000">
                <a:moveTo>
                  <a:pt x="0" y="0"/>
                </a:moveTo>
                <a:lnTo>
                  <a:pt x="9144000" y="0"/>
                </a:lnTo>
              </a:path>
            </a:pathLst>
          </a:custGeom>
          <a:ln w="57150">
            <a:solidFill>
              <a:srgbClr val="347863"/>
            </a:solidFill>
          </a:ln>
        </p:spPr>
        <p:txBody>
          <a:bodyPr wrap="square" lIns="0" tIns="0" rIns="0" bIns="0" rtlCol="0"/>
          <a:lstStyle/>
          <a:p>
            <a:endParaRPr/>
          </a:p>
        </p:txBody>
      </p:sp>
      <p:sp>
        <p:nvSpPr>
          <p:cNvPr id="12" name="object 12"/>
          <p:cNvSpPr txBox="1"/>
          <p:nvPr/>
        </p:nvSpPr>
        <p:spPr>
          <a:xfrm>
            <a:off x="533400" y="1080848"/>
            <a:ext cx="7632699" cy="3244478"/>
          </a:xfrm>
          <a:prstGeom prst="rect">
            <a:avLst/>
          </a:prstGeom>
          <a:noFill/>
        </p:spPr>
        <p:txBody>
          <a:bodyPr vert="horz" wrap="square" lIns="0" tIns="12700" rIns="0" bIns="0" rtlCol="0" anchor="t">
            <a:spAutoFit/>
          </a:bodyPr>
          <a:lstStyle/>
          <a:p>
            <a:r>
              <a:rPr lang="en-US" sz="1200" dirty="0">
                <a:solidFill>
                  <a:srgbClr val="5A471B"/>
                </a:solidFill>
                <a:latin typeface="Arial"/>
                <a:cs typeface="Arial"/>
              </a:rPr>
              <a:t>J</a:t>
            </a:r>
            <a:r>
              <a:rPr lang="en-US" sz="1400" dirty="0">
                <a:solidFill>
                  <a:srgbClr val="5A471B"/>
                </a:solidFill>
                <a:latin typeface="Arial"/>
                <a:cs typeface="Arial"/>
              </a:rPr>
              <a:t>AO is here to assist you with your onboarding questions. Please contact the following teams:</a:t>
            </a:r>
          </a:p>
          <a:p>
            <a:pPr marL="285750" indent="-285750">
              <a:buFont typeface="Arial" panose="020B0604020202020204" pitchFamily="34" charset="0"/>
              <a:buChar char="•"/>
            </a:pPr>
            <a:r>
              <a:rPr lang="en-US" sz="1400" dirty="0">
                <a:solidFill>
                  <a:srgbClr val="5A471B"/>
                </a:solidFill>
                <a:latin typeface="Arial"/>
                <a:cs typeface="Arial"/>
              </a:rPr>
              <a:t>For Compensation inquiries such as certain QuickTime, leave, FMLA, leave share, telework, tax issues, wage schedule, or other issues, please submit via </a:t>
            </a:r>
            <a:r>
              <a:rPr lang="en-US" sz="1400" dirty="0">
                <a:solidFill>
                  <a:srgbClr val="5A471B"/>
                </a:solidFill>
                <a:latin typeface="Arial"/>
                <a:cs typeface="Arial"/>
                <a:hlinkClick r:id="rId6"/>
              </a:rPr>
              <a:t>mySupport</a:t>
            </a:r>
            <a:endParaRPr lang="en-US" sz="1400" dirty="0">
              <a:solidFill>
                <a:srgbClr val="5A471B"/>
              </a:solidFill>
              <a:latin typeface="Arial"/>
              <a:cs typeface="Arial"/>
            </a:endParaRPr>
          </a:p>
          <a:p>
            <a:pPr marL="285750" indent="-285750">
              <a:buFont typeface="Arial" panose="020B0604020202020204" pitchFamily="34" charset="0"/>
              <a:buChar char="•"/>
            </a:pPr>
            <a:r>
              <a:rPr lang="en-US" sz="1400" dirty="0">
                <a:solidFill>
                  <a:srgbClr val="5A471B"/>
                </a:solidFill>
                <a:latin typeface="Arial"/>
                <a:cs typeface="Arial"/>
              </a:rPr>
              <a:t>For assistance with Benefits inquiries related to retirement estimates, qualifying life events, new employee enrollments, work/life, and general benefits questions, please submit through </a:t>
            </a:r>
            <a:r>
              <a:rPr lang="en-US" sz="1400" dirty="0">
                <a:solidFill>
                  <a:srgbClr val="5A471B"/>
                </a:solidFill>
                <a:latin typeface="Arial"/>
                <a:cs typeface="Arial"/>
                <a:hlinkClick r:id="rId6"/>
              </a:rPr>
              <a:t>mySupport</a:t>
            </a:r>
            <a:endParaRPr lang="en-US" sz="1400" dirty="0">
              <a:solidFill>
                <a:srgbClr val="5A471B"/>
              </a:solidFill>
              <a:latin typeface="Arial"/>
              <a:cs typeface="Arial"/>
            </a:endParaRPr>
          </a:p>
          <a:p>
            <a:pPr marL="285750" indent="-285750">
              <a:buFont typeface="Arial" panose="020B0604020202020204" pitchFamily="34" charset="0"/>
              <a:buChar char="•"/>
            </a:pPr>
            <a:r>
              <a:rPr lang="en-US" sz="1400" dirty="0">
                <a:solidFill>
                  <a:srgbClr val="5A471B"/>
                </a:solidFill>
                <a:latin typeface="Arial"/>
                <a:cs typeface="Arial"/>
              </a:rPr>
              <a:t>For assistance with Personnel Security inquiries related to background investigations and fingerprinting, PIV cards, and medical/drug tests, please email </a:t>
            </a:r>
            <a:r>
              <a:rPr lang="en-US" sz="1400" dirty="0">
                <a:solidFill>
                  <a:srgbClr val="5A471B"/>
                </a:solidFill>
                <a:latin typeface="Arial"/>
                <a:cs typeface="Arial"/>
                <a:hlinkClick r:id="rId7"/>
              </a:rPr>
              <a:t>FWS_Personnelsecurity@fws.gov</a:t>
            </a:r>
            <a:endParaRPr lang="en-US" sz="1400" dirty="0">
              <a:solidFill>
                <a:srgbClr val="5A471B"/>
              </a:solidFill>
              <a:latin typeface="Arial"/>
              <a:cs typeface="Arial"/>
            </a:endParaRPr>
          </a:p>
          <a:p>
            <a:pPr marL="285750" indent="-285750">
              <a:buFont typeface="Arial" panose="020B0604020202020204" pitchFamily="34" charset="0"/>
              <a:buChar char="•"/>
            </a:pPr>
            <a:r>
              <a:rPr lang="en-US" sz="1400" dirty="0">
                <a:solidFill>
                  <a:srgbClr val="5A471B"/>
                </a:solidFill>
                <a:latin typeface="Arial"/>
                <a:cs typeface="Arial"/>
              </a:rPr>
              <a:t>For assistance with Processing inquiries related to personnel actions and general processing questions, please </a:t>
            </a:r>
            <a:r>
              <a:rPr lang="en-US" sz="1400">
                <a:solidFill>
                  <a:srgbClr val="5A471B"/>
                </a:solidFill>
                <a:latin typeface="Arial"/>
                <a:cs typeface="Arial"/>
              </a:rPr>
              <a:t>request through </a:t>
            </a:r>
            <a:r>
              <a:rPr lang="en-US" sz="1400">
                <a:solidFill>
                  <a:srgbClr val="5A471B"/>
                </a:solidFill>
                <a:latin typeface="Arial"/>
                <a:cs typeface="Arial"/>
                <a:hlinkClick r:id="rId6"/>
              </a:rPr>
              <a:t>mySupport</a:t>
            </a:r>
            <a:endParaRPr lang="en-US" sz="1400" dirty="0">
              <a:solidFill>
                <a:srgbClr val="5A471B"/>
              </a:solidFill>
              <a:latin typeface="Arial"/>
              <a:cs typeface="Arial"/>
            </a:endParaRPr>
          </a:p>
          <a:p>
            <a:pPr marL="285750" indent="-285750">
              <a:buFont typeface="Arial" panose="020B0604020202020204" pitchFamily="34" charset="0"/>
              <a:buChar char="•"/>
            </a:pPr>
            <a:r>
              <a:rPr lang="en-US" sz="1400" dirty="0">
                <a:solidFill>
                  <a:srgbClr val="5A471B"/>
                </a:solidFill>
                <a:latin typeface="Arial"/>
                <a:cs typeface="Arial"/>
              </a:rPr>
              <a:t>For assistance with Systems and Records inquiries related to requests for FPPS or </a:t>
            </a:r>
            <a:r>
              <a:rPr lang="en-US" sz="1400" dirty="0" err="1">
                <a:solidFill>
                  <a:srgbClr val="5A471B"/>
                </a:solidFill>
                <a:latin typeface="Arial"/>
                <a:cs typeface="Arial"/>
              </a:rPr>
              <a:t>eOPF</a:t>
            </a:r>
            <a:r>
              <a:rPr lang="en-US" sz="1400" dirty="0">
                <a:solidFill>
                  <a:srgbClr val="5A471B"/>
                </a:solidFill>
                <a:latin typeface="Arial"/>
                <a:cs typeface="Arial"/>
              </a:rPr>
              <a:t> access, access terminations, and general HR Systems related questions, please email </a:t>
            </a:r>
            <a:r>
              <a:rPr lang="en-US" sz="1400" dirty="0">
                <a:solidFill>
                  <a:srgbClr val="5A471B"/>
                </a:solidFill>
                <a:latin typeface="Arial"/>
                <a:cs typeface="Arial"/>
                <a:hlinkClick r:id="rId8"/>
              </a:rPr>
              <a:t>FWS_Systems_Records@fws.gov</a:t>
            </a:r>
            <a:endParaRPr lang="en-US" sz="1400" dirty="0">
              <a:solidFill>
                <a:srgbClr val="5A471B"/>
              </a:solidFill>
              <a:latin typeface="Arial"/>
              <a:cs typeface="Arial"/>
            </a:endParaRPr>
          </a:p>
          <a:p>
            <a:pPr marL="285750" indent="-285750">
              <a:buFont typeface="Arial" panose="020B0604020202020204" pitchFamily="34" charset="0"/>
              <a:buChar char="•"/>
            </a:pPr>
            <a:endParaRPr lang="en-US" sz="1400" dirty="0">
              <a:solidFill>
                <a:srgbClr val="5A471B"/>
              </a:solidFill>
              <a:latin typeface="Arial"/>
              <a:cs typeface="Arial"/>
            </a:endParaRPr>
          </a:p>
        </p:txBody>
      </p:sp>
      <p:sp>
        <p:nvSpPr>
          <p:cNvPr id="13" name="object 3">
            <a:extLst>
              <a:ext uri="{FF2B5EF4-FFF2-40B4-BE49-F238E27FC236}">
                <a16:creationId xmlns:a16="http://schemas.microsoft.com/office/drawing/2014/main" id="{F3725EDE-5C10-4B1B-8DD2-1E87749C8214}"/>
              </a:ext>
            </a:extLst>
          </p:cNvPr>
          <p:cNvSpPr txBox="1"/>
          <p:nvPr/>
        </p:nvSpPr>
        <p:spPr>
          <a:xfrm>
            <a:off x="444499" y="4815013"/>
            <a:ext cx="644523" cy="166712"/>
          </a:xfrm>
          <a:prstGeom prst="rect">
            <a:avLst/>
          </a:prstGeom>
        </p:spPr>
        <p:txBody>
          <a:bodyPr vert="horz" wrap="square" lIns="0" tIns="12700" rIns="0" bIns="0" rtlCol="0">
            <a:spAutoFit/>
          </a:bodyPr>
          <a:lstStyle/>
          <a:p>
            <a:pPr marL="12700">
              <a:lnSpc>
                <a:spcPct val="100000"/>
              </a:lnSpc>
              <a:spcBef>
                <a:spcPts val="100"/>
              </a:spcBef>
            </a:pPr>
            <a:r>
              <a:rPr sz="1000" spc="-5">
                <a:solidFill>
                  <a:srgbClr val="006EB6"/>
                </a:solidFill>
                <a:latin typeface="Century"/>
                <a:cs typeface="Century"/>
              </a:rPr>
              <a:t>pg </a:t>
            </a:r>
            <a:fld id="{185B9E5A-512F-4812-95A8-FA19FCEB646A}" type="slidenum">
              <a:rPr lang="en-US" sz="1000" spc="-5" smtClean="0">
                <a:solidFill>
                  <a:srgbClr val="006EB6"/>
                </a:solidFill>
                <a:latin typeface="Century"/>
                <a:cs typeface="Century"/>
              </a:rPr>
              <a:t>54</a:t>
            </a:fld>
            <a:endParaRPr sz="1000">
              <a:latin typeface="Century"/>
              <a:cs typeface="Century"/>
            </a:endParaRPr>
          </a:p>
        </p:txBody>
      </p:sp>
    </p:spTree>
    <p:extLst>
      <p:ext uri="{BB962C8B-B14F-4D97-AF65-F5344CB8AC3E}">
        <p14:creationId xmlns:p14="http://schemas.microsoft.com/office/powerpoint/2010/main" val="26326180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152579" y="4809505"/>
            <a:ext cx="2546985" cy="177800"/>
          </a:xfrm>
          <a:prstGeom prst="rect">
            <a:avLst/>
          </a:prstGeom>
        </p:spPr>
        <p:txBody>
          <a:bodyPr vert="horz" wrap="square" lIns="0" tIns="12700" rIns="0" bIns="0" rtlCol="0">
            <a:spAutoFit/>
          </a:bodyPr>
          <a:lstStyle/>
          <a:p>
            <a:pPr marL="12700">
              <a:lnSpc>
                <a:spcPct val="100000"/>
              </a:lnSpc>
              <a:spcBef>
                <a:spcPts val="100"/>
              </a:spcBef>
            </a:pPr>
            <a:r>
              <a:rPr sz="1000" spc="-5">
                <a:solidFill>
                  <a:srgbClr val="006EB6"/>
                </a:solidFill>
                <a:latin typeface="Century"/>
                <a:cs typeface="Century"/>
              </a:rPr>
              <a:t>JOINT </a:t>
            </a:r>
            <a:r>
              <a:rPr sz="1000" spc="-10">
                <a:solidFill>
                  <a:srgbClr val="006EB6"/>
                </a:solidFill>
                <a:latin typeface="Century"/>
                <a:cs typeface="Century"/>
              </a:rPr>
              <a:t>ADMINISTRATIVE</a:t>
            </a:r>
            <a:r>
              <a:rPr sz="1000" spc="-65">
                <a:solidFill>
                  <a:srgbClr val="006EB6"/>
                </a:solidFill>
                <a:latin typeface="Century"/>
                <a:cs typeface="Century"/>
              </a:rPr>
              <a:t> </a:t>
            </a:r>
            <a:r>
              <a:rPr sz="1000" spc="-10">
                <a:solidFill>
                  <a:srgbClr val="006EB6"/>
                </a:solidFill>
                <a:latin typeface="Century"/>
                <a:cs typeface="Century"/>
              </a:rPr>
              <a:t>OPERATIONS</a:t>
            </a:r>
            <a:endParaRPr sz="1000">
              <a:latin typeface="Century"/>
              <a:cs typeface="Century"/>
            </a:endParaRPr>
          </a:p>
        </p:txBody>
      </p:sp>
      <p:sp>
        <p:nvSpPr>
          <p:cNvPr id="4" name="object 4"/>
          <p:cNvSpPr/>
          <p:nvPr/>
        </p:nvSpPr>
        <p:spPr>
          <a:xfrm>
            <a:off x="5950711" y="4849684"/>
            <a:ext cx="100231" cy="10502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642390" y="4851417"/>
            <a:ext cx="66141" cy="103301"/>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777760" y="4851420"/>
            <a:ext cx="103720" cy="101561"/>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5744688"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endParaRPr/>
          </a:p>
        </p:txBody>
      </p:sp>
      <p:sp>
        <p:nvSpPr>
          <p:cNvPr id="8" name="object 8"/>
          <p:cNvSpPr/>
          <p:nvPr/>
        </p:nvSpPr>
        <p:spPr>
          <a:xfrm>
            <a:off x="5915062"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endParaRPr/>
          </a:p>
        </p:txBody>
      </p:sp>
      <p:sp>
        <p:nvSpPr>
          <p:cNvPr id="9" name="object 9"/>
          <p:cNvSpPr/>
          <p:nvPr/>
        </p:nvSpPr>
        <p:spPr>
          <a:xfrm>
            <a:off x="1089025" y="4902200"/>
            <a:ext cx="4337050" cy="0"/>
          </a:xfrm>
          <a:custGeom>
            <a:avLst/>
            <a:gdLst/>
            <a:ahLst/>
            <a:cxnLst/>
            <a:rect l="l" t="t" r="r" b="b"/>
            <a:pathLst>
              <a:path w="4337050">
                <a:moveTo>
                  <a:pt x="4337050" y="0"/>
                </a:moveTo>
                <a:lnTo>
                  <a:pt x="0" y="0"/>
                </a:lnTo>
              </a:path>
            </a:pathLst>
          </a:custGeom>
          <a:ln w="6350">
            <a:solidFill>
              <a:srgbClr val="5A471B"/>
            </a:solidFill>
          </a:ln>
        </p:spPr>
        <p:txBody>
          <a:bodyPr wrap="square" lIns="0" tIns="0" rIns="0" bIns="0" rtlCol="0"/>
          <a:lstStyle/>
          <a:p>
            <a:endParaRPr/>
          </a:p>
        </p:txBody>
      </p:sp>
      <p:sp>
        <p:nvSpPr>
          <p:cNvPr id="11" name="object 11"/>
          <p:cNvSpPr/>
          <p:nvPr/>
        </p:nvSpPr>
        <p:spPr>
          <a:xfrm>
            <a:off x="0" y="857250"/>
            <a:ext cx="9144000" cy="3371850"/>
          </a:xfrm>
          <a:custGeom>
            <a:avLst/>
            <a:gdLst/>
            <a:ahLst/>
            <a:cxnLst/>
            <a:rect l="l" t="t" r="r" b="b"/>
            <a:pathLst>
              <a:path w="9144000" h="3371850">
                <a:moveTo>
                  <a:pt x="0" y="3371850"/>
                </a:moveTo>
                <a:lnTo>
                  <a:pt x="9144000" y="3371850"/>
                </a:lnTo>
                <a:lnTo>
                  <a:pt x="9144000" y="0"/>
                </a:lnTo>
                <a:lnTo>
                  <a:pt x="0" y="0"/>
                </a:lnTo>
                <a:lnTo>
                  <a:pt x="0" y="3371850"/>
                </a:lnTo>
                <a:close/>
              </a:path>
            </a:pathLst>
          </a:custGeom>
          <a:solidFill>
            <a:srgbClr val="347863"/>
          </a:solidFill>
        </p:spPr>
        <p:txBody>
          <a:bodyPr wrap="square" lIns="0" tIns="0" rIns="0" bIns="0" rtlCol="0"/>
          <a:lstStyle/>
          <a:p>
            <a:endParaRPr/>
          </a:p>
        </p:txBody>
      </p:sp>
      <p:sp>
        <p:nvSpPr>
          <p:cNvPr id="12" name="object 12"/>
          <p:cNvSpPr txBox="1"/>
          <p:nvPr/>
        </p:nvSpPr>
        <p:spPr>
          <a:xfrm>
            <a:off x="-12032" y="2382874"/>
            <a:ext cx="9144000" cy="443711"/>
          </a:xfrm>
          <a:prstGeom prst="rect">
            <a:avLst/>
          </a:prstGeom>
        </p:spPr>
        <p:txBody>
          <a:bodyPr vert="horz" wrap="square" lIns="0" tIns="12700" rIns="0" bIns="0" rtlCol="0">
            <a:spAutoFit/>
          </a:bodyPr>
          <a:lstStyle/>
          <a:p>
            <a:pPr marL="12700" algn="ctr">
              <a:lnSpc>
                <a:spcPct val="100000"/>
              </a:lnSpc>
              <a:spcBef>
                <a:spcPts val="100"/>
              </a:spcBef>
              <a:tabLst>
                <a:tab pos="469265" algn="l"/>
                <a:tab pos="469900" algn="l"/>
              </a:tabLst>
            </a:pPr>
            <a:r>
              <a:rPr lang="en-US" sz="2800" b="1">
                <a:solidFill>
                  <a:srgbClr val="FFFFFF"/>
                </a:solidFill>
                <a:latin typeface="Arial"/>
                <a:cs typeface="Arial"/>
              </a:rPr>
              <a:t>Thank you!</a:t>
            </a:r>
            <a:endParaRPr sz="2800">
              <a:latin typeface="Arial"/>
              <a:cs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998149" y="1524288"/>
            <a:ext cx="1147698" cy="1371600"/>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4884083" y="3581675"/>
            <a:ext cx="300990" cy="315595"/>
          </a:xfrm>
          <a:custGeom>
            <a:avLst/>
            <a:gdLst/>
            <a:ahLst/>
            <a:cxnLst/>
            <a:rect l="l" t="t" r="r" b="b"/>
            <a:pathLst>
              <a:path w="300989" h="315595">
                <a:moveTo>
                  <a:pt x="149974" y="0"/>
                </a:moveTo>
                <a:lnTo>
                  <a:pt x="98176" y="6788"/>
                </a:lnTo>
                <a:lnTo>
                  <a:pt x="62217" y="23390"/>
                </a:lnTo>
                <a:lnTo>
                  <a:pt x="26679" y="59191"/>
                </a:lnTo>
                <a:lnTo>
                  <a:pt x="7972" y="98002"/>
                </a:lnTo>
                <a:lnTo>
                  <a:pt x="885" y="137079"/>
                </a:lnTo>
                <a:lnTo>
                  <a:pt x="0" y="159423"/>
                </a:lnTo>
                <a:lnTo>
                  <a:pt x="2552" y="193836"/>
                </a:lnTo>
                <a:lnTo>
                  <a:pt x="22968" y="250938"/>
                </a:lnTo>
                <a:lnTo>
                  <a:pt x="63014" y="291764"/>
                </a:lnTo>
                <a:lnTo>
                  <a:pt x="118011" y="312496"/>
                </a:lnTo>
                <a:lnTo>
                  <a:pt x="150825" y="315086"/>
                </a:lnTo>
                <a:lnTo>
                  <a:pt x="183264" y="312482"/>
                </a:lnTo>
                <a:lnTo>
                  <a:pt x="212269" y="304668"/>
                </a:lnTo>
                <a:lnTo>
                  <a:pt x="237837" y="291646"/>
                </a:lnTo>
                <a:lnTo>
                  <a:pt x="259969" y="273418"/>
                </a:lnTo>
                <a:lnTo>
                  <a:pt x="268500" y="262508"/>
                </a:lnTo>
                <a:lnTo>
                  <a:pt x="150609" y="262508"/>
                </a:lnTo>
                <a:lnTo>
                  <a:pt x="132710" y="260839"/>
                </a:lnTo>
                <a:lnTo>
                  <a:pt x="88849" y="235800"/>
                </a:lnTo>
                <a:lnTo>
                  <a:pt x="66037" y="181653"/>
                </a:lnTo>
                <a:lnTo>
                  <a:pt x="64554" y="157962"/>
                </a:lnTo>
                <a:lnTo>
                  <a:pt x="64566" y="156502"/>
                </a:lnTo>
                <a:lnTo>
                  <a:pt x="70440" y="111383"/>
                </a:lnTo>
                <a:lnTo>
                  <a:pt x="100994" y="67265"/>
                </a:lnTo>
                <a:lnTo>
                  <a:pt x="150609" y="52590"/>
                </a:lnTo>
                <a:lnTo>
                  <a:pt x="268137" y="52590"/>
                </a:lnTo>
                <a:lnTo>
                  <a:pt x="259651" y="41782"/>
                </a:lnTo>
                <a:lnTo>
                  <a:pt x="237372" y="23504"/>
                </a:lnTo>
                <a:lnTo>
                  <a:pt x="211666" y="10447"/>
                </a:lnTo>
                <a:lnTo>
                  <a:pt x="182532" y="2612"/>
                </a:lnTo>
                <a:lnTo>
                  <a:pt x="149974" y="0"/>
                </a:lnTo>
                <a:close/>
              </a:path>
              <a:path w="300989" h="315595">
                <a:moveTo>
                  <a:pt x="268137" y="52590"/>
                </a:moveTo>
                <a:lnTo>
                  <a:pt x="150609" y="52590"/>
                </a:lnTo>
                <a:lnTo>
                  <a:pt x="169006" y="54200"/>
                </a:lnTo>
                <a:lnTo>
                  <a:pt x="185488" y="59031"/>
                </a:lnTo>
                <a:lnTo>
                  <a:pt x="222924" y="92908"/>
                </a:lnTo>
                <a:lnTo>
                  <a:pt x="234607" y="131979"/>
                </a:lnTo>
                <a:lnTo>
                  <a:pt x="236067" y="156502"/>
                </a:lnTo>
                <a:lnTo>
                  <a:pt x="234567" y="181350"/>
                </a:lnTo>
                <a:lnTo>
                  <a:pt x="222565" y="221099"/>
                </a:lnTo>
                <a:lnTo>
                  <a:pt x="184694" y="255881"/>
                </a:lnTo>
                <a:lnTo>
                  <a:pt x="150609" y="262508"/>
                </a:lnTo>
                <a:lnTo>
                  <a:pt x="268500" y="262508"/>
                </a:lnTo>
                <a:lnTo>
                  <a:pt x="290590" y="223720"/>
                </a:lnTo>
                <a:lnTo>
                  <a:pt x="300692" y="159423"/>
                </a:lnTo>
                <a:lnTo>
                  <a:pt x="300692" y="156502"/>
                </a:lnTo>
                <a:lnTo>
                  <a:pt x="298227" y="122798"/>
                </a:lnTo>
                <a:lnTo>
                  <a:pt x="290512" y="91714"/>
                </a:lnTo>
                <a:lnTo>
                  <a:pt x="277653" y="64709"/>
                </a:lnTo>
                <a:lnTo>
                  <a:pt x="268137" y="52590"/>
                </a:lnTo>
                <a:close/>
              </a:path>
            </a:pathLst>
          </a:custGeom>
          <a:solidFill>
            <a:srgbClr val="5A471B"/>
          </a:solidFill>
        </p:spPr>
        <p:txBody>
          <a:bodyPr wrap="square" lIns="0" tIns="0" rIns="0" bIns="0" rtlCol="0"/>
          <a:lstStyle/>
          <a:p>
            <a:endParaRPr/>
          </a:p>
        </p:txBody>
      </p:sp>
      <p:sp>
        <p:nvSpPr>
          <p:cNvPr id="4" name="object 4"/>
          <p:cNvSpPr/>
          <p:nvPr/>
        </p:nvSpPr>
        <p:spPr>
          <a:xfrm>
            <a:off x="3959115" y="3586876"/>
            <a:ext cx="198755" cy="310515"/>
          </a:xfrm>
          <a:custGeom>
            <a:avLst/>
            <a:gdLst/>
            <a:ahLst/>
            <a:cxnLst/>
            <a:rect l="l" t="t" r="r" b="b"/>
            <a:pathLst>
              <a:path w="198754" h="310514">
                <a:moveTo>
                  <a:pt x="59016" y="203885"/>
                </a:moveTo>
                <a:lnTo>
                  <a:pt x="0" y="210540"/>
                </a:lnTo>
                <a:lnTo>
                  <a:pt x="1638" y="233488"/>
                </a:lnTo>
                <a:lnTo>
                  <a:pt x="6345" y="253487"/>
                </a:lnTo>
                <a:lnTo>
                  <a:pt x="38662" y="295683"/>
                </a:lnTo>
                <a:lnTo>
                  <a:pt x="95618" y="309892"/>
                </a:lnTo>
                <a:lnTo>
                  <a:pt x="114230" y="308885"/>
                </a:lnTo>
                <a:lnTo>
                  <a:pt x="158648" y="293776"/>
                </a:lnTo>
                <a:lnTo>
                  <a:pt x="186173" y="263715"/>
                </a:lnTo>
                <a:lnTo>
                  <a:pt x="188946" y="257302"/>
                </a:lnTo>
                <a:lnTo>
                  <a:pt x="97726" y="257302"/>
                </a:lnTo>
                <a:lnTo>
                  <a:pt x="88023" y="256275"/>
                </a:lnTo>
                <a:lnTo>
                  <a:pt x="61504" y="226231"/>
                </a:lnTo>
                <a:lnTo>
                  <a:pt x="59905" y="216020"/>
                </a:lnTo>
                <a:lnTo>
                  <a:pt x="59016" y="203885"/>
                </a:lnTo>
                <a:close/>
              </a:path>
              <a:path w="198754" h="310514">
                <a:moveTo>
                  <a:pt x="198424" y="0"/>
                </a:moveTo>
                <a:lnTo>
                  <a:pt x="136016" y="0"/>
                </a:lnTo>
                <a:lnTo>
                  <a:pt x="136016" y="196824"/>
                </a:lnTo>
                <a:lnTo>
                  <a:pt x="135474" y="213743"/>
                </a:lnTo>
                <a:lnTo>
                  <a:pt x="122242" y="250701"/>
                </a:lnTo>
                <a:lnTo>
                  <a:pt x="97726" y="257302"/>
                </a:lnTo>
                <a:lnTo>
                  <a:pt x="188946" y="257302"/>
                </a:lnTo>
                <a:lnTo>
                  <a:pt x="198004" y="210540"/>
                </a:lnTo>
                <a:lnTo>
                  <a:pt x="198330" y="196824"/>
                </a:lnTo>
                <a:lnTo>
                  <a:pt x="198424" y="0"/>
                </a:lnTo>
                <a:close/>
              </a:path>
            </a:pathLst>
          </a:custGeom>
          <a:solidFill>
            <a:srgbClr val="5A471B"/>
          </a:solidFill>
        </p:spPr>
        <p:txBody>
          <a:bodyPr wrap="square" lIns="0" tIns="0" rIns="0" bIns="0" rtlCol="0"/>
          <a:lstStyle/>
          <a:p>
            <a:endParaRPr/>
          </a:p>
        </p:txBody>
      </p:sp>
      <p:sp>
        <p:nvSpPr>
          <p:cNvPr id="5" name="object 5"/>
          <p:cNvSpPr/>
          <p:nvPr/>
        </p:nvSpPr>
        <p:spPr>
          <a:xfrm>
            <a:off x="4365227" y="3586882"/>
            <a:ext cx="311785" cy="304800"/>
          </a:xfrm>
          <a:custGeom>
            <a:avLst/>
            <a:gdLst/>
            <a:ahLst/>
            <a:cxnLst/>
            <a:rect l="l" t="t" r="r" b="b"/>
            <a:pathLst>
              <a:path w="311785" h="304800">
                <a:moveTo>
                  <a:pt x="186994" y="0"/>
                </a:moveTo>
                <a:lnTo>
                  <a:pt x="120789" y="0"/>
                </a:lnTo>
                <a:lnTo>
                  <a:pt x="0" y="304685"/>
                </a:lnTo>
                <a:lnTo>
                  <a:pt x="66420" y="304685"/>
                </a:lnTo>
                <a:lnTo>
                  <a:pt x="92011" y="235470"/>
                </a:lnTo>
                <a:lnTo>
                  <a:pt x="282955" y="235470"/>
                </a:lnTo>
                <a:lnTo>
                  <a:pt x="262035" y="184137"/>
                </a:lnTo>
                <a:lnTo>
                  <a:pt x="111264" y="184137"/>
                </a:lnTo>
                <a:lnTo>
                  <a:pt x="153149" y="71081"/>
                </a:lnTo>
                <a:lnTo>
                  <a:pt x="215962" y="71081"/>
                </a:lnTo>
                <a:lnTo>
                  <a:pt x="186994" y="0"/>
                </a:lnTo>
                <a:close/>
              </a:path>
              <a:path w="311785" h="304800">
                <a:moveTo>
                  <a:pt x="282955" y="235470"/>
                </a:moveTo>
                <a:lnTo>
                  <a:pt x="215976" y="235470"/>
                </a:lnTo>
                <a:lnTo>
                  <a:pt x="243052" y="304685"/>
                </a:lnTo>
                <a:lnTo>
                  <a:pt x="311162" y="304685"/>
                </a:lnTo>
                <a:lnTo>
                  <a:pt x="282955" y="235470"/>
                </a:lnTo>
                <a:close/>
              </a:path>
              <a:path w="311785" h="304800">
                <a:moveTo>
                  <a:pt x="215962" y="71081"/>
                </a:moveTo>
                <a:lnTo>
                  <a:pt x="153149" y="71081"/>
                </a:lnTo>
                <a:lnTo>
                  <a:pt x="195872" y="184137"/>
                </a:lnTo>
                <a:lnTo>
                  <a:pt x="262035" y="184137"/>
                </a:lnTo>
                <a:lnTo>
                  <a:pt x="215962" y="71081"/>
                </a:lnTo>
                <a:close/>
              </a:path>
            </a:pathLst>
          </a:custGeom>
          <a:solidFill>
            <a:srgbClr val="5A471B"/>
          </a:solidFill>
        </p:spPr>
        <p:txBody>
          <a:bodyPr wrap="square" lIns="0" tIns="0" rIns="0" bIns="0" rtlCol="0"/>
          <a:lstStyle/>
          <a:p>
            <a:endParaRPr/>
          </a:p>
        </p:txBody>
      </p:sp>
      <p:sp>
        <p:nvSpPr>
          <p:cNvPr id="6" name="object 6"/>
          <p:cNvSpPr/>
          <p:nvPr/>
        </p:nvSpPr>
        <p:spPr>
          <a:xfrm>
            <a:off x="4266015" y="3522308"/>
            <a:ext cx="0" cy="434340"/>
          </a:xfrm>
          <a:custGeom>
            <a:avLst/>
            <a:gdLst/>
            <a:ahLst/>
            <a:cxnLst/>
            <a:rect l="l" t="t" r="r" b="b"/>
            <a:pathLst>
              <a:path h="434339">
                <a:moveTo>
                  <a:pt x="0" y="433857"/>
                </a:moveTo>
                <a:lnTo>
                  <a:pt x="0" y="0"/>
                </a:lnTo>
              </a:path>
            </a:pathLst>
          </a:custGeom>
          <a:ln w="11912">
            <a:solidFill>
              <a:srgbClr val="5A471B"/>
            </a:solidFill>
          </a:ln>
        </p:spPr>
        <p:txBody>
          <a:bodyPr wrap="square" lIns="0" tIns="0" rIns="0" bIns="0" rtlCol="0"/>
          <a:lstStyle/>
          <a:p>
            <a:endParaRPr/>
          </a:p>
        </p:txBody>
      </p:sp>
      <p:sp>
        <p:nvSpPr>
          <p:cNvPr id="7" name="object 7"/>
          <p:cNvSpPr/>
          <p:nvPr/>
        </p:nvSpPr>
        <p:spPr>
          <a:xfrm>
            <a:off x="4777132" y="3522308"/>
            <a:ext cx="0" cy="434340"/>
          </a:xfrm>
          <a:custGeom>
            <a:avLst/>
            <a:gdLst/>
            <a:ahLst/>
            <a:cxnLst/>
            <a:rect l="l" t="t" r="r" b="b"/>
            <a:pathLst>
              <a:path h="434339">
                <a:moveTo>
                  <a:pt x="0" y="433857"/>
                </a:moveTo>
                <a:lnTo>
                  <a:pt x="0" y="0"/>
                </a:lnTo>
              </a:path>
            </a:pathLst>
          </a:custGeom>
          <a:ln w="11912">
            <a:solidFill>
              <a:srgbClr val="5A471B"/>
            </a:solidFill>
          </a:ln>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object 10"/>
          <p:cNvSpPr txBox="1">
            <a:spLocks noGrp="1"/>
          </p:cNvSpPr>
          <p:nvPr>
            <p:ph type="title"/>
          </p:nvPr>
        </p:nvSpPr>
        <p:spPr>
          <a:xfrm>
            <a:off x="444500" y="365323"/>
            <a:ext cx="8255056" cy="764312"/>
          </a:xfrm>
          <a:prstGeom prst="rect">
            <a:avLst/>
          </a:prstGeom>
        </p:spPr>
        <p:txBody>
          <a:bodyPr vert="horz" wrap="square" lIns="0" tIns="12700" rIns="0" bIns="0" rtlCol="0" anchor="t">
            <a:spAutoFit/>
          </a:bodyPr>
          <a:lstStyle/>
          <a:p>
            <a:pPr marL="12700">
              <a:spcBef>
                <a:spcPts val="100"/>
              </a:spcBef>
            </a:pPr>
            <a:r>
              <a:rPr lang="en-US"/>
              <a:t>USA Staffing Onboarding System</a:t>
            </a:r>
          </a:p>
          <a:p>
            <a:pPr marL="12700">
              <a:spcBef>
                <a:spcPts val="100"/>
              </a:spcBef>
            </a:pPr>
            <a:endParaRPr lang="en-US"/>
          </a:p>
        </p:txBody>
      </p:sp>
      <p:sp>
        <p:nvSpPr>
          <p:cNvPr id="11" name="object 11"/>
          <p:cNvSpPr/>
          <p:nvPr/>
        </p:nvSpPr>
        <p:spPr>
          <a:xfrm>
            <a:off x="0" y="885825"/>
            <a:ext cx="9144000" cy="0"/>
          </a:xfrm>
          <a:custGeom>
            <a:avLst/>
            <a:gdLst/>
            <a:ahLst/>
            <a:cxnLst/>
            <a:rect l="l" t="t" r="r" b="b"/>
            <a:pathLst>
              <a:path w="9144000">
                <a:moveTo>
                  <a:pt x="0" y="0"/>
                </a:moveTo>
                <a:lnTo>
                  <a:pt x="9144000" y="0"/>
                </a:lnTo>
              </a:path>
            </a:pathLst>
          </a:custGeom>
          <a:ln w="57150">
            <a:solidFill>
              <a:srgbClr val="347863"/>
            </a:solidFill>
          </a:ln>
        </p:spPr>
        <p:txBody>
          <a:bodyPr wrap="square" lIns="0" tIns="0" rIns="0" bIns="0" rtlCol="0"/>
          <a:lstStyle/>
          <a:p>
            <a:endParaRPr/>
          </a:p>
        </p:txBody>
      </p:sp>
      <p:sp>
        <p:nvSpPr>
          <p:cNvPr id="57" name="Google Shape;246;p18">
            <a:extLst>
              <a:ext uri="{FF2B5EF4-FFF2-40B4-BE49-F238E27FC236}">
                <a16:creationId xmlns:a16="http://schemas.microsoft.com/office/drawing/2014/main" id="{4B56A101-2920-493F-8349-200BF7990044}"/>
              </a:ext>
            </a:extLst>
          </p:cNvPr>
          <p:cNvSpPr txBox="1"/>
          <p:nvPr/>
        </p:nvSpPr>
        <p:spPr>
          <a:xfrm>
            <a:off x="228600" y="1054197"/>
            <a:ext cx="8709764" cy="4225369"/>
          </a:xfrm>
          <a:prstGeom prst="rect">
            <a:avLst/>
          </a:prstGeom>
          <a:noFill/>
          <a:ln>
            <a:noFill/>
          </a:ln>
        </p:spPr>
        <p:txBody>
          <a:bodyPr spcFirstLastPara="1" wrap="square" lIns="91425" tIns="45700" rIns="91425" bIns="45700" anchor="t" anchorCtr="0">
            <a:noAutofit/>
          </a:bodyPr>
          <a:lstStyle/>
          <a:p>
            <a:pPr marL="285750" indent="-285750">
              <a:buClr>
                <a:srgbClr val="00457C"/>
              </a:buClr>
              <a:buSzPts val="2400"/>
              <a:buFont typeface="Arial" panose="020B0604020202020204" pitchFamily="34" charset="0"/>
              <a:buChar char="•"/>
              <a:defRPr/>
            </a:pPr>
            <a:r>
              <a:rPr lang="en-US" dirty="0">
                <a:latin typeface="Arial"/>
                <a:cs typeface="Arial"/>
                <a:sym typeface="Arial"/>
              </a:rPr>
              <a:t>Complete the following New Hire Forms in USA Staffing Onboarding</a:t>
            </a:r>
          </a:p>
          <a:p>
            <a:pPr marL="285750" indent="-285750">
              <a:buClr>
                <a:srgbClr val="00457C"/>
              </a:buClr>
              <a:buSzPts val="2400"/>
              <a:buFont typeface="Arial" panose="020B0604020202020204" pitchFamily="34" charset="0"/>
              <a:buChar char="•"/>
              <a:defRPr/>
            </a:pPr>
            <a:r>
              <a:rPr lang="en-US" dirty="0">
                <a:solidFill>
                  <a:srgbClr val="5A471B"/>
                </a:solidFill>
                <a:latin typeface="Arial"/>
                <a:cs typeface="Arial"/>
                <a:sym typeface="Arial"/>
                <a:hlinkClick r:id="rId3"/>
              </a:rPr>
              <a:t>https://onboard.usastaffing.gov/Account/Login</a:t>
            </a:r>
            <a:r>
              <a:rPr lang="en-US" dirty="0">
                <a:solidFill>
                  <a:srgbClr val="5A471B"/>
                </a:solidFill>
                <a:latin typeface="Arial"/>
                <a:cs typeface="Arial"/>
                <a:sym typeface="Arial"/>
              </a:rPr>
              <a:t>.  </a:t>
            </a:r>
            <a:r>
              <a:rPr lang="en-US" dirty="0">
                <a:solidFill>
                  <a:srgbClr val="000000"/>
                </a:solidFill>
                <a:latin typeface="Arial"/>
                <a:cs typeface="Arial"/>
                <a:sym typeface="Arial"/>
              </a:rPr>
              <a:t>Employee's completing forms outside the Onboarding System email the forms to </a:t>
            </a:r>
            <a:r>
              <a:rPr lang="en-US" dirty="0">
                <a:solidFill>
                  <a:srgbClr val="5A471B"/>
                </a:solidFill>
                <a:latin typeface="Arial"/>
                <a:cs typeface="Arial"/>
                <a:hlinkClick r:id="rId4"/>
              </a:rPr>
              <a:t> mySupport </a:t>
            </a:r>
            <a:endParaRPr lang="en-US" dirty="0">
              <a:solidFill>
                <a:srgbClr val="5A471B"/>
              </a:solidFill>
              <a:latin typeface="Arial"/>
              <a:cs typeface="Arial"/>
            </a:endParaRPr>
          </a:p>
          <a:p>
            <a:pPr marL="742950" lvl="1" indent="-285750">
              <a:buClr>
                <a:srgbClr val="00457C"/>
              </a:buClr>
              <a:buSzPts val="2400"/>
              <a:buFont typeface="Arial" panose="020B0604020202020204" pitchFamily="34" charset="0"/>
              <a:buChar char="•"/>
              <a:defRPr/>
            </a:pPr>
            <a:r>
              <a:rPr lang="en-US" dirty="0">
                <a:latin typeface="Arial"/>
                <a:cs typeface="Arial"/>
                <a:sym typeface="Arial"/>
              </a:rPr>
              <a:t>SF-144: Statement of Prior Federal Service</a:t>
            </a:r>
            <a:endParaRPr lang="en-US" dirty="0">
              <a:latin typeface="Arial"/>
              <a:cs typeface="Arial"/>
            </a:endParaRPr>
          </a:p>
          <a:p>
            <a:pPr marL="742950" lvl="1" indent="-285750">
              <a:buClr>
                <a:srgbClr val="00457C"/>
              </a:buClr>
              <a:buSzPts val="2400"/>
              <a:buFont typeface="Arial" panose="020B0604020202020204" pitchFamily="34" charset="0"/>
              <a:buChar char="•"/>
              <a:defRPr/>
            </a:pPr>
            <a:r>
              <a:rPr lang="en-US" dirty="0">
                <a:latin typeface="Arial"/>
                <a:cs typeface="Arial"/>
              </a:rPr>
              <a:t>SF-181: Ethnicity and Race Identification</a:t>
            </a:r>
            <a:endParaRPr lang="en-US" dirty="0">
              <a:latin typeface="Arial"/>
              <a:cs typeface="Arial"/>
              <a:sym typeface="Arial"/>
            </a:endParaRPr>
          </a:p>
          <a:p>
            <a:pPr marL="742950" lvl="1" indent="-285750">
              <a:buClr>
                <a:srgbClr val="00457C"/>
              </a:buClr>
              <a:buSzPts val="2400"/>
              <a:buFont typeface="Arial" panose="020B0604020202020204" pitchFamily="34" charset="0"/>
              <a:buChar char="•"/>
              <a:defRPr/>
            </a:pPr>
            <a:r>
              <a:rPr lang="en-US" dirty="0">
                <a:latin typeface="Arial"/>
                <a:cs typeface="Arial"/>
                <a:sym typeface="Arial"/>
              </a:rPr>
              <a:t>SF-256: Self-Identification of Disability</a:t>
            </a:r>
            <a:endParaRPr lang="en-US" dirty="0">
              <a:latin typeface="Arial"/>
              <a:cs typeface="Arial"/>
            </a:endParaRPr>
          </a:p>
          <a:p>
            <a:pPr marL="742950" lvl="1" indent="-285750">
              <a:buClr>
                <a:srgbClr val="00457C"/>
              </a:buClr>
              <a:buSzPts val="2400"/>
              <a:buFont typeface="Arial" panose="020B0604020202020204" pitchFamily="34" charset="0"/>
              <a:buChar char="•"/>
              <a:defRPr/>
            </a:pPr>
            <a:r>
              <a:rPr lang="en-US" dirty="0">
                <a:latin typeface="Arial"/>
                <a:cs typeface="Arial"/>
                <a:sym typeface="Arial"/>
              </a:rPr>
              <a:t>FMS 2231: Direct Deposit</a:t>
            </a:r>
            <a:endParaRPr lang="en-US" dirty="0">
              <a:latin typeface="Arial"/>
              <a:cs typeface="Arial"/>
            </a:endParaRPr>
          </a:p>
          <a:p>
            <a:pPr marL="742950" lvl="1" indent="-285750">
              <a:buClr>
                <a:srgbClr val="00457C"/>
              </a:buClr>
              <a:buSzPts val="2400"/>
              <a:buFont typeface="Arial" panose="020B0604020202020204" pitchFamily="34" charset="0"/>
              <a:buChar char="•"/>
              <a:defRPr/>
            </a:pPr>
            <a:r>
              <a:rPr lang="en-US" dirty="0">
                <a:latin typeface="Arial"/>
                <a:cs typeface="Arial"/>
                <a:sym typeface="Arial"/>
              </a:rPr>
              <a:t>W-4: Federal Tax Withholding Allowance Certificate </a:t>
            </a:r>
            <a:endParaRPr lang="en-US" dirty="0">
              <a:latin typeface="Arial"/>
              <a:cs typeface="Arial"/>
            </a:endParaRPr>
          </a:p>
          <a:p>
            <a:pPr marL="742950" lvl="1" indent="-285750">
              <a:buClr>
                <a:srgbClr val="00457C"/>
              </a:buClr>
              <a:buSzPts val="2400"/>
              <a:buFont typeface="Arial" panose="020B0604020202020204" pitchFamily="34" charset="0"/>
              <a:buChar char="•"/>
              <a:defRPr/>
            </a:pPr>
            <a:r>
              <a:rPr lang="en-US" dirty="0">
                <a:latin typeface="Arial"/>
                <a:cs typeface="Arial"/>
              </a:rPr>
              <a:t>State Tax Withholding Certificate</a:t>
            </a:r>
          </a:p>
          <a:p>
            <a:pPr marL="742950" lvl="1" indent="-285750">
              <a:buClr>
                <a:srgbClr val="00457C"/>
              </a:buClr>
              <a:buSzPts val="2400"/>
              <a:buFont typeface="Arial" panose="020B0604020202020204" pitchFamily="34" charset="0"/>
              <a:buChar char="•"/>
              <a:defRPr/>
            </a:pPr>
            <a:r>
              <a:rPr lang="en-US" dirty="0">
                <a:latin typeface="Arial"/>
                <a:cs typeface="Arial"/>
                <a:sym typeface="Arial"/>
              </a:rPr>
              <a:t>Pre-Appointment Certification Statement  for Selective Service  Registration (males  only)</a:t>
            </a:r>
            <a:endParaRPr lang="en-US" dirty="0">
              <a:latin typeface="Arial"/>
              <a:cs typeface="Arial"/>
            </a:endParaRPr>
          </a:p>
          <a:p>
            <a:pPr marL="742950" lvl="1" indent="-285750">
              <a:buClr>
                <a:srgbClr val="00457C"/>
              </a:buClr>
              <a:buSzPts val="2400"/>
              <a:buFont typeface="Arial" panose="020B0604020202020204" pitchFamily="34" charset="0"/>
              <a:buChar char="•"/>
              <a:defRPr/>
            </a:pPr>
            <a:r>
              <a:rPr lang="en-US" dirty="0">
                <a:solidFill>
                  <a:srgbClr val="000000"/>
                </a:solidFill>
                <a:latin typeface="Arial"/>
                <a:cs typeface="Arial"/>
              </a:rPr>
              <a:t>A-23 Request Official  Mailing Address (Only for employees completing forms outside the Onboarding system).</a:t>
            </a:r>
          </a:p>
          <a:p>
            <a:pPr marL="742950" lvl="1" indent="-285750">
              <a:buClr>
                <a:srgbClr val="00457C"/>
              </a:buClr>
              <a:buSzPts val="2400"/>
              <a:buFont typeface="Arial" panose="020B0604020202020204" pitchFamily="34" charset="0"/>
              <a:buChar char="•"/>
              <a:defRPr/>
            </a:pPr>
            <a:r>
              <a:rPr lang="en-US" dirty="0">
                <a:solidFill>
                  <a:srgbClr val="000000"/>
                </a:solidFill>
                <a:latin typeface="Arial"/>
                <a:cs typeface="Arial"/>
              </a:rPr>
              <a:t>Forms must be completed by t</a:t>
            </a:r>
            <a:r>
              <a:rPr lang="en-US" dirty="0">
                <a:solidFill>
                  <a:srgbClr val="5A471B"/>
                </a:solidFill>
                <a:latin typeface="Arial"/>
                <a:cs typeface="Arial"/>
              </a:rPr>
              <a:t>he </a:t>
            </a:r>
            <a:r>
              <a:rPr lang="en-US" b="1" u="sng" dirty="0">
                <a:solidFill>
                  <a:srgbClr val="006DB6"/>
                </a:solidFill>
                <a:latin typeface="Arial"/>
                <a:cs typeface="Arial"/>
              </a:rPr>
              <a:t>end of the third day of employment.</a:t>
            </a:r>
            <a:endParaRPr lang="en-US" dirty="0">
              <a:ea typeface="+mn-lt"/>
              <a:cs typeface="+mn-lt"/>
            </a:endParaRPr>
          </a:p>
          <a:p>
            <a:pPr marL="742950" lvl="1" indent="-285750">
              <a:buClr>
                <a:srgbClr val="00457C"/>
              </a:buClr>
              <a:buSzPts val="2400"/>
              <a:buFont typeface="Arial" panose="020B0604020202020204" pitchFamily="34" charset="0"/>
              <a:buChar char="•"/>
              <a:defRPr/>
            </a:pPr>
            <a:endParaRPr lang="en-US" dirty="0">
              <a:solidFill>
                <a:srgbClr val="000000"/>
              </a:solidFill>
              <a:latin typeface="Arial"/>
              <a:cs typeface="Arial"/>
            </a:endParaRPr>
          </a:p>
          <a:p>
            <a:pPr lvl="1">
              <a:buClr>
                <a:srgbClr val="00457C"/>
              </a:buClr>
              <a:buSzPts val="2400"/>
              <a:defRPr/>
            </a:pPr>
            <a:endParaRPr lang="en-US" dirty="0">
              <a:solidFill>
                <a:srgbClr val="000000"/>
              </a:solidFill>
              <a:latin typeface="Arial"/>
              <a:cs typeface="Arial"/>
            </a:endParaRPr>
          </a:p>
          <a:p>
            <a:pPr lvl="1">
              <a:buClr>
                <a:srgbClr val="00457C"/>
              </a:buClr>
              <a:buSzPts val="2400"/>
              <a:defRPr/>
            </a:pPr>
            <a:endParaRPr lang="en-US" dirty="0">
              <a:solidFill>
                <a:srgbClr val="5A471B"/>
              </a:solidFill>
              <a:latin typeface="Arial"/>
              <a:cs typeface="Arial"/>
            </a:endParaRPr>
          </a:p>
        </p:txBody>
      </p:sp>
      <p:sp>
        <p:nvSpPr>
          <p:cNvPr id="8" name="object 7">
            <a:extLst>
              <a:ext uri="{FF2B5EF4-FFF2-40B4-BE49-F238E27FC236}">
                <a16:creationId xmlns:a16="http://schemas.microsoft.com/office/drawing/2014/main" id="{C4562867-BF87-46C3-854C-5CFEB77CA425}"/>
              </a:ext>
            </a:extLst>
          </p:cNvPr>
          <p:cNvSpPr/>
          <p:nvPr/>
        </p:nvSpPr>
        <p:spPr>
          <a:xfrm>
            <a:off x="6672197" y="1979112"/>
            <a:ext cx="2057399" cy="1371599"/>
          </a:xfrm>
          <a:prstGeom prst="rect">
            <a:avLst/>
          </a:prstGeom>
          <a:blipFill>
            <a:blip r:embed="rId5" cstate="print"/>
            <a:stretch>
              <a:fillRect/>
            </a:stretch>
          </a:blip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Tree>
    <p:extLst>
      <p:ext uri="{BB962C8B-B14F-4D97-AF65-F5344CB8AC3E}">
        <p14:creationId xmlns:p14="http://schemas.microsoft.com/office/powerpoint/2010/main" val="3515003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01130F-5B6D-435F-8D46-270701238779}"/>
              </a:ext>
            </a:extLst>
          </p:cNvPr>
          <p:cNvSpPr>
            <a:spLocks noGrp="1"/>
          </p:cNvSpPr>
          <p:nvPr>
            <p:ph type="body" idx="1"/>
          </p:nvPr>
        </p:nvSpPr>
        <p:spPr>
          <a:xfrm>
            <a:off x="457200" y="936195"/>
            <a:ext cx="8229600" cy="3323987"/>
          </a:xfrm>
        </p:spPr>
        <p:txBody>
          <a:bodyPr wrap="square" lIns="0" tIns="0" rIns="0" bIns="0" anchor="t">
            <a:spAutoFit/>
          </a:bodyPr>
          <a:lstStyle/>
          <a:p>
            <a:pPr marL="285750" indent="-285750" algn="l">
              <a:buFont typeface="Arial"/>
              <a:buChar char="•"/>
            </a:pPr>
            <a:r>
              <a:rPr lang="en-US" dirty="0">
                <a:ea typeface="+mn-lt"/>
                <a:cs typeface="+mn-lt"/>
              </a:rPr>
              <a:t>SF-61 (Appointment Affidavit) due to COVID-19:</a:t>
            </a:r>
            <a:endParaRPr lang="en-US" dirty="0"/>
          </a:p>
          <a:p>
            <a:pPr marL="742950" lvl="1" indent="-285750" algn="l">
              <a:buFont typeface="Arial"/>
              <a:buChar char="•"/>
            </a:pPr>
            <a:r>
              <a:rPr lang="en-US" dirty="0">
                <a:ea typeface="+mn-lt"/>
                <a:cs typeface="+mn-lt"/>
              </a:rPr>
              <a:t>A provision allows the process to be conducted virtually or remotely (e.g., over video link, Skype, FaceTime, etc.). The employee will electronically sign the SF61 within </a:t>
            </a:r>
            <a:r>
              <a:rPr lang="en-US" dirty="0" err="1">
                <a:ea typeface="+mn-lt"/>
                <a:cs typeface="+mn-lt"/>
              </a:rPr>
              <a:t>USAJobs</a:t>
            </a:r>
            <a:r>
              <a:rPr lang="en-US" dirty="0">
                <a:ea typeface="+mn-lt"/>
                <a:cs typeface="+mn-lt"/>
              </a:rPr>
              <a:t> </a:t>
            </a:r>
            <a:r>
              <a:rPr lang="en-US" b="1" u="sng" dirty="0">
                <a:solidFill>
                  <a:srgbClr val="006DB6"/>
                </a:solidFill>
                <a:ea typeface="+mn-lt"/>
                <a:cs typeface="+mn-lt"/>
              </a:rPr>
              <a:t>by the end of the first day of employment. </a:t>
            </a:r>
          </a:p>
          <a:p>
            <a:pPr marL="742950" lvl="1" indent="-285750" algn="l">
              <a:buFont typeface="Arial"/>
              <a:buChar char="•"/>
            </a:pPr>
            <a:endParaRPr lang="en-US" dirty="0">
              <a:ea typeface="+mn-lt"/>
              <a:cs typeface="+mn-lt"/>
            </a:endParaRPr>
          </a:p>
          <a:p>
            <a:pPr marL="285750" indent="-285750" algn="l">
              <a:buFont typeface="Arial,Sans-Serif"/>
              <a:buChar char="•"/>
            </a:pPr>
            <a:r>
              <a:rPr lang="en-US" dirty="0"/>
              <a:t>Form I-9 (Employment Eligibility Verification) due to COVID-19:</a:t>
            </a:r>
            <a:endParaRPr lang="en-US" dirty="0">
              <a:ea typeface="+mn-lt"/>
              <a:cs typeface="+mn-lt"/>
            </a:endParaRPr>
          </a:p>
          <a:p>
            <a:pPr marL="742950" lvl="1" indent="-285750" algn="l">
              <a:buFont typeface="Arial,Sans-Serif"/>
              <a:buChar char="•"/>
            </a:pPr>
            <a:r>
              <a:rPr lang="en-US" dirty="0"/>
              <a:t>The employee completes the I-9, Section 1 and provides the documents from the List of Acceptable Documents on page 3 of the I-9 to </a:t>
            </a:r>
            <a:r>
              <a:rPr lang="en-US" dirty="0" err="1"/>
              <a:t>USAJobs</a:t>
            </a:r>
            <a:r>
              <a:rPr lang="en-US" dirty="0"/>
              <a:t> </a:t>
            </a:r>
            <a:r>
              <a:rPr lang="en-US" b="1" u="sng" dirty="0">
                <a:solidFill>
                  <a:srgbClr val="006DB6"/>
                </a:solidFill>
              </a:rPr>
              <a:t>by the end of the third day of employment. </a:t>
            </a:r>
            <a:r>
              <a:rPr lang="en-US" dirty="0"/>
              <a:t> </a:t>
            </a:r>
          </a:p>
          <a:p>
            <a:pPr marL="285750" indent="-285750" algn="l">
              <a:buFont typeface="Arial,Sans-Serif"/>
              <a:buChar char="•"/>
            </a:pPr>
            <a:endParaRPr lang="en-US" dirty="0"/>
          </a:p>
          <a:p>
            <a:pPr algn="l"/>
            <a:endParaRPr lang="en-US" dirty="0"/>
          </a:p>
          <a:p>
            <a:endParaRPr lang="en-US" dirty="0"/>
          </a:p>
        </p:txBody>
      </p:sp>
      <p:sp>
        <p:nvSpPr>
          <p:cNvPr id="5" name="Title 1">
            <a:extLst>
              <a:ext uri="{FF2B5EF4-FFF2-40B4-BE49-F238E27FC236}">
                <a16:creationId xmlns:a16="http://schemas.microsoft.com/office/drawing/2014/main" id="{197D8BE0-AFB5-41E8-90E3-640D27B33621}"/>
              </a:ext>
            </a:extLst>
          </p:cNvPr>
          <p:cNvSpPr txBox="1">
            <a:spLocks/>
          </p:cNvSpPr>
          <p:nvPr/>
        </p:nvSpPr>
        <p:spPr>
          <a:xfrm>
            <a:off x="1087502" y="382024"/>
            <a:ext cx="7403231" cy="369332"/>
          </a:xfrm>
          <a:prstGeom prst="rect">
            <a:avLst/>
          </a:prstGeom>
        </p:spPr>
        <p:txBody>
          <a:bodyPr wrap="square" lIns="0" tIns="0" rIns="0" bIns="0" anchor="t">
            <a:spAutoFit/>
          </a:bodyPr>
          <a:lstStyle>
            <a:lvl1pPr eaLnBrk="1" hangingPunct="1">
              <a:defRPr sz="2400" b="0" i="0">
                <a:solidFill>
                  <a:srgbClr val="0D7AC0"/>
                </a:solidFill>
                <a:latin typeface="Century"/>
                <a:ea typeface="+mj-ea"/>
                <a:cs typeface="Century"/>
              </a:defRPr>
            </a:lvl1pPr>
          </a:lstStyle>
          <a:p>
            <a:r>
              <a:rPr lang="en-US" kern="0"/>
              <a:t>Submitting forms outside of the Onboarding System</a:t>
            </a:r>
          </a:p>
        </p:txBody>
      </p:sp>
    </p:spTree>
    <p:extLst>
      <p:ext uri="{BB962C8B-B14F-4D97-AF65-F5344CB8AC3E}">
        <p14:creationId xmlns:p14="http://schemas.microsoft.com/office/powerpoint/2010/main" val="2101197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01130F-5B6D-435F-8D46-270701238779}"/>
              </a:ext>
            </a:extLst>
          </p:cNvPr>
          <p:cNvSpPr>
            <a:spLocks noGrp="1"/>
          </p:cNvSpPr>
          <p:nvPr>
            <p:ph type="body" idx="1"/>
          </p:nvPr>
        </p:nvSpPr>
        <p:spPr>
          <a:xfrm>
            <a:off x="457200" y="944546"/>
            <a:ext cx="8229600" cy="4431983"/>
          </a:xfrm>
        </p:spPr>
        <p:txBody>
          <a:bodyPr wrap="square" lIns="0" tIns="0" rIns="0" bIns="0" anchor="t">
            <a:spAutoFit/>
          </a:bodyPr>
          <a:lstStyle/>
          <a:p>
            <a:pPr marL="285750" indent="-285750" algn="l">
              <a:buFont typeface="Arial"/>
              <a:buChar char="•"/>
            </a:pPr>
            <a:r>
              <a:rPr lang="en-US">
                <a:ea typeface="+mn-lt"/>
                <a:cs typeface="+mn-lt"/>
              </a:rPr>
              <a:t>Form I-9 (Employment Eligibility Verification) due to COVID-19: Continued:</a:t>
            </a:r>
            <a:endParaRPr lang="en-US">
              <a:solidFill>
                <a:srgbClr val="000000"/>
              </a:solidFill>
              <a:latin typeface="Calibri"/>
              <a:ea typeface="+mn-lt"/>
              <a:cs typeface="Calibri"/>
            </a:endParaRPr>
          </a:p>
          <a:p>
            <a:pPr marL="742950" lvl="1" indent="-285750" algn="l">
              <a:buFont typeface="Arial"/>
              <a:buChar char="•"/>
            </a:pPr>
            <a:r>
              <a:rPr lang="en-US">
                <a:ea typeface="+mn-lt"/>
                <a:cs typeface="+mn-lt"/>
              </a:rPr>
              <a:t>Using an authorized representative is allowed and the representative must physically examine each document presented to determine if it reasonably appears to be genuine and relates to the employee presenting it. If the authorized representative refuses to complete Form I-9 (including providing a signature) another authorized representative may be selected.  If hiring a notary public, the notary public is acting as an authorized representative of the agency, not as a notary. The notary public must perform the same required actions as an authorized representative. When acting as an authorized representative, the notary public should not provide a notary seal on Form I-9.</a:t>
            </a:r>
            <a:endParaRPr lang="en-US"/>
          </a:p>
          <a:p>
            <a:pPr marL="285750" indent="-285750" algn="l">
              <a:buFont typeface="Arial"/>
              <a:buChar char="•"/>
            </a:pPr>
            <a:endParaRPr lang="en-US"/>
          </a:p>
          <a:p>
            <a:pPr marL="285750" indent="-285750" algn="l">
              <a:buFont typeface="Arial"/>
              <a:buChar char="•"/>
            </a:pPr>
            <a:r>
              <a:rPr lang="en-US"/>
              <a:t>There is no change to current requirements for employee who are physically present at a work location.  (Most DOI employees are on telework).</a:t>
            </a:r>
          </a:p>
          <a:p>
            <a:pPr marL="285750" indent="-285750" algn="l">
              <a:buFont typeface="Arial"/>
              <a:buChar char="•"/>
            </a:pPr>
            <a:endParaRPr lang="en-US"/>
          </a:p>
          <a:p>
            <a:pPr algn="l"/>
            <a:endParaRPr lang="en-US"/>
          </a:p>
          <a:p>
            <a:endParaRPr lang="en-US"/>
          </a:p>
        </p:txBody>
      </p:sp>
      <p:sp>
        <p:nvSpPr>
          <p:cNvPr id="8" name="Title 1">
            <a:extLst>
              <a:ext uri="{FF2B5EF4-FFF2-40B4-BE49-F238E27FC236}">
                <a16:creationId xmlns:a16="http://schemas.microsoft.com/office/drawing/2014/main" id="{8B78F14F-954C-4620-968B-51C23B9530A2}"/>
              </a:ext>
            </a:extLst>
          </p:cNvPr>
          <p:cNvSpPr txBox="1">
            <a:spLocks/>
          </p:cNvSpPr>
          <p:nvPr/>
        </p:nvSpPr>
        <p:spPr>
          <a:xfrm>
            <a:off x="319240" y="382024"/>
            <a:ext cx="8739339" cy="369332"/>
          </a:xfrm>
          <a:prstGeom prst="rect">
            <a:avLst/>
          </a:prstGeom>
        </p:spPr>
        <p:txBody>
          <a:bodyPr wrap="square" lIns="0" tIns="0" rIns="0" bIns="0" anchor="t">
            <a:spAutoFit/>
          </a:bodyPr>
          <a:lstStyle>
            <a:lvl1pPr eaLnBrk="1" hangingPunct="1">
              <a:defRPr sz="2400" b="0" i="0">
                <a:solidFill>
                  <a:srgbClr val="0D7AC0"/>
                </a:solidFill>
                <a:latin typeface="Century"/>
                <a:ea typeface="+mj-ea"/>
                <a:cs typeface="Century"/>
              </a:defRPr>
            </a:lvl1pPr>
          </a:lstStyle>
          <a:p>
            <a:r>
              <a:rPr lang="en-US" kern="0"/>
              <a:t>Submitting forms outside of the Onboarding System (Cont'd)</a:t>
            </a:r>
          </a:p>
        </p:txBody>
      </p:sp>
    </p:spTree>
    <p:extLst>
      <p:ext uri="{BB962C8B-B14F-4D97-AF65-F5344CB8AC3E}">
        <p14:creationId xmlns:p14="http://schemas.microsoft.com/office/powerpoint/2010/main" val="3849678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188205" y="4809505"/>
            <a:ext cx="2546985" cy="177800"/>
          </a:xfrm>
          <a:prstGeom prst="rect">
            <a:avLst/>
          </a:prstGeom>
        </p:spPr>
        <p:txBody>
          <a:bodyPr vert="horz" wrap="square" lIns="0" tIns="12700" rIns="0" bIns="0" rtlCol="0">
            <a:spAutoFit/>
          </a:bodyPr>
          <a:lstStyle/>
          <a:p>
            <a:pPr marL="12700">
              <a:lnSpc>
                <a:spcPct val="100000"/>
              </a:lnSpc>
              <a:spcBef>
                <a:spcPts val="100"/>
              </a:spcBef>
            </a:pPr>
            <a:r>
              <a:rPr sz="1000" spc="-5">
                <a:solidFill>
                  <a:srgbClr val="006EB6"/>
                </a:solidFill>
                <a:latin typeface="Century"/>
                <a:cs typeface="Century"/>
              </a:rPr>
              <a:t>JOINT </a:t>
            </a:r>
            <a:r>
              <a:rPr sz="1000" spc="-10">
                <a:solidFill>
                  <a:srgbClr val="006EB6"/>
                </a:solidFill>
                <a:latin typeface="Century"/>
                <a:cs typeface="Century"/>
              </a:rPr>
              <a:t>ADMINISTRATIVE</a:t>
            </a:r>
            <a:r>
              <a:rPr sz="1000" spc="-65">
                <a:solidFill>
                  <a:srgbClr val="006EB6"/>
                </a:solidFill>
                <a:latin typeface="Century"/>
                <a:cs typeface="Century"/>
              </a:rPr>
              <a:t> </a:t>
            </a:r>
            <a:r>
              <a:rPr sz="1000" spc="-10">
                <a:solidFill>
                  <a:srgbClr val="006EB6"/>
                </a:solidFill>
                <a:latin typeface="Century"/>
                <a:cs typeface="Century"/>
              </a:rPr>
              <a:t>OPERATIONS</a:t>
            </a:r>
            <a:endParaRPr sz="1000">
              <a:latin typeface="Century"/>
              <a:cs typeface="Century"/>
            </a:endParaRPr>
          </a:p>
        </p:txBody>
      </p:sp>
      <p:sp>
        <p:nvSpPr>
          <p:cNvPr id="4" name="object 4"/>
          <p:cNvSpPr/>
          <p:nvPr/>
        </p:nvSpPr>
        <p:spPr>
          <a:xfrm>
            <a:off x="5950711" y="4849684"/>
            <a:ext cx="100231" cy="1050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42390" y="4851417"/>
            <a:ext cx="66141" cy="10330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777760" y="4851420"/>
            <a:ext cx="103720" cy="101561"/>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744688"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endParaRPr/>
          </a:p>
        </p:txBody>
      </p:sp>
      <p:sp>
        <p:nvSpPr>
          <p:cNvPr id="8" name="object 8"/>
          <p:cNvSpPr/>
          <p:nvPr/>
        </p:nvSpPr>
        <p:spPr>
          <a:xfrm>
            <a:off x="5915062" y="4829643"/>
            <a:ext cx="0" cy="144780"/>
          </a:xfrm>
          <a:custGeom>
            <a:avLst/>
            <a:gdLst/>
            <a:ahLst/>
            <a:cxnLst/>
            <a:rect l="l" t="t" r="r" b="b"/>
            <a:pathLst>
              <a:path h="144779">
                <a:moveTo>
                  <a:pt x="0" y="144614"/>
                </a:moveTo>
                <a:lnTo>
                  <a:pt x="0" y="0"/>
                </a:lnTo>
              </a:path>
            </a:pathLst>
          </a:custGeom>
          <a:ln w="3975">
            <a:solidFill>
              <a:srgbClr val="5A471B"/>
            </a:solidFill>
          </a:ln>
        </p:spPr>
        <p:txBody>
          <a:bodyPr wrap="square" lIns="0" tIns="0" rIns="0" bIns="0" rtlCol="0"/>
          <a:lstStyle/>
          <a:p>
            <a:endParaRPr/>
          </a:p>
        </p:txBody>
      </p:sp>
      <p:sp>
        <p:nvSpPr>
          <p:cNvPr id="9" name="object 9"/>
          <p:cNvSpPr/>
          <p:nvPr/>
        </p:nvSpPr>
        <p:spPr>
          <a:xfrm>
            <a:off x="1089025" y="4902200"/>
            <a:ext cx="4337050" cy="0"/>
          </a:xfrm>
          <a:custGeom>
            <a:avLst/>
            <a:gdLst/>
            <a:ahLst/>
            <a:cxnLst/>
            <a:rect l="l" t="t" r="r" b="b"/>
            <a:pathLst>
              <a:path w="4337050">
                <a:moveTo>
                  <a:pt x="4337050" y="0"/>
                </a:moveTo>
                <a:lnTo>
                  <a:pt x="0" y="0"/>
                </a:lnTo>
              </a:path>
            </a:pathLst>
          </a:custGeom>
          <a:ln w="6350">
            <a:solidFill>
              <a:srgbClr val="5A471B"/>
            </a:solidFill>
          </a:ln>
        </p:spPr>
        <p:txBody>
          <a:bodyPr wrap="square" lIns="0" tIns="0" rIns="0" bIns="0" rtlCol="0"/>
          <a:lstStyle/>
          <a:p>
            <a:endParaRPr/>
          </a:p>
        </p:txBody>
      </p:sp>
      <p:sp>
        <p:nvSpPr>
          <p:cNvPr id="10" name="object 10"/>
          <p:cNvSpPr txBox="1">
            <a:spLocks noGrp="1"/>
          </p:cNvSpPr>
          <p:nvPr>
            <p:ph type="title"/>
          </p:nvPr>
        </p:nvSpPr>
        <p:spPr>
          <a:xfrm>
            <a:off x="444500" y="365323"/>
            <a:ext cx="8255056" cy="382156"/>
          </a:xfrm>
          <a:prstGeom prst="rect">
            <a:avLst/>
          </a:prstGeom>
        </p:spPr>
        <p:txBody>
          <a:bodyPr vert="horz" wrap="square" lIns="0" tIns="12700" rIns="0" bIns="0" rtlCol="0">
            <a:spAutoFit/>
          </a:bodyPr>
          <a:lstStyle/>
          <a:p>
            <a:pPr marL="12700">
              <a:lnSpc>
                <a:spcPct val="100000"/>
              </a:lnSpc>
              <a:spcBef>
                <a:spcPts val="100"/>
              </a:spcBef>
            </a:pPr>
            <a:r>
              <a:rPr lang="en-US"/>
              <a:t>Employee Files</a:t>
            </a:r>
          </a:p>
        </p:txBody>
      </p:sp>
      <p:sp>
        <p:nvSpPr>
          <p:cNvPr id="11" name="object 11"/>
          <p:cNvSpPr/>
          <p:nvPr/>
        </p:nvSpPr>
        <p:spPr>
          <a:xfrm>
            <a:off x="0" y="885825"/>
            <a:ext cx="9144000" cy="0"/>
          </a:xfrm>
          <a:custGeom>
            <a:avLst/>
            <a:gdLst/>
            <a:ahLst/>
            <a:cxnLst/>
            <a:rect l="l" t="t" r="r" b="b"/>
            <a:pathLst>
              <a:path w="9144000">
                <a:moveTo>
                  <a:pt x="0" y="0"/>
                </a:moveTo>
                <a:lnTo>
                  <a:pt x="9144000" y="0"/>
                </a:lnTo>
              </a:path>
            </a:pathLst>
          </a:custGeom>
          <a:ln w="57150">
            <a:solidFill>
              <a:srgbClr val="347863"/>
            </a:solidFill>
          </a:ln>
        </p:spPr>
        <p:txBody>
          <a:bodyPr wrap="square" lIns="0" tIns="0" rIns="0" bIns="0" rtlCol="0"/>
          <a:lstStyle/>
          <a:p>
            <a:endParaRPr/>
          </a:p>
        </p:txBody>
      </p:sp>
      <p:sp>
        <p:nvSpPr>
          <p:cNvPr id="12" name="object 12"/>
          <p:cNvSpPr txBox="1"/>
          <p:nvPr/>
        </p:nvSpPr>
        <p:spPr>
          <a:xfrm>
            <a:off x="444499" y="1296727"/>
            <a:ext cx="8501061" cy="3688189"/>
          </a:xfrm>
          <a:prstGeom prst="rect">
            <a:avLst/>
          </a:prstGeom>
        </p:spPr>
        <p:txBody>
          <a:bodyPr vert="horz" wrap="square" lIns="0" tIns="12700" rIns="0" bIns="0" rtlCol="0">
            <a:spAutoFit/>
          </a:bodyPr>
          <a:lstStyle/>
          <a:p>
            <a:pPr marL="298450" indent="-285750">
              <a:spcBef>
                <a:spcPts val="100"/>
              </a:spcBef>
              <a:spcAft>
                <a:spcPts val="600"/>
              </a:spcAft>
              <a:buFont typeface="Arial" panose="020B0604020202020204" pitchFamily="34" charset="0"/>
              <a:buChar char="•"/>
              <a:tabLst>
                <a:tab pos="469265" algn="l"/>
                <a:tab pos="469900" algn="l"/>
              </a:tabLst>
            </a:pPr>
            <a:r>
              <a:rPr lang="en-US" dirty="0">
                <a:solidFill>
                  <a:srgbClr val="5A471B"/>
                </a:solidFill>
                <a:latin typeface="Arial"/>
                <a:cs typeface="Arial"/>
              </a:rPr>
              <a:t>The HR Office maintains electronic Official Personnel Folder (OPF) for all active  employees of FWS.</a:t>
            </a:r>
          </a:p>
          <a:p>
            <a:pPr marL="355600" indent="-342900">
              <a:spcBef>
                <a:spcPts val="100"/>
              </a:spcBef>
              <a:spcAft>
                <a:spcPts val="600"/>
              </a:spcAft>
              <a:buFont typeface="+mj-lt"/>
              <a:buAutoNum type="arabicPeriod"/>
              <a:tabLst>
                <a:tab pos="469265" algn="l"/>
                <a:tab pos="469900" algn="l"/>
              </a:tabLst>
            </a:pPr>
            <a:r>
              <a:rPr lang="en-US" dirty="0" err="1">
                <a:solidFill>
                  <a:srgbClr val="5A471B"/>
                </a:solidFill>
                <a:latin typeface="Arial"/>
                <a:cs typeface="Arial"/>
              </a:rPr>
              <a:t>eOPF</a:t>
            </a:r>
            <a:r>
              <a:rPr lang="en-US" dirty="0">
                <a:solidFill>
                  <a:srgbClr val="5A471B"/>
                </a:solidFill>
                <a:latin typeface="Arial"/>
                <a:cs typeface="Arial"/>
              </a:rPr>
              <a:t> – Electronic Official Personnel Folder </a:t>
            </a:r>
          </a:p>
          <a:p>
            <a:pPr marL="755650" lvl="1" indent="-285750">
              <a:spcBef>
                <a:spcPts val="100"/>
              </a:spcBef>
              <a:spcAft>
                <a:spcPts val="600"/>
              </a:spcAft>
              <a:buFont typeface="Arial" panose="020B0604020202020204" pitchFamily="34" charset="0"/>
              <a:buChar char="•"/>
              <a:tabLst>
                <a:tab pos="469265" algn="l"/>
                <a:tab pos="469900" algn="l"/>
              </a:tabLst>
            </a:pPr>
            <a:r>
              <a:rPr lang="en-US" dirty="0">
                <a:solidFill>
                  <a:srgbClr val="5A471B"/>
                </a:solidFill>
                <a:latin typeface="Arial"/>
                <a:cs typeface="Arial"/>
              </a:rPr>
              <a:t>Employees can begin to access their </a:t>
            </a:r>
            <a:r>
              <a:rPr lang="en-US" dirty="0" err="1">
                <a:solidFill>
                  <a:srgbClr val="5A471B"/>
                </a:solidFill>
                <a:latin typeface="Arial"/>
                <a:cs typeface="Arial"/>
              </a:rPr>
              <a:t>eOPF</a:t>
            </a:r>
            <a:r>
              <a:rPr lang="en-US" dirty="0">
                <a:solidFill>
                  <a:srgbClr val="5A471B"/>
                </a:solidFill>
                <a:latin typeface="Arial"/>
                <a:cs typeface="Arial"/>
              </a:rPr>
              <a:t> 3 weeks after their start date  at: </a:t>
            </a:r>
            <a:r>
              <a:rPr lang="en-US" u="sng" dirty="0">
                <a:hlinkClick r:id="rId6"/>
              </a:rPr>
              <a:t>https://eopf.opm.gov/doi/</a:t>
            </a:r>
            <a:endParaRPr lang="en-US" u="sng" dirty="0"/>
          </a:p>
          <a:p>
            <a:pPr marL="355600" indent="-342900">
              <a:spcBef>
                <a:spcPts val="100"/>
              </a:spcBef>
              <a:spcAft>
                <a:spcPts val="600"/>
              </a:spcAft>
              <a:buFont typeface="+mj-lt"/>
              <a:buAutoNum type="arabicPeriod"/>
              <a:tabLst>
                <a:tab pos="469265" algn="l"/>
                <a:tab pos="469900" algn="l"/>
              </a:tabLst>
            </a:pPr>
            <a:r>
              <a:rPr lang="en-US" dirty="0">
                <a:solidFill>
                  <a:srgbClr val="5A471B"/>
                </a:solidFill>
                <a:latin typeface="Arial"/>
                <a:cs typeface="Arial"/>
              </a:rPr>
              <a:t>EMF – Employee Medical Folder (only if required by the position)</a:t>
            </a:r>
          </a:p>
          <a:p>
            <a:pPr marL="755650" lvl="1" indent="-285750">
              <a:spcBef>
                <a:spcPts val="100"/>
              </a:spcBef>
              <a:spcAft>
                <a:spcPts val="600"/>
              </a:spcAft>
              <a:buFont typeface="Arial" panose="020B0604020202020204" pitchFamily="34" charset="0"/>
              <a:buChar char="•"/>
              <a:tabLst>
                <a:tab pos="469265" algn="l"/>
                <a:tab pos="469900" algn="l"/>
              </a:tabLst>
            </a:pPr>
            <a:r>
              <a:rPr lang="en-US" dirty="0">
                <a:solidFill>
                  <a:srgbClr val="5A471B"/>
                </a:solidFill>
                <a:latin typeface="Arial"/>
                <a:cs typeface="Arial"/>
              </a:rPr>
              <a:t>Primary Contact: </a:t>
            </a:r>
            <a:r>
              <a:rPr lang="en-US" dirty="0" err="1">
                <a:solidFill>
                  <a:srgbClr val="5A471B"/>
                </a:solidFill>
                <a:latin typeface="Arial"/>
                <a:cs typeface="Arial"/>
              </a:rPr>
              <a:t>eOPF</a:t>
            </a:r>
            <a:r>
              <a:rPr lang="en-US" dirty="0">
                <a:solidFill>
                  <a:srgbClr val="5A471B"/>
                </a:solidFill>
                <a:latin typeface="Arial"/>
                <a:cs typeface="Arial"/>
              </a:rPr>
              <a:t> Help Desk 1-866-275-8518 </a:t>
            </a:r>
          </a:p>
          <a:p>
            <a:pPr marL="755650" lvl="1" indent="-285750">
              <a:spcBef>
                <a:spcPts val="100"/>
              </a:spcBef>
              <a:spcAft>
                <a:spcPts val="600"/>
              </a:spcAft>
              <a:buFont typeface="Arial" panose="020B0604020202020204" pitchFamily="34" charset="0"/>
              <a:buChar char="•"/>
              <a:tabLst>
                <a:tab pos="469265" algn="l"/>
                <a:tab pos="469900" algn="l"/>
              </a:tabLst>
            </a:pPr>
            <a:r>
              <a:rPr lang="en-US" dirty="0">
                <a:solidFill>
                  <a:srgbClr val="5A471B"/>
                </a:solidFill>
                <a:latin typeface="Arial"/>
                <a:cs typeface="Arial"/>
              </a:rPr>
              <a:t>Secondary Contact:  email </a:t>
            </a:r>
            <a:r>
              <a:rPr lang="en-US" dirty="0">
                <a:solidFill>
                  <a:srgbClr val="5A471B"/>
                </a:solidFill>
                <a:latin typeface="Arial"/>
                <a:cs typeface="Arial"/>
                <a:hlinkClick r:id="rId7"/>
              </a:rPr>
              <a:t>FWS_Systems_Records@fws.gov</a:t>
            </a:r>
            <a:r>
              <a:rPr lang="en-US" dirty="0">
                <a:solidFill>
                  <a:srgbClr val="5A471B"/>
                </a:solidFill>
                <a:latin typeface="Arial"/>
                <a:cs typeface="Arial"/>
              </a:rPr>
              <a:t> or Todd </a:t>
            </a:r>
            <a:r>
              <a:rPr lang="en-US" dirty="0" err="1">
                <a:solidFill>
                  <a:srgbClr val="5A471B"/>
                </a:solidFill>
                <a:latin typeface="Arial"/>
                <a:cs typeface="Arial"/>
              </a:rPr>
              <a:t>Wehner</a:t>
            </a:r>
            <a:r>
              <a:rPr lang="en-US" dirty="0">
                <a:solidFill>
                  <a:srgbClr val="5A471B"/>
                </a:solidFill>
                <a:latin typeface="Arial"/>
                <a:cs typeface="Arial"/>
              </a:rPr>
              <a:t>, JAO Systems and Records Supervisor (303) 236-0112</a:t>
            </a:r>
          </a:p>
          <a:p>
            <a:pPr marL="298450" indent="-285750">
              <a:spcBef>
                <a:spcPts val="100"/>
              </a:spcBef>
              <a:spcAft>
                <a:spcPts val="600"/>
              </a:spcAft>
              <a:buFont typeface="Arial" panose="020B0604020202020204" pitchFamily="34" charset="0"/>
              <a:buChar char="•"/>
              <a:tabLst>
                <a:tab pos="469265" algn="l"/>
                <a:tab pos="469900" algn="l"/>
              </a:tabLst>
            </a:pPr>
            <a:endParaRPr lang="en-US" dirty="0">
              <a:solidFill>
                <a:srgbClr val="5A471B"/>
              </a:solidFill>
              <a:latin typeface="Arial"/>
              <a:cs typeface="Arial"/>
            </a:endParaRPr>
          </a:p>
          <a:p>
            <a:pPr marL="298450" indent="-285750">
              <a:spcBef>
                <a:spcPts val="100"/>
              </a:spcBef>
              <a:spcAft>
                <a:spcPts val="600"/>
              </a:spcAft>
              <a:buFont typeface="Arial" panose="020B0604020202020204" pitchFamily="34" charset="0"/>
              <a:buChar char="•"/>
              <a:tabLst>
                <a:tab pos="469265" algn="l"/>
                <a:tab pos="469900" algn="l"/>
              </a:tabLst>
            </a:pPr>
            <a:endParaRPr lang="en-US" dirty="0">
              <a:solidFill>
                <a:srgbClr val="5A471B"/>
              </a:solidFill>
              <a:latin typeface="Arial"/>
              <a:cs typeface="Arial"/>
            </a:endParaRPr>
          </a:p>
        </p:txBody>
      </p:sp>
      <p:sp>
        <p:nvSpPr>
          <p:cNvPr id="13" name="object 3">
            <a:extLst>
              <a:ext uri="{FF2B5EF4-FFF2-40B4-BE49-F238E27FC236}">
                <a16:creationId xmlns:a16="http://schemas.microsoft.com/office/drawing/2014/main" id="{F3725EDE-5C10-4B1B-8DD2-1E87749C8214}"/>
              </a:ext>
            </a:extLst>
          </p:cNvPr>
          <p:cNvSpPr txBox="1"/>
          <p:nvPr/>
        </p:nvSpPr>
        <p:spPr>
          <a:xfrm>
            <a:off x="444499" y="4815013"/>
            <a:ext cx="644523" cy="166712"/>
          </a:xfrm>
          <a:prstGeom prst="rect">
            <a:avLst/>
          </a:prstGeom>
        </p:spPr>
        <p:txBody>
          <a:bodyPr vert="horz" wrap="square" lIns="0" tIns="12700" rIns="0" bIns="0" rtlCol="0">
            <a:spAutoFit/>
          </a:bodyPr>
          <a:lstStyle/>
          <a:p>
            <a:pPr marL="12700">
              <a:lnSpc>
                <a:spcPct val="100000"/>
              </a:lnSpc>
              <a:spcBef>
                <a:spcPts val="100"/>
              </a:spcBef>
            </a:pPr>
            <a:r>
              <a:rPr sz="1000" spc="-5">
                <a:solidFill>
                  <a:srgbClr val="006EB6"/>
                </a:solidFill>
                <a:latin typeface="Century"/>
                <a:cs typeface="Century"/>
              </a:rPr>
              <a:t>pg </a:t>
            </a:r>
            <a:fld id="{185B9E5A-512F-4812-95A8-FA19FCEB646A}" type="slidenum">
              <a:rPr lang="en-US" sz="1000" spc="-5" smtClean="0">
                <a:solidFill>
                  <a:srgbClr val="006EB6"/>
                </a:solidFill>
                <a:latin typeface="Century"/>
                <a:cs typeface="Century"/>
              </a:rPr>
              <a:t>9</a:t>
            </a:fld>
            <a:endParaRPr sz="1000">
              <a:latin typeface="Century"/>
              <a:cs typeface="Century"/>
            </a:endParaRPr>
          </a:p>
        </p:txBody>
      </p:sp>
      <p:sp>
        <p:nvSpPr>
          <p:cNvPr id="14" name="object 3"/>
          <p:cNvSpPr/>
          <p:nvPr/>
        </p:nvSpPr>
        <p:spPr>
          <a:xfrm>
            <a:off x="7162800" y="252185"/>
            <a:ext cx="914399" cy="990588"/>
          </a:xfrm>
          <a:prstGeom prst="rect">
            <a:avLst/>
          </a:prstGeom>
          <a:blipFill>
            <a:blip r:embed="rId8"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5550618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JAO PPT TEMPLATE v1.pptx" id="{59626D1A-9DD4-48C9-9F54-E8A9E65AC55F}" vid="{6CD59135-C628-43DD-AEEE-5583D7E8B5A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splay xmlns="41b026b3-09b7-4416-bb99-1bd466eec951" xsi:nil="true"/>
    <p561333a7fb94f34bfd36adae4a05366 xmlns="41b026b3-09b7-4416-bb99-1bd466eec951">
      <Terms xmlns="http://schemas.microsoft.com/office/infopath/2007/PartnerControls"/>
    </p561333a7fb94f34bfd36adae4a05366>
    <g4dc44cb4de04af2a39dfb61525f5a84 xmlns="41b026b3-09b7-4416-bb99-1bd466eec951">
      <Terms xmlns="http://schemas.microsoft.com/office/infopath/2007/PartnerControls">
        <TermInfo xmlns="http://schemas.microsoft.com/office/infopath/2007/PartnerControls">
          <TermName xmlns="http://schemas.microsoft.com/office/infopath/2007/PartnerControls">Headquarters</TermName>
          <TermId xmlns="http://schemas.microsoft.com/office/infopath/2007/PartnerControls">d91633bb-3189-4a52-9662-27fc1cf00486</TermId>
        </TermInfo>
      </Terms>
    </g4dc44cb4de04af2a39dfb61525f5a84>
    <b3244c04bda64ac8bc3bab0c6d847f05 xmlns="41b026b3-09b7-4416-bb99-1bd466eec951">
      <Terms xmlns="http://schemas.microsoft.com/office/infopath/2007/PartnerControls">
        <TermInfo xmlns="http://schemas.microsoft.com/office/infopath/2007/PartnerControls">
          <TermName xmlns="http://schemas.microsoft.com/office/infopath/2007/PartnerControls">Joint Administrative Operations</TermName>
          <TermId xmlns="http://schemas.microsoft.com/office/infopath/2007/PartnerControls">9a02102b-ba8b-46b2-9dbe-e3dfbaffd35c</TermId>
        </TermInfo>
      </Terms>
    </b3244c04bda64ac8bc3bab0c6d847f05>
    <jc92661518084cf4a9544530f6858970 xmlns="41b026b3-09b7-4416-bb99-1bd466eec951">
      <Terms xmlns="http://schemas.microsoft.com/office/infopath/2007/PartnerControls"/>
    </jc92661518084cf4a9544530f6858970>
    <kb39362888ec4677aeffc0dc5205b1d9 xmlns="41b026b3-09b7-4416-bb99-1bd466eec951">
      <Terms xmlns="http://schemas.microsoft.com/office/infopath/2007/PartnerControls"/>
    </kb39362888ec4677aeffc0dc5205b1d9>
    <j396ba4d0566423582f787f444ed0d79 xmlns="41b026b3-09b7-4416-bb99-1bd466eec951">
      <Terms xmlns="http://schemas.microsoft.com/office/infopath/2007/PartnerControls"/>
    </j396ba4d0566423582f787f444ed0d79>
    <TaxCatchAll xmlns="31062a0d-ede8-4112-b4bb-00a9c1bc8e16">
      <Value>2</Value>
      <Value>1</Value>
    </TaxCatchAl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671AA3DFA70204E8C3A7C84C8A75BE5" ma:contentTypeVersion="3" ma:contentTypeDescription="Create a new document." ma:contentTypeScope="" ma:versionID="39e19d2c66114862ec63a37e44814300">
  <xsd:schema xmlns:xsd="http://www.w3.org/2001/XMLSchema" xmlns:xs="http://www.w3.org/2001/XMLSchema" xmlns:p="http://schemas.microsoft.com/office/2006/metadata/properties" xmlns:ns2="41b026b3-09b7-4416-bb99-1bd466eec951" xmlns:ns3="31062a0d-ede8-4112-b4bb-00a9c1bc8e16" xmlns:ns4="0aedefd9-b7ad-49a7-af19-679bb2777148" targetNamespace="http://schemas.microsoft.com/office/2006/metadata/properties" ma:root="true" ma:fieldsID="bfc8e303dfb5cef78e6ef5066fc0d062" ns2:_="" ns3:_="" ns4:_="">
    <xsd:import namespace="41b026b3-09b7-4416-bb99-1bd466eec951"/>
    <xsd:import namespace="31062a0d-ede8-4112-b4bb-00a9c1bc8e16"/>
    <xsd:import namespace="0aedefd9-b7ad-49a7-af19-679bb2777148"/>
    <xsd:element name="properties">
      <xsd:complexType>
        <xsd:sequence>
          <xsd:element name="documentManagement">
            <xsd:complexType>
              <xsd:all>
                <xsd:element ref="ns2:kb39362888ec4677aeffc0dc5205b1d9" minOccurs="0"/>
                <xsd:element ref="ns3:TaxCatchAll" minOccurs="0"/>
                <xsd:element ref="ns3:TaxCatchAllLabel" minOccurs="0"/>
                <xsd:element ref="ns2:Display" minOccurs="0"/>
                <xsd:element ref="ns2:g4dc44cb4de04af2a39dfb61525f5a84" minOccurs="0"/>
                <xsd:element ref="ns2:b3244c04bda64ac8bc3bab0c6d847f05" minOccurs="0"/>
                <xsd:element ref="ns2:p561333a7fb94f34bfd36adae4a05366" minOccurs="0"/>
                <xsd:element ref="ns2:j396ba4d0566423582f787f444ed0d79" minOccurs="0"/>
                <xsd:element ref="ns2:jc92661518084cf4a9544530f6858970"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b026b3-09b7-4416-bb99-1bd466eec951" elementFormDefault="qualified">
    <xsd:import namespace="http://schemas.microsoft.com/office/2006/documentManagement/types"/>
    <xsd:import namespace="http://schemas.microsoft.com/office/infopath/2007/PartnerControls"/>
    <xsd:element name="kb39362888ec4677aeffc0dc5205b1d9" ma:index="8" nillable="true" ma:taxonomy="true" ma:internalName="kb39362888ec4677aeffc0dc5205b1d9" ma:taxonomyFieldName="CostCenter" ma:displayName="CostCenter" ma:default="" ma:fieldId="{4b393628-88ec-4677-aeff-c0dc5205b1d9}" ma:taxonomyMulti="true" ma:sspId="9c5df3ad-b4e5-45d1-88c9-23db5f1fe618" ma:termSetId="f6f1148c-fdbf-4795-bec8-8f23189bc5d9" ma:anchorId="00000000-0000-0000-0000-000000000000" ma:open="false" ma:isKeyword="false">
      <xsd:complexType>
        <xsd:sequence>
          <xsd:element ref="pc:Terms" minOccurs="0" maxOccurs="1"/>
        </xsd:sequence>
      </xsd:complexType>
    </xsd:element>
    <xsd:element name="Display" ma:index="12" nillable="true" ma:displayName="Display" ma:description="By default, all news items created on this site will display on this site and on the Hub to which this site is associated. If a news item is approved for display on other approved FWS sites, please check the appropriate box(es) above. Ensure you have approval before changing this setting." ma:internalName="Display">
      <xsd:complexType>
        <xsd:complexContent>
          <xsd:extension base="dms:MultiChoice">
            <xsd:sequence>
              <xsd:element name="Value" maxOccurs="unbounded" minOccurs="0" nillable="true">
                <xsd:simpleType>
                  <xsd:restriction base="dms:Choice">
                    <xsd:enumeration value="Display on the FWS Home Page"/>
                  </xsd:restriction>
                </xsd:simpleType>
              </xsd:element>
            </xsd:sequence>
          </xsd:extension>
        </xsd:complexContent>
      </xsd:complexType>
    </xsd:element>
    <xsd:element name="g4dc44cb4de04af2a39dfb61525f5a84" ma:index="13" nillable="true" ma:taxonomy="true" ma:internalName="g4dc44cb4de04af2a39dfb61525f5a84" ma:taxonomyFieldName="DOI_x0020_Region" ma:displayName="DOI Region" ma:default="2;#Headquarters|d91633bb-3189-4a52-9662-27fc1cf00486" ma:fieldId="{04dc44cb-4de0-4af2-a39d-fb61525f5a84}" ma:taxonomyMulti="true" ma:sspId="9c5df3ad-b4e5-45d1-88c9-23db5f1fe618" ma:termSetId="69040af0-2018-4aa8-893e-76b6f41b0120" ma:anchorId="00000000-0000-0000-0000-000000000000" ma:open="false" ma:isKeyword="false">
      <xsd:complexType>
        <xsd:sequence>
          <xsd:element ref="pc:Terms" minOccurs="0" maxOccurs="1"/>
        </xsd:sequence>
      </xsd:complexType>
    </xsd:element>
    <xsd:element name="b3244c04bda64ac8bc3bab0c6d847f05" ma:index="15" nillable="true" ma:taxonomy="true" ma:internalName="b3244c04bda64ac8bc3bab0c6d847f05" ma:taxonomyFieldName="National_x0020_Program" ma:displayName="National Program" ma:default="1;#Joint Administrative Operations|9a02102b-ba8b-46b2-9dbe-e3dfbaffd35c" ma:fieldId="{b3244c04-bda6-4ac8-bc3b-ab0c6d847f05}" ma:taxonomyMulti="true" ma:sspId="9c5df3ad-b4e5-45d1-88c9-23db5f1fe618" ma:termSetId="8fc5bd8f-6e65-4380-bc2e-25fb17d9fe54" ma:anchorId="00000000-0000-0000-0000-000000000000" ma:open="false" ma:isKeyword="false">
      <xsd:complexType>
        <xsd:sequence>
          <xsd:element ref="pc:Terms" minOccurs="0" maxOccurs="1"/>
        </xsd:sequence>
      </xsd:complexType>
    </xsd:element>
    <xsd:element name="p561333a7fb94f34bfd36adae4a05366" ma:index="17" nillable="true" ma:taxonomy="true" ma:internalName="p561333a7fb94f34bfd36adae4a05366" ma:taxonomyFieldName="OrgCode" ma:displayName="OrgCode" ma:default="" ma:fieldId="{9561333a-7fb9-4f34-bfd3-6adae4a05366}" ma:taxonomyMulti="true" ma:sspId="9c5df3ad-b4e5-45d1-88c9-23db5f1fe618" ma:termSetId="48a1a256-5b49-4fbc-9b02-c2eee539f5cb" ma:anchorId="00000000-0000-0000-0000-000000000000" ma:open="false" ma:isKeyword="false">
      <xsd:complexType>
        <xsd:sequence>
          <xsd:element ref="pc:Terms" minOccurs="0" maxOccurs="1"/>
        </xsd:sequence>
      </xsd:complexType>
    </xsd:element>
    <xsd:element name="j396ba4d0566423582f787f444ed0d79" ma:index="19" nillable="true" ma:taxonomy="true" ma:internalName="j396ba4d0566423582f787f444ed0d79" ma:taxonomyFieldName="OrgName" ma:displayName="OrgName" ma:default="" ma:fieldId="{3396ba4d-0566-4235-82f7-87f444ed0d79}" ma:taxonomyMulti="true" ma:sspId="9c5df3ad-b4e5-45d1-88c9-23db5f1fe618" ma:termSetId="86ca3349-3ce4-41c6-b6f8-9903a35b844c" ma:anchorId="00000000-0000-0000-0000-000000000000" ma:open="false" ma:isKeyword="false">
      <xsd:complexType>
        <xsd:sequence>
          <xsd:element ref="pc:Terms" minOccurs="0" maxOccurs="1"/>
        </xsd:sequence>
      </xsd:complexType>
    </xsd:element>
    <xsd:element name="jc92661518084cf4a9544530f6858970" ma:index="21" nillable="true" ma:taxonomy="true" ma:internalName="jc92661518084cf4a9544530f6858970" ma:taxonomyFieldName="State" ma:displayName="State" ma:default="" ma:fieldId="{3c926615-1808-4cf4-a954-4530f6858970}" ma:taxonomyMulti="true" ma:sspId="9c5df3ad-b4e5-45d1-88c9-23db5f1fe618" ma:termSetId="b2ef3a1c-9f76-41b0-8c3f-3fd1d547c403"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1062a0d-ede8-4112-b4bb-00a9c1bc8e16"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c4c2e13b-b802-45f1-8e97-162bca9283d1}" ma:internalName="TaxCatchAll" ma:showField="CatchAllData" ma:web="41b026b3-09b7-4416-bb99-1bd466eec951">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c4c2e13b-b802-45f1-8e97-162bca9283d1}" ma:internalName="TaxCatchAllLabel" ma:readOnly="true" ma:showField="CatchAllDataLabel" ma:web="41b026b3-09b7-4416-bb99-1bd466eec95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aedefd9-b7ad-49a7-af19-679bb2777148" elementFormDefault="qualified">
    <xsd:import namespace="http://schemas.microsoft.com/office/2006/documentManagement/types"/>
    <xsd:import namespace="http://schemas.microsoft.com/office/infopath/2007/PartnerControls"/>
    <xsd:element name="MediaServiceMetadata" ma:index="23" nillable="true" ma:displayName="MediaServiceMetadata" ma:hidden="true" ma:internalName="MediaServiceMetadata" ma:readOnly="true">
      <xsd:simpleType>
        <xsd:restriction base="dms:Note"/>
      </xsd:simpleType>
    </xsd:element>
    <xsd:element name="MediaServiceFastMetadata" ma:index="24"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01354E-8BC2-4D1A-88F8-5DC2EE7E2C34}">
  <ds:schemaRefs>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28F928D-CF33-44B0-ADCD-7B65918D8BBE}"/>
</file>

<file path=customXml/itemProps3.xml><?xml version="1.0" encoding="utf-8"?>
<ds:datastoreItem xmlns:ds="http://schemas.openxmlformats.org/officeDocument/2006/customXml" ds:itemID="{0B338E3A-CBC9-4D2F-BEEF-CE14813161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JAO PPT TEMPLATE v1</Template>
  <TotalTime>9911</TotalTime>
  <Words>6459</Words>
  <Application>Microsoft Office PowerPoint</Application>
  <PresentationFormat>Custom</PresentationFormat>
  <Paragraphs>668</Paragraphs>
  <Slides>56</Slides>
  <Notes>52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Arial</vt:lpstr>
      <vt:lpstr>Arial,Sans-Serif</vt:lpstr>
      <vt:lpstr>Calibri</vt:lpstr>
      <vt:lpstr>Century</vt:lpstr>
      <vt:lpstr>Courier New</vt:lpstr>
      <vt:lpstr>Wingdings</vt:lpstr>
      <vt:lpstr>Office Theme</vt:lpstr>
      <vt:lpstr>JOINT ADMINISTRATIVE OPERATIONS</vt:lpstr>
      <vt:lpstr>Teams live call</vt:lpstr>
      <vt:lpstr>Agenda</vt:lpstr>
      <vt:lpstr>PowerPoint Presentation</vt:lpstr>
      <vt:lpstr>USA Staffing Onboarding System</vt:lpstr>
      <vt:lpstr>USA Staffing Onboarding System </vt:lpstr>
      <vt:lpstr>PowerPoint Presentation</vt:lpstr>
      <vt:lpstr>PowerPoint Presentation</vt:lpstr>
      <vt:lpstr>Employee Files</vt:lpstr>
      <vt:lpstr>DOI Access Card (PIV card)</vt:lpstr>
      <vt:lpstr>Within Grade Increases</vt:lpstr>
      <vt:lpstr>PowerPoint Presentation</vt:lpstr>
      <vt:lpstr>Payroll Schedule</vt:lpstr>
      <vt:lpstr>Time and Attendance</vt:lpstr>
      <vt:lpstr>Federal Holidays</vt:lpstr>
      <vt:lpstr>Leave</vt:lpstr>
      <vt:lpstr>Disabled Veteran Leave (DVL)</vt:lpstr>
      <vt:lpstr>Employee Express (EEX)</vt:lpstr>
      <vt:lpstr>Leave and Earnings  Statement (LES)</vt:lpstr>
      <vt:lpstr>Telework</vt:lpstr>
      <vt:lpstr>Employee Assistance Program (EAP)</vt:lpstr>
      <vt:lpstr>PowerPoint Presentation</vt:lpstr>
      <vt:lpstr>Federal Employees Health Benefits (FEHB)</vt:lpstr>
      <vt:lpstr>Choosing an FEHB Plan</vt:lpstr>
      <vt:lpstr>Opportunity to Make FEHB Changes</vt:lpstr>
      <vt:lpstr>FEHB and Changes in Work Schedule</vt:lpstr>
      <vt:lpstr>The Federal Flexible Spending Account Program (FSAFEDS)</vt:lpstr>
      <vt:lpstr>Types of FSA’s</vt:lpstr>
      <vt:lpstr>Long Term Care Insurance Program  (FLTCIP)</vt:lpstr>
      <vt:lpstr>FLTCIP Enrollment</vt:lpstr>
      <vt:lpstr>Designation of Beneficiary</vt:lpstr>
      <vt:lpstr>PowerPoint Presentation</vt:lpstr>
      <vt:lpstr>Work/Life Programs</vt:lpstr>
      <vt:lpstr>Benefits and Pay/Leave Information for  Transferees ONLY</vt:lpstr>
      <vt:lpstr>Benefits and Pay/Leave Information  for Transferees  Action Required - </vt:lpstr>
      <vt:lpstr>Federal Employees Group Life  Insurance (FEGLI)</vt:lpstr>
      <vt:lpstr>FEGLI Insurance Coverage</vt:lpstr>
      <vt:lpstr>FEGLI Opportunities to Change Coverage</vt:lpstr>
      <vt:lpstr>SAMBA Employee Benevolent  Fund (EPF)</vt:lpstr>
      <vt:lpstr>Dental and Vision Insurance  (FEDVIP)</vt:lpstr>
      <vt:lpstr>Retirement</vt:lpstr>
      <vt:lpstr>Retirement Creditable Service</vt:lpstr>
      <vt:lpstr>Retirement 3 Tier Plan</vt:lpstr>
      <vt:lpstr>Basic Benefit Plan</vt:lpstr>
      <vt:lpstr>Social Security</vt:lpstr>
      <vt:lpstr>Thrift Savings Plan (TSP)</vt:lpstr>
      <vt:lpstr>TSP Contributions</vt:lpstr>
      <vt:lpstr>TSP Automatic Contributions and Matching</vt:lpstr>
      <vt:lpstr>TSP Investment Options</vt:lpstr>
      <vt:lpstr>TSP – Catch-Up Contributions</vt:lpstr>
      <vt:lpstr>Benefits Election and Enrollment Deadlines</vt:lpstr>
      <vt:lpstr>Additional Resources and Websites of Interest</vt:lpstr>
      <vt:lpstr>Submitting a Complete Form in USAS Onboarding</vt:lpstr>
      <vt:lpstr>Questions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JOINT ADMINISTRATIVE OPERATIONS</dc:title>
  <dc:creator>Cavey, Katherine [USA]</dc:creator>
  <cp:lastModifiedBy>Elmer, Christan L</cp:lastModifiedBy>
  <cp:revision>19</cp:revision>
  <cp:lastPrinted>2019-08-21T13:15:57Z</cp:lastPrinted>
  <dcterms:created xsi:type="dcterms:W3CDTF">2019-03-28T13:01:40Z</dcterms:created>
  <dcterms:modified xsi:type="dcterms:W3CDTF">2022-01-25T22:28:21Z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2019-03-22T00:00:00Z</vt:filetime>
  </property>
  <property fmtid="{D5CDD505-2E9C-101B-9397-08002B2CF9AE}" pid="3" name="Creator">
    <vt:lpwstr>Adobe InDesign CC 2017 (Windows)</vt:lpwstr>
  </property>
  <property fmtid="{D5CDD505-2E9C-101B-9397-08002B2CF9AE}" pid="4" name="LastSaved">
    <vt:filetime>2019-03-22T00:00:00Z</vt:filetime>
  </property>
  <property fmtid="{D5CDD505-2E9C-101B-9397-08002B2CF9AE}" pid="5" name="_dlc_DocIdItemGuid">
    <vt:lpwstr>05938779-48bd-46e4-9c41-91639edfc977</vt:lpwstr>
  </property>
  <property fmtid="{D5CDD505-2E9C-101B-9397-08002B2CF9AE}" pid="6" name="ContentTypeId">
    <vt:lpwstr>0x0101005671AA3DFA70204E8C3A7C84C8A75BE5</vt:lpwstr>
  </property>
</Properties>
</file>