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59" r:id="rId5"/>
    <p:sldId id="256" r:id="rId6"/>
    <p:sldId id="258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199E5-C4EE-4408-84A7-1870C5441F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95F3AA-452E-492E-8BC6-B724CD0B1D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7FFDF-E12C-4C9F-8182-46491F030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9A8D1-5583-4B64-9986-3D6F5629F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511B6-79A1-4311-884B-A138E73D8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50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46900-C1FF-4B46-86BE-1E960770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132397-CC7B-4DC0-A70F-4AE5C8C61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48E3E-5AEC-4FCD-970C-814F91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8FCCC-6447-4F7D-845E-42AF95233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1930D-E3D7-4E0F-9F23-272B531B4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52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63B408-4A3B-4DDD-88E4-002D5AA966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AF915E-8F07-4256-BE04-E6A3E2C18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E800E-5D70-48B0-9F4D-9DB34987A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DCC2E-F1B0-42CB-A213-B0D1E1C07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BBBAE-31A7-4680-A74B-1A451661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8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A7A84-7E9D-4EC8-B46E-791115D55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D315E-8D6E-4519-908E-02C6A76E1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819A7-6DBE-41AD-9582-CFECA1766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BA7A2-E772-4A9C-96F1-C7BA7616F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C0F65-6FE0-42BC-8CA9-A6011472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1E70B-30FF-4290-A4A0-1A425D7B8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E359E-6501-4B78-BC10-2F49C0B7A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CB7CA-9965-4CD8-9823-B5C8D7CD1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F3567-6D8B-4672-B896-1CED9EF4A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341B6-558D-4959-831A-524B0817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14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06FC6-A104-443C-B2AD-01F50A00D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26BD3-1A2F-4C99-B9B2-FAB6F8356F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DF120-5710-4139-B813-3A603838D8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8F34AB-3507-4EA0-9706-7BCB61ADE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2F3E2-835F-4443-80A5-F1BDD83E4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75024A-17A4-41CD-BFCC-FD0D548E6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74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09862-EA72-4756-9A13-AA7F5378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7EA242-0C64-444D-B542-0610E0E76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6F2E4B-DB14-4D01-BDCE-31DA812A4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164B4-031A-4ED9-A60D-C6A6A9B0A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F50C22-C6C2-4549-820D-F0106E3D9E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D18323-A9E5-4CC3-A049-A8385831F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A30BC3-3FA1-47E2-AF11-692186DBC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EC77DF-E9DF-496E-B75C-F5B049A75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87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8E451-1F94-44C6-90A0-27D8EE559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FEE0CB-2B3B-4A79-A666-E6AD2BE79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C5D5A-6EDF-412B-AB1D-8926BA9E3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CBF64-C5A6-489B-8A2A-4DA43478A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2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75FE24-8F07-4AC1-935D-ACA535FE7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2F76CC-8293-4842-8EDF-58A31B2C9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02981A-2267-4A48-A401-2482CB84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17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F852F-B80A-44B5-958A-489D5A9F6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99472B-0DF5-4161-BF04-31DBEB04E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C98EC4-800A-48FB-8CE7-21AFA1182B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A0AE9-714B-42A3-B793-9DFEEF03F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04CC3-6C68-4C93-A2EC-CCF16B50E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FF5E5C-F9C9-4EF6-A3EA-9F2B2A731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03F78-3C47-4562-B49E-24D4015A0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6C424-0DBB-4BC5-AAFF-27BD889D2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10095-36FA-42F4-A9D6-8ECE64F1A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AC3259-6B1B-4542-9805-EF304D4E3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362B69-7E25-4E04-B106-71D36CE99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C1127-A7DB-441D-B748-CDA5E4BD4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295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8BBBCC-F818-4DD9-B3E4-BE6C45AEC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8EDD0-3899-47D3-AC75-CD99702A5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BD2BB0-1F34-44F8-ACA9-324F99E44B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6D9C7-06BB-4B40-8D11-F56B3A903279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B26BD-5834-48E0-8B58-1BCDC07EA4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32D1F6-8AF6-413A-B433-F9757C7797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75298-D3D0-4198-901D-F36BB7554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7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A4FC2E-E53C-4971-A221-3DC94C508B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766" r="7873" b="-1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610E91C-1AC9-4A54-87EA-DF027AAF2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7" y="160338"/>
            <a:ext cx="5266155" cy="93023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R-project status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EF9692-861B-478B-B52C-A15EC1A999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5712" y="1090569"/>
            <a:ext cx="4943475" cy="517207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/>
              <a:t>NPPD’s “ask” has evolved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Jan-NPPD submitted plan to avoid take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March-NPPD responded to our concerns with their proposed plan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May-NPPD provided their interpretation of the 4(d) rule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June-FWS team agreed that the “density” approach is problematic. Requested statistical assistance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June-NPPD began to informally inquire “what can they do to get to no take            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July-Joe presented an occupancy-based approach for determining if with 35 acres of soil disturbance, take was “reasonably certain to occur” 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Aug-NPPD has chosen to pursue an ITP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Aug-FWS team struggling to transition from occupancy, to quantifying take</a:t>
            </a:r>
          </a:p>
          <a:p>
            <a:pPr lvl="1" indent="-228600"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1"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49082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085AC-438A-4830-AC67-8FC3260A4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remaining questions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CC4141-BEAD-4EBB-8807-A9F29CD31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Why doesn’t NE ABB information match up with AR/OK?</a:t>
            </a:r>
          </a:p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Why don’t we have ABB in many of our high-quality habitats? </a:t>
            </a:r>
          </a:p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What is the limiting resource driver(s) for occupancy?</a:t>
            </a:r>
          </a:p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What are the carrion resources, and how utilized by ABB?</a:t>
            </a:r>
          </a:p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What are the critical grassland factors to support ABB in NE?</a:t>
            </a:r>
          </a:p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How is ABB distributed throughout the year?</a:t>
            </a:r>
          </a:p>
          <a:p>
            <a:pPr>
              <a:buFont typeface="Calibri" panose="020F0502020204030204" pitchFamily="34" charset="0"/>
              <a:buChar char="Q"/>
            </a:pPr>
            <a:r>
              <a:rPr lang="en-US" dirty="0"/>
              <a:t>  Basic bio: how deep overwintering, carrion, searching behavior, </a:t>
            </a:r>
            <a:r>
              <a:rPr lang="en-US" dirty="0" err="1"/>
              <a:t>etc</a:t>
            </a:r>
            <a:r>
              <a:rPr lang="en-US" dirty="0"/>
              <a:t>?</a:t>
            </a:r>
          </a:p>
          <a:p>
            <a:pPr>
              <a:buFont typeface="Calibri" panose="020F0502020204030204" pitchFamily="34" charset="0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45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9776F-7A2B-4BF0-AA5A-3E6857BE0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en-US" dirty="0"/>
              <a:t>Struggles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5B854-1C5D-444C-B77D-459FE3A25A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007" y="1109444"/>
            <a:ext cx="4478832" cy="5148741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A key assumption in the occupancy model appears to be inaccurate, based on NPPD’s submitted 5 years off survey data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Detection rate modeled at 90% over 5-nights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Mark-recapture data suggests it’s at least &lt;50% or maybe even as low as &lt;20%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This completely flips the results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u="sng" dirty="0"/>
              <a:t>We are working towards a defensible estimate of detection rate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Probability of occurrence maps show where impacts may happen (risk is likely), but does not serve to “quantify” take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Density (#/area) assumes uniformity of distribution, while the science shows its “patchy” and centered around carrion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Standardized survey methods provides an index of relative abundance (#/trap), not density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u="sng" dirty="0"/>
              <a:t>We are working towards converting trap capture data to a defensible abundance estimate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Both detection and abundance factors are key to developing guidance for use by the R-project and other future projects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ED4A34-35B0-4115-89A3-95B874EFF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289" y="649067"/>
            <a:ext cx="6470912" cy="22878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BEFF53-52BC-4284-ABF0-1B2EF82113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289" y="3516385"/>
            <a:ext cx="6546965" cy="2314698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9EE3AD6-AE0D-4110-9A11-9E0E3F83D437}"/>
              </a:ext>
            </a:extLst>
          </p:cNvPr>
          <p:cNvCxnSpPr/>
          <p:nvPr/>
        </p:nvCxnSpPr>
        <p:spPr>
          <a:xfrm>
            <a:off x="4697835" y="1912034"/>
            <a:ext cx="511728" cy="0"/>
          </a:xfrm>
          <a:prstGeom prst="straightConnector1">
            <a:avLst/>
          </a:prstGeom>
          <a:ln w="635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5BFD950-BC89-4BF9-8D28-99032C36673C}"/>
              </a:ext>
            </a:extLst>
          </p:cNvPr>
          <p:cNvCxnSpPr>
            <a:cxnSpLocks/>
          </p:cNvCxnSpPr>
          <p:nvPr/>
        </p:nvCxnSpPr>
        <p:spPr>
          <a:xfrm>
            <a:off x="4729338" y="2347372"/>
            <a:ext cx="732639" cy="1108003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0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BFDF9-5B63-4DE3-8F0A-4ECCE54DF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25648"/>
          </a:xfrm>
        </p:spPr>
        <p:txBody>
          <a:bodyPr/>
          <a:lstStyle/>
          <a:p>
            <a:r>
              <a:rPr lang="en-US" dirty="0"/>
              <a:t>Next steps for us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29EE103-0FFE-4761-A552-775A35BCB2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97980" y="289417"/>
            <a:ext cx="4514327" cy="601910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061776-EC23-4F46-A440-0D755ADF7E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755669" cy="381158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Engage NPPD, provide technical assistance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Timeline: now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Focus on producing the key factors to minimize litigation risk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Timeline: now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Work towards finalizing the avoidance and minimization measures, and construct draft guidance for use by NEFO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Deadline of October 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Consult with state species experts, incorporate their insights towards a final draft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Deadline (arbitrary) of Jan 1, 2022</a:t>
            </a:r>
          </a:p>
        </p:txBody>
      </p:sp>
    </p:spTree>
    <p:extLst>
      <p:ext uri="{BB962C8B-B14F-4D97-AF65-F5344CB8AC3E}">
        <p14:creationId xmlns:p14="http://schemas.microsoft.com/office/powerpoint/2010/main" val="160516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9EA63-1A31-4F9A-9782-48317794C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05" y="181143"/>
            <a:ext cx="5453543" cy="1325563"/>
          </a:xfrm>
        </p:spPr>
        <p:txBody>
          <a:bodyPr/>
          <a:lstStyle/>
          <a:p>
            <a:r>
              <a:rPr lang="en-US" dirty="0"/>
              <a:t>2014 FWS white paper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9BE1638-C353-48BD-8B98-DC56F5E4098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8285" y="2892333"/>
            <a:ext cx="3099865" cy="3271319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1651275-8530-4235-AC16-1E81F7415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5325" y="1609540"/>
            <a:ext cx="4448175" cy="1174750"/>
          </a:xfrm>
        </p:spPr>
        <p:txBody>
          <a:bodyPr/>
          <a:lstStyle/>
          <a:p>
            <a:r>
              <a:rPr lang="en-US" dirty="0"/>
              <a:t>Used very conservative 90% threshold of occurrence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246465-8595-4E46-A07C-32701B2DC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639" y="550493"/>
            <a:ext cx="6701361" cy="591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3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C6A31D4-8E47-41CF-9171-32D3FAF1B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251" y="365494"/>
            <a:ext cx="7815749" cy="612701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510C811-79A8-43A3-A579-971FAF555C71}"/>
              </a:ext>
            </a:extLst>
          </p:cNvPr>
          <p:cNvSpPr txBox="1">
            <a:spLocks/>
          </p:cNvSpPr>
          <p:nvPr/>
        </p:nvSpPr>
        <p:spPr>
          <a:xfrm>
            <a:off x="376805" y="181143"/>
            <a:ext cx="4252345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2014 FWS (cont.)</a:t>
            </a:r>
          </a:p>
        </p:txBody>
      </p:sp>
    </p:spTree>
    <p:extLst>
      <p:ext uri="{BB962C8B-B14F-4D97-AF65-F5344CB8AC3E}">
        <p14:creationId xmlns:p14="http://schemas.microsoft.com/office/powerpoint/2010/main" val="425332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D52B417-350E-4544-B5F9-55740749A8E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666875" y="1065213"/>
            <a:ext cx="8439150" cy="446087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4D53E78-F696-4BB8-BC9A-329D4B3FB035}"/>
              </a:ext>
            </a:extLst>
          </p:cNvPr>
          <p:cNvCxnSpPr>
            <a:cxnSpLocks/>
          </p:cNvCxnSpPr>
          <p:nvPr/>
        </p:nvCxnSpPr>
        <p:spPr>
          <a:xfrm flipH="1">
            <a:off x="5863472" y="3733101"/>
            <a:ext cx="3557366" cy="0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912F206-66F9-4D46-AD20-E2B4AEE97F51}"/>
              </a:ext>
            </a:extLst>
          </p:cNvPr>
          <p:cNvCxnSpPr>
            <a:cxnSpLocks/>
          </p:cNvCxnSpPr>
          <p:nvPr/>
        </p:nvCxnSpPr>
        <p:spPr>
          <a:xfrm flipV="1">
            <a:off x="4477732" y="3733101"/>
            <a:ext cx="1385740" cy="339278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392501-3705-4ADC-9A6F-D64A081BA9CF}"/>
              </a:ext>
            </a:extLst>
          </p:cNvPr>
          <p:cNvCxnSpPr>
            <a:cxnSpLocks/>
          </p:cNvCxnSpPr>
          <p:nvPr/>
        </p:nvCxnSpPr>
        <p:spPr>
          <a:xfrm flipH="1" flipV="1">
            <a:off x="4477732" y="4072379"/>
            <a:ext cx="113122" cy="1453710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690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28FC04B-F09C-46BC-BB5E-F34BCA478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584" y="967656"/>
            <a:ext cx="8636827" cy="5506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E4D8D56-7839-4607-9868-151ECF430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19" y="383484"/>
            <a:ext cx="6673174" cy="987357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CAECEC-F709-44AF-8EBC-B6C4B726AF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2248949" cy="967909"/>
          </a:xfrm>
        </p:spPr>
        <p:txBody>
          <a:bodyPr/>
          <a:lstStyle/>
          <a:p>
            <a:r>
              <a:rPr lang="en-US" dirty="0"/>
              <a:t>2017 pub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A153803-B260-4A29-8FC5-DB1D69005869}"/>
              </a:ext>
            </a:extLst>
          </p:cNvPr>
          <p:cNvCxnSpPr>
            <a:cxnSpLocks/>
          </p:cNvCxnSpPr>
          <p:nvPr/>
        </p:nvCxnSpPr>
        <p:spPr>
          <a:xfrm flipH="1">
            <a:off x="8314441" y="2912882"/>
            <a:ext cx="1263193" cy="0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99CB7F-695B-47B2-81A5-F96BA3870333}"/>
              </a:ext>
            </a:extLst>
          </p:cNvPr>
          <p:cNvCxnSpPr>
            <a:cxnSpLocks/>
          </p:cNvCxnSpPr>
          <p:nvPr/>
        </p:nvCxnSpPr>
        <p:spPr>
          <a:xfrm flipH="1">
            <a:off x="7777113" y="2912882"/>
            <a:ext cx="537329" cy="160256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74155F9-C6E1-4B4F-9C28-E9F7E3313617}"/>
              </a:ext>
            </a:extLst>
          </p:cNvPr>
          <p:cNvCxnSpPr>
            <a:cxnSpLocks/>
          </p:cNvCxnSpPr>
          <p:nvPr/>
        </p:nvCxnSpPr>
        <p:spPr>
          <a:xfrm flipH="1">
            <a:off x="7777113" y="3073138"/>
            <a:ext cx="1" cy="546755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BA0CBB3-3564-49C1-8A53-F906B0ADD571}"/>
              </a:ext>
            </a:extLst>
          </p:cNvPr>
          <p:cNvCxnSpPr>
            <a:cxnSpLocks/>
          </p:cNvCxnSpPr>
          <p:nvPr/>
        </p:nvCxnSpPr>
        <p:spPr>
          <a:xfrm flipH="1">
            <a:off x="7352907" y="3619893"/>
            <a:ext cx="424207" cy="0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35C8DAD-7468-4006-8162-85FAEA62A480}"/>
              </a:ext>
            </a:extLst>
          </p:cNvPr>
          <p:cNvCxnSpPr>
            <a:cxnSpLocks/>
          </p:cNvCxnSpPr>
          <p:nvPr/>
        </p:nvCxnSpPr>
        <p:spPr>
          <a:xfrm flipH="1">
            <a:off x="7352907" y="3619893"/>
            <a:ext cx="1" cy="207389"/>
          </a:xfrm>
          <a:prstGeom prst="line">
            <a:avLst/>
          </a:prstGeom>
          <a:ln w="444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781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7BE6E9-CF39-4BDF-BB35-FBA71ACF2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69" y="424572"/>
            <a:ext cx="5894962" cy="107490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37DB6-D9EB-4798-A9FE-5D1192BEBB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663700"/>
            <a:ext cx="3543300" cy="860425"/>
          </a:xfrm>
        </p:spPr>
        <p:txBody>
          <a:bodyPr/>
          <a:lstStyle/>
          <a:p>
            <a:r>
              <a:rPr lang="en-US" dirty="0" err="1"/>
              <a:t>Jurzenski</a:t>
            </a:r>
            <a:r>
              <a:rPr lang="en-US" dirty="0"/>
              <a:t> et al. 2014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F0909DC-6A79-4E8A-919A-962C77CCD1C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06557" y="1423562"/>
            <a:ext cx="7966418" cy="50098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7A2E3A-37B6-408E-918C-D60A2044D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642" y="3002807"/>
            <a:ext cx="4630366" cy="29669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3DC4C1-DA81-4645-BC8F-67DFD85B083C}"/>
              </a:ext>
            </a:extLst>
          </p:cNvPr>
          <p:cNvCxnSpPr>
            <a:cxnSpLocks/>
          </p:cNvCxnSpPr>
          <p:nvPr/>
        </p:nvCxnSpPr>
        <p:spPr>
          <a:xfrm flipH="1">
            <a:off x="2007909" y="4958499"/>
            <a:ext cx="2469823" cy="0"/>
          </a:xfrm>
          <a:prstGeom prst="line">
            <a:avLst/>
          </a:prstGeom>
          <a:ln w="444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94DBF4C-02E9-4F34-9561-2A6D84F409E3}"/>
              </a:ext>
            </a:extLst>
          </p:cNvPr>
          <p:cNvCxnSpPr>
            <a:cxnSpLocks/>
          </p:cNvCxnSpPr>
          <p:nvPr/>
        </p:nvCxnSpPr>
        <p:spPr>
          <a:xfrm flipH="1">
            <a:off x="999242" y="4958499"/>
            <a:ext cx="1008667" cy="254524"/>
          </a:xfrm>
          <a:prstGeom prst="line">
            <a:avLst/>
          </a:prstGeom>
          <a:ln w="444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852365-B91B-4368-B38E-D91FAF9B62FB}"/>
              </a:ext>
            </a:extLst>
          </p:cNvPr>
          <p:cNvCxnSpPr>
            <a:cxnSpLocks/>
          </p:cNvCxnSpPr>
          <p:nvPr/>
        </p:nvCxnSpPr>
        <p:spPr>
          <a:xfrm>
            <a:off x="999242" y="5213023"/>
            <a:ext cx="0" cy="756720"/>
          </a:xfrm>
          <a:prstGeom prst="line">
            <a:avLst/>
          </a:prstGeom>
          <a:ln w="444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84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BAC64C-4440-48E3-A2EE-2787A1526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1409" y="182191"/>
            <a:ext cx="5527780" cy="1702205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324136C-DA44-4EC3-BE7C-EE98FACEDA6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9310" y="2647268"/>
            <a:ext cx="4645339" cy="396455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B549A2-4B2D-4641-9530-64677457CDA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89711" y="1963024"/>
            <a:ext cx="7435876" cy="45701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0427E2-999B-4B84-8E6B-429D8AFB58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811" y="314318"/>
            <a:ext cx="5029318" cy="217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652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</TotalTime>
  <Words>443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R-project status</vt:lpstr>
      <vt:lpstr>Struggles</vt:lpstr>
      <vt:lpstr>Next steps for us</vt:lpstr>
      <vt:lpstr>2014 FWS white paper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Many remaining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Porath, Mark T</dc:creator>
  <cp:lastModifiedBy>Porath, Mark T</cp:lastModifiedBy>
  <cp:revision>23</cp:revision>
  <dcterms:created xsi:type="dcterms:W3CDTF">2021-08-10T20:22:29Z</dcterms:created>
  <dcterms:modified xsi:type="dcterms:W3CDTF">2021-08-11T17:25:44Z</dcterms:modified>
</cp:coreProperties>
</file>