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56" r:id="rId5"/>
    <p:sldId id="348" r:id="rId6"/>
    <p:sldId id="349" r:id="rId7"/>
    <p:sldId id="350" r:id="rId8"/>
    <p:sldId id="351" r:id="rId9"/>
    <p:sldId id="354" r:id="rId10"/>
    <p:sldId id="352" r:id="rId11"/>
    <p:sldId id="342" r:id="rId12"/>
    <p:sldId id="359" r:id="rId13"/>
    <p:sldId id="353" r:id="rId14"/>
    <p:sldId id="361" r:id="rId15"/>
    <p:sldId id="357" r:id="rId16"/>
    <p:sldId id="362" r:id="rId17"/>
    <p:sldId id="3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3266" autoAdjust="0"/>
  </p:normalViewPr>
  <p:slideViewPr>
    <p:cSldViewPr snapToGrid="0">
      <p:cViewPr varScale="1">
        <p:scale>
          <a:sx n="45" d="100"/>
          <a:sy n="45" d="100"/>
        </p:scale>
        <p:origin x="2083" y="4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02750-F15B-4571-963C-928651D950B3}"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2226B-F795-4D9D-B42F-100AA96C8798}" type="slidenum">
              <a:rPr lang="en-US" smtClean="0"/>
              <a:t>‹#›</a:t>
            </a:fld>
            <a:endParaRPr lang="en-US"/>
          </a:p>
        </p:txBody>
      </p:sp>
    </p:spTree>
    <p:extLst>
      <p:ext uri="{BB962C8B-B14F-4D97-AF65-F5344CB8AC3E}">
        <p14:creationId xmlns:p14="http://schemas.microsoft.com/office/powerpoint/2010/main" val="687753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2226B-F795-4D9D-B42F-100AA96C8798}" type="slidenum">
              <a:rPr lang="en-US" smtClean="0"/>
              <a:t>2</a:t>
            </a:fld>
            <a:endParaRPr lang="en-US"/>
          </a:p>
        </p:txBody>
      </p:sp>
    </p:spTree>
    <p:extLst>
      <p:ext uri="{BB962C8B-B14F-4D97-AF65-F5344CB8AC3E}">
        <p14:creationId xmlns:p14="http://schemas.microsoft.com/office/powerpoint/2010/main" val="1571309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I mentioned earlier, our most recent recovery plan is from 1996, and we have learned a lot since over the years. Although the priorities remain consistent (and are what we have just walked through), implementation of those priorities has been refined. As a Recovery Program, this upcoming year we are planning to establish a shared set of goals and interim targets with our Partners to focus our broad efforts and guide our program. We will do this through development of a Recovery Implementation Strategy.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effort we will look to set targets for: </a:t>
            </a:r>
          </a:p>
          <a:p>
            <a:pPr marL="457200" marR="0" lvl="1"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Number of pairs in captive breeding</a:t>
            </a:r>
          </a:p>
          <a:p>
            <a:pPr marL="457200" marR="0" lv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Number of birds released annually</a:t>
            </a:r>
          </a:p>
          <a:p>
            <a:pPr marL="457200" marR="0" lv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Number of birds released at each location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Through this effort we seek to establish a focused vision for the program for the next 5-10 years.</a:t>
            </a:r>
          </a:p>
          <a:p>
            <a:endParaRPr lang="en-US" dirty="0"/>
          </a:p>
        </p:txBody>
      </p:sp>
      <p:sp>
        <p:nvSpPr>
          <p:cNvPr id="4" name="Slide Number Placeholder 3"/>
          <p:cNvSpPr>
            <a:spLocks noGrp="1"/>
          </p:cNvSpPr>
          <p:nvPr>
            <p:ph type="sldNum" sz="quarter" idx="5"/>
          </p:nvPr>
        </p:nvSpPr>
        <p:spPr/>
        <p:txBody>
          <a:bodyPr/>
          <a:lstStyle/>
          <a:p>
            <a:fld id="{6F677BC2-1C05-4CE7-B393-CFAC15126787}" type="slidenum">
              <a:rPr lang="en-US" smtClean="0"/>
              <a:t>11</a:t>
            </a:fld>
            <a:endParaRPr lang="en-US"/>
          </a:p>
        </p:txBody>
      </p:sp>
    </p:spTree>
    <p:extLst>
      <p:ext uri="{BB962C8B-B14F-4D97-AF65-F5344CB8AC3E}">
        <p14:creationId xmlns:p14="http://schemas.microsoft.com/office/powerpoint/2010/main" val="1322325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I wanted to provide a little information on how one can legally acquire California condor feathers.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As a member of a federally-recognized Tribe, if you are seeking feathers for Native American Religious purposes, you can apply to one of the two non-eagle feather repositories listed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Liberty Wildlife in Arizona and SIA in Oklahoma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Calibri" panose="020F0502020204030204" pitchFamily="34" charset="0"/>
            </a:endParaRPr>
          </a:p>
          <a:p>
            <a:r>
              <a:rPr lang="en-US" sz="1200" dirty="0"/>
              <a:t>We are currently working on efforts to improve the clarity and process for additional eligible groups or institutions to apply to become a non-eagle repository for condor feathers, and </a:t>
            </a:r>
            <a:r>
              <a:rPr lang="en-US" sz="1200" b="0" i="0" u="none" strike="noStrike" dirty="0">
                <a:solidFill>
                  <a:srgbClr val="000000"/>
                </a:solidFill>
                <a:effectLst/>
                <a:latin typeface="Calibri" panose="020F0502020204030204" pitchFamily="34" charset="0"/>
              </a:rPr>
              <a:t>an appropriate mechanism for tribal members to acquire naturally molted feathers from free-flying condors.</a:t>
            </a:r>
          </a:p>
        </p:txBody>
      </p:sp>
      <p:sp>
        <p:nvSpPr>
          <p:cNvPr id="4" name="Slide Number Placeholder 3"/>
          <p:cNvSpPr>
            <a:spLocks noGrp="1"/>
          </p:cNvSpPr>
          <p:nvPr>
            <p:ph type="sldNum" sz="quarter" idx="5"/>
          </p:nvPr>
        </p:nvSpPr>
        <p:spPr/>
        <p:txBody>
          <a:bodyPr/>
          <a:lstStyle/>
          <a:p>
            <a:fld id="{7EB2226B-F795-4D9D-B42F-100AA96C8798}" type="slidenum">
              <a:rPr lang="en-US" smtClean="0"/>
              <a:t>12</a:t>
            </a:fld>
            <a:endParaRPr lang="en-US"/>
          </a:p>
        </p:txBody>
      </p:sp>
    </p:spTree>
    <p:extLst>
      <p:ext uri="{BB962C8B-B14F-4D97-AF65-F5344CB8AC3E}">
        <p14:creationId xmlns:p14="http://schemas.microsoft.com/office/powerpoint/2010/main" val="3374423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 we really want to acknowledge all of the Partners that support recovery for the California condor. This is truly a collaborative effort and we would not be as successful as we are today without our Partners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71FC8E-F93C-476D-B722-720231D1BC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12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2226B-F795-4D9D-B42F-100AA96C8798}" type="slidenum">
              <a:rPr lang="en-US" smtClean="0"/>
              <a:t>14</a:t>
            </a:fld>
            <a:endParaRPr lang="en-US"/>
          </a:p>
        </p:txBody>
      </p:sp>
    </p:spTree>
    <p:extLst>
      <p:ext uri="{BB962C8B-B14F-4D97-AF65-F5344CB8AC3E}">
        <p14:creationId xmlns:p14="http://schemas.microsoft.com/office/powerpoint/2010/main" val="1868432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California condor was placed on the precursor to the ESA in 1967, and the first recovery team was established in 1975.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Despite years of studying the species and recovery efforts, by 1982, there were only 22 birds left in the wild and the causes of the population decline were still unknown.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the program began a coordinated study to understand the causes of mortality and began ATTACHING RADIO-TRANSMITTERS to the remaining WILD birds.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the tracking efforts during the period of 1983-1986, lead poisoning was established as a primary cause of death, and this was seen as a call to action to trap and bring all the remaining condors into captivity because there was such concern that we could not address the threat in time.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last wild condor was trapped on Easter Sunday 1987.</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Meanwhile our partners at the Los Angeles Zoo and San Diego Zoo were committed to success for captive breeding and in 1988 the first pair produced an egg in captivity at the San Diego Wild Animal Park.</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1992 they were ready to release the first condors and 2 were released with 2 Andean condors to increase the social group. Andean condors were used as a surrogate species early in the program to inform captive breeding and release strategies.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Success of the reintroduction program was not immediate and there was quickly a pause in the program from later in 1992-1993.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Techniques were revised to improve success and when we restarted the efforts, we moved the release sites to more remote locations to address the tendency of condors to be attracted to human activity, and man-made obstacles and threats.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initial vision for recovery was to establish a disjunct population so that we would have redundancy on the landscape. And in 1996 a release site was established at the Vermillion Cliffs in Arizona. For this population we used one of the tools under the ESA that provides regulatory flexibility, known as a 10(j) rule; this is commonly referred to as an experimental population.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Building on success of the reintroductions in Southern California and Arizona, additional release sites were established in California in 1997 and 2003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well Baja California in 2002 in with collaboration from Mexico.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Most recently we also established a release site in Northern California in partnership with the Yurok tribe and Redwood National and State Park in 2022.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Currently our program is guided by the last published recovery plan in 1996, and we completed the most recent 5-year review of the species earlier this year.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EB2226B-F795-4D9D-B42F-100AA96C8798}" type="slidenum">
              <a:rPr lang="en-US" smtClean="0"/>
              <a:t>3</a:t>
            </a:fld>
            <a:endParaRPr lang="en-US"/>
          </a:p>
        </p:txBody>
      </p:sp>
    </p:spTree>
    <p:extLst>
      <p:ext uri="{BB962C8B-B14F-4D97-AF65-F5344CB8AC3E}">
        <p14:creationId xmlns:p14="http://schemas.microsoft.com/office/powerpoint/2010/main" val="247412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Currently the total population of condors including wild and captive birds is over 500, a substantial increase from the last 23 back in the 80’s. The program does an official count annually, and at the end of 2022 we estimated 347 birds in the wild spread across California, Arizona, and Baja Mexico.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you can see over the last 12 years through program efforts and with partners, we are slowly seeing growth and recovery of the condor population.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Releases for 2023 are currently underway, with 3 birds released in Northern California earlier today.</a:t>
            </a:r>
          </a:p>
          <a:p>
            <a:endParaRPr lang="en-US" dirty="0"/>
          </a:p>
        </p:txBody>
      </p:sp>
      <p:sp>
        <p:nvSpPr>
          <p:cNvPr id="4" name="Slide Number Placeholder 3"/>
          <p:cNvSpPr>
            <a:spLocks noGrp="1"/>
          </p:cNvSpPr>
          <p:nvPr>
            <p:ph type="sldNum" sz="quarter" idx="5"/>
          </p:nvPr>
        </p:nvSpPr>
        <p:spPr/>
        <p:txBody>
          <a:bodyPr/>
          <a:lstStyle/>
          <a:p>
            <a:fld id="{7EB2226B-F795-4D9D-B42F-100AA96C8798}" type="slidenum">
              <a:rPr lang="en-US" smtClean="0"/>
              <a:t>4</a:t>
            </a:fld>
            <a:endParaRPr lang="en-US"/>
          </a:p>
        </p:txBody>
      </p:sp>
    </p:spTree>
    <p:extLst>
      <p:ext uri="{BB962C8B-B14F-4D97-AF65-F5344CB8AC3E}">
        <p14:creationId xmlns:p14="http://schemas.microsoft.com/office/powerpoint/2010/main" val="64735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shows you a general geographic depiction of where condors occur in Arizona and California.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Currently, we have 6 Release sites total:</a:t>
            </a:r>
          </a:p>
          <a:p>
            <a:pPr marL="0" lvl="0" indent="0" algn="l" rtl="0">
              <a:spcBef>
                <a:spcPts val="0"/>
              </a:spcBef>
              <a:spcAft>
                <a:spcPts val="0"/>
              </a:spcAft>
              <a:buNone/>
            </a:pPr>
            <a:r>
              <a:rPr lang="en-US" dirty="0"/>
              <a:t>1 in Arizona, </a:t>
            </a:r>
          </a:p>
          <a:p>
            <a:pPr marL="0" lvl="0" indent="0" algn="l" rtl="0">
              <a:spcBef>
                <a:spcPts val="0"/>
              </a:spcBef>
              <a:spcAft>
                <a:spcPts val="0"/>
              </a:spcAft>
              <a:buNone/>
            </a:pPr>
            <a:r>
              <a:rPr lang="en-US" dirty="0"/>
              <a:t>4 in California</a:t>
            </a:r>
          </a:p>
          <a:p>
            <a:pPr marL="0" lvl="0" indent="0" algn="l" rtl="0">
              <a:spcBef>
                <a:spcPts val="0"/>
              </a:spcBef>
              <a:spcAft>
                <a:spcPts val="0"/>
              </a:spcAft>
              <a:buNone/>
            </a:pPr>
            <a:r>
              <a:rPr lang="en-US" dirty="0"/>
              <a:t>1 in Baja</a:t>
            </a:r>
          </a:p>
          <a:p>
            <a:pPr marL="0" lvl="0" indent="0" algn="l" rtl="0">
              <a:spcBef>
                <a:spcPts val="0"/>
              </a:spcBef>
              <a:spcAft>
                <a:spcPts val="0"/>
              </a:spcAft>
              <a:buNone/>
            </a:pPr>
            <a:r>
              <a:rPr lang="en-US" dirty="0"/>
              <a:t>The large hatched areas represent the boundaries for the experimental populations based on predicted movement.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you can see in Arizona and Utah the birds expanded outside of the predicted area.</a:t>
            </a:r>
          </a:p>
          <a:p>
            <a:pPr marL="0" lvl="0" indent="0" algn="l" rtl="0">
              <a:spcBef>
                <a:spcPts val="0"/>
              </a:spcBef>
              <a:spcAft>
                <a:spcPts val="0"/>
              </a:spcAft>
              <a:buNone/>
            </a:pPr>
            <a:r>
              <a:rPr lang="en-US" dirty="0"/>
              <a:t>In the Pacific Northwest, you can see the entire State of Oregon is included in the boundary, should the birds choose to head north into that state.</a:t>
            </a:r>
          </a:p>
          <a:p>
            <a:pPr marL="0" lvl="0" indent="0" algn="l" rtl="0">
              <a:spcBef>
                <a:spcPts val="0"/>
              </a:spcBef>
              <a:spcAft>
                <a:spcPts val="0"/>
              </a:spcAft>
              <a:buNone/>
            </a:pPr>
            <a:r>
              <a:rPr lang="en-US" dirty="0"/>
              <a:t> </a:t>
            </a:r>
          </a:p>
          <a:p>
            <a:endParaRPr lang="en-US" dirty="0"/>
          </a:p>
        </p:txBody>
      </p:sp>
      <p:sp>
        <p:nvSpPr>
          <p:cNvPr id="4" name="Slide Number Placeholder 3"/>
          <p:cNvSpPr>
            <a:spLocks noGrp="1"/>
          </p:cNvSpPr>
          <p:nvPr>
            <p:ph type="sldNum" sz="quarter" idx="5"/>
          </p:nvPr>
        </p:nvSpPr>
        <p:spPr/>
        <p:txBody>
          <a:bodyPr/>
          <a:lstStyle/>
          <a:p>
            <a:fld id="{7EB2226B-F795-4D9D-B42F-100AA96C8798}" type="slidenum">
              <a:rPr lang="en-US" smtClean="0"/>
              <a:t>5</a:t>
            </a:fld>
            <a:endParaRPr lang="en-US"/>
          </a:p>
        </p:txBody>
      </p:sp>
    </p:spTree>
    <p:extLst>
      <p:ext uri="{BB962C8B-B14F-4D97-AF65-F5344CB8AC3E}">
        <p14:creationId xmlns:p14="http://schemas.microsoft.com/office/powerpoint/2010/main" val="1695939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consensus among our Partners on our priorities for achieving recovery. Which are …..</a:t>
            </a:r>
          </a:p>
          <a:p>
            <a:endParaRPr lang="en-US" dirty="0"/>
          </a:p>
          <a:p>
            <a:r>
              <a:rPr lang="en-US" dirty="0"/>
              <a:t>In addition, to focus our recovery efforts, in 2024 we are going to initiate some collaborative planning for the program.</a:t>
            </a:r>
          </a:p>
        </p:txBody>
      </p:sp>
      <p:sp>
        <p:nvSpPr>
          <p:cNvPr id="4" name="Slide Number Placeholder 3"/>
          <p:cNvSpPr>
            <a:spLocks noGrp="1"/>
          </p:cNvSpPr>
          <p:nvPr>
            <p:ph type="sldNum" sz="quarter" idx="5"/>
          </p:nvPr>
        </p:nvSpPr>
        <p:spPr/>
        <p:txBody>
          <a:bodyPr/>
          <a:lstStyle/>
          <a:p>
            <a:fld id="{7EB2226B-F795-4D9D-B42F-100AA96C8798}" type="slidenum">
              <a:rPr lang="en-US" smtClean="0"/>
              <a:t>6</a:t>
            </a:fld>
            <a:endParaRPr lang="en-US"/>
          </a:p>
        </p:txBody>
      </p:sp>
    </p:spTree>
    <p:extLst>
      <p:ext uri="{BB962C8B-B14F-4D97-AF65-F5344CB8AC3E}">
        <p14:creationId xmlns:p14="http://schemas.microsoft.com/office/powerpoint/2010/main" val="1144634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000000"/>
                </a:solidFill>
                <a:latin typeface="Calibri"/>
                <a:cs typeface="Calibri"/>
              </a:rPr>
              <a:t>Although</a:t>
            </a:r>
            <a:r>
              <a:rPr lang="en-US" sz="1200" b="0" i="0" u="none" strike="noStrike" baseline="0" dirty="0">
                <a:solidFill>
                  <a:srgbClr val="000000"/>
                </a:solidFill>
                <a:latin typeface="Calibri"/>
                <a:cs typeface="Calibri"/>
              </a:rPr>
              <a:t> we do have a growing population range-wide there are a number of ongoing threats, mostly human caused.</a:t>
            </a:r>
            <a:r>
              <a:rPr lang="en-US" sz="1200" b="0" dirty="0">
                <a:solidFill>
                  <a:srgbClr val="000000"/>
                </a:solidFill>
                <a:latin typeface="Calibri"/>
                <a:cs typeface="Calibri"/>
              </a:rPr>
              <a:t> Unfortunately, the primary threat to the free-flying condors is still </a:t>
            </a:r>
            <a:r>
              <a:rPr lang="en-US" sz="1200" b="0" i="0" u="none" strike="noStrike" baseline="0" dirty="0">
                <a:solidFill>
                  <a:srgbClr val="000000"/>
                </a:solidFill>
                <a:latin typeface="Calibri"/>
                <a:cs typeface="Calibri"/>
              </a:rPr>
              <a:t>lead via the </a:t>
            </a:r>
            <a:r>
              <a:rPr lang="en-US" sz="1200" b="0" dirty="0">
                <a:solidFill>
                  <a:srgbClr val="000000"/>
                </a:solidFill>
                <a:latin typeface="Calibri"/>
                <a:cs typeface="Calibri"/>
              </a:rPr>
              <a:t>ingestion</a:t>
            </a:r>
            <a:r>
              <a:rPr lang="en-US" sz="1200" b="0" i="0" u="none" strike="noStrike" baseline="0" dirty="0">
                <a:solidFill>
                  <a:srgbClr val="000000"/>
                </a:solidFill>
                <a:latin typeface="Calibri"/>
                <a:cs typeface="Calibri"/>
              </a:rPr>
              <a:t> of </a:t>
            </a:r>
            <a:r>
              <a:rPr lang="en-US" sz="1200" b="0" dirty="0">
                <a:solidFill>
                  <a:srgbClr val="000000"/>
                </a:solidFill>
                <a:latin typeface="Calibri"/>
                <a:cs typeface="Calibri"/>
              </a:rPr>
              <a:t>lead fragments</a:t>
            </a:r>
            <a:r>
              <a:rPr lang="en-US" sz="1200" b="0" i="0" u="none" strike="noStrike" baseline="0" dirty="0">
                <a:solidFill>
                  <a:srgbClr val="000000"/>
                </a:solidFill>
                <a:latin typeface="Calibri"/>
                <a:cs typeface="Calibri"/>
              </a:rPr>
              <a:t> from carcasses found during natural foraging events.</a:t>
            </a:r>
            <a:r>
              <a:rPr lang="en-US" sz="1200" b="0" dirty="0">
                <a:solidFill>
                  <a:srgbClr val="000000"/>
                </a:solidFill>
                <a:latin typeface="Calibri"/>
                <a:cs typeface="Calibri"/>
              </a:rPr>
              <a:t>  </a:t>
            </a:r>
            <a:endParaRPr lang="en-US" b="0" dirty="0"/>
          </a:p>
          <a:p>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00000"/>
                </a:solidFill>
                <a:latin typeface="Calibri"/>
                <a:cs typeface="Calibri"/>
              </a:rPr>
              <a:t>Between 1992 and 2022 about 50% of the 248 deaths are of known cause.</a:t>
            </a:r>
            <a:r>
              <a:rPr lang="en-US" sz="1200" dirty="0">
                <a:solidFill>
                  <a:srgbClr val="000000"/>
                </a:solidFill>
                <a:latin typeface="Calibri"/>
                <a:cs typeface="Calibri"/>
              </a:rPr>
              <a:t> </a:t>
            </a:r>
            <a:r>
              <a:rPr lang="en-US" sz="1200" b="0" i="0" u="none" strike="noStrike" baseline="0" dirty="0">
                <a:solidFill>
                  <a:srgbClr val="000000"/>
                </a:solidFill>
                <a:latin typeface="Calibri"/>
                <a:cs typeface="Calibri"/>
              </a:rPr>
              <a:t>Currently, we see the greatest number of lead mortalities in central</a:t>
            </a:r>
            <a:r>
              <a:rPr lang="en-US" sz="1200" dirty="0">
                <a:solidFill>
                  <a:srgbClr val="000000"/>
                </a:solidFill>
                <a:latin typeface="Calibri"/>
                <a:cs typeface="Calibri"/>
              </a:rPr>
              <a:t> </a:t>
            </a:r>
            <a:r>
              <a:rPr lang="en-US" sz="1200" b="0" i="0" u="none" strike="noStrike" baseline="0" dirty="0">
                <a:solidFill>
                  <a:srgbClr val="000000"/>
                </a:solidFill>
                <a:latin typeface="Calibri"/>
                <a:cs typeface="Calibri"/>
              </a:rPr>
              <a:t>California.</a:t>
            </a:r>
          </a:p>
          <a:p>
            <a:endParaRPr lang="en-US" sz="1200" b="0" i="0" u="none" strike="noStrike" baseline="0" dirty="0">
              <a:solidFill>
                <a:srgbClr val="000000"/>
              </a:solidFill>
              <a:latin typeface="Calibri"/>
              <a:cs typeface="Calibri"/>
            </a:endParaRPr>
          </a:p>
          <a:p>
            <a:r>
              <a:rPr lang="en-US" sz="1200" b="0" i="0" u="none" strike="noStrike" baseline="0" dirty="0">
                <a:solidFill>
                  <a:srgbClr val="000000"/>
                </a:solidFill>
                <a:latin typeface="Calibri"/>
                <a:cs typeface="Calibri"/>
              </a:rPr>
              <a:t>Predation is the second most common cause of mortality; it is thought that some events may occur when a bird is compromised by lead. In other cases, like the bottom picture, from Baja, the predator has keyed in on a congregation during feeding.</a:t>
            </a:r>
          </a:p>
          <a:p>
            <a:endParaRPr lang="en-US" sz="1200" b="0" i="0" u="none" strike="noStrike" baseline="0" dirty="0">
              <a:solidFill>
                <a:srgbClr val="000000"/>
              </a:solidFill>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EB2226B-F795-4D9D-B42F-100AA96C8798}" type="slidenum">
              <a:rPr lang="en-US" smtClean="0"/>
              <a:t>7</a:t>
            </a:fld>
            <a:endParaRPr lang="en-US"/>
          </a:p>
        </p:txBody>
      </p:sp>
    </p:spTree>
    <p:extLst>
      <p:ext uri="{BB962C8B-B14F-4D97-AF65-F5344CB8AC3E}">
        <p14:creationId xmlns:p14="http://schemas.microsoft.com/office/powerpoint/2010/main" val="4025884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this year we encountered a new threat when the population in Arizona experienced an outbreak of the highly pathogenic avian influenza.</a:t>
            </a:r>
          </a:p>
          <a:p>
            <a:endParaRPr lang="en-US" dirty="0"/>
          </a:p>
          <a:p>
            <a:r>
              <a:rPr lang="en-US" dirty="0"/>
              <a:t>In early March 2023, The Peregrine Fund, which leads the field team in Arizona, observed wild birds exhibiting signs of illness, initially suspected to be lead toxicosis. But by the end of the month, we confirm there was an HPAI outbreak in the flock.</a:t>
            </a:r>
          </a:p>
          <a:p>
            <a:endParaRPr lang="en-US" dirty="0"/>
          </a:p>
          <a:p>
            <a:r>
              <a:rPr lang="en-US" dirty="0"/>
              <a:t>We are attributing 21 bird deaths to the outbreak, </a:t>
            </a:r>
            <a:r>
              <a:rPr lang="en-US" dirty="0" err="1"/>
              <a:t>apx</a:t>
            </a:r>
            <a:r>
              <a:rPr lang="en-US" dirty="0"/>
              <a:t> 20% of the flock.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the outbreak, we received emergency use authorization from US Department of Agriculture to vaccinate condors for HPAI. This is the very first time than any species has been vaccinated in the United States. The poultry industry, for which the vaccines are developed, does not use vaccines because of trade restrictions.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vaccines are developed for poultry, we first conducted safety trials with black vultures.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confirming safety, we initiated trial in condors at captive breeding facilities.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Trial results are showing that 6 of 10 birds demonstrated antibodies that we expect will provide some level of protection against mortality.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as HPAI is currently increasing on the landscape we are currently implementing vaccinations for all birds being released this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D71FC8E-F93C-476D-B722-720231D1BC1C}" type="slidenum">
              <a:rPr lang="en-US" smtClean="0"/>
              <a:t>8</a:t>
            </a:fld>
            <a:endParaRPr lang="en-US"/>
          </a:p>
        </p:txBody>
      </p:sp>
    </p:spTree>
    <p:extLst>
      <p:ext uri="{BB962C8B-B14F-4D97-AF65-F5344CB8AC3E}">
        <p14:creationId xmlns:p14="http://schemas.microsoft.com/office/powerpoint/2010/main" val="2070651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Growth of the condor population is achieved through reintroductions and wild hatched and fledged chicks. However, you can see the natural recruitment in the wild is not sufficient to offset the mortality in the wild. Thus, captive breeding and release of individuals is essential to the recovery program.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2022 – 9 condors fledged in the wild and 31 birds were introduced from the captive population. Numbers are not yet in for 2023, but as I mentioned earlier, releases are currently underway in California. We hope to release about 20 birds in California over the next couple of months.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continue to monitor the flock closely so that we are able to identify nesting events, and when needed attempt to capture and treat sick birds. All of the birds wear patagial wing tags. Most wear VHF radio tracking units, and a subset wear GPS transmitters.  </a:t>
            </a:r>
          </a:p>
          <a:p>
            <a:endParaRPr lang="en-US" dirty="0"/>
          </a:p>
          <a:p>
            <a:endParaRPr lang="en-US" sz="1200" b="0" i="0" u="none" strike="noStrike" baseline="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EB2226B-F795-4D9D-B42F-100AA96C8798}" type="slidenum">
              <a:rPr lang="en-US" smtClean="0"/>
              <a:t>9</a:t>
            </a:fld>
            <a:endParaRPr lang="en-US"/>
          </a:p>
        </p:txBody>
      </p:sp>
    </p:spTree>
    <p:extLst>
      <p:ext uri="{BB962C8B-B14F-4D97-AF65-F5344CB8AC3E}">
        <p14:creationId xmlns:p14="http://schemas.microsoft.com/office/powerpoint/2010/main" val="1843504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part of our program is outreach and education. Our outreach has 2 components: e</a:t>
            </a:r>
            <a:r>
              <a:rPr lang="en-US" b="0" dirty="0"/>
              <a:t>ducation about condors and our conservation efforts, and </a:t>
            </a:r>
            <a:r>
              <a:rPr lang="en-US" dirty="0"/>
              <a:t>outreach and education focused on addressing the threats to condors, including what </a:t>
            </a:r>
            <a:r>
              <a:rPr lang="en-US" i="1" dirty="0"/>
              <a:t>we</a:t>
            </a:r>
            <a:r>
              <a:rPr lang="en-US" dirty="0"/>
              <a:t> can do to improve the habitat for condors.</a:t>
            </a:r>
            <a:endParaRPr lang="en-US" b="1" dirty="0"/>
          </a:p>
          <a:p>
            <a:endParaRPr lang="en-US" b="1" dirty="0"/>
          </a:p>
          <a:p>
            <a:r>
              <a:rPr lang="en-US" dirty="0"/>
              <a:t>Education on conservation efforts includes condors on exhibit at zoological institutions, and nest cameras and web-cams at the release sites that allow you to watch the release site, where birds are viewed prior to release and returning to feed on proffered food.</a:t>
            </a:r>
          </a:p>
          <a:p>
            <a:endParaRPr lang="en-US" dirty="0"/>
          </a:p>
          <a:p>
            <a:r>
              <a:rPr lang="en-US" dirty="0"/>
              <a:t>Our non-lead program is focused on educating outdoorsmen on the dangers of using lead bullets. Hunting is very compatible with condors when it is done appropriately with non-lead ammunition. The reality is, lead bullets fragment into the carcass of the animal. This is not only a threat to condors and other scavenging animals such as eagles and wolves, but also to humans. </a:t>
            </a:r>
          </a:p>
          <a:p>
            <a:endParaRPr lang="en-US" dirty="0"/>
          </a:p>
          <a:p>
            <a:r>
              <a:rPr lang="en-US" dirty="0"/>
              <a:t>On the left you see packaged wild harvested venison; below is a radiograph of that same meat, showing lead fragments throughout. This will be unknowingly ingested by the hunter and their family. As part of this program our partners also provide incentives for non-lead ammunitions, including ammo giveaways, coupons, and gut pile raffles. </a:t>
            </a:r>
          </a:p>
          <a:p>
            <a:endParaRPr lang="en-US" dirty="0"/>
          </a:p>
          <a:p>
            <a:r>
              <a:rPr lang="en-US" dirty="0"/>
              <a:t>Our goal is to educate the hunting and shooting community that the benefits to switching to non-lead are ecosystem wide, both for humans and wildlife alike. </a:t>
            </a:r>
          </a:p>
        </p:txBody>
      </p:sp>
      <p:sp>
        <p:nvSpPr>
          <p:cNvPr id="4" name="Slide Number Placeholder 3"/>
          <p:cNvSpPr>
            <a:spLocks noGrp="1"/>
          </p:cNvSpPr>
          <p:nvPr>
            <p:ph type="sldNum" sz="quarter" idx="5"/>
          </p:nvPr>
        </p:nvSpPr>
        <p:spPr/>
        <p:txBody>
          <a:bodyPr/>
          <a:lstStyle/>
          <a:p>
            <a:fld id="{7EB2226B-F795-4D9D-B42F-100AA96C8798}" type="slidenum">
              <a:rPr lang="en-US" smtClean="0"/>
              <a:t>10</a:t>
            </a:fld>
            <a:endParaRPr lang="en-US"/>
          </a:p>
        </p:txBody>
      </p:sp>
    </p:spTree>
    <p:extLst>
      <p:ext uri="{BB962C8B-B14F-4D97-AF65-F5344CB8AC3E}">
        <p14:creationId xmlns:p14="http://schemas.microsoft.com/office/powerpoint/2010/main" val="2763213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E97268-93A7-4772-B89A-1E0DD0ED0004}"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93621-4524-45CA-A417-CD34DE3BF59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4573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E97268-93A7-4772-B89A-1E0DD0ED0004}"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93621-4524-45CA-A417-CD34DE3BF59A}" type="slidenum">
              <a:rPr lang="en-US" smtClean="0"/>
              <a:t>‹#›</a:t>
            </a:fld>
            <a:endParaRPr lang="en-US"/>
          </a:p>
        </p:txBody>
      </p:sp>
    </p:spTree>
    <p:extLst>
      <p:ext uri="{BB962C8B-B14F-4D97-AF65-F5344CB8AC3E}">
        <p14:creationId xmlns:p14="http://schemas.microsoft.com/office/powerpoint/2010/main" val="1121115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E97268-93A7-4772-B89A-1E0DD0ED0004}"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93621-4524-45CA-A417-CD34DE3BF59A}" type="slidenum">
              <a:rPr lang="en-US" smtClean="0"/>
              <a:t>‹#›</a:t>
            </a:fld>
            <a:endParaRPr lang="en-US"/>
          </a:p>
        </p:txBody>
      </p:sp>
    </p:spTree>
    <p:extLst>
      <p:ext uri="{BB962C8B-B14F-4D97-AF65-F5344CB8AC3E}">
        <p14:creationId xmlns:p14="http://schemas.microsoft.com/office/powerpoint/2010/main" val="3714730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E97268-93A7-4772-B89A-1E0DD0ED0004}"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93621-4524-45CA-A417-CD34DE3BF59A}" type="slidenum">
              <a:rPr lang="en-US" smtClean="0"/>
              <a:t>‹#›</a:t>
            </a:fld>
            <a:endParaRPr lang="en-US"/>
          </a:p>
        </p:txBody>
      </p:sp>
    </p:spTree>
    <p:extLst>
      <p:ext uri="{BB962C8B-B14F-4D97-AF65-F5344CB8AC3E}">
        <p14:creationId xmlns:p14="http://schemas.microsoft.com/office/powerpoint/2010/main" val="1433482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E97268-93A7-4772-B89A-1E0DD0ED0004}"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93621-4524-45CA-A417-CD34DE3BF59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348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E97268-93A7-4772-B89A-1E0DD0ED0004}"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93621-4524-45CA-A417-CD34DE3BF59A}" type="slidenum">
              <a:rPr lang="en-US" smtClean="0"/>
              <a:t>‹#›</a:t>
            </a:fld>
            <a:endParaRPr lang="en-US"/>
          </a:p>
        </p:txBody>
      </p:sp>
    </p:spTree>
    <p:extLst>
      <p:ext uri="{BB962C8B-B14F-4D97-AF65-F5344CB8AC3E}">
        <p14:creationId xmlns:p14="http://schemas.microsoft.com/office/powerpoint/2010/main" val="1123845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E97268-93A7-4772-B89A-1E0DD0ED0004}"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593621-4524-45CA-A417-CD34DE3BF59A}" type="slidenum">
              <a:rPr lang="en-US" smtClean="0"/>
              <a:t>‹#›</a:t>
            </a:fld>
            <a:endParaRPr lang="en-US"/>
          </a:p>
        </p:txBody>
      </p:sp>
    </p:spTree>
    <p:extLst>
      <p:ext uri="{BB962C8B-B14F-4D97-AF65-F5344CB8AC3E}">
        <p14:creationId xmlns:p14="http://schemas.microsoft.com/office/powerpoint/2010/main" val="2793471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E97268-93A7-4772-B89A-1E0DD0ED0004}"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593621-4524-45CA-A417-CD34DE3BF59A}" type="slidenum">
              <a:rPr lang="en-US" smtClean="0"/>
              <a:t>‹#›</a:t>
            </a:fld>
            <a:endParaRPr lang="en-US"/>
          </a:p>
        </p:txBody>
      </p:sp>
    </p:spTree>
    <p:extLst>
      <p:ext uri="{BB962C8B-B14F-4D97-AF65-F5344CB8AC3E}">
        <p14:creationId xmlns:p14="http://schemas.microsoft.com/office/powerpoint/2010/main" val="114721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BE97268-93A7-4772-B89A-1E0DD0ED0004}" type="datetimeFigureOut">
              <a:rPr lang="en-US" smtClean="0"/>
              <a:t>11/29/2023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9593621-4524-45CA-A417-CD34DE3BF59A}" type="slidenum">
              <a:rPr lang="en-US" smtClean="0"/>
              <a:t>‹#›</a:t>
            </a:fld>
            <a:endParaRPr lang="en-US"/>
          </a:p>
        </p:txBody>
      </p:sp>
    </p:spTree>
    <p:extLst>
      <p:ext uri="{BB962C8B-B14F-4D97-AF65-F5344CB8AC3E}">
        <p14:creationId xmlns:p14="http://schemas.microsoft.com/office/powerpoint/2010/main" val="2238986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BE97268-93A7-4772-B89A-1E0DD0ED0004}" type="datetimeFigureOut">
              <a:rPr lang="en-US" smtClean="0"/>
              <a:t>11/29/2023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9593621-4524-45CA-A417-CD34DE3BF59A}" type="slidenum">
              <a:rPr lang="en-US" smtClean="0"/>
              <a:t>‹#›</a:t>
            </a:fld>
            <a:endParaRPr lang="en-US"/>
          </a:p>
        </p:txBody>
      </p:sp>
    </p:spTree>
    <p:extLst>
      <p:ext uri="{BB962C8B-B14F-4D97-AF65-F5344CB8AC3E}">
        <p14:creationId xmlns:p14="http://schemas.microsoft.com/office/powerpoint/2010/main" val="409063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E97268-93A7-4772-B89A-1E0DD0ED0004}"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93621-4524-45CA-A417-CD34DE3BF59A}" type="slidenum">
              <a:rPr lang="en-US" smtClean="0"/>
              <a:t>‹#›</a:t>
            </a:fld>
            <a:endParaRPr lang="en-US"/>
          </a:p>
        </p:txBody>
      </p:sp>
    </p:spTree>
    <p:extLst>
      <p:ext uri="{BB962C8B-B14F-4D97-AF65-F5344CB8AC3E}">
        <p14:creationId xmlns:p14="http://schemas.microsoft.com/office/powerpoint/2010/main" val="226331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BE97268-93A7-4772-B89A-1E0DD0ED0004}" type="datetimeFigureOut">
              <a:rPr lang="en-US" smtClean="0"/>
              <a:t>11/29/2023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9593621-4524-45CA-A417-CD34DE3BF59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613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18" Type="http://schemas.openxmlformats.org/officeDocument/2006/relationships/image" Target="../media/image43.jpeg"/><Relationship Id="rId26" Type="http://schemas.openxmlformats.org/officeDocument/2006/relationships/image" Target="../media/image51.png"/><Relationship Id="rId3" Type="http://schemas.openxmlformats.org/officeDocument/2006/relationships/image" Target="../media/image28.jpe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jpe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12.xml"/><Relationship Id="rId16" Type="http://schemas.openxmlformats.org/officeDocument/2006/relationships/image" Target="../media/image41.tiff"/><Relationship Id="rId20" Type="http://schemas.openxmlformats.org/officeDocument/2006/relationships/image" Target="../media/image45.svg"/><Relationship Id="rId29"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gif"/><Relationship Id="rId24" Type="http://schemas.openxmlformats.org/officeDocument/2006/relationships/image" Target="../media/image49.jpeg"/><Relationship Id="rId32" Type="http://schemas.openxmlformats.org/officeDocument/2006/relationships/image" Target="../media/image56.jpeg"/><Relationship Id="rId5" Type="http://schemas.openxmlformats.org/officeDocument/2006/relationships/image" Target="../media/image30.png"/><Relationship Id="rId15" Type="http://schemas.openxmlformats.org/officeDocument/2006/relationships/image" Target="../media/image40.tiff"/><Relationship Id="rId23" Type="http://schemas.openxmlformats.org/officeDocument/2006/relationships/image" Target="../media/image48.emf"/><Relationship Id="rId28" Type="http://schemas.openxmlformats.org/officeDocument/2006/relationships/image" Target="../media/image52.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5.jpe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tiff"/><Relationship Id="rId22" Type="http://schemas.openxmlformats.org/officeDocument/2006/relationships/image" Target="../media/image47.jpeg"/><Relationship Id="rId27" Type="http://schemas.openxmlformats.org/officeDocument/2006/relationships/image" Target="../media/image26.png"/><Relationship Id="rId30"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hyperlink" Target="https://www.fws.gov/program/california-condor-recovery"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55527DA-3E76-4793-B156-B7022AAC7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909D1D-62C8-40D9-9892-BC790F7C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816"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325991F-74CD-41AD-964D-DE6A6914C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339824" y="0"/>
            <a:ext cx="6858396"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837B440-FB43-443D-8F46-3397B3C1DF4E}"/>
              </a:ext>
            </a:extLst>
          </p:cNvPr>
          <p:cNvSpPr>
            <a:spLocks noGrp="1"/>
          </p:cNvSpPr>
          <p:nvPr>
            <p:ph type="ctrTitle"/>
          </p:nvPr>
        </p:nvSpPr>
        <p:spPr>
          <a:xfrm>
            <a:off x="6279058" y="910224"/>
            <a:ext cx="6042884" cy="2125801"/>
          </a:xfrm>
        </p:spPr>
        <p:txBody>
          <a:bodyPr>
            <a:normAutofit/>
          </a:bodyPr>
          <a:lstStyle/>
          <a:p>
            <a:r>
              <a:rPr lang="en-US" sz="5300" dirty="0">
                <a:solidFill>
                  <a:srgbClr val="FFFFFF"/>
                </a:solidFill>
                <a:latin typeface="+mn-lt"/>
              </a:rPr>
              <a:t>California Condor Recovery Program</a:t>
            </a:r>
            <a:br>
              <a:rPr lang="en-US" sz="5000" dirty="0">
                <a:solidFill>
                  <a:srgbClr val="FFFFFF"/>
                </a:solidFill>
                <a:latin typeface="+mn-lt"/>
              </a:rPr>
            </a:br>
            <a:endParaRPr lang="en-US" sz="5000" dirty="0">
              <a:solidFill>
                <a:srgbClr val="FFFFFF"/>
              </a:solidFill>
            </a:endParaRPr>
          </a:p>
        </p:txBody>
      </p:sp>
      <p:sp>
        <p:nvSpPr>
          <p:cNvPr id="3" name="Subtitle 2">
            <a:extLst>
              <a:ext uri="{FF2B5EF4-FFF2-40B4-BE49-F238E27FC236}">
                <a16:creationId xmlns:a16="http://schemas.microsoft.com/office/drawing/2014/main" id="{87C61230-39D2-4421-A50C-B11B27AD586A}"/>
              </a:ext>
            </a:extLst>
          </p:cNvPr>
          <p:cNvSpPr>
            <a:spLocks noGrp="1"/>
          </p:cNvSpPr>
          <p:nvPr>
            <p:ph type="subTitle" idx="1"/>
          </p:nvPr>
        </p:nvSpPr>
        <p:spPr>
          <a:xfrm>
            <a:off x="5961343" y="4455620"/>
            <a:ext cx="5542399" cy="1143000"/>
          </a:xfrm>
        </p:spPr>
        <p:txBody>
          <a:bodyPr>
            <a:normAutofit lnSpcReduction="10000"/>
          </a:bodyPr>
          <a:lstStyle/>
          <a:p>
            <a:r>
              <a:rPr lang="en-US" sz="1800" dirty="0">
                <a:solidFill>
                  <a:schemeClr val="bg2"/>
                </a:solidFill>
                <a:effectLst/>
                <a:latin typeface="Calibri" panose="020F0502020204030204" pitchFamily="34" charset="0"/>
                <a:ea typeface="Calibri" panose="020F0502020204030204" pitchFamily="34" charset="0"/>
              </a:rPr>
              <a:t>Carlsbad and Palm Springs </a:t>
            </a:r>
          </a:p>
          <a:p>
            <a:r>
              <a:rPr lang="en-US" sz="1800" dirty="0">
                <a:solidFill>
                  <a:schemeClr val="bg2"/>
                </a:solidFill>
                <a:effectLst/>
                <a:latin typeface="Calibri" panose="020F0502020204030204" pitchFamily="34" charset="0"/>
                <a:ea typeface="Calibri" panose="020F0502020204030204" pitchFamily="34" charset="0"/>
              </a:rPr>
              <a:t>2023 Fall Tribal Coordination </a:t>
            </a:r>
          </a:p>
          <a:p>
            <a:r>
              <a:rPr lang="en-US" sz="1800" dirty="0">
                <a:solidFill>
                  <a:schemeClr val="bg2"/>
                </a:solidFill>
                <a:latin typeface="Calibri" panose="020F0502020204030204" pitchFamily="34" charset="0"/>
              </a:rPr>
              <a:t>November 8, 2023</a:t>
            </a:r>
            <a:endParaRPr lang="en-US" sz="1500" dirty="0">
              <a:solidFill>
                <a:schemeClr val="bg2"/>
              </a:solidFill>
            </a:endParaRPr>
          </a:p>
        </p:txBody>
      </p:sp>
      <p:pic>
        <p:nvPicPr>
          <p:cNvPr id="7" name="Picture 6" descr="DSCF5488">
            <a:extLst>
              <a:ext uri="{FF2B5EF4-FFF2-40B4-BE49-F238E27FC236}">
                <a16:creationId xmlns:a16="http://schemas.microsoft.com/office/drawing/2014/main" id="{F3F884E0-3EFA-44A6-93CE-371DE2FFCC5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690" t="33823" r="32810" b="28560"/>
          <a:stretch/>
        </p:blipFill>
        <p:spPr bwMode="auto">
          <a:xfrm>
            <a:off x="651160" y="430059"/>
            <a:ext cx="3936397" cy="313878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100_3933">
            <a:extLst>
              <a:ext uri="{FF2B5EF4-FFF2-40B4-BE49-F238E27FC236}">
                <a16:creationId xmlns:a16="http://schemas.microsoft.com/office/drawing/2014/main" id="{C2DC689F-761F-4200-8880-E27D23A327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51160" y="3733887"/>
            <a:ext cx="3936398" cy="295229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B330A534-0EB5-4F17-B671-638F58AD9E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61343" y="4343400"/>
            <a:ext cx="5202616"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6804C60D-D28A-4EE3-B04B-3053E3018196}"/>
              </a:ext>
            </a:extLst>
          </p:cNvPr>
          <p:cNvSpPr txBox="1">
            <a:spLocks/>
          </p:cNvSpPr>
          <p:nvPr/>
        </p:nvSpPr>
        <p:spPr>
          <a:xfrm>
            <a:off x="5599708" y="1585971"/>
            <a:ext cx="6226176" cy="32423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400" dirty="0">
              <a:solidFill>
                <a:schemeClr val="tx2"/>
              </a:solidFill>
              <a:latin typeface="+mn-lt"/>
            </a:endParaRPr>
          </a:p>
        </p:txBody>
      </p:sp>
      <p:sp>
        <p:nvSpPr>
          <p:cNvPr id="5" name="Subtitle 2">
            <a:extLst>
              <a:ext uri="{FF2B5EF4-FFF2-40B4-BE49-F238E27FC236}">
                <a16:creationId xmlns:a16="http://schemas.microsoft.com/office/drawing/2014/main" id="{2D4FE939-6937-47FF-8DAA-289B1ECA2151}"/>
              </a:ext>
            </a:extLst>
          </p:cNvPr>
          <p:cNvSpPr txBox="1">
            <a:spLocks/>
          </p:cNvSpPr>
          <p:nvPr/>
        </p:nvSpPr>
        <p:spPr>
          <a:xfrm>
            <a:off x="5025156" y="4632265"/>
            <a:ext cx="5542399" cy="1143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200" dirty="0">
              <a:solidFill>
                <a:schemeClr val="bg2"/>
              </a:solidFill>
            </a:endParaRPr>
          </a:p>
        </p:txBody>
      </p:sp>
      <p:sp>
        <p:nvSpPr>
          <p:cNvPr id="8" name="TextBox 7">
            <a:extLst>
              <a:ext uri="{FF2B5EF4-FFF2-40B4-BE49-F238E27FC236}">
                <a16:creationId xmlns:a16="http://schemas.microsoft.com/office/drawing/2014/main" id="{54A24EF2-E42D-48D4-A8D2-47CAF948C14B}"/>
              </a:ext>
            </a:extLst>
          </p:cNvPr>
          <p:cNvSpPr txBox="1"/>
          <p:nvPr/>
        </p:nvSpPr>
        <p:spPr>
          <a:xfrm>
            <a:off x="5693122" y="2564661"/>
            <a:ext cx="6681936" cy="707886"/>
          </a:xfrm>
          <a:prstGeom prst="rect">
            <a:avLst/>
          </a:prstGeom>
          <a:noFill/>
        </p:spPr>
        <p:txBody>
          <a:bodyPr wrap="square" rtlCol="0">
            <a:spAutoFit/>
          </a:bodyPr>
          <a:lstStyle/>
          <a:p>
            <a:r>
              <a:rPr lang="en-US" sz="4000" dirty="0">
                <a:solidFill>
                  <a:srgbClr val="FFFFFF"/>
                </a:solidFill>
                <a:latin typeface="+mn-lt"/>
              </a:rPr>
              <a:t>Partnerships &amp; Reintroduction</a:t>
            </a:r>
            <a:endParaRPr lang="en-US" sz="4000" dirty="0"/>
          </a:p>
        </p:txBody>
      </p:sp>
      <p:pic>
        <p:nvPicPr>
          <p:cNvPr id="13" name="Google Shape;400;p60">
            <a:extLst>
              <a:ext uri="{FF2B5EF4-FFF2-40B4-BE49-F238E27FC236}">
                <a16:creationId xmlns:a16="http://schemas.microsoft.com/office/drawing/2014/main" id="{CF17EC2B-7762-4D55-872A-489FE347B616}"/>
              </a:ext>
            </a:extLst>
          </p:cNvPr>
          <p:cNvPicPr preferRelativeResize="0"/>
          <p:nvPr/>
        </p:nvPicPr>
        <p:blipFill rotWithShape="1">
          <a:blip r:embed="rId4">
            <a:alphaModFix/>
          </a:blip>
          <a:srcRect/>
          <a:stretch/>
        </p:blipFill>
        <p:spPr>
          <a:xfrm>
            <a:off x="11385395" y="5947776"/>
            <a:ext cx="721905" cy="842250"/>
          </a:xfrm>
          <a:prstGeom prst="rect">
            <a:avLst/>
          </a:prstGeom>
          <a:noFill/>
          <a:ln>
            <a:noFill/>
          </a:ln>
        </p:spPr>
      </p:pic>
    </p:spTree>
    <p:extLst>
      <p:ext uri="{BB962C8B-B14F-4D97-AF65-F5344CB8AC3E}">
        <p14:creationId xmlns:p14="http://schemas.microsoft.com/office/powerpoint/2010/main" val="4101411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591-8F4B-43CF-9D8F-481B430596EA}"/>
              </a:ext>
            </a:extLst>
          </p:cNvPr>
          <p:cNvSpPr>
            <a:spLocks noGrp="1"/>
          </p:cNvSpPr>
          <p:nvPr>
            <p:ph type="title" idx="4294967295"/>
          </p:nvPr>
        </p:nvSpPr>
        <p:spPr>
          <a:xfrm>
            <a:off x="3394676" y="176471"/>
            <a:ext cx="5804052" cy="899975"/>
          </a:xfrm>
        </p:spPr>
        <p:txBody>
          <a:bodyPr>
            <a:normAutofit/>
          </a:bodyPr>
          <a:lstStyle/>
          <a:p>
            <a:pPr marL="0" marR="0" lvl="0" indent="0" defTabSz="4572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a:ln>
                  <a:noFill/>
                </a:ln>
                <a:effectLst/>
                <a:uLnTx/>
                <a:uFillTx/>
                <a:latin typeface="Calibri" panose="020F0502020204030204"/>
                <a:ea typeface="+mn-ea"/>
                <a:cs typeface="+mn-cs"/>
              </a:rPr>
              <a:t>Outreach and Education</a:t>
            </a:r>
            <a:endParaRPr lang="en-US" b="1" dirty="0"/>
          </a:p>
        </p:txBody>
      </p:sp>
      <p:sp>
        <p:nvSpPr>
          <p:cNvPr id="4" name="TextBox 3">
            <a:extLst>
              <a:ext uri="{FF2B5EF4-FFF2-40B4-BE49-F238E27FC236}">
                <a16:creationId xmlns:a16="http://schemas.microsoft.com/office/drawing/2014/main" id="{7644A7B9-96AB-408B-AA21-7D5351F31CD9}"/>
              </a:ext>
            </a:extLst>
          </p:cNvPr>
          <p:cNvSpPr txBox="1"/>
          <p:nvPr/>
        </p:nvSpPr>
        <p:spPr>
          <a:xfrm>
            <a:off x="3896519" y="1891577"/>
            <a:ext cx="4766953" cy="2631490"/>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1000"/>
              </a:spcBef>
              <a:spcAft>
                <a:spcPts val="0"/>
              </a:spcAft>
              <a:buClr>
                <a:srgbClr val="D1D9E1">
                  <a:lumMod val="40000"/>
                  <a:lumOff val="60000"/>
                </a:srgbClr>
              </a:buClr>
              <a:buSzPct val="80000"/>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a:ea typeface="+mj-ea"/>
                <a:cs typeface="+mj-cs"/>
              </a:rPr>
              <a:t>Partnering Zoological Institutions</a:t>
            </a:r>
          </a:p>
          <a:p>
            <a:pPr marL="457200" marR="0" lvl="0" indent="-457200" algn="l" defTabSz="457200" rtl="0" eaLnBrk="1" fontAlgn="auto" latinLnBrk="0" hangingPunct="1">
              <a:lnSpc>
                <a:spcPct val="100000"/>
              </a:lnSpc>
              <a:spcBef>
                <a:spcPts val="1000"/>
              </a:spcBef>
              <a:spcAft>
                <a:spcPts val="0"/>
              </a:spcAft>
              <a:buClr>
                <a:srgbClr val="D1D9E1">
                  <a:lumMod val="40000"/>
                  <a:lumOff val="60000"/>
                </a:srgbClr>
              </a:buClr>
              <a:buSzPct val="80000"/>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a:ea typeface="+mj-ea"/>
                <a:cs typeface="+mj-cs"/>
              </a:rPr>
              <a:t>Nest web-cams</a:t>
            </a:r>
          </a:p>
          <a:p>
            <a:pPr marL="457200" marR="0" lvl="0" indent="-457200" algn="l" defTabSz="457200" rtl="0" eaLnBrk="1" fontAlgn="auto" latinLnBrk="0" hangingPunct="1">
              <a:lnSpc>
                <a:spcPct val="100000"/>
              </a:lnSpc>
              <a:spcBef>
                <a:spcPts val="1000"/>
              </a:spcBef>
              <a:spcAft>
                <a:spcPts val="0"/>
              </a:spcAft>
              <a:buClr>
                <a:srgbClr val="D1D9E1">
                  <a:lumMod val="40000"/>
                  <a:lumOff val="60000"/>
                </a:srgbClr>
              </a:buClr>
              <a:buSzPct val="80000"/>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a:ea typeface="+mj-ea"/>
                <a:cs typeface="+mj-cs"/>
              </a:rPr>
              <a:t>Hunting events</a:t>
            </a:r>
          </a:p>
          <a:p>
            <a:pPr marL="457200" marR="0" lvl="0" indent="-457200" algn="l" defTabSz="457200" rtl="0" eaLnBrk="1" fontAlgn="auto" latinLnBrk="0" hangingPunct="1">
              <a:lnSpc>
                <a:spcPct val="100000"/>
              </a:lnSpc>
              <a:spcBef>
                <a:spcPts val="1000"/>
              </a:spcBef>
              <a:spcAft>
                <a:spcPts val="0"/>
              </a:spcAft>
              <a:buClr>
                <a:srgbClr val="D1D9E1">
                  <a:lumMod val="40000"/>
                  <a:lumOff val="60000"/>
                </a:srgbClr>
              </a:buClr>
              <a:buSzPct val="80000"/>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a:ea typeface="+mj-ea"/>
                <a:cs typeface="+mj-cs"/>
              </a:rPr>
              <a:t>Non-lead incentive programs</a:t>
            </a:r>
          </a:p>
        </p:txBody>
      </p:sp>
      <p:pic>
        <p:nvPicPr>
          <p:cNvPr id="8" name="Picture 7">
            <a:extLst>
              <a:ext uri="{FF2B5EF4-FFF2-40B4-BE49-F238E27FC236}">
                <a16:creationId xmlns:a16="http://schemas.microsoft.com/office/drawing/2014/main" id="{413A83AB-6741-4691-9541-08C25BB5C9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02" r="8272" b="-3"/>
          <a:stretch/>
        </p:blipFill>
        <p:spPr bwMode="auto">
          <a:xfrm>
            <a:off x="20" y="4381810"/>
            <a:ext cx="3164908" cy="24959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E79402D-6EC6-4452-85CB-DB55D0519A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3" r="1601" b="5"/>
          <a:stretch/>
        </p:blipFill>
        <p:spPr bwMode="auto">
          <a:xfrm>
            <a:off x="-1" y="2109371"/>
            <a:ext cx="3170171" cy="24926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818C47D-BC5E-4D66-AB74-37DA7FBF4E8C}"/>
              </a:ext>
            </a:extLst>
          </p:cNvPr>
          <p:cNvPicPr>
            <a:picLocks noChangeAspect="1"/>
          </p:cNvPicPr>
          <p:nvPr/>
        </p:nvPicPr>
        <p:blipFill>
          <a:blip r:embed="rId5"/>
          <a:stretch>
            <a:fillRect/>
          </a:stretch>
        </p:blipFill>
        <p:spPr>
          <a:xfrm>
            <a:off x="3434719" y="4897329"/>
            <a:ext cx="8277920" cy="1980396"/>
          </a:xfrm>
          <a:prstGeom prst="rect">
            <a:avLst/>
          </a:prstGeom>
        </p:spPr>
      </p:pic>
      <p:pic>
        <p:nvPicPr>
          <p:cNvPr id="13" name="Picture 12">
            <a:extLst>
              <a:ext uri="{FF2B5EF4-FFF2-40B4-BE49-F238E27FC236}">
                <a16:creationId xmlns:a16="http://schemas.microsoft.com/office/drawing/2014/main" id="{9CFAE7DE-0E93-49E4-891D-9BAB075354FD}"/>
              </a:ext>
            </a:extLst>
          </p:cNvPr>
          <p:cNvPicPr>
            <a:picLocks noChangeAspect="1"/>
          </p:cNvPicPr>
          <p:nvPr/>
        </p:nvPicPr>
        <p:blipFill>
          <a:blip r:embed="rId6"/>
          <a:srcRect t="9193" b="9193"/>
          <a:stretch/>
        </p:blipFill>
        <p:spPr>
          <a:xfrm>
            <a:off x="9027073" y="3003349"/>
            <a:ext cx="3075698" cy="1882634"/>
          </a:xfrm>
          <a:prstGeom prst="rect">
            <a:avLst/>
          </a:prstGeom>
        </p:spPr>
      </p:pic>
      <p:pic>
        <p:nvPicPr>
          <p:cNvPr id="15" name="Picture 14" descr="mage result for non lead shooting demo">
            <a:extLst>
              <a:ext uri="{FF2B5EF4-FFF2-40B4-BE49-F238E27FC236}">
                <a16:creationId xmlns:a16="http://schemas.microsoft.com/office/drawing/2014/main" id="{D45BAC63-48C9-405D-885C-52EFBE1047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302" t="11597" r="20846" b="2"/>
          <a:stretch/>
        </p:blipFill>
        <p:spPr bwMode="auto">
          <a:xfrm>
            <a:off x="-1" y="2084"/>
            <a:ext cx="3166947" cy="21050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678480F-E345-42A8-AA87-D53B1EF7A051}"/>
              </a:ext>
            </a:extLst>
          </p:cNvPr>
          <p:cNvPicPr>
            <a:picLocks noChangeAspect="1"/>
          </p:cNvPicPr>
          <p:nvPr/>
        </p:nvPicPr>
        <p:blipFill>
          <a:blip r:embed="rId8"/>
          <a:srcRect/>
          <a:stretch/>
        </p:blipFill>
        <p:spPr>
          <a:xfrm>
            <a:off x="9439092" y="887495"/>
            <a:ext cx="2663679" cy="2008164"/>
          </a:xfrm>
          <a:prstGeom prst="rect">
            <a:avLst/>
          </a:prstGeom>
        </p:spPr>
      </p:pic>
      <p:sp>
        <p:nvSpPr>
          <p:cNvPr id="10" name="Rectangle 9">
            <a:extLst>
              <a:ext uri="{FF2B5EF4-FFF2-40B4-BE49-F238E27FC236}">
                <a16:creationId xmlns:a16="http://schemas.microsoft.com/office/drawing/2014/main" id="{D54AE31F-A083-462D-9DDD-070483244234}"/>
              </a:ext>
            </a:extLst>
          </p:cNvPr>
          <p:cNvSpPr/>
          <p:nvPr/>
        </p:nvSpPr>
        <p:spPr>
          <a:xfrm flipV="1">
            <a:off x="3257788" y="1063392"/>
            <a:ext cx="6044416" cy="457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5860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81A804-8FB9-40D1-A6EB-40D1C83DE90A}"/>
              </a:ext>
            </a:extLst>
          </p:cNvPr>
          <p:cNvSpPr>
            <a:spLocks noGrp="1"/>
          </p:cNvSpPr>
          <p:nvPr>
            <p:ph type="title" idx="4294967295"/>
          </p:nvPr>
        </p:nvSpPr>
        <p:spPr>
          <a:xfrm>
            <a:off x="264404" y="179506"/>
            <a:ext cx="6412375" cy="958368"/>
          </a:xfrm>
        </p:spPr>
        <p:txBody>
          <a:bodyPr>
            <a:normAutofit/>
          </a:bodyPr>
          <a:lstStyle/>
          <a:p>
            <a:r>
              <a:rPr lang="en-US" b="1" dirty="0"/>
              <a:t>Recovery Implementation</a:t>
            </a:r>
            <a:endParaRPr lang="en-US" sz="3600" b="1" dirty="0"/>
          </a:p>
        </p:txBody>
      </p:sp>
      <p:sp>
        <p:nvSpPr>
          <p:cNvPr id="4" name="Content Placeholder 3">
            <a:extLst>
              <a:ext uri="{FF2B5EF4-FFF2-40B4-BE49-F238E27FC236}">
                <a16:creationId xmlns:a16="http://schemas.microsoft.com/office/drawing/2014/main" id="{8ECE264D-31DF-4C49-A5D4-97EA65E62612}"/>
              </a:ext>
            </a:extLst>
          </p:cNvPr>
          <p:cNvSpPr>
            <a:spLocks noGrp="1"/>
          </p:cNvSpPr>
          <p:nvPr>
            <p:ph idx="4294967295"/>
          </p:nvPr>
        </p:nvSpPr>
        <p:spPr>
          <a:xfrm>
            <a:off x="-52903" y="1925789"/>
            <a:ext cx="4889111" cy="1890146"/>
          </a:xfrm>
        </p:spPr>
        <p:txBody>
          <a:bodyPr>
            <a:normAutofit/>
          </a:bodyPr>
          <a:lstStyle/>
          <a:p>
            <a:pPr lvl="1"/>
            <a:r>
              <a:rPr lang="en-US" sz="2800" dirty="0"/>
              <a:t>Collaborative Planning</a:t>
            </a:r>
          </a:p>
          <a:p>
            <a:pPr lvl="2"/>
            <a:r>
              <a:rPr lang="en-US" sz="2400" dirty="0"/>
              <a:t>Establish interim recovery targets</a:t>
            </a:r>
          </a:p>
          <a:p>
            <a:endParaRPr lang="en-US" dirty="0"/>
          </a:p>
        </p:txBody>
      </p:sp>
      <p:sp>
        <p:nvSpPr>
          <p:cNvPr id="6" name="Rectangle 5">
            <a:extLst>
              <a:ext uri="{FF2B5EF4-FFF2-40B4-BE49-F238E27FC236}">
                <a16:creationId xmlns:a16="http://schemas.microsoft.com/office/drawing/2014/main" id="{1741086E-4895-4A90-8CAA-B0565758014F}"/>
              </a:ext>
            </a:extLst>
          </p:cNvPr>
          <p:cNvSpPr/>
          <p:nvPr/>
        </p:nvSpPr>
        <p:spPr>
          <a:xfrm flipV="1">
            <a:off x="145425" y="1266325"/>
            <a:ext cx="6677369" cy="457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1">
            <a:extLst>
              <a:ext uri="{FF2B5EF4-FFF2-40B4-BE49-F238E27FC236}">
                <a16:creationId xmlns:a16="http://schemas.microsoft.com/office/drawing/2014/main" id="{54CCB63F-592B-4C42-AF00-926490AECD9D}"/>
              </a:ext>
            </a:extLst>
          </p:cNvPr>
          <p:cNvGrpSpPr>
            <a:grpSpLocks/>
          </p:cNvGrpSpPr>
          <p:nvPr/>
        </p:nvGrpSpPr>
        <p:grpSpPr bwMode="auto">
          <a:xfrm>
            <a:off x="4024356" y="2006171"/>
            <a:ext cx="5304846" cy="4068978"/>
            <a:chOff x="0" y="0"/>
            <a:chExt cx="10445" cy="7764"/>
          </a:xfrm>
        </p:grpSpPr>
        <p:pic>
          <p:nvPicPr>
            <p:cNvPr id="8" name="Picture 23">
              <a:extLst>
                <a:ext uri="{FF2B5EF4-FFF2-40B4-BE49-F238E27FC236}">
                  <a16:creationId xmlns:a16="http://schemas.microsoft.com/office/drawing/2014/main" id="{41FAA110-8167-4548-B52A-511402202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25" cy="776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2">
              <a:extLst>
                <a:ext uri="{FF2B5EF4-FFF2-40B4-BE49-F238E27FC236}">
                  <a16:creationId xmlns:a16="http://schemas.microsoft.com/office/drawing/2014/main" id="{DB8D5147-1442-4959-8267-EB103E4AF4F9}"/>
                </a:ext>
              </a:extLst>
            </p:cNvPr>
            <p:cNvSpPr>
              <a:spLocks noChangeArrowheads="1"/>
            </p:cNvSpPr>
            <p:nvPr/>
          </p:nvSpPr>
          <p:spPr bwMode="auto">
            <a:xfrm>
              <a:off x="6005" y="2959"/>
              <a:ext cx="3960" cy="582"/>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a:endParaRPr lang="en-US" sz="1350"/>
            </a:p>
          </p:txBody>
        </p:sp>
        <p:sp>
          <p:nvSpPr>
            <p:cNvPr id="10" name="Rectangle 21">
              <a:extLst>
                <a:ext uri="{FF2B5EF4-FFF2-40B4-BE49-F238E27FC236}">
                  <a16:creationId xmlns:a16="http://schemas.microsoft.com/office/drawing/2014/main" id="{4EDBCE5C-8904-4942-A25C-5B20651FE9AC}"/>
                </a:ext>
              </a:extLst>
            </p:cNvPr>
            <p:cNvSpPr>
              <a:spLocks noChangeArrowheads="1"/>
            </p:cNvSpPr>
            <p:nvPr/>
          </p:nvSpPr>
          <p:spPr bwMode="auto">
            <a:xfrm>
              <a:off x="6605" y="1717"/>
              <a:ext cx="3840" cy="72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a:endParaRPr lang="en-US" sz="1350"/>
            </a:p>
          </p:txBody>
        </p:sp>
        <p:sp>
          <p:nvSpPr>
            <p:cNvPr id="11" name="AutoShape 20">
              <a:extLst>
                <a:ext uri="{FF2B5EF4-FFF2-40B4-BE49-F238E27FC236}">
                  <a16:creationId xmlns:a16="http://schemas.microsoft.com/office/drawing/2014/main" id="{CC02BE77-7AAA-48E1-9E42-87C5995B2D2E}"/>
                </a:ext>
              </a:extLst>
            </p:cNvPr>
            <p:cNvSpPr>
              <a:spLocks/>
            </p:cNvSpPr>
            <p:nvPr/>
          </p:nvSpPr>
          <p:spPr bwMode="auto">
            <a:xfrm>
              <a:off x="8034" y="3847"/>
              <a:ext cx="500" cy="667"/>
            </a:xfrm>
            <a:custGeom>
              <a:avLst/>
              <a:gdLst>
                <a:gd name="T0" fmla="+- 0 8330 8034"/>
                <a:gd name="T1" fmla="*/ T0 w 500"/>
                <a:gd name="T2" fmla="+- 0 4346 3847"/>
                <a:gd name="T3" fmla="*/ 4346 h 667"/>
                <a:gd name="T4" fmla="+- 0 8230 8034"/>
                <a:gd name="T5" fmla="*/ T4 w 500"/>
                <a:gd name="T6" fmla="+- 0 4349 3847"/>
                <a:gd name="T7" fmla="*/ 4349 h 667"/>
                <a:gd name="T8" fmla="+- 0 8229 8034"/>
                <a:gd name="T9" fmla="*/ T8 w 500"/>
                <a:gd name="T10" fmla="+- 0 4370 3847"/>
                <a:gd name="T11" fmla="*/ 4370 h 667"/>
                <a:gd name="T12" fmla="+- 0 8226 8034"/>
                <a:gd name="T13" fmla="*/ T12 w 500"/>
                <a:gd name="T14" fmla="+- 0 4391 3847"/>
                <a:gd name="T15" fmla="*/ 4391 h 667"/>
                <a:gd name="T16" fmla="+- 0 8218 8034"/>
                <a:gd name="T17" fmla="*/ T16 w 500"/>
                <a:gd name="T18" fmla="+- 0 4428 3847"/>
                <a:gd name="T19" fmla="*/ 4428 h 667"/>
                <a:gd name="T20" fmla="+- 0 8212 8034"/>
                <a:gd name="T21" fmla="*/ T20 w 500"/>
                <a:gd name="T22" fmla="+- 0 4462 3847"/>
                <a:gd name="T23" fmla="*/ 4462 h 667"/>
                <a:gd name="T24" fmla="+- 0 8209 8034"/>
                <a:gd name="T25" fmla="*/ T24 w 500"/>
                <a:gd name="T26" fmla="+- 0 4477 3847"/>
                <a:gd name="T27" fmla="*/ 4477 h 667"/>
                <a:gd name="T28" fmla="+- 0 8207 8034"/>
                <a:gd name="T29" fmla="*/ T28 w 500"/>
                <a:gd name="T30" fmla="+- 0 4491 3847"/>
                <a:gd name="T31" fmla="*/ 4491 h 667"/>
                <a:gd name="T32" fmla="+- 0 8206 8034"/>
                <a:gd name="T33" fmla="*/ T32 w 500"/>
                <a:gd name="T34" fmla="+- 0 4501 3847"/>
                <a:gd name="T35" fmla="*/ 4501 h 667"/>
                <a:gd name="T36" fmla="+- 0 8305 8034"/>
                <a:gd name="T37" fmla="*/ T36 w 500"/>
                <a:gd name="T38" fmla="+- 0 4514 3847"/>
                <a:gd name="T39" fmla="*/ 4514 h 667"/>
                <a:gd name="T40" fmla="+- 0 8306 8034"/>
                <a:gd name="T41" fmla="*/ T40 w 500"/>
                <a:gd name="T42" fmla="+- 0 4504 3847"/>
                <a:gd name="T43" fmla="*/ 4504 h 667"/>
                <a:gd name="T44" fmla="+- 0 8308 8034"/>
                <a:gd name="T45" fmla="*/ T44 w 500"/>
                <a:gd name="T46" fmla="+- 0 4493 3847"/>
                <a:gd name="T47" fmla="*/ 4493 h 667"/>
                <a:gd name="T48" fmla="+- 0 8310 8034"/>
                <a:gd name="T49" fmla="*/ T48 w 500"/>
                <a:gd name="T50" fmla="+- 0 4479 3847"/>
                <a:gd name="T51" fmla="*/ 4479 h 667"/>
                <a:gd name="T52" fmla="+- 0 8313 8034"/>
                <a:gd name="T53" fmla="*/ T52 w 500"/>
                <a:gd name="T54" fmla="+- 0 4464 3847"/>
                <a:gd name="T55" fmla="*/ 4464 h 667"/>
                <a:gd name="T56" fmla="+- 0 8316 8034"/>
                <a:gd name="T57" fmla="*/ T56 w 500"/>
                <a:gd name="T58" fmla="+- 0 4448 3847"/>
                <a:gd name="T59" fmla="*/ 4448 h 667"/>
                <a:gd name="T60" fmla="+- 0 8324 8034"/>
                <a:gd name="T61" fmla="*/ T60 w 500"/>
                <a:gd name="T62" fmla="+- 0 4410 3847"/>
                <a:gd name="T63" fmla="*/ 4410 h 667"/>
                <a:gd name="T64" fmla="+- 0 8328 8034"/>
                <a:gd name="T65" fmla="*/ T64 w 500"/>
                <a:gd name="T66" fmla="+- 0 4389 3847"/>
                <a:gd name="T67" fmla="*/ 4389 h 667"/>
                <a:gd name="T68" fmla="+- 0 8330 8034"/>
                <a:gd name="T69" fmla="*/ T68 w 500"/>
                <a:gd name="T70" fmla="+- 0 4346 3847"/>
                <a:gd name="T71" fmla="*/ 4346 h 667"/>
                <a:gd name="T72" fmla="+- 0 8270 8034"/>
                <a:gd name="T73" fmla="*/ T72 w 500"/>
                <a:gd name="T74" fmla="+- 0 3847 3847"/>
                <a:gd name="T75" fmla="*/ 3847 h 667"/>
                <a:gd name="T76" fmla="+- 0 8034 8034"/>
                <a:gd name="T77" fmla="*/ T76 w 500"/>
                <a:gd name="T78" fmla="+- 0 4354 3847"/>
                <a:gd name="T79" fmla="*/ 4354 h 667"/>
                <a:gd name="T80" fmla="+- 0 8230 8034"/>
                <a:gd name="T81" fmla="*/ T80 w 500"/>
                <a:gd name="T82" fmla="+- 0 4349 3847"/>
                <a:gd name="T83" fmla="*/ 4349 h 667"/>
                <a:gd name="T84" fmla="+- 0 8233 8034"/>
                <a:gd name="T85" fmla="*/ T84 w 500"/>
                <a:gd name="T86" fmla="+- 0 4295 3847"/>
                <a:gd name="T87" fmla="*/ 4295 h 667"/>
                <a:gd name="T88" fmla="+- 0 8510 8034"/>
                <a:gd name="T89" fmla="*/ T88 w 500"/>
                <a:gd name="T90" fmla="+- 0 4295 3847"/>
                <a:gd name="T91" fmla="*/ 4295 h 667"/>
                <a:gd name="T92" fmla="+- 0 8270 8034"/>
                <a:gd name="T93" fmla="*/ T92 w 500"/>
                <a:gd name="T94" fmla="+- 0 3847 3847"/>
                <a:gd name="T95" fmla="*/ 3847 h 667"/>
                <a:gd name="T96" fmla="+- 0 8233 8034"/>
                <a:gd name="T97" fmla="*/ T96 w 500"/>
                <a:gd name="T98" fmla="+- 0 4295 3847"/>
                <a:gd name="T99" fmla="*/ 4295 h 667"/>
                <a:gd name="T100" fmla="+- 0 8230 8034"/>
                <a:gd name="T101" fmla="*/ T100 w 500"/>
                <a:gd name="T102" fmla="+- 0 4349 3847"/>
                <a:gd name="T103" fmla="*/ 4349 h 667"/>
                <a:gd name="T104" fmla="+- 0 8330 8034"/>
                <a:gd name="T105" fmla="*/ T104 w 500"/>
                <a:gd name="T106" fmla="+- 0 4346 3847"/>
                <a:gd name="T107" fmla="*/ 4346 h 667"/>
                <a:gd name="T108" fmla="+- 0 8333 8034"/>
                <a:gd name="T109" fmla="*/ T108 w 500"/>
                <a:gd name="T110" fmla="+- 0 4300 3847"/>
                <a:gd name="T111" fmla="*/ 4300 h 667"/>
                <a:gd name="T112" fmla="+- 0 8233 8034"/>
                <a:gd name="T113" fmla="*/ T112 w 500"/>
                <a:gd name="T114" fmla="+- 0 4295 3847"/>
                <a:gd name="T115" fmla="*/ 4295 h 667"/>
                <a:gd name="T116" fmla="+- 0 8510 8034"/>
                <a:gd name="T117" fmla="*/ T116 w 500"/>
                <a:gd name="T118" fmla="+- 0 4295 3847"/>
                <a:gd name="T119" fmla="*/ 4295 h 667"/>
                <a:gd name="T120" fmla="+- 0 8233 8034"/>
                <a:gd name="T121" fmla="*/ T120 w 500"/>
                <a:gd name="T122" fmla="+- 0 4295 3847"/>
                <a:gd name="T123" fmla="*/ 4295 h 667"/>
                <a:gd name="T124" fmla="+- 0 8333 8034"/>
                <a:gd name="T125" fmla="*/ T124 w 500"/>
                <a:gd name="T126" fmla="+- 0 4300 3847"/>
                <a:gd name="T127" fmla="*/ 4300 h 667"/>
                <a:gd name="T128" fmla="+- 0 8330 8034"/>
                <a:gd name="T129" fmla="*/ T128 w 500"/>
                <a:gd name="T130" fmla="+- 0 4346 3847"/>
                <a:gd name="T131" fmla="*/ 4346 h 667"/>
                <a:gd name="T132" fmla="+- 0 8534 8034"/>
                <a:gd name="T133" fmla="*/ T132 w 500"/>
                <a:gd name="T134" fmla="+- 0 4340 3847"/>
                <a:gd name="T135" fmla="*/ 4340 h 667"/>
                <a:gd name="T136" fmla="+- 0 8510 8034"/>
                <a:gd name="T137" fmla="*/ T136 w 500"/>
                <a:gd name="T138" fmla="+- 0 4295 3847"/>
                <a:gd name="T139" fmla="*/ 4295 h 6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0" h="667">
                  <a:moveTo>
                    <a:pt x="296" y="499"/>
                  </a:moveTo>
                  <a:lnTo>
                    <a:pt x="196" y="502"/>
                  </a:lnTo>
                  <a:lnTo>
                    <a:pt x="195" y="523"/>
                  </a:lnTo>
                  <a:lnTo>
                    <a:pt x="192" y="544"/>
                  </a:lnTo>
                  <a:lnTo>
                    <a:pt x="184" y="581"/>
                  </a:lnTo>
                  <a:lnTo>
                    <a:pt x="178" y="615"/>
                  </a:lnTo>
                  <a:lnTo>
                    <a:pt x="175" y="630"/>
                  </a:lnTo>
                  <a:lnTo>
                    <a:pt x="173" y="644"/>
                  </a:lnTo>
                  <a:lnTo>
                    <a:pt x="172" y="654"/>
                  </a:lnTo>
                  <a:lnTo>
                    <a:pt x="271" y="667"/>
                  </a:lnTo>
                  <a:lnTo>
                    <a:pt x="272" y="657"/>
                  </a:lnTo>
                  <a:lnTo>
                    <a:pt x="274" y="646"/>
                  </a:lnTo>
                  <a:lnTo>
                    <a:pt x="276" y="632"/>
                  </a:lnTo>
                  <a:lnTo>
                    <a:pt x="279" y="617"/>
                  </a:lnTo>
                  <a:lnTo>
                    <a:pt x="282" y="601"/>
                  </a:lnTo>
                  <a:lnTo>
                    <a:pt x="290" y="563"/>
                  </a:lnTo>
                  <a:lnTo>
                    <a:pt x="294" y="542"/>
                  </a:lnTo>
                  <a:lnTo>
                    <a:pt x="296" y="499"/>
                  </a:lnTo>
                  <a:close/>
                  <a:moveTo>
                    <a:pt x="236" y="0"/>
                  </a:moveTo>
                  <a:lnTo>
                    <a:pt x="0" y="507"/>
                  </a:lnTo>
                  <a:lnTo>
                    <a:pt x="196" y="502"/>
                  </a:lnTo>
                  <a:lnTo>
                    <a:pt x="199" y="448"/>
                  </a:lnTo>
                  <a:lnTo>
                    <a:pt x="476" y="448"/>
                  </a:lnTo>
                  <a:lnTo>
                    <a:pt x="236" y="0"/>
                  </a:lnTo>
                  <a:close/>
                  <a:moveTo>
                    <a:pt x="199" y="448"/>
                  </a:moveTo>
                  <a:lnTo>
                    <a:pt x="196" y="502"/>
                  </a:lnTo>
                  <a:lnTo>
                    <a:pt x="296" y="499"/>
                  </a:lnTo>
                  <a:lnTo>
                    <a:pt x="299" y="453"/>
                  </a:lnTo>
                  <a:lnTo>
                    <a:pt x="199" y="448"/>
                  </a:lnTo>
                  <a:close/>
                  <a:moveTo>
                    <a:pt x="476" y="448"/>
                  </a:moveTo>
                  <a:lnTo>
                    <a:pt x="199" y="448"/>
                  </a:lnTo>
                  <a:lnTo>
                    <a:pt x="299" y="453"/>
                  </a:lnTo>
                  <a:lnTo>
                    <a:pt x="296" y="499"/>
                  </a:lnTo>
                  <a:lnTo>
                    <a:pt x="500" y="493"/>
                  </a:lnTo>
                  <a:lnTo>
                    <a:pt x="476" y="4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endParaRPr lang="en-US" sz="1350"/>
            </a:p>
          </p:txBody>
        </p:sp>
        <p:sp>
          <p:nvSpPr>
            <p:cNvPr id="12" name="Rectangle 19">
              <a:extLst>
                <a:ext uri="{FF2B5EF4-FFF2-40B4-BE49-F238E27FC236}">
                  <a16:creationId xmlns:a16="http://schemas.microsoft.com/office/drawing/2014/main" id="{BD6A8D11-1D2F-43D5-8B33-7229AFA26795}"/>
                </a:ext>
              </a:extLst>
            </p:cNvPr>
            <p:cNvSpPr>
              <a:spLocks noChangeArrowheads="1"/>
            </p:cNvSpPr>
            <p:nvPr/>
          </p:nvSpPr>
          <p:spPr bwMode="auto">
            <a:xfrm>
              <a:off x="7167" y="4477"/>
              <a:ext cx="1987" cy="1018"/>
            </a:xfrm>
            <a:prstGeom prst="rect">
              <a:avLst/>
            </a:prstGeom>
            <a:solidFill>
              <a:srgbClr val="944F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a:endParaRPr lang="en-US" sz="1350"/>
            </a:p>
          </p:txBody>
        </p:sp>
        <p:sp>
          <p:nvSpPr>
            <p:cNvPr id="13" name="Freeform 18">
              <a:extLst>
                <a:ext uri="{FF2B5EF4-FFF2-40B4-BE49-F238E27FC236}">
                  <a16:creationId xmlns:a16="http://schemas.microsoft.com/office/drawing/2014/main" id="{2AA7C802-3BA7-4D1A-8655-2FE9D5EEF231}"/>
                </a:ext>
              </a:extLst>
            </p:cNvPr>
            <p:cNvSpPr>
              <a:spLocks/>
            </p:cNvSpPr>
            <p:nvPr/>
          </p:nvSpPr>
          <p:spPr bwMode="auto">
            <a:xfrm>
              <a:off x="7640" y="5422"/>
              <a:ext cx="366" cy="447"/>
            </a:xfrm>
            <a:custGeom>
              <a:avLst/>
              <a:gdLst>
                <a:gd name="T0" fmla="+- 0 7985 7640"/>
                <a:gd name="T1" fmla="*/ T0 w 366"/>
                <a:gd name="T2" fmla="+- 0 5422 5422"/>
                <a:gd name="T3" fmla="*/ 5422 h 447"/>
                <a:gd name="T4" fmla="+- 0 7640 7640"/>
                <a:gd name="T5" fmla="*/ T4 w 366"/>
                <a:gd name="T6" fmla="+- 0 5707 5422"/>
                <a:gd name="T7" fmla="*/ 5707 h 447"/>
                <a:gd name="T8" fmla="+- 0 8005 7640"/>
                <a:gd name="T9" fmla="*/ T8 w 366"/>
                <a:gd name="T10" fmla="+- 0 5869 5422"/>
                <a:gd name="T11" fmla="*/ 5869 h 447"/>
                <a:gd name="T12" fmla="+- 0 7985 7640"/>
                <a:gd name="T13" fmla="*/ T12 w 366"/>
                <a:gd name="T14" fmla="+- 0 5422 5422"/>
                <a:gd name="T15" fmla="*/ 5422 h 447"/>
              </a:gdLst>
              <a:ahLst/>
              <a:cxnLst>
                <a:cxn ang="0">
                  <a:pos x="T1" y="T3"/>
                </a:cxn>
                <a:cxn ang="0">
                  <a:pos x="T5" y="T7"/>
                </a:cxn>
                <a:cxn ang="0">
                  <a:pos x="T9" y="T11"/>
                </a:cxn>
                <a:cxn ang="0">
                  <a:pos x="T13" y="T15"/>
                </a:cxn>
              </a:cxnLst>
              <a:rect l="0" t="0" r="r" b="b"/>
              <a:pathLst>
                <a:path w="366" h="447">
                  <a:moveTo>
                    <a:pt x="345" y="0"/>
                  </a:moveTo>
                  <a:lnTo>
                    <a:pt x="0" y="285"/>
                  </a:lnTo>
                  <a:lnTo>
                    <a:pt x="365" y="447"/>
                  </a:lnTo>
                  <a:lnTo>
                    <a:pt x="3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endParaRPr lang="en-US" sz="1350"/>
            </a:p>
          </p:txBody>
        </p:sp>
        <p:sp>
          <p:nvSpPr>
            <p:cNvPr id="14" name="AutoShape 17">
              <a:extLst>
                <a:ext uri="{FF2B5EF4-FFF2-40B4-BE49-F238E27FC236}">
                  <a16:creationId xmlns:a16="http://schemas.microsoft.com/office/drawing/2014/main" id="{614B47D7-0D56-401E-8C5B-58A44D32101D}"/>
                </a:ext>
              </a:extLst>
            </p:cNvPr>
            <p:cNvSpPr>
              <a:spLocks/>
            </p:cNvSpPr>
            <p:nvPr/>
          </p:nvSpPr>
          <p:spPr bwMode="auto">
            <a:xfrm>
              <a:off x="2927" y="5570"/>
              <a:ext cx="446" cy="373"/>
            </a:xfrm>
            <a:custGeom>
              <a:avLst/>
              <a:gdLst>
                <a:gd name="T0" fmla="+- 0 2986 2927"/>
                <a:gd name="T1" fmla="*/ T0 w 446"/>
                <a:gd name="T2" fmla="+- 0 5794 5570"/>
                <a:gd name="T3" fmla="*/ 5794 h 373"/>
                <a:gd name="T4" fmla="+- 0 2927 2927"/>
                <a:gd name="T5" fmla="*/ T4 w 446"/>
                <a:gd name="T6" fmla="+- 0 5943 5570"/>
                <a:gd name="T7" fmla="*/ 5943 h 373"/>
                <a:gd name="T8" fmla="+- 0 3373 2927"/>
                <a:gd name="T9" fmla="*/ T8 w 446"/>
                <a:gd name="T10" fmla="+- 0 5902 5570"/>
                <a:gd name="T11" fmla="*/ 5902 h 373"/>
                <a:gd name="T12" fmla="+- 0 3288 2927"/>
                <a:gd name="T13" fmla="*/ T12 w 446"/>
                <a:gd name="T14" fmla="+- 0 5808 5570"/>
                <a:gd name="T15" fmla="*/ 5808 h 373"/>
                <a:gd name="T16" fmla="+- 0 3023 2927"/>
                <a:gd name="T17" fmla="*/ T16 w 446"/>
                <a:gd name="T18" fmla="+- 0 5808 5570"/>
                <a:gd name="T19" fmla="*/ 5808 h 373"/>
                <a:gd name="T20" fmla="+- 0 2986 2927"/>
                <a:gd name="T21" fmla="*/ T20 w 446"/>
                <a:gd name="T22" fmla="+- 0 5794 5570"/>
                <a:gd name="T23" fmla="*/ 5794 h 373"/>
                <a:gd name="T24" fmla="+- 0 3015 2927"/>
                <a:gd name="T25" fmla="*/ T24 w 446"/>
                <a:gd name="T26" fmla="+- 0 5719 5570"/>
                <a:gd name="T27" fmla="*/ 5719 h 373"/>
                <a:gd name="T28" fmla="+- 0 2986 2927"/>
                <a:gd name="T29" fmla="*/ T28 w 446"/>
                <a:gd name="T30" fmla="+- 0 5794 5570"/>
                <a:gd name="T31" fmla="*/ 5794 h 373"/>
                <a:gd name="T32" fmla="+- 0 3023 2927"/>
                <a:gd name="T33" fmla="*/ T32 w 446"/>
                <a:gd name="T34" fmla="+- 0 5808 5570"/>
                <a:gd name="T35" fmla="*/ 5808 h 373"/>
                <a:gd name="T36" fmla="+- 0 3052 2927"/>
                <a:gd name="T37" fmla="*/ T36 w 446"/>
                <a:gd name="T38" fmla="+- 0 5734 5570"/>
                <a:gd name="T39" fmla="*/ 5734 h 373"/>
                <a:gd name="T40" fmla="+- 0 3015 2927"/>
                <a:gd name="T41" fmla="*/ T40 w 446"/>
                <a:gd name="T42" fmla="+- 0 5719 5570"/>
                <a:gd name="T43" fmla="*/ 5719 h 373"/>
                <a:gd name="T44" fmla="+- 0 3073 2927"/>
                <a:gd name="T45" fmla="*/ T44 w 446"/>
                <a:gd name="T46" fmla="+- 0 5570 5570"/>
                <a:gd name="T47" fmla="*/ 5570 h 373"/>
                <a:gd name="T48" fmla="+- 0 3015 2927"/>
                <a:gd name="T49" fmla="*/ T48 w 446"/>
                <a:gd name="T50" fmla="+- 0 5719 5570"/>
                <a:gd name="T51" fmla="*/ 5719 h 373"/>
                <a:gd name="T52" fmla="+- 0 3052 2927"/>
                <a:gd name="T53" fmla="*/ T52 w 446"/>
                <a:gd name="T54" fmla="+- 0 5734 5570"/>
                <a:gd name="T55" fmla="*/ 5734 h 373"/>
                <a:gd name="T56" fmla="+- 0 3023 2927"/>
                <a:gd name="T57" fmla="*/ T56 w 446"/>
                <a:gd name="T58" fmla="+- 0 5808 5570"/>
                <a:gd name="T59" fmla="*/ 5808 h 373"/>
                <a:gd name="T60" fmla="+- 0 3288 2927"/>
                <a:gd name="T61" fmla="*/ T60 w 446"/>
                <a:gd name="T62" fmla="+- 0 5808 5570"/>
                <a:gd name="T63" fmla="*/ 5808 h 373"/>
                <a:gd name="T64" fmla="+- 0 3073 2927"/>
                <a:gd name="T65" fmla="*/ T64 w 446"/>
                <a:gd name="T66" fmla="+- 0 5570 5570"/>
                <a:gd name="T67" fmla="*/ 5570 h 373"/>
                <a:gd name="T68" fmla="+- 0 3005 2927"/>
                <a:gd name="T69" fmla="*/ T68 w 446"/>
                <a:gd name="T70" fmla="+- 0 5715 5570"/>
                <a:gd name="T71" fmla="*/ 5715 h 373"/>
                <a:gd name="T72" fmla="+- 0 2976 2927"/>
                <a:gd name="T73" fmla="*/ T72 w 446"/>
                <a:gd name="T74" fmla="+- 0 5790 5570"/>
                <a:gd name="T75" fmla="*/ 5790 h 373"/>
                <a:gd name="T76" fmla="+- 0 2982 2927"/>
                <a:gd name="T77" fmla="*/ T76 w 446"/>
                <a:gd name="T78" fmla="+- 0 5792 5570"/>
                <a:gd name="T79" fmla="*/ 5792 h 373"/>
                <a:gd name="T80" fmla="+- 0 2986 2927"/>
                <a:gd name="T81" fmla="*/ T80 w 446"/>
                <a:gd name="T82" fmla="+- 0 5794 5570"/>
                <a:gd name="T83" fmla="*/ 5794 h 373"/>
                <a:gd name="T84" fmla="+- 0 3015 2927"/>
                <a:gd name="T85" fmla="*/ T84 w 446"/>
                <a:gd name="T86" fmla="+- 0 5719 5570"/>
                <a:gd name="T87" fmla="*/ 5719 h 373"/>
                <a:gd name="T88" fmla="+- 0 3005 2927"/>
                <a:gd name="T89" fmla="*/ T88 w 446"/>
                <a:gd name="T90" fmla="+- 0 5715 5570"/>
                <a:gd name="T91" fmla="*/ 5715 h 3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Lst>
              <a:rect l="0" t="0" r="r" b="b"/>
              <a:pathLst>
                <a:path w="446" h="373">
                  <a:moveTo>
                    <a:pt x="59" y="224"/>
                  </a:moveTo>
                  <a:lnTo>
                    <a:pt x="0" y="373"/>
                  </a:lnTo>
                  <a:lnTo>
                    <a:pt x="446" y="332"/>
                  </a:lnTo>
                  <a:lnTo>
                    <a:pt x="361" y="238"/>
                  </a:lnTo>
                  <a:lnTo>
                    <a:pt x="96" y="238"/>
                  </a:lnTo>
                  <a:lnTo>
                    <a:pt x="59" y="224"/>
                  </a:lnTo>
                  <a:close/>
                  <a:moveTo>
                    <a:pt x="88" y="149"/>
                  </a:moveTo>
                  <a:lnTo>
                    <a:pt x="59" y="224"/>
                  </a:lnTo>
                  <a:lnTo>
                    <a:pt x="96" y="238"/>
                  </a:lnTo>
                  <a:lnTo>
                    <a:pt x="125" y="164"/>
                  </a:lnTo>
                  <a:lnTo>
                    <a:pt x="88" y="149"/>
                  </a:lnTo>
                  <a:close/>
                  <a:moveTo>
                    <a:pt x="146" y="0"/>
                  </a:moveTo>
                  <a:lnTo>
                    <a:pt x="88" y="149"/>
                  </a:lnTo>
                  <a:lnTo>
                    <a:pt x="125" y="164"/>
                  </a:lnTo>
                  <a:lnTo>
                    <a:pt x="96" y="238"/>
                  </a:lnTo>
                  <a:lnTo>
                    <a:pt x="361" y="238"/>
                  </a:lnTo>
                  <a:lnTo>
                    <a:pt x="146" y="0"/>
                  </a:lnTo>
                  <a:close/>
                  <a:moveTo>
                    <a:pt x="78" y="145"/>
                  </a:moveTo>
                  <a:lnTo>
                    <a:pt x="49" y="220"/>
                  </a:lnTo>
                  <a:lnTo>
                    <a:pt x="55" y="222"/>
                  </a:lnTo>
                  <a:lnTo>
                    <a:pt x="59" y="224"/>
                  </a:lnTo>
                  <a:lnTo>
                    <a:pt x="88" y="149"/>
                  </a:lnTo>
                  <a:lnTo>
                    <a:pt x="78"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endParaRPr lang="en-US" sz="1350"/>
            </a:p>
          </p:txBody>
        </p:sp>
        <p:sp>
          <p:nvSpPr>
            <p:cNvPr id="15" name="Freeform 16">
              <a:extLst>
                <a:ext uri="{FF2B5EF4-FFF2-40B4-BE49-F238E27FC236}">
                  <a16:creationId xmlns:a16="http://schemas.microsoft.com/office/drawing/2014/main" id="{E796033A-ED92-4566-96EA-7534C329EB9A}"/>
                </a:ext>
              </a:extLst>
            </p:cNvPr>
            <p:cNvSpPr>
              <a:spLocks/>
            </p:cNvSpPr>
            <p:nvPr/>
          </p:nvSpPr>
          <p:spPr bwMode="auto">
            <a:xfrm>
              <a:off x="1072" y="1833"/>
              <a:ext cx="2776" cy="728"/>
            </a:xfrm>
            <a:custGeom>
              <a:avLst/>
              <a:gdLst>
                <a:gd name="T0" fmla="+- 0 3293 1072"/>
                <a:gd name="T1" fmla="*/ T0 w 2776"/>
                <a:gd name="T2" fmla="+- 0 1834 1834"/>
                <a:gd name="T3" fmla="*/ 1834 h 728"/>
                <a:gd name="T4" fmla="+- 0 1627 1072"/>
                <a:gd name="T5" fmla="*/ T4 w 2776"/>
                <a:gd name="T6" fmla="+- 0 1834 1834"/>
                <a:gd name="T7" fmla="*/ 1834 h 728"/>
                <a:gd name="T8" fmla="+- 0 1072 1072"/>
                <a:gd name="T9" fmla="*/ T8 w 2776"/>
                <a:gd name="T10" fmla="+- 0 2197 1834"/>
                <a:gd name="T11" fmla="*/ 2197 h 728"/>
                <a:gd name="T12" fmla="+- 0 1627 1072"/>
                <a:gd name="T13" fmla="*/ T12 w 2776"/>
                <a:gd name="T14" fmla="+- 0 2561 1834"/>
                <a:gd name="T15" fmla="*/ 2561 h 728"/>
                <a:gd name="T16" fmla="+- 0 3293 1072"/>
                <a:gd name="T17" fmla="*/ T16 w 2776"/>
                <a:gd name="T18" fmla="+- 0 2561 1834"/>
                <a:gd name="T19" fmla="*/ 2561 h 728"/>
                <a:gd name="T20" fmla="+- 0 3848 1072"/>
                <a:gd name="T21" fmla="*/ T20 w 2776"/>
                <a:gd name="T22" fmla="+- 0 2197 1834"/>
                <a:gd name="T23" fmla="*/ 2197 h 728"/>
                <a:gd name="T24" fmla="+- 0 3293 1072"/>
                <a:gd name="T25" fmla="*/ T24 w 2776"/>
                <a:gd name="T26" fmla="+- 0 1834 1834"/>
                <a:gd name="T27" fmla="*/ 1834 h 728"/>
              </a:gdLst>
              <a:ahLst/>
              <a:cxnLst>
                <a:cxn ang="0">
                  <a:pos x="T1" y="T3"/>
                </a:cxn>
                <a:cxn ang="0">
                  <a:pos x="T5" y="T7"/>
                </a:cxn>
                <a:cxn ang="0">
                  <a:pos x="T9" y="T11"/>
                </a:cxn>
                <a:cxn ang="0">
                  <a:pos x="T13" y="T15"/>
                </a:cxn>
                <a:cxn ang="0">
                  <a:pos x="T17" y="T19"/>
                </a:cxn>
                <a:cxn ang="0">
                  <a:pos x="T21" y="T23"/>
                </a:cxn>
                <a:cxn ang="0">
                  <a:pos x="T25" y="T27"/>
                </a:cxn>
              </a:cxnLst>
              <a:rect l="0" t="0" r="r" b="b"/>
              <a:pathLst>
                <a:path w="2776" h="728">
                  <a:moveTo>
                    <a:pt x="2221" y="0"/>
                  </a:moveTo>
                  <a:lnTo>
                    <a:pt x="555" y="0"/>
                  </a:lnTo>
                  <a:lnTo>
                    <a:pt x="0" y="363"/>
                  </a:lnTo>
                  <a:lnTo>
                    <a:pt x="555" y="727"/>
                  </a:lnTo>
                  <a:lnTo>
                    <a:pt x="2221" y="727"/>
                  </a:lnTo>
                  <a:lnTo>
                    <a:pt x="2776" y="363"/>
                  </a:lnTo>
                  <a:lnTo>
                    <a:pt x="2221" y="0"/>
                  </a:lnTo>
                  <a:close/>
                </a:path>
              </a:pathLst>
            </a:custGeom>
            <a:solidFill>
              <a:srgbClr val="5B9B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endParaRPr lang="en-US" sz="1350"/>
            </a:p>
          </p:txBody>
        </p:sp>
        <p:sp>
          <p:nvSpPr>
            <p:cNvPr id="16" name="Freeform 15">
              <a:extLst>
                <a:ext uri="{FF2B5EF4-FFF2-40B4-BE49-F238E27FC236}">
                  <a16:creationId xmlns:a16="http://schemas.microsoft.com/office/drawing/2014/main" id="{CBE52EF1-ECAB-425C-A118-CE9A3A1C09FB}"/>
                </a:ext>
              </a:extLst>
            </p:cNvPr>
            <p:cNvSpPr>
              <a:spLocks/>
            </p:cNvSpPr>
            <p:nvPr/>
          </p:nvSpPr>
          <p:spPr bwMode="auto">
            <a:xfrm>
              <a:off x="6192" y="6037"/>
              <a:ext cx="2573" cy="720"/>
            </a:xfrm>
            <a:custGeom>
              <a:avLst/>
              <a:gdLst>
                <a:gd name="T0" fmla="+- 0 8251 6193"/>
                <a:gd name="T1" fmla="*/ T0 w 2573"/>
                <a:gd name="T2" fmla="+- 0 6037 6037"/>
                <a:gd name="T3" fmla="*/ 6037 h 720"/>
                <a:gd name="T4" fmla="+- 0 6707 6193"/>
                <a:gd name="T5" fmla="*/ T4 w 2573"/>
                <a:gd name="T6" fmla="+- 0 6037 6037"/>
                <a:gd name="T7" fmla="*/ 6037 h 720"/>
                <a:gd name="T8" fmla="+- 0 6193 6193"/>
                <a:gd name="T9" fmla="*/ T8 w 2573"/>
                <a:gd name="T10" fmla="+- 0 6397 6037"/>
                <a:gd name="T11" fmla="*/ 6397 h 720"/>
                <a:gd name="T12" fmla="+- 0 6707 6193"/>
                <a:gd name="T13" fmla="*/ T12 w 2573"/>
                <a:gd name="T14" fmla="+- 0 6757 6037"/>
                <a:gd name="T15" fmla="*/ 6757 h 720"/>
                <a:gd name="T16" fmla="+- 0 8251 6193"/>
                <a:gd name="T17" fmla="*/ T16 w 2573"/>
                <a:gd name="T18" fmla="+- 0 6757 6037"/>
                <a:gd name="T19" fmla="*/ 6757 h 720"/>
                <a:gd name="T20" fmla="+- 0 8765 6193"/>
                <a:gd name="T21" fmla="*/ T20 w 2573"/>
                <a:gd name="T22" fmla="+- 0 6397 6037"/>
                <a:gd name="T23" fmla="*/ 6397 h 720"/>
                <a:gd name="T24" fmla="+- 0 8251 6193"/>
                <a:gd name="T25" fmla="*/ T24 w 2573"/>
                <a:gd name="T26" fmla="+- 0 6037 6037"/>
                <a:gd name="T27" fmla="*/ 6037 h 720"/>
              </a:gdLst>
              <a:ahLst/>
              <a:cxnLst>
                <a:cxn ang="0">
                  <a:pos x="T1" y="T3"/>
                </a:cxn>
                <a:cxn ang="0">
                  <a:pos x="T5" y="T7"/>
                </a:cxn>
                <a:cxn ang="0">
                  <a:pos x="T9" y="T11"/>
                </a:cxn>
                <a:cxn ang="0">
                  <a:pos x="T13" y="T15"/>
                </a:cxn>
                <a:cxn ang="0">
                  <a:pos x="T17" y="T19"/>
                </a:cxn>
                <a:cxn ang="0">
                  <a:pos x="T21" y="T23"/>
                </a:cxn>
                <a:cxn ang="0">
                  <a:pos x="T25" y="T27"/>
                </a:cxn>
              </a:cxnLst>
              <a:rect l="0" t="0" r="r" b="b"/>
              <a:pathLst>
                <a:path w="2573" h="720">
                  <a:moveTo>
                    <a:pt x="2058" y="0"/>
                  </a:moveTo>
                  <a:lnTo>
                    <a:pt x="514" y="0"/>
                  </a:lnTo>
                  <a:lnTo>
                    <a:pt x="0" y="360"/>
                  </a:lnTo>
                  <a:lnTo>
                    <a:pt x="514" y="720"/>
                  </a:lnTo>
                  <a:lnTo>
                    <a:pt x="2058" y="720"/>
                  </a:lnTo>
                  <a:lnTo>
                    <a:pt x="2572" y="360"/>
                  </a:lnTo>
                  <a:lnTo>
                    <a:pt x="2058" y="0"/>
                  </a:lnTo>
                  <a:close/>
                </a:path>
              </a:pathLst>
            </a:custGeom>
            <a:solidFill>
              <a:srgbClr val="944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endParaRPr lang="en-US" sz="1350"/>
            </a:p>
          </p:txBody>
        </p:sp>
        <p:sp>
          <p:nvSpPr>
            <p:cNvPr id="17" name="AutoShape 14">
              <a:extLst>
                <a:ext uri="{FF2B5EF4-FFF2-40B4-BE49-F238E27FC236}">
                  <a16:creationId xmlns:a16="http://schemas.microsoft.com/office/drawing/2014/main" id="{53907355-E2BD-4070-B001-DFC55BC48ECA}"/>
                </a:ext>
              </a:extLst>
            </p:cNvPr>
            <p:cNvSpPr>
              <a:spLocks/>
            </p:cNvSpPr>
            <p:nvPr/>
          </p:nvSpPr>
          <p:spPr bwMode="auto">
            <a:xfrm>
              <a:off x="3133" y="1492"/>
              <a:ext cx="3757" cy="5400"/>
            </a:xfrm>
            <a:custGeom>
              <a:avLst/>
              <a:gdLst>
                <a:gd name="T0" fmla="+- 0 5187 3133"/>
                <a:gd name="T1" fmla="*/ T0 w 3757"/>
                <a:gd name="T2" fmla="+- 0 6652 1492"/>
                <a:gd name="T3" fmla="*/ 6652 h 5400"/>
                <a:gd name="T4" fmla="+- 0 4957 3133"/>
                <a:gd name="T5" fmla="*/ T4 w 3757"/>
                <a:gd name="T6" fmla="+- 0 6629 1492"/>
                <a:gd name="T7" fmla="*/ 6629 h 5400"/>
                <a:gd name="T8" fmla="+- 0 5136 3133"/>
                <a:gd name="T9" fmla="*/ T8 w 3757"/>
                <a:gd name="T10" fmla="+- 0 6472 1492"/>
                <a:gd name="T11" fmla="*/ 6472 h 5400"/>
                <a:gd name="T12" fmla="+- 0 5187 3133"/>
                <a:gd name="T13" fmla="*/ T12 w 3757"/>
                <a:gd name="T14" fmla="+- 0 6652 1492"/>
                <a:gd name="T15" fmla="*/ 6652 h 5400"/>
                <a:gd name="T16" fmla="+- 0 4796 3133"/>
                <a:gd name="T17" fmla="*/ T16 w 3757"/>
                <a:gd name="T18" fmla="+- 0 1612 1492"/>
                <a:gd name="T19" fmla="*/ 1612 h 5400"/>
                <a:gd name="T20" fmla="+- 0 4584 3133"/>
                <a:gd name="T21" fmla="*/ T20 w 3757"/>
                <a:gd name="T22" fmla="+- 0 1672 1492"/>
                <a:gd name="T23" fmla="*/ 1672 h 5400"/>
                <a:gd name="T24" fmla="+- 0 4160 3133"/>
                <a:gd name="T25" fmla="*/ T24 w 3757"/>
                <a:gd name="T26" fmla="+- 0 1872 1492"/>
                <a:gd name="T27" fmla="*/ 1872 h 5400"/>
                <a:gd name="T28" fmla="+- 0 3805 3133"/>
                <a:gd name="T29" fmla="*/ T28 w 3757"/>
                <a:gd name="T30" fmla="+- 0 2132 1492"/>
                <a:gd name="T31" fmla="*/ 2132 h 5400"/>
                <a:gd name="T32" fmla="+- 0 3646 3133"/>
                <a:gd name="T33" fmla="*/ T32 w 3757"/>
                <a:gd name="T34" fmla="+- 0 2272 1492"/>
                <a:gd name="T35" fmla="*/ 2272 h 5400"/>
                <a:gd name="T36" fmla="+- 0 3506 3133"/>
                <a:gd name="T37" fmla="*/ T36 w 3757"/>
                <a:gd name="T38" fmla="+- 0 2432 1492"/>
                <a:gd name="T39" fmla="*/ 2432 h 5400"/>
                <a:gd name="T40" fmla="+- 0 3388 3133"/>
                <a:gd name="T41" fmla="*/ T40 w 3757"/>
                <a:gd name="T42" fmla="+- 0 2592 1492"/>
                <a:gd name="T43" fmla="*/ 2592 h 5400"/>
                <a:gd name="T44" fmla="+- 0 3298 3133"/>
                <a:gd name="T45" fmla="*/ T44 w 3757"/>
                <a:gd name="T46" fmla="+- 0 2772 1492"/>
                <a:gd name="T47" fmla="*/ 2772 h 5400"/>
                <a:gd name="T48" fmla="+- 0 3231 3133"/>
                <a:gd name="T49" fmla="*/ T48 w 3757"/>
                <a:gd name="T50" fmla="+- 0 2972 1492"/>
                <a:gd name="T51" fmla="*/ 2972 h 5400"/>
                <a:gd name="T52" fmla="+- 0 3179 3133"/>
                <a:gd name="T53" fmla="*/ T52 w 3757"/>
                <a:gd name="T54" fmla="+- 0 3192 1492"/>
                <a:gd name="T55" fmla="*/ 3192 h 5400"/>
                <a:gd name="T56" fmla="+- 0 3145 3133"/>
                <a:gd name="T57" fmla="*/ T56 w 3757"/>
                <a:gd name="T58" fmla="+- 0 3412 1492"/>
                <a:gd name="T59" fmla="*/ 3412 h 5400"/>
                <a:gd name="T60" fmla="+- 0 3133 3133"/>
                <a:gd name="T61" fmla="*/ T60 w 3757"/>
                <a:gd name="T62" fmla="+- 0 3652 1492"/>
                <a:gd name="T63" fmla="*/ 3652 h 5400"/>
                <a:gd name="T64" fmla="+- 0 3145 3133"/>
                <a:gd name="T65" fmla="*/ T64 w 3757"/>
                <a:gd name="T66" fmla="+- 0 3912 1492"/>
                <a:gd name="T67" fmla="*/ 3912 h 5400"/>
                <a:gd name="T68" fmla="+- 0 3184 3133"/>
                <a:gd name="T69" fmla="*/ T68 w 3757"/>
                <a:gd name="T70" fmla="+- 0 4152 1492"/>
                <a:gd name="T71" fmla="*/ 4152 h 5400"/>
                <a:gd name="T72" fmla="+- 0 3255 3133"/>
                <a:gd name="T73" fmla="*/ T72 w 3757"/>
                <a:gd name="T74" fmla="+- 0 4432 1492"/>
                <a:gd name="T75" fmla="*/ 4432 h 5400"/>
                <a:gd name="T76" fmla="+- 0 3359 3133"/>
                <a:gd name="T77" fmla="*/ T76 w 3757"/>
                <a:gd name="T78" fmla="+- 0 4692 1492"/>
                <a:gd name="T79" fmla="*/ 4692 h 5400"/>
                <a:gd name="T80" fmla="+- 0 3430 3133"/>
                <a:gd name="T81" fmla="*/ T80 w 3757"/>
                <a:gd name="T82" fmla="+- 0 4812 1492"/>
                <a:gd name="T83" fmla="*/ 4812 h 5400"/>
                <a:gd name="T84" fmla="+- 0 3517 3133"/>
                <a:gd name="T85" fmla="*/ T84 w 3757"/>
                <a:gd name="T86" fmla="+- 0 4972 1492"/>
                <a:gd name="T87" fmla="*/ 4972 h 5400"/>
                <a:gd name="T88" fmla="+- 0 3676 3133"/>
                <a:gd name="T89" fmla="*/ T88 w 3757"/>
                <a:gd name="T90" fmla="+- 0 5192 1492"/>
                <a:gd name="T91" fmla="*/ 5192 h 5400"/>
                <a:gd name="T92" fmla="+- 0 3925 3133"/>
                <a:gd name="T93" fmla="*/ T92 w 3757"/>
                <a:gd name="T94" fmla="+- 0 5492 1492"/>
                <a:gd name="T95" fmla="*/ 5492 h 5400"/>
                <a:gd name="T96" fmla="+- 0 4482 3133"/>
                <a:gd name="T97" fmla="*/ T96 w 3757"/>
                <a:gd name="T98" fmla="+- 0 6132 1492"/>
                <a:gd name="T99" fmla="*/ 6132 h 5400"/>
                <a:gd name="T100" fmla="+- 0 4753 3133"/>
                <a:gd name="T101" fmla="*/ T100 w 3757"/>
                <a:gd name="T102" fmla="+- 0 6412 1492"/>
                <a:gd name="T103" fmla="*/ 6412 h 5400"/>
                <a:gd name="T104" fmla="+- 0 4957 3133"/>
                <a:gd name="T105" fmla="*/ T104 w 3757"/>
                <a:gd name="T106" fmla="+- 0 6629 1492"/>
                <a:gd name="T107" fmla="*/ 6629 h 5400"/>
                <a:gd name="T108" fmla="+- 0 4875 3133"/>
                <a:gd name="T109" fmla="*/ T108 w 3757"/>
                <a:gd name="T110" fmla="+- 0 6432 1492"/>
                <a:gd name="T111" fmla="*/ 6432 h 5400"/>
                <a:gd name="T112" fmla="+- 0 4610 3133"/>
                <a:gd name="T113" fmla="*/ T112 w 3757"/>
                <a:gd name="T114" fmla="+- 0 6152 1492"/>
                <a:gd name="T115" fmla="*/ 6152 h 5400"/>
                <a:gd name="T116" fmla="+- 0 4121 3133"/>
                <a:gd name="T117" fmla="*/ T116 w 3757"/>
                <a:gd name="T118" fmla="+- 0 5612 1492"/>
                <a:gd name="T119" fmla="*/ 5612 h 5400"/>
                <a:gd name="T120" fmla="+- 0 3859 3133"/>
                <a:gd name="T121" fmla="*/ T120 w 3757"/>
                <a:gd name="T122" fmla="+- 0 5292 1492"/>
                <a:gd name="T123" fmla="*/ 5292 h 5400"/>
                <a:gd name="T124" fmla="+- 0 3633 3133"/>
                <a:gd name="T125" fmla="*/ T124 w 3757"/>
                <a:gd name="T126" fmla="+- 0 4992 1492"/>
                <a:gd name="T127" fmla="*/ 4992 h 5400"/>
                <a:gd name="T128" fmla="+- 0 3540 3133"/>
                <a:gd name="T129" fmla="*/ T128 w 3757"/>
                <a:gd name="T130" fmla="+- 0 4852 1492"/>
                <a:gd name="T131" fmla="*/ 4852 h 5400"/>
                <a:gd name="T132" fmla="+- 0 3463 3133"/>
                <a:gd name="T133" fmla="*/ T132 w 3757"/>
                <a:gd name="T134" fmla="+- 0 4712 1492"/>
                <a:gd name="T135" fmla="*/ 4712 h 5400"/>
                <a:gd name="T136" fmla="+- 0 3377 3133"/>
                <a:gd name="T137" fmla="*/ T136 w 3757"/>
                <a:gd name="T138" fmla="+- 0 4532 1492"/>
                <a:gd name="T139" fmla="*/ 4532 h 5400"/>
                <a:gd name="T140" fmla="+- 0 3293 3133"/>
                <a:gd name="T141" fmla="*/ T140 w 3757"/>
                <a:gd name="T142" fmla="+- 0 4272 1492"/>
                <a:gd name="T143" fmla="*/ 4272 h 5400"/>
                <a:gd name="T144" fmla="+- 0 3240 3133"/>
                <a:gd name="T145" fmla="*/ T144 w 3757"/>
                <a:gd name="T146" fmla="+- 0 4012 1492"/>
                <a:gd name="T147" fmla="*/ 4012 h 5400"/>
                <a:gd name="T148" fmla="+- 0 3216 3133"/>
                <a:gd name="T149" fmla="*/ T148 w 3757"/>
                <a:gd name="T150" fmla="+- 0 3772 1492"/>
                <a:gd name="T151" fmla="*/ 3772 h 5400"/>
                <a:gd name="T152" fmla="+- 0 3216 3133"/>
                <a:gd name="T153" fmla="*/ T152 w 3757"/>
                <a:gd name="T154" fmla="+- 0 3532 1492"/>
                <a:gd name="T155" fmla="*/ 3532 h 5400"/>
                <a:gd name="T156" fmla="+- 0 3239 3133"/>
                <a:gd name="T157" fmla="*/ T156 w 3757"/>
                <a:gd name="T158" fmla="+- 0 3312 1492"/>
                <a:gd name="T159" fmla="*/ 3312 h 5400"/>
                <a:gd name="T160" fmla="+- 0 3281 3133"/>
                <a:gd name="T161" fmla="*/ T160 w 3757"/>
                <a:gd name="T162" fmla="+- 0 3092 1492"/>
                <a:gd name="T163" fmla="*/ 3092 h 5400"/>
                <a:gd name="T164" fmla="+- 0 3338 3133"/>
                <a:gd name="T165" fmla="*/ T164 w 3757"/>
                <a:gd name="T166" fmla="+- 0 2892 1492"/>
                <a:gd name="T167" fmla="*/ 2892 h 5400"/>
                <a:gd name="T168" fmla="+- 0 3411 3133"/>
                <a:gd name="T169" fmla="*/ T168 w 3757"/>
                <a:gd name="T170" fmla="+- 0 2712 1492"/>
                <a:gd name="T171" fmla="*/ 2712 h 5400"/>
                <a:gd name="T172" fmla="+- 0 3509 3133"/>
                <a:gd name="T173" fmla="*/ T172 w 3757"/>
                <a:gd name="T174" fmla="+- 0 2552 1492"/>
                <a:gd name="T175" fmla="*/ 2552 h 5400"/>
                <a:gd name="T176" fmla="+- 0 3632 3133"/>
                <a:gd name="T177" fmla="*/ T176 w 3757"/>
                <a:gd name="T178" fmla="+- 0 2392 1492"/>
                <a:gd name="T179" fmla="*/ 2392 h 5400"/>
                <a:gd name="T180" fmla="+- 0 3777 3133"/>
                <a:gd name="T181" fmla="*/ T180 w 3757"/>
                <a:gd name="T182" fmla="+- 0 2252 1492"/>
                <a:gd name="T183" fmla="*/ 2252 h 5400"/>
                <a:gd name="T184" fmla="+- 0 4022 3133"/>
                <a:gd name="T185" fmla="*/ T184 w 3757"/>
                <a:gd name="T186" fmla="+- 0 2052 1492"/>
                <a:gd name="T187" fmla="*/ 2052 h 5400"/>
                <a:gd name="T188" fmla="+- 0 4659 3133"/>
                <a:gd name="T189" fmla="*/ T188 w 3757"/>
                <a:gd name="T190" fmla="+- 0 1732 1492"/>
                <a:gd name="T191" fmla="*/ 1732 h 5400"/>
                <a:gd name="T192" fmla="+- 0 4868 3133"/>
                <a:gd name="T193" fmla="*/ T192 w 3757"/>
                <a:gd name="T194" fmla="+- 0 1672 1492"/>
                <a:gd name="T195" fmla="*/ 1672 h 5400"/>
                <a:gd name="T196" fmla="+- 0 5099 3133"/>
                <a:gd name="T197" fmla="*/ T196 w 3757"/>
                <a:gd name="T198" fmla="+- 0 1632 1492"/>
                <a:gd name="T199" fmla="*/ 1632 h 5400"/>
                <a:gd name="T200" fmla="+- 0 6856 3133"/>
                <a:gd name="T201" fmla="*/ T200 w 3757"/>
                <a:gd name="T202" fmla="+- 0 1652 1492"/>
                <a:gd name="T203" fmla="*/ 1652 h 5400"/>
                <a:gd name="T204" fmla="+- 0 6776 3133"/>
                <a:gd name="T205" fmla="*/ T204 w 3757"/>
                <a:gd name="T206" fmla="+- 0 1712 1492"/>
                <a:gd name="T207" fmla="*/ 1712 h 5400"/>
                <a:gd name="T208" fmla="+- 0 6861 3133"/>
                <a:gd name="T209" fmla="*/ T208 w 3757"/>
                <a:gd name="T210" fmla="+- 0 1752 1492"/>
                <a:gd name="T211" fmla="*/ 1752 h 5400"/>
                <a:gd name="T212" fmla="+- 0 6818 3133"/>
                <a:gd name="T213" fmla="*/ T212 w 3757"/>
                <a:gd name="T214" fmla="+- 0 1632 1492"/>
                <a:gd name="T215" fmla="*/ 1632 h 5400"/>
                <a:gd name="T216" fmla="+- 0 6818 3133"/>
                <a:gd name="T217" fmla="*/ T216 w 3757"/>
                <a:gd name="T218" fmla="+- 0 1632 1492"/>
                <a:gd name="T219" fmla="*/ 1632 h 5400"/>
                <a:gd name="T220" fmla="+- 0 6545 3133"/>
                <a:gd name="T221" fmla="*/ T220 w 3757"/>
                <a:gd name="T222" fmla="+- 0 1592 1492"/>
                <a:gd name="T223" fmla="*/ 1592 h 5400"/>
                <a:gd name="T224" fmla="+- 0 6796 3133"/>
                <a:gd name="T225" fmla="*/ T224 w 3757"/>
                <a:gd name="T226" fmla="+- 0 1632 1492"/>
                <a:gd name="T227" fmla="*/ 1632 h 5400"/>
                <a:gd name="T228" fmla="+- 0 6673 3133"/>
                <a:gd name="T229" fmla="*/ T228 w 3757"/>
                <a:gd name="T230" fmla="+- 0 1552 1492"/>
                <a:gd name="T231" fmla="*/ 1552 h 5400"/>
                <a:gd name="T232" fmla="+- 0 6673 3133"/>
                <a:gd name="T233" fmla="*/ T232 w 3757"/>
                <a:gd name="T234" fmla="+- 0 1552 1492"/>
                <a:gd name="T235" fmla="*/ 1552 h 5400"/>
                <a:gd name="T236" fmla="+- 0 6634 3133"/>
                <a:gd name="T237" fmla="*/ T236 w 3757"/>
                <a:gd name="T238" fmla="+- 0 1552 1492"/>
                <a:gd name="T239" fmla="*/ 1552 h 5400"/>
                <a:gd name="T240" fmla="+- 0 6458 3133"/>
                <a:gd name="T241" fmla="*/ T240 w 3757"/>
                <a:gd name="T242" fmla="+- 0 1492 1492"/>
                <a:gd name="T243" fmla="*/ 1492 h 5400"/>
                <a:gd name="T244" fmla="+- 0 6458 3133"/>
                <a:gd name="T245" fmla="*/ T244 w 3757"/>
                <a:gd name="T246" fmla="+- 0 1492 1492"/>
                <a:gd name="T247" fmla="*/ 1492 h 54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3757" h="5400">
                  <a:moveTo>
                    <a:pt x="1824" y="5137"/>
                  </a:moveTo>
                  <a:lnTo>
                    <a:pt x="1706" y="5240"/>
                  </a:lnTo>
                  <a:lnTo>
                    <a:pt x="2122" y="5400"/>
                  </a:lnTo>
                  <a:lnTo>
                    <a:pt x="2054" y="5160"/>
                  </a:lnTo>
                  <a:lnTo>
                    <a:pt x="1852" y="5160"/>
                  </a:lnTo>
                  <a:lnTo>
                    <a:pt x="1824" y="5137"/>
                  </a:lnTo>
                  <a:close/>
                  <a:moveTo>
                    <a:pt x="1883" y="5085"/>
                  </a:moveTo>
                  <a:lnTo>
                    <a:pt x="1824" y="5137"/>
                  </a:lnTo>
                  <a:lnTo>
                    <a:pt x="1852" y="5160"/>
                  </a:lnTo>
                  <a:lnTo>
                    <a:pt x="1911" y="5120"/>
                  </a:lnTo>
                  <a:lnTo>
                    <a:pt x="1883" y="5085"/>
                  </a:lnTo>
                  <a:close/>
                  <a:moveTo>
                    <a:pt x="2003" y="4980"/>
                  </a:moveTo>
                  <a:lnTo>
                    <a:pt x="1883" y="5085"/>
                  </a:lnTo>
                  <a:lnTo>
                    <a:pt x="1911" y="5120"/>
                  </a:lnTo>
                  <a:lnTo>
                    <a:pt x="1852" y="5160"/>
                  </a:lnTo>
                  <a:lnTo>
                    <a:pt x="2054" y="5160"/>
                  </a:lnTo>
                  <a:lnTo>
                    <a:pt x="2003" y="4980"/>
                  </a:lnTo>
                  <a:close/>
                  <a:moveTo>
                    <a:pt x="2509" y="80"/>
                  </a:moveTo>
                  <a:lnTo>
                    <a:pt x="1777" y="80"/>
                  </a:lnTo>
                  <a:lnTo>
                    <a:pt x="1663" y="120"/>
                  </a:lnTo>
                  <a:lnTo>
                    <a:pt x="1607" y="120"/>
                  </a:lnTo>
                  <a:lnTo>
                    <a:pt x="1553" y="140"/>
                  </a:lnTo>
                  <a:lnTo>
                    <a:pt x="1501" y="160"/>
                  </a:lnTo>
                  <a:lnTo>
                    <a:pt x="1451" y="180"/>
                  </a:lnTo>
                  <a:lnTo>
                    <a:pt x="1402" y="200"/>
                  </a:lnTo>
                  <a:lnTo>
                    <a:pt x="1214" y="280"/>
                  </a:lnTo>
                  <a:lnTo>
                    <a:pt x="1120" y="340"/>
                  </a:lnTo>
                  <a:lnTo>
                    <a:pt x="1027" y="380"/>
                  </a:lnTo>
                  <a:lnTo>
                    <a:pt x="935" y="440"/>
                  </a:lnTo>
                  <a:lnTo>
                    <a:pt x="845" y="500"/>
                  </a:lnTo>
                  <a:lnTo>
                    <a:pt x="757" y="560"/>
                  </a:lnTo>
                  <a:lnTo>
                    <a:pt x="672" y="640"/>
                  </a:lnTo>
                  <a:lnTo>
                    <a:pt x="631" y="660"/>
                  </a:lnTo>
                  <a:lnTo>
                    <a:pt x="591" y="700"/>
                  </a:lnTo>
                  <a:lnTo>
                    <a:pt x="552" y="740"/>
                  </a:lnTo>
                  <a:lnTo>
                    <a:pt x="513" y="780"/>
                  </a:lnTo>
                  <a:lnTo>
                    <a:pt x="476" y="820"/>
                  </a:lnTo>
                  <a:lnTo>
                    <a:pt x="441" y="860"/>
                  </a:lnTo>
                  <a:lnTo>
                    <a:pt x="406" y="900"/>
                  </a:lnTo>
                  <a:lnTo>
                    <a:pt x="373" y="940"/>
                  </a:lnTo>
                  <a:lnTo>
                    <a:pt x="341" y="980"/>
                  </a:lnTo>
                  <a:lnTo>
                    <a:pt x="311" y="1020"/>
                  </a:lnTo>
                  <a:lnTo>
                    <a:pt x="282" y="1060"/>
                  </a:lnTo>
                  <a:lnTo>
                    <a:pt x="255" y="1100"/>
                  </a:lnTo>
                  <a:lnTo>
                    <a:pt x="230" y="1140"/>
                  </a:lnTo>
                  <a:lnTo>
                    <a:pt x="207" y="1200"/>
                  </a:lnTo>
                  <a:lnTo>
                    <a:pt x="185" y="1240"/>
                  </a:lnTo>
                  <a:lnTo>
                    <a:pt x="165" y="1280"/>
                  </a:lnTo>
                  <a:lnTo>
                    <a:pt x="147" y="1340"/>
                  </a:lnTo>
                  <a:lnTo>
                    <a:pt x="130" y="1380"/>
                  </a:lnTo>
                  <a:lnTo>
                    <a:pt x="114" y="1440"/>
                  </a:lnTo>
                  <a:lnTo>
                    <a:pt x="98" y="1480"/>
                  </a:lnTo>
                  <a:lnTo>
                    <a:pt x="84" y="1540"/>
                  </a:lnTo>
                  <a:lnTo>
                    <a:pt x="70" y="1580"/>
                  </a:lnTo>
                  <a:lnTo>
                    <a:pt x="58" y="1640"/>
                  </a:lnTo>
                  <a:lnTo>
                    <a:pt x="46" y="1700"/>
                  </a:lnTo>
                  <a:lnTo>
                    <a:pt x="36" y="1760"/>
                  </a:lnTo>
                  <a:lnTo>
                    <a:pt x="27" y="1800"/>
                  </a:lnTo>
                  <a:lnTo>
                    <a:pt x="19" y="1860"/>
                  </a:lnTo>
                  <a:lnTo>
                    <a:pt x="12" y="1920"/>
                  </a:lnTo>
                  <a:lnTo>
                    <a:pt x="7" y="1980"/>
                  </a:lnTo>
                  <a:lnTo>
                    <a:pt x="3" y="2040"/>
                  </a:lnTo>
                  <a:lnTo>
                    <a:pt x="1" y="2100"/>
                  </a:lnTo>
                  <a:lnTo>
                    <a:pt x="0" y="2160"/>
                  </a:lnTo>
                  <a:lnTo>
                    <a:pt x="1" y="2220"/>
                  </a:lnTo>
                  <a:lnTo>
                    <a:pt x="3" y="2280"/>
                  </a:lnTo>
                  <a:lnTo>
                    <a:pt x="7" y="2360"/>
                  </a:lnTo>
                  <a:lnTo>
                    <a:pt x="12" y="2420"/>
                  </a:lnTo>
                  <a:lnTo>
                    <a:pt x="19" y="2480"/>
                  </a:lnTo>
                  <a:lnTo>
                    <a:pt x="28" y="2540"/>
                  </a:lnTo>
                  <a:lnTo>
                    <a:pt x="39" y="2600"/>
                  </a:lnTo>
                  <a:lnTo>
                    <a:pt x="51" y="2660"/>
                  </a:lnTo>
                  <a:lnTo>
                    <a:pt x="66" y="2740"/>
                  </a:lnTo>
                  <a:lnTo>
                    <a:pt x="83" y="2800"/>
                  </a:lnTo>
                  <a:lnTo>
                    <a:pt x="101" y="2860"/>
                  </a:lnTo>
                  <a:lnTo>
                    <a:pt x="122" y="2940"/>
                  </a:lnTo>
                  <a:lnTo>
                    <a:pt x="144" y="3000"/>
                  </a:lnTo>
                  <a:lnTo>
                    <a:pt x="169" y="3060"/>
                  </a:lnTo>
                  <a:lnTo>
                    <a:pt x="196" y="3120"/>
                  </a:lnTo>
                  <a:lnTo>
                    <a:pt x="226" y="3200"/>
                  </a:lnTo>
                  <a:lnTo>
                    <a:pt x="242" y="3220"/>
                  </a:lnTo>
                  <a:lnTo>
                    <a:pt x="259" y="3260"/>
                  </a:lnTo>
                  <a:lnTo>
                    <a:pt x="277" y="3300"/>
                  </a:lnTo>
                  <a:lnTo>
                    <a:pt x="297" y="3320"/>
                  </a:lnTo>
                  <a:lnTo>
                    <a:pt x="317" y="3360"/>
                  </a:lnTo>
                  <a:lnTo>
                    <a:pt x="338" y="3400"/>
                  </a:lnTo>
                  <a:lnTo>
                    <a:pt x="361" y="3440"/>
                  </a:lnTo>
                  <a:lnTo>
                    <a:pt x="384" y="3480"/>
                  </a:lnTo>
                  <a:lnTo>
                    <a:pt x="409" y="3500"/>
                  </a:lnTo>
                  <a:lnTo>
                    <a:pt x="434" y="3540"/>
                  </a:lnTo>
                  <a:lnTo>
                    <a:pt x="487" y="3620"/>
                  </a:lnTo>
                  <a:lnTo>
                    <a:pt x="543" y="3700"/>
                  </a:lnTo>
                  <a:lnTo>
                    <a:pt x="601" y="3780"/>
                  </a:lnTo>
                  <a:lnTo>
                    <a:pt x="663" y="3860"/>
                  </a:lnTo>
                  <a:lnTo>
                    <a:pt x="726" y="3920"/>
                  </a:lnTo>
                  <a:lnTo>
                    <a:pt x="792" y="4000"/>
                  </a:lnTo>
                  <a:lnTo>
                    <a:pt x="859" y="4080"/>
                  </a:lnTo>
                  <a:lnTo>
                    <a:pt x="927" y="4160"/>
                  </a:lnTo>
                  <a:lnTo>
                    <a:pt x="996" y="4240"/>
                  </a:lnTo>
                  <a:lnTo>
                    <a:pt x="1349" y="4640"/>
                  </a:lnTo>
                  <a:lnTo>
                    <a:pt x="1418" y="4700"/>
                  </a:lnTo>
                  <a:lnTo>
                    <a:pt x="1487" y="4780"/>
                  </a:lnTo>
                  <a:lnTo>
                    <a:pt x="1554" y="4860"/>
                  </a:lnTo>
                  <a:lnTo>
                    <a:pt x="1620" y="4920"/>
                  </a:lnTo>
                  <a:lnTo>
                    <a:pt x="1684" y="4980"/>
                  </a:lnTo>
                  <a:lnTo>
                    <a:pt x="1745" y="5060"/>
                  </a:lnTo>
                  <a:lnTo>
                    <a:pt x="1804" y="5120"/>
                  </a:lnTo>
                  <a:lnTo>
                    <a:pt x="1824" y="5137"/>
                  </a:lnTo>
                  <a:lnTo>
                    <a:pt x="1883" y="5085"/>
                  </a:lnTo>
                  <a:lnTo>
                    <a:pt x="1863" y="5060"/>
                  </a:lnTo>
                  <a:lnTo>
                    <a:pt x="1804" y="5000"/>
                  </a:lnTo>
                  <a:lnTo>
                    <a:pt x="1742" y="4940"/>
                  </a:lnTo>
                  <a:lnTo>
                    <a:pt x="1678" y="4860"/>
                  </a:lnTo>
                  <a:lnTo>
                    <a:pt x="1612" y="4800"/>
                  </a:lnTo>
                  <a:lnTo>
                    <a:pt x="1545" y="4720"/>
                  </a:lnTo>
                  <a:lnTo>
                    <a:pt x="1477" y="4660"/>
                  </a:lnTo>
                  <a:lnTo>
                    <a:pt x="1337" y="4500"/>
                  </a:lnTo>
                  <a:lnTo>
                    <a:pt x="1197" y="4340"/>
                  </a:lnTo>
                  <a:lnTo>
                    <a:pt x="1056" y="4200"/>
                  </a:lnTo>
                  <a:lnTo>
                    <a:pt x="988" y="4120"/>
                  </a:lnTo>
                  <a:lnTo>
                    <a:pt x="920" y="4040"/>
                  </a:lnTo>
                  <a:lnTo>
                    <a:pt x="853" y="3960"/>
                  </a:lnTo>
                  <a:lnTo>
                    <a:pt x="788" y="3880"/>
                  </a:lnTo>
                  <a:lnTo>
                    <a:pt x="726" y="3800"/>
                  </a:lnTo>
                  <a:lnTo>
                    <a:pt x="665" y="3720"/>
                  </a:lnTo>
                  <a:lnTo>
                    <a:pt x="607" y="3640"/>
                  </a:lnTo>
                  <a:lnTo>
                    <a:pt x="552" y="3580"/>
                  </a:lnTo>
                  <a:lnTo>
                    <a:pt x="500" y="3500"/>
                  </a:lnTo>
                  <a:lnTo>
                    <a:pt x="475" y="3460"/>
                  </a:lnTo>
                  <a:lnTo>
                    <a:pt x="452" y="3420"/>
                  </a:lnTo>
                  <a:lnTo>
                    <a:pt x="429" y="3400"/>
                  </a:lnTo>
                  <a:lnTo>
                    <a:pt x="407" y="3360"/>
                  </a:lnTo>
                  <a:lnTo>
                    <a:pt x="386" y="3320"/>
                  </a:lnTo>
                  <a:lnTo>
                    <a:pt x="366" y="3280"/>
                  </a:lnTo>
                  <a:lnTo>
                    <a:pt x="348" y="3260"/>
                  </a:lnTo>
                  <a:lnTo>
                    <a:pt x="330" y="3220"/>
                  </a:lnTo>
                  <a:lnTo>
                    <a:pt x="314" y="3200"/>
                  </a:lnTo>
                  <a:lnTo>
                    <a:pt x="299" y="3160"/>
                  </a:lnTo>
                  <a:lnTo>
                    <a:pt x="270" y="3100"/>
                  </a:lnTo>
                  <a:lnTo>
                    <a:pt x="244" y="3040"/>
                  </a:lnTo>
                  <a:lnTo>
                    <a:pt x="220" y="2960"/>
                  </a:lnTo>
                  <a:lnTo>
                    <a:pt x="198" y="2900"/>
                  </a:lnTo>
                  <a:lnTo>
                    <a:pt x="178" y="2840"/>
                  </a:lnTo>
                  <a:lnTo>
                    <a:pt x="160" y="2780"/>
                  </a:lnTo>
                  <a:lnTo>
                    <a:pt x="144" y="2720"/>
                  </a:lnTo>
                  <a:lnTo>
                    <a:pt x="130" y="2660"/>
                  </a:lnTo>
                  <a:lnTo>
                    <a:pt x="118" y="2600"/>
                  </a:lnTo>
                  <a:lnTo>
                    <a:pt x="107" y="2520"/>
                  </a:lnTo>
                  <a:lnTo>
                    <a:pt x="99" y="2460"/>
                  </a:lnTo>
                  <a:lnTo>
                    <a:pt x="92" y="2400"/>
                  </a:lnTo>
                  <a:lnTo>
                    <a:pt x="86" y="2340"/>
                  </a:lnTo>
                  <a:lnTo>
                    <a:pt x="83" y="2280"/>
                  </a:lnTo>
                  <a:lnTo>
                    <a:pt x="81" y="2220"/>
                  </a:lnTo>
                  <a:lnTo>
                    <a:pt x="80" y="2160"/>
                  </a:lnTo>
                  <a:lnTo>
                    <a:pt x="81" y="2100"/>
                  </a:lnTo>
                  <a:lnTo>
                    <a:pt x="83" y="2040"/>
                  </a:lnTo>
                  <a:lnTo>
                    <a:pt x="87" y="1980"/>
                  </a:lnTo>
                  <a:lnTo>
                    <a:pt x="92" y="1940"/>
                  </a:lnTo>
                  <a:lnTo>
                    <a:pt x="98" y="1880"/>
                  </a:lnTo>
                  <a:lnTo>
                    <a:pt x="106" y="1820"/>
                  </a:lnTo>
                  <a:lnTo>
                    <a:pt x="115" y="1760"/>
                  </a:lnTo>
                  <a:lnTo>
                    <a:pt x="124" y="1720"/>
                  </a:lnTo>
                  <a:lnTo>
                    <a:pt x="136" y="1660"/>
                  </a:lnTo>
                  <a:lnTo>
                    <a:pt x="148" y="1600"/>
                  </a:lnTo>
                  <a:lnTo>
                    <a:pt x="161" y="1560"/>
                  </a:lnTo>
                  <a:lnTo>
                    <a:pt x="175" y="1500"/>
                  </a:lnTo>
                  <a:lnTo>
                    <a:pt x="190" y="1460"/>
                  </a:lnTo>
                  <a:lnTo>
                    <a:pt x="205" y="1400"/>
                  </a:lnTo>
                  <a:lnTo>
                    <a:pt x="222" y="1360"/>
                  </a:lnTo>
                  <a:lnTo>
                    <a:pt x="239" y="1320"/>
                  </a:lnTo>
                  <a:lnTo>
                    <a:pt x="257" y="1280"/>
                  </a:lnTo>
                  <a:lnTo>
                    <a:pt x="278" y="1220"/>
                  </a:lnTo>
                  <a:lnTo>
                    <a:pt x="300" y="1180"/>
                  </a:lnTo>
                  <a:lnTo>
                    <a:pt x="324" y="1140"/>
                  </a:lnTo>
                  <a:lnTo>
                    <a:pt x="349" y="1100"/>
                  </a:lnTo>
                  <a:lnTo>
                    <a:pt x="376" y="1060"/>
                  </a:lnTo>
                  <a:lnTo>
                    <a:pt x="405" y="1020"/>
                  </a:lnTo>
                  <a:lnTo>
                    <a:pt x="435" y="980"/>
                  </a:lnTo>
                  <a:lnTo>
                    <a:pt x="466" y="940"/>
                  </a:lnTo>
                  <a:lnTo>
                    <a:pt x="499" y="900"/>
                  </a:lnTo>
                  <a:lnTo>
                    <a:pt x="534" y="860"/>
                  </a:lnTo>
                  <a:lnTo>
                    <a:pt x="569" y="840"/>
                  </a:lnTo>
                  <a:lnTo>
                    <a:pt x="606" y="800"/>
                  </a:lnTo>
                  <a:lnTo>
                    <a:pt x="644" y="760"/>
                  </a:lnTo>
                  <a:lnTo>
                    <a:pt x="682" y="720"/>
                  </a:lnTo>
                  <a:lnTo>
                    <a:pt x="722" y="700"/>
                  </a:lnTo>
                  <a:lnTo>
                    <a:pt x="804" y="620"/>
                  </a:lnTo>
                  <a:lnTo>
                    <a:pt x="889" y="560"/>
                  </a:lnTo>
                  <a:lnTo>
                    <a:pt x="977" y="520"/>
                  </a:lnTo>
                  <a:lnTo>
                    <a:pt x="1157" y="400"/>
                  </a:lnTo>
                  <a:lnTo>
                    <a:pt x="1478" y="260"/>
                  </a:lnTo>
                  <a:lnTo>
                    <a:pt x="1526" y="240"/>
                  </a:lnTo>
                  <a:lnTo>
                    <a:pt x="1576" y="220"/>
                  </a:lnTo>
                  <a:lnTo>
                    <a:pt x="1628" y="200"/>
                  </a:lnTo>
                  <a:lnTo>
                    <a:pt x="1681" y="200"/>
                  </a:lnTo>
                  <a:lnTo>
                    <a:pt x="1735" y="180"/>
                  </a:lnTo>
                  <a:lnTo>
                    <a:pt x="1792" y="160"/>
                  </a:lnTo>
                  <a:lnTo>
                    <a:pt x="1849" y="160"/>
                  </a:lnTo>
                  <a:lnTo>
                    <a:pt x="1907" y="140"/>
                  </a:lnTo>
                  <a:lnTo>
                    <a:pt x="1966" y="140"/>
                  </a:lnTo>
                  <a:lnTo>
                    <a:pt x="2207" y="100"/>
                  </a:lnTo>
                  <a:lnTo>
                    <a:pt x="2450" y="100"/>
                  </a:lnTo>
                  <a:lnTo>
                    <a:pt x="2509" y="80"/>
                  </a:lnTo>
                  <a:close/>
                  <a:moveTo>
                    <a:pt x="3723" y="160"/>
                  </a:moveTo>
                  <a:lnTo>
                    <a:pt x="3569" y="160"/>
                  </a:lnTo>
                  <a:lnTo>
                    <a:pt x="3595" y="180"/>
                  </a:lnTo>
                  <a:lnTo>
                    <a:pt x="3620" y="200"/>
                  </a:lnTo>
                  <a:lnTo>
                    <a:pt x="3643" y="220"/>
                  </a:lnTo>
                  <a:lnTo>
                    <a:pt x="3665" y="220"/>
                  </a:lnTo>
                  <a:lnTo>
                    <a:pt x="3687" y="240"/>
                  </a:lnTo>
                  <a:lnTo>
                    <a:pt x="3709" y="260"/>
                  </a:lnTo>
                  <a:lnTo>
                    <a:pt x="3728" y="260"/>
                  </a:lnTo>
                  <a:lnTo>
                    <a:pt x="3756" y="180"/>
                  </a:lnTo>
                  <a:lnTo>
                    <a:pt x="3738" y="180"/>
                  </a:lnTo>
                  <a:lnTo>
                    <a:pt x="3723" y="160"/>
                  </a:lnTo>
                  <a:close/>
                  <a:moveTo>
                    <a:pt x="3685" y="140"/>
                  </a:moveTo>
                  <a:lnTo>
                    <a:pt x="3525" y="140"/>
                  </a:lnTo>
                  <a:lnTo>
                    <a:pt x="3540" y="160"/>
                  </a:lnTo>
                  <a:lnTo>
                    <a:pt x="3705" y="160"/>
                  </a:lnTo>
                  <a:lnTo>
                    <a:pt x="3685" y="140"/>
                  </a:lnTo>
                  <a:close/>
                  <a:moveTo>
                    <a:pt x="3577" y="80"/>
                  </a:moveTo>
                  <a:lnTo>
                    <a:pt x="3313" y="80"/>
                  </a:lnTo>
                  <a:lnTo>
                    <a:pt x="3340" y="100"/>
                  </a:lnTo>
                  <a:lnTo>
                    <a:pt x="3412" y="100"/>
                  </a:lnTo>
                  <a:lnTo>
                    <a:pt x="3433" y="120"/>
                  </a:lnTo>
                  <a:lnTo>
                    <a:pt x="3473" y="120"/>
                  </a:lnTo>
                  <a:lnTo>
                    <a:pt x="3491" y="140"/>
                  </a:lnTo>
                  <a:lnTo>
                    <a:pt x="3663" y="140"/>
                  </a:lnTo>
                  <a:lnTo>
                    <a:pt x="3637" y="120"/>
                  </a:lnTo>
                  <a:lnTo>
                    <a:pt x="3609" y="100"/>
                  </a:lnTo>
                  <a:lnTo>
                    <a:pt x="3577" y="80"/>
                  </a:lnTo>
                  <a:close/>
                  <a:moveTo>
                    <a:pt x="3540" y="60"/>
                  </a:moveTo>
                  <a:lnTo>
                    <a:pt x="1895" y="60"/>
                  </a:lnTo>
                  <a:lnTo>
                    <a:pt x="1836" y="80"/>
                  </a:lnTo>
                  <a:lnTo>
                    <a:pt x="3559" y="80"/>
                  </a:lnTo>
                  <a:lnTo>
                    <a:pt x="3540" y="60"/>
                  </a:lnTo>
                  <a:close/>
                  <a:moveTo>
                    <a:pt x="3433" y="20"/>
                  </a:moveTo>
                  <a:lnTo>
                    <a:pt x="2201" y="20"/>
                  </a:lnTo>
                  <a:lnTo>
                    <a:pt x="1956" y="60"/>
                  </a:lnTo>
                  <a:lnTo>
                    <a:pt x="3501" y="60"/>
                  </a:lnTo>
                  <a:lnTo>
                    <a:pt x="3479" y="40"/>
                  </a:lnTo>
                  <a:lnTo>
                    <a:pt x="3456" y="40"/>
                  </a:lnTo>
                  <a:lnTo>
                    <a:pt x="3433" y="20"/>
                  </a:lnTo>
                  <a:close/>
                  <a:moveTo>
                    <a:pt x="3325" y="0"/>
                  </a:moveTo>
                  <a:lnTo>
                    <a:pt x="2506" y="0"/>
                  </a:lnTo>
                  <a:lnTo>
                    <a:pt x="2446" y="20"/>
                  </a:lnTo>
                  <a:lnTo>
                    <a:pt x="3353" y="20"/>
                  </a:lnTo>
                  <a:lnTo>
                    <a:pt x="3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endParaRPr lang="en-US" sz="1350"/>
            </a:p>
          </p:txBody>
        </p:sp>
        <p:sp>
          <p:nvSpPr>
            <p:cNvPr id="18" name="AutoShape 13">
              <a:extLst>
                <a:ext uri="{FF2B5EF4-FFF2-40B4-BE49-F238E27FC236}">
                  <a16:creationId xmlns:a16="http://schemas.microsoft.com/office/drawing/2014/main" id="{D2A48E77-AD82-4BBD-B8FF-DAB915522310}"/>
                </a:ext>
              </a:extLst>
            </p:cNvPr>
            <p:cNvSpPr>
              <a:spLocks/>
            </p:cNvSpPr>
            <p:nvPr/>
          </p:nvSpPr>
          <p:spPr bwMode="auto">
            <a:xfrm>
              <a:off x="3352" y="4726"/>
              <a:ext cx="378" cy="446"/>
            </a:xfrm>
            <a:custGeom>
              <a:avLst/>
              <a:gdLst>
                <a:gd name="T0" fmla="+- 0 3489 3352"/>
                <a:gd name="T1" fmla="*/ T0 w 378"/>
                <a:gd name="T2" fmla="+- 0 4851 4727"/>
                <a:gd name="T3" fmla="*/ 4851 h 446"/>
                <a:gd name="T4" fmla="+- 0 3352 3352"/>
                <a:gd name="T5" fmla="*/ T4 w 378"/>
                <a:gd name="T6" fmla="+- 0 4934 4727"/>
                <a:gd name="T7" fmla="*/ 4934 h 446"/>
                <a:gd name="T8" fmla="+- 0 3730 3352"/>
                <a:gd name="T9" fmla="*/ T8 w 378"/>
                <a:gd name="T10" fmla="+- 0 5172 4727"/>
                <a:gd name="T11" fmla="*/ 5172 h 446"/>
                <a:gd name="T12" fmla="+- 0 3707 3352"/>
                <a:gd name="T13" fmla="*/ T12 w 378"/>
                <a:gd name="T14" fmla="+- 0 4885 4727"/>
                <a:gd name="T15" fmla="*/ 4885 h 446"/>
                <a:gd name="T16" fmla="+- 0 3509 3352"/>
                <a:gd name="T17" fmla="*/ T16 w 378"/>
                <a:gd name="T18" fmla="+- 0 4885 4727"/>
                <a:gd name="T19" fmla="*/ 4885 h 446"/>
                <a:gd name="T20" fmla="+- 0 3489 3352"/>
                <a:gd name="T21" fmla="*/ T20 w 378"/>
                <a:gd name="T22" fmla="+- 0 4851 4727"/>
                <a:gd name="T23" fmla="*/ 4851 h 446"/>
                <a:gd name="T24" fmla="+- 0 3557 3352"/>
                <a:gd name="T25" fmla="*/ T24 w 378"/>
                <a:gd name="T26" fmla="+- 0 4810 4727"/>
                <a:gd name="T27" fmla="*/ 4810 h 446"/>
                <a:gd name="T28" fmla="+- 0 3489 3352"/>
                <a:gd name="T29" fmla="*/ T28 w 378"/>
                <a:gd name="T30" fmla="+- 0 4851 4727"/>
                <a:gd name="T31" fmla="*/ 4851 h 446"/>
                <a:gd name="T32" fmla="+- 0 3509 3352"/>
                <a:gd name="T33" fmla="*/ T32 w 378"/>
                <a:gd name="T34" fmla="+- 0 4885 4727"/>
                <a:gd name="T35" fmla="*/ 4885 h 446"/>
                <a:gd name="T36" fmla="+- 0 3578 3352"/>
                <a:gd name="T37" fmla="*/ T36 w 378"/>
                <a:gd name="T38" fmla="+- 0 4844 4727"/>
                <a:gd name="T39" fmla="*/ 4844 h 446"/>
                <a:gd name="T40" fmla="+- 0 3557 3352"/>
                <a:gd name="T41" fmla="*/ T40 w 378"/>
                <a:gd name="T42" fmla="+- 0 4810 4727"/>
                <a:gd name="T43" fmla="*/ 4810 h 446"/>
                <a:gd name="T44" fmla="+- 0 3694 3352"/>
                <a:gd name="T45" fmla="*/ T44 w 378"/>
                <a:gd name="T46" fmla="+- 0 4727 4727"/>
                <a:gd name="T47" fmla="*/ 4727 h 446"/>
                <a:gd name="T48" fmla="+- 0 3557 3352"/>
                <a:gd name="T49" fmla="*/ T48 w 378"/>
                <a:gd name="T50" fmla="+- 0 4810 4727"/>
                <a:gd name="T51" fmla="*/ 4810 h 446"/>
                <a:gd name="T52" fmla="+- 0 3578 3352"/>
                <a:gd name="T53" fmla="*/ T52 w 378"/>
                <a:gd name="T54" fmla="+- 0 4844 4727"/>
                <a:gd name="T55" fmla="*/ 4844 h 446"/>
                <a:gd name="T56" fmla="+- 0 3509 3352"/>
                <a:gd name="T57" fmla="*/ T56 w 378"/>
                <a:gd name="T58" fmla="+- 0 4885 4727"/>
                <a:gd name="T59" fmla="*/ 4885 h 446"/>
                <a:gd name="T60" fmla="+- 0 3707 3352"/>
                <a:gd name="T61" fmla="*/ T60 w 378"/>
                <a:gd name="T62" fmla="+- 0 4885 4727"/>
                <a:gd name="T63" fmla="*/ 4885 h 446"/>
                <a:gd name="T64" fmla="+- 0 3694 3352"/>
                <a:gd name="T65" fmla="*/ T64 w 378"/>
                <a:gd name="T66" fmla="+- 0 4727 4727"/>
                <a:gd name="T67" fmla="*/ 4727 h 446"/>
                <a:gd name="T68" fmla="+- 0 3535 3352"/>
                <a:gd name="T69" fmla="*/ T68 w 378"/>
                <a:gd name="T70" fmla="+- 0 4772 4727"/>
                <a:gd name="T71" fmla="*/ 4772 h 446"/>
                <a:gd name="T72" fmla="+- 0 3466 3352"/>
                <a:gd name="T73" fmla="*/ T72 w 378"/>
                <a:gd name="T74" fmla="+- 0 4813 4727"/>
                <a:gd name="T75" fmla="*/ 4813 h 446"/>
                <a:gd name="T76" fmla="+- 0 3474 3352"/>
                <a:gd name="T77" fmla="*/ T76 w 378"/>
                <a:gd name="T78" fmla="+- 0 4827 4727"/>
                <a:gd name="T79" fmla="*/ 4827 h 446"/>
                <a:gd name="T80" fmla="+- 0 3479 3352"/>
                <a:gd name="T81" fmla="*/ T80 w 378"/>
                <a:gd name="T82" fmla="+- 0 4835 4727"/>
                <a:gd name="T83" fmla="*/ 4835 h 446"/>
                <a:gd name="T84" fmla="+- 0 3485 3352"/>
                <a:gd name="T85" fmla="*/ T84 w 378"/>
                <a:gd name="T86" fmla="+- 0 4844 4727"/>
                <a:gd name="T87" fmla="*/ 4844 h 446"/>
                <a:gd name="T88" fmla="+- 0 3489 3352"/>
                <a:gd name="T89" fmla="*/ T88 w 378"/>
                <a:gd name="T90" fmla="+- 0 4851 4727"/>
                <a:gd name="T91" fmla="*/ 4851 h 446"/>
                <a:gd name="T92" fmla="+- 0 3557 3352"/>
                <a:gd name="T93" fmla="*/ T92 w 378"/>
                <a:gd name="T94" fmla="+- 0 4810 4727"/>
                <a:gd name="T95" fmla="*/ 4810 h 446"/>
                <a:gd name="T96" fmla="+- 0 3553 3352"/>
                <a:gd name="T97" fmla="*/ T96 w 378"/>
                <a:gd name="T98" fmla="+- 0 4803 4727"/>
                <a:gd name="T99" fmla="*/ 4803 h 446"/>
                <a:gd name="T100" fmla="+- 0 3548 3352"/>
                <a:gd name="T101" fmla="*/ T100 w 378"/>
                <a:gd name="T102" fmla="+- 0 4794 4727"/>
                <a:gd name="T103" fmla="*/ 4794 h 446"/>
                <a:gd name="T104" fmla="+- 0 3543 3352"/>
                <a:gd name="T105" fmla="*/ T104 w 378"/>
                <a:gd name="T106" fmla="+- 0 4785 4727"/>
                <a:gd name="T107" fmla="*/ 4785 h 446"/>
                <a:gd name="T108" fmla="+- 0 3538 3352"/>
                <a:gd name="T109" fmla="*/ T108 w 378"/>
                <a:gd name="T110" fmla="+- 0 4778 4727"/>
                <a:gd name="T111" fmla="*/ 4778 h 446"/>
                <a:gd name="T112" fmla="+- 0 3535 3352"/>
                <a:gd name="T113" fmla="*/ T112 w 378"/>
                <a:gd name="T114" fmla="+- 0 4772 4727"/>
                <a:gd name="T115" fmla="*/ 4772 h 4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8" h="446">
                  <a:moveTo>
                    <a:pt x="137" y="124"/>
                  </a:moveTo>
                  <a:lnTo>
                    <a:pt x="0" y="207"/>
                  </a:lnTo>
                  <a:lnTo>
                    <a:pt x="378" y="445"/>
                  </a:lnTo>
                  <a:lnTo>
                    <a:pt x="355" y="158"/>
                  </a:lnTo>
                  <a:lnTo>
                    <a:pt x="157" y="158"/>
                  </a:lnTo>
                  <a:lnTo>
                    <a:pt x="137" y="124"/>
                  </a:lnTo>
                  <a:close/>
                  <a:moveTo>
                    <a:pt x="205" y="83"/>
                  </a:moveTo>
                  <a:lnTo>
                    <a:pt x="137" y="124"/>
                  </a:lnTo>
                  <a:lnTo>
                    <a:pt x="157" y="158"/>
                  </a:lnTo>
                  <a:lnTo>
                    <a:pt x="226" y="117"/>
                  </a:lnTo>
                  <a:lnTo>
                    <a:pt x="205" y="83"/>
                  </a:lnTo>
                  <a:close/>
                  <a:moveTo>
                    <a:pt x="342" y="0"/>
                  </a:moveTo>
                  <a:lnTo>
                    <a:pt x="205" y="83"/>
                  </a:lnTo>
                  <a:lnTo>
                    <a:pt x="226" y="117"/>
                  </a:lnTo>
                  <a:lnTo>
                    <a:pt x="157" y="158"/>
                  </a:lnTo>
                  <a:lnTo>
                    <a:pt x="355" y="158"/>
                  </a:lnTo>
                  <a:lnTo>
                    <a:pt x="342" y="0"/>
                  </a:lnTo>
                  <a:close/>
                  <a:moveTo>
                    <a:pt x="183" y="45"/>
                  </a:moveTo>
                  <a:lnTo>
                    <a:pt x="114" y="86"/>
                  </a:lnTo>
                  <a:lnTo>
                    <a:pt x="122" y="100"/>
                  </a:lnTo>
                  <a:lnTo>
                    <a:pt x="127" y="108"/>
                  </a:lnTo>
                  <a:lnTo>
                    <a:pt x="133" y="117"/>
                  </a:lnTo>
                  <a:lnTo>
                    <a:pt x="137" y="124"/>
                  </a:lnTo>
                  <a:lnTo>
                    <a:pt x="205" y="83"/>
                  </a:lnTo>
                  <a:lnTo>
                    <a:pt x="201" y="76"/>
                  </a:lnTo>
                  <a:lnTo>
                    <a:pt x="196" y="67"/>
                  </a:lnTo>
                  <a:lnTo>
                    <a:pt x="191" y="58"/>
                  </a:lnTo>
                  <a:lnTo>
                    <a:pt x="186" y="51"/>
                  </a:lnTo>
                  <a:lnTo>
                    <a:pt x="183"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endParaRPr lang="en-US" sz="1350"/>
            </a:p>
          </p:txBody>
        </p:sp>
        <p:sp>
          <p:nvSpPr>
            <p:cNvPr id="19" name="Text Box 12">
              <a:extLst>
                <a:ext uri="{FF2B5EF4-FFF2-40B4-BE49-F238E27FC236}">
                  <a16:creationId xmlns:a16="http://schemas.microsoft.com/office/drawing/2014/main" id="{E60190C8-F969-4F5C-A041-B2390CB95DB3}"/>
                </a:ext>
              </a:extLst>
            </p:cNvPr>
            <p:cNvSpPr txBox="1">
              <a:spLocks noChangeArrowheads="1"/>
            </p:cNvSpPr>
            <p:nvPr/>
          </p:nvSpPr>
          <p:spPr bwMode="auto">
            <a:xfrm>
              <a:off x="4055" y="145"/>
              <a:ext cx="2033" cy="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eaLnBrk="0" fontAlgn="base" hangingPunct="0">
                <a:spcBef>
                  <a:spcPct val="0"/>
                </a:spcBef>
                <a:spcAft>
                  <a:spcPct val="0"/>
                </a:spcAft>
              </a:pPr>
              <a:r>
                <a:rPr lang="en-US" altLang="en-US" sz="1350" b="1" dirty="0">
                  <a:latin typeface="Calibri" panose="020F0502020204030204" pitchFamily="34" charset="0"/>
                  <a:ea typeface="Times New Roman" panose="02020603050405020304" pitchFamily="18" charset="0"/>
                  <a:cs typeface="Calibri" panose="020F0502020204030204" pitchFamily="34" charset="0"/>
                </a:rPr>
                <a:t>Management</a:t>
              </a:r>
              <a:endParaRPr lang="en-US" altLang="en-US" sz="825" dirty="0"/>
            </a:p>
            <a:p>
              <a:pPr algn="ctr" defTabSz="685800" eaLnBrk="0" fontAlgn="base" hangingPunct="0">
                <a:spcBef>
                  <a:spcPct val="0"/>
                </a:spcBef>
                <a:spcAft>
                  <a:spcPct val="0"/>
                </a:spcAft>
              </a:pPr>
              <a:r>
                <a:rPr lang="en-US" altLang="en-US" sz="1350" b="1" dirty="0">
                  <a:latin typeface="Calibri" panose="020F0502020204030204" pitchFamily="34" charset="0"/>
                  <a:ea typeface="Times New Roman" panose="02020603050405020304" pitchFamily="18" charset="0"/>
                  <a:cs typeface="Calibri" panose="020F0502020204030204" pitchFamily="34" charset="0"/>
                </a:rPr>
                <a:t>decisions and actions</a:t>
              </a:r>
              <a:endParaRPr lang="en-US" altLang="en-US" sz="1350" dirty="0">
                <a:latin typeface="Arial" panose="020B0604020202020204" pitchFamily="34" charset="0"/>
              </a:endParaRPr>
            </a:p>
          </p:txBody>
        </p:sp>
        <p:sp>
          <p:nvSpPr>
            <p:cNvPr id="20" name="Text Box 11">
              <a:extLst>
                <a:ext uri="{FF2B5EF4-FFF2-40B4-BE49-F238E27FC236}">
                  <a16:creationId xmlns:a16="http://schemas.microsoft.com/office/drawing/2014/main" id="{3FE5F05B-3568-442F-A724-B77916846201}"/>
                </a:ext>
              </a:extLst>
            </p:cNvPr>
            <p:cNvSpPr txBox="1">
              <a:spLocks noChangeArrowheads="1"/>
            </p:cNvSpPr>
            <p:nvPr/>
          </p:nvSpPr>
          <p:spPr bwMode="auto">
            <a:xfrm>
              <a:off x="1775" y="1955"/>
              <a:ext cx="1337"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eaLnBrk="0" fontAlgn="base" hangingPunct="0">
                <a:spcBef>
                  <a:spcPct val="0"/>
                </a:spcBef>
                <a:spcAft>
                  <a:spcPct val="0"/>
                </a:spcAft>
              </a:pPr>
              <a:r>
                <a:rPr lang="en-US" altLang="en-US" sz="900" i="1">
                  <a:latin typeface="Calibri" panose="020F0502020204030204" pitchFamily="34" charset="0"/>
                  <a:ea typeface="Times New Roman" panose="02020603050405020304" pitchFamily="18" charset="0"/>
                  <a:cs typeface="Calibri" panose="020F0502020204030204" pitchFamily="34" charset="0"/>
                </a:rPr>
                <a:t>Management</a:t>
              </a:r>
              <a:endParaRPr lang="en-US" altLang="en-US" sz="825"/>
            </a:p>
            <a:p>
              <a:pPr algn="ctr" defTabSz="685800" eaLnBrk="0" fontAlgn="base" hangingPunct="0">
                <a:spcBef>
                  <a:spcPct val="0"/>
                </a:spcBef>
                <a:spcAft>
                  <a:spcPct val="0"/>
                </a:spcAft>
              </a:pPr>
              <a:r>
                <a:rPr lang="en-US" altLang="en-US" sz="900" i="1">
                  <a:latin typeface="Calibri" panose="020F0502020204030204" pitchFamily="34" charset="0"/>
                  <a:ea typeface="Times New Roman" panose="02020603050405020304" pitchFamily="18" charset="0"/>
                  <a:cs typeface="Calibri" panose="020F0502020204030204" pitchFamily="34" charset="0"/>
                </a:rPr>
                <a:t>efficacy</a:t>
              </a:r>
              <a:endParaRPr lang="en-US" altLang="en-US" sz="1350">
                <a:latin typeface="Arial" panose="020B0604020202020204" pitchFamily="34" charset="0"/>
              </a:endParaRPr>
            </a:p>
          </p:txBody>
        </p:sp>
        <p:sp>
          <p:nvSpPr>
            <p:cNvPr id="21" name="Text Box 10">
              <a:extLst>
                <a:ext uri="{FF2B5EF4-FFF2-40B4-BE49-F238E27FC236}">
                  <a16:creationId xmlns:a16="http://schemas.microsoft.com/office/drawing/2014/main" id="{CEB3B61C-91D3-4E45-B032-CFFCB7A9C199}"/>
                </a:ext>
              </a:extLst>
            </p:cNvPr>
            <p:cNvSpPr txBox="1">
              <a:spLocks noChangeArrowheads="1"/>
            </p:cNvSpPr>
            <p:nvPr/>
          </p:nvSpPr>
          <p:spPr bwMode="auto">
            <a:xfrm>
              <a:off x="989" y="3387"/>
              <a:ext cx="1219"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eaLnBrk="0" fontAlgn="base" hangingPunct="0">
                <a:spcBef>
                  <a:spcPct val="0"/>
                </a:spcBef>
                <a:spcAft>
                  <a:spcPct val="0"/>
                </a:spcAft>
              </a:pPr>
              <a:r>
                <a:rPr lang="en-US" altLang="en-US" sz="1350">
                  <a:latin typeface="Tahoma" panose="020B0604030504040204" pitchFamily="34" charset="0"/>
                  <a:ea typeface="Times New Roman" panose="02020603050405020304" pitchFamily="18" charset="0"/>
                  <a:cs typeface="Tahoma" panose="020B0604030504040204" pitchFamily="34" charset="0"/>
                </a:rPr>
                <a:t>Threats</a:t>
              </a:r>
              <a:endParaRPr lang="en-US" altLang="en-US" sz="1350">
                <a:latin typeface="Arial" panose="020B0604020202020204" pitchFamily="34" charset="0"/>
              </a:endParaRPr>
            </a:p>
          </p:txBody>
        </p:sp>
        <p:sp>
          <p:nvSpPr>
            <p:cNvPr id="22" name="Text Box 9">
              <a:extLst>
                <a:ext uri="{FF2B5EF4-FFF2-40B4-BE49-F238E27FC236}">
                  <a16:creationId xmlns:a16="http://schemas.microsoft.com/office/drawing/2014/main" id="{E199AF1B-8AFD-42F3-95C2-FCC9A4546611}"/>
                </a:ext>
              </a:extLst>
            </p:cNvPr>
            <p:cNvSpPr txBox="1">
              <a:spLocks noChangeArrowheads="1"/>
            </p:cNvSpPr>
            <p:nvPr/>
          </p:nvSpPr>
          <p:spPr bwMode="auto">
            <a:xfrm>
              <a:off x="692" y="4696"/>
              <a:ext cx="1750"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eaLnBrk="0" fontAlgn="base" hangingPunct="0">
                <a:spcBef>
                  <a:spcPct val="0"/>
                </a:spcBef>
                <a:spcAft>
                  <a:spcPct val="0"/>
                </a:spcAft>
              </a:pPr>
              <a:r>
                <a:rPr lang="en-US" altLang="en-US" sz="1200" b="1">
                  <a:latin typeface="Calibri" panose="020F0502020204030204" pitchFamily="34" charset="0"/>
                  <a:ea typeface="Times New Roman" panose="02020603050405020304" pitchFamily="18" charset="0"/>
                  <a:cs typeface="Calibri" panose="020F0502020204030204" pitchFamily="34" charset="0"/>
                </a:rPr>
                <a:t>Survival &amp;</a:t>
              </a:r>
              <a:endParaRPr lang="en-US" altLang="en-US" sz="825"/>
            </a:p>
            <a:p>
              <a:pPr algn="ctr" defTabSz="685800" eaLnBrk="0" fontAlgn="base" hangingPunct="0">
                <a:spcBef>
                  <a:spcPct val="0"/>
                </a:spcBef>
                <a:spcAft>
                  <a:spcPct val="0"/>
                </a:spcAft>
              </a:pPr>
              <a:r>
                <a:rPr lang="en-US" altLang="en-US" sz="1200" b="1">
                  <a:latin typeface="Calibri" panose="020F0502020204030204" pitchFamily="34" charset="0"/>
                  <a:ea typeface="Times New Roman" panose="02020603050405020304" pitchFamily="18" charset="0"/>
                  <a:cs typeface="Calibri" panose="020F0502020204030204" pitchFamily="34" charset="0"/>
                </a:rPr>
                <a:t>reproduction</a:t>
              </a:r>
              <a:endParaRPr lang="en-US" altLang="en-US" sz="1350">
                <a:latin typeface="Arial" panose="020B0604020202020204" pitchFamily="34" charset="0"/>
              </a:endParaRPr>
            </a:p>
          </p:txBody>
        </p:sp>
        <p:sp>
          <p:nvSpPr>
            <p:cNvPr id="23" name="Text Box 8">
              <a:extLst>
                <a:ext uri="{FF2B5EF4-FFF2-40B4-BE49-F238E27FC236}">
                  <a16:creationId xmlns:a16="http://schemas.microsoft.com/office/drawing/2014/main" id="{7DCCA0A7-4C1E-4C3C-8154-99C01CB294E5}"/>
                </a:ext>
              </a:extLst>
            </p:cNvPr>
            <p:cNvSpPr txBox="1">
              <a:spLocks noChangeArrowheads="1"/>
            </p:cNvSpPr>
            <p:nvPr/>
          </p:nvSpPr>
          <p:spPr bwMode="auto">
            <a:xfrm>
              <a:off x="1107" y="6411"/>
              <a:ext cx="152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eaLnBrk="0" fontAlgn="base" hangingPunct="0">
                <a:spcBef>
                  <a:spcPct val="0"/>
                </a:spcBef>
                <a:spcAft>
                  <a:spcPct val="0"/>
                </a:spcAft>
              </a:pPr>
              <a:r>
                <a:rPr lang="en-US" altLang="en-US" sz="1200" b="1">
                  <a:latin typeface="Calibri" panose="020F0502020204030204" pitchFamily="34" charset="0"/>
                  <a:ea typeface="Times New Roman" panose="02020603050405020304" pitchFamily="18" charset="0"/>
                  <a:cs typeface="Calibri" panose="020F0502020204030204" pitchFamily="34" charset="0"/>
                </a:rPr>
                <a:t>Abundance</a:t>
              </a:r>
              <a:endParaRPr lang="en-US" altLang="en-US" sz="1350">
                <a:latin typeface="Arial" panose="020B0604020202020204" pitchFamily="34" charset="0"/>
              </a:endParaRPr>
            </a:p>
          </p:txBody>
        </p:sp>
        <p:sp>
          <p:nvSpPr>
            <p:cNvPr id="24" name="Text Box 7">
              <a:extLst>
                <a:ext uri="{FF2B5EF4-FFF2-40B4-BE49-F238E27FC236}">
                  <a16:creationId xmlns:a16="http://schemas.microsoft.com/office/drawing/2014/main" id="{7B3F8708-57A8-46F9-9F2A-417C963C5BA5}"/>
                </a:ext>
              </a:extLst>
            </p:cNvPr>
            <p:cNvSpPr txBox="1">
              <a:spLocks noChangeArrowheads="1"/>
            </p:cNvSpPr>
            <p:nvPr/>
          </p:nvSpPr>
          <p:spPr bwMode="auto">
            <a:xfrm>
              <a:off x="6862" y="6156"/>
              <a:ext cx="1204"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eaLnBrk="0" fontAlgn="base" hangingPunct="0">
                <a:spcBef>
                  <a:spcPct val="0"/>
                </a:spcBef>
                <a:spcAft>
                  <a:spcPct val="0"/>
                </a:spcAft>
              </a:pPr>
              <a:r>
                <a:rPr lang="en-US" altLang="en-US" sz="900" i="1">
                  <a:latin typeface="Calibri" panose="020F0502020204030204" pitchFamily="34" charset="0"/>
                  <a:ea typeface="Times New Roman" panose="02020603050405020304" pitchFamily="18" charset="0"/>
                  <a:cs typeface="Calibri" panose="020F0502020204030204" pitchFamily="34" charset="0"/>
                </a:rPr>
                <a:t>Observation</a:t>
              </a:r>
              <a:endParaRPr lang="en-US" altLang="en-US" sz="825"/>
            </a:p>
            <a:p>
              <a:pPr algn="ctr" defTabSz="685800" eaLnBrk="0" fontAlgn="base" hangingPunct="0">
                <a:spcBef>
                  <a:spcPct val="0"/>
                </a:spcBef>
                <a:spcAft>
                  <a:spcPct val="0"/>
                </a:spcAft>
              </a:pPr>
              <a:r>
                <a:rPr lang="en-US" altLang="en-US" sz="900" i="1">
                  <a:latin typeface="Calibri" panose="020F0502020204030204" pitchFamily="34" charset="0"/>
                  <a:ea typeface="Times New Roman" panose="02020603050405020304" pitchFamily="18" charset="0"/>
                  <a:cs typeface="Calibri" panose="020F0502020204030204" pitchFamily="34" charset="0"/>
                </a:rPr>
                <a:t>error</a:t>
              </a:r>
              <a:endParaRPr lang="en-US" altLang="en-US" sz="1350">
                <a:latin typeface="Arial" panose="020B0604020202020204" pitchFamily="34" charset="0"/>
              </a:endParaRPr>
            </a:p>
          </p:txBody>
        </p:sp>
        <p:sp>
          <p:nvSpPr>
            <p:cNvPr id="25" name="Text Box 6">
              <a:extLst>
                <a:ext uri="{FF2B5EF4-FFF2-40B4-BE49-F238E27FC236}">
                  <a16:creationId xmlns:a16="http://schemas.microsoft.com/office/drawing/2014/main" id="{B6DCF18C-CB1E-44FD-B069-4A496D1594A0}"/>
                </a:ext>
              </a:extLst>
            </p:cNvPr>
            <p:cNvSpPr txBox="1">
              <a:spLocks noChangeArrowheads="1"/>
            </p:cNvSpPr>
            <p:nvPr/>
          </p:nvSpPr>
          <p:spPr bwMode="auto">
            <a:xfrm>
              <a:off x="3990" y="6976"/>
              <a:ext cx="1520"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eaLnBrk="0" fontAlgn="base" hangingPunct="0">
                <a:spcBef>
                  <a:spcPct val="0"/>
                </a:spcBef>
                <a:spcAft>
                  <a:spcPct val="0"/>
                </a:spcAft>
              </a:pPr>
              <a:r>
                <a:rPr lang="en-US" altLang="en-US" sz="1200" b="1">
                  <a:latin typeface="Calibri" panose="020F0502020204030204" pitchFamily="34" charset="0"/>
                  <a:ea typeface="Times New Roman" panose="02020603050405020304" pitchFamily="18" charset="0"/>
                  <a:cs typeface="Calibri" panose="020F0502020204030204" pitchFamily="34" charset="0"/>
                </a:rPr>
                <a:t>Abundance</a:t>
              </a:r>
              <a:endParaRPr lang="en-US" altLang="en-US" sz="825"/>
            </a:p>
            <a:p>
              <a:pPr algn="ctr" defTabSz="685800" eaLnBrk="0" fontAlgn="base" hangingPunct="0">
                <a:spcBef>
                  <a:spcPct val="0"/>
                </a:spcBef>
                <a:spcAft>
                  <a:spcPct val="0"/>
                </a:spcAft>
              </a:pPr>
              <a:r>
                <a:rPr lang="en-US" altLang="en-US" sz="1200" b="1">
                  <a:latin typeface="Calibri" panose="020F0502020204030204" pitchFamily="34" charset="0"/>
                  <a:ea typeface="Times New Roman" panose="02020603050405020304" pitchFamily="18" charset="0"/>
                  <a:cs typeface="Calibri" panose="020F0502020204030204" pitchFamily="34" charset="0"/>
                </a:rPr>
                <a:t>monitoring</a:t>
              </a:r>
              <a:endParaRPr lang="en-US" altLang="en-US" sz="1350">
                <a:latin typeface="Arial" panose="020B0604020202020204" pitchFamily="34" charset="0"/>
              </a:endParaRPr>
            </a:p>
          </p:txBody>
        </p:sp>
        <p:sp>
          <p:nvSpPr>
            <p:cNvPr id="26" name="Text Box 5">
              <a:extLst>
                <a:ext uri="{FF2B5EF4-FFF2-40B4-BE49-F238E27FC236}">
                  <a16:creationId xmlns:a16="http://schemas.microsoft.com/office/drawing/2014/main" id="{51F6DCA6-EEEA-4CF3-9C34-C8AB8A81FAFD}"/>
                </a:ext>
              </a:extLst>
            </p:cNvPr>
            <p:cNvSpPr txBox="1">
              <a:spLocks noChangeArrowheads="1"/>
            </p:cNvSpPr>
            <p:nvPr/>
          </p:nvSpPr>
          <p:spPr bwMode="auto">
            <a:xfrm>
              <a:off x="3467" y="5172"/>
              <a:ext cx="2079" cy="1309"/>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eaLnBrk="0" fontAlgn="base" hangingPunct="0">
                <a:spcBef>
                  <a:spcPct val="0"/>
                </a:spcBef>
                <a:spcAft>
                  <a:spcPct val="0"/>
                </a:spcAft>
              </a:pPr>
              <a:r>
                <a:rPr lang="en-US" altLang="en-US" sz="1200" b="1">
                  <a:latin typeface="Calibri" panose="020F0502020204030204" pitchFamily="34" charset="0"/>
                  <a:ea typeface="Times New Roman" panose="02020603050405020304" pitchFamily="18" charset="0"/>
                  <a:cs typeface="Calibri" panose="020F0502020204030204" pitchFamily="34" charset="0"/>
                </a:rPr>
                <a:t>Demographic rate monitoring</a:t>
              </a:r>
              <a:endParaRPr lang="en-US" altLang="en-US" sz="1350">
                <a:latin typeface="Arial" panose="020B0604020202020204" pitchFamily="34" charset="0"/>
              </a:endParaRPr>
            </a:p>
          </p:txBody>
        </p:sp>
        <p:sp>
          <p:nvSpPr>
            <p:cNvPr id="27" name="Text Box 4">
              <a:extLst>
                <a:ext uri="{FF2B5EF4-FFF2-40B4-BE49-F238E27FC236}">
                  <a16:creationId xmlns:a16="http://schemas.microsoft.com/office/drawing/2014/main" id="{1BB5820D-662F-4AA4-B632-D6C0DB91E581}"/>
                </a:ext>
              </a:extLst>
            </p:cNvPr>
            <p:cNvSpPr txBox="1">
              <a:spLocks noChangeArrowheads="1"/>
            </p:cNvSpPr>
            <p:nvPr/>
          </p:nvSpPr>
          <p:spPr bwMode="auto">
            <a:xfrm>
              <a:off x="7167" y="4477"/>
              <a:ext cx="1987"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eaLnBrk="0" fontAlgn="base" hangingPunct="0">
                <a:spcBef>
                  <a:spcPct val="0"/>
                </a:spcBef>
                <a:spcAft>
                  <a:spcPct val="0"/>
                </a:spcAft>
              </a:pPr>
              <a:r>
                <a:rPr lang="en-US" altLang="en-US" sz="1350" b="1">
                  <a:latin typeface="Calibri" panose="020F0502020204030204" pitchFamily="34" charset="0"/>
                  <a:ea typeface="Times New Roman" panose="02020603050405020304" pitchFamily="18" charset="0"/>
                  <a:cs typeface="Calibri" panose="020F0502020204030204" pitchFamily="34" charset="0"/>
                </a:rPr>
                <a:t>Monitoring data</a:t>
              </a:r>
              <a:endParaRPr lang="en-US" altLang="en-US" sz="1350">
                <a:latin typeface="Arial" panose="020B0604020202020204" pitchFamily="34" charset="0"/>
              </a:endParaRPr>
            </a:p>
          </p:txBody>
        </p:sp>
        <p:sp>
          <p:nvSpPr>
            <p:cNvPr id="28" name="Text Box 3">
              <a:extLst>
                <a:ext uri="{FF2B5EF4-FFF2-40B4-BE49-F238E27FC236}">
                  <a16:creationId xmlns:a16="http://schemas.microsoft.com/office/drawing/2014/main" id="{B5AF6DF2-80D7-4EF7-98CA-8FAD33C79901}"/>
                </a:ext>
              </a:extLst>
            </p:cNvPr>
            <p:cNvSpPr txBox="1">
              <a:spLocks noChangeArrowheads="1"/>
            </p:cNvSpPr>
            <p:nvPr/>
          </p:nvSpPr>
          <p:spPr bwMode="auto">
            <a:xfrm>
              <a:off x="5835" y="2959"/>
              <a:ext cx="3960"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eaLnBrk="0" fontAlgn="base" hangingPunct="0">
                <a:spcBef>
                  <a:spcPct val="0"/>
                </a:spcBef>
                <a:spcAft>
                  <a:spcPct val="0"/>
                </a:spcAft>
              </a:pPr>
              <a:r>
                <a:rPr lang="en-US" altLang="en-US" sz="2100" b="1" dirty="0">
                  <a:latin typeface="Calibri" panose="020F0502020204030204" pitchFamily="34" charset="0"/>
                  <a:ea typeface="Times New Roman" panose="02020603050405020304" pitchFamily="18" charset="0"/>
                  <a:cs typeface="Calibri" panose="020F0502020204030204" pitchFamily="34" charset="0"/>
                </a:rPr>
                <a:t>Iterative PVA</a:t>
              </a:r>
              <a:endParaRPr lang="en-US" altLang="en-US" sz="2100" dirty="0">
                <a:latin typeface="Arial" panose="020B0604020202020204" pitchFamily="34" charset="0"/>
              </a:endParaRPr>
            </a:p>
          </p:txBody>
        </p:sp>
        <p:sp>
          <p:nvSpPr>
            <p:cNvPr id="29" name="Text Box 2">
              <a:extLst>
                <a:ext uri="{FF2B5EF4-FFF2-40B4-BE49-F238E27FC236}">
                  <a16:creationId xmlns:a16="http://schemas.microsoft.com/office/drawing/2014/main" id="{4033B94F-4843-4EAD-BFA8-6DDA78E05205}"/>
                </a:ext>
              </a:extLst>
            </p:cNvPr>
            <p:cNvSpPr txBox="1">
              <a:spLocks noChangeArrowheads="1"/>
            </p:cNvSpPr>
            <p:nvPr/>
          </p:nvSpPr>
          <p:spPr bwMode="auto">
            <a:xfrm>
              <a:off x="6605" y="1717"/>
              <a:ext cx="384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eaLnBrk="0" fontAlgn="base" hangingPunct="0">
                <a:spcBef>
                  <a:spcPct val="0"/>
                </a:spcBef>
                <a:spcAft>
                  <a:spcPct val="0"/>
                </a:spcAft>
              </a:pPr>
              <a:r>
                <a:rPr lang="en-US" altLang="en-US" sz="900">
                  <a:latin typeface="Calibri" panose="020F0502020204030204" pitchFamily="34" charset="0"/>
                  <a:ea typeface="Times New Roman" panose="02020603050405020304" pitchFamily="18" charset="0"/>
                  <a:cs typeface="Calibri" panose="020F0502020204030204" pitchFamily="34" charset="0"/>
                </a:rPr>
                <a:t>P(ext) = Start/stop management?</a:t>
              </a:r>
              <a:endParaRPr lang="en-US" altLang="en-US" sz="825"/>
            </a:p>
            <a:p>
              <a:pPr algn="ctr" defTabSz="685800" eaLnBrk="0" fontAlgn="base" hangingPunct="0">
                <a:spcBef>
                  <a:spcPct val="0"/>
                </a:spcBef>
                <a:spcAft>
                  <a:spcPct val="0"/>
                </a:spcAft>
              </a:pPr>
              <a:r>
                <a:rPr lang="en-US" altLang="en-US" sz="900">
                  <a:latin typeface="Calibri" panose="020F0502020204030204" pitchFamily="34" charset="0"/>
                  <a:ea typeface="Times New Roman" panose="02020603050405020304" pitchFamily="18" charset="0"/>
                  <a:cs typeface="Calibri" panose="020F0502020204030204" pitchFamily="34" charset="0"/>
                </a:rPr>
                <a:t>P(ext) = Change monitoring?</a:t>
              </a:r>
              <a:endParaRPr lang="en-US" altLang="en-US" sz="1350">
                <a:latin typeface="Arial" panose="020B0604020202020204" pitchFamily="34" charset="0"/>
              </a:endParaRPr>
            </a:p>
          </p:txBody>
        </p:sp>
      </p:grpSp>
      <p:pic>
        <p:nvPicPr>
          <p:cNvPr id="2" name="Picture 1">
            <a:extLst>
              <a:ext uri="{FF2B5EF4-FFF2-40B4-BE49-F238E27FC236}">
                <a16:creationId xmlns:a16="http://schemas.microsoft.com/office/drawing/2014/main" id="{6BF6F7F4-5E70-45B8-B1F2-9F14AB0A5F79}"/>
              </a:ext>
            </a:extLst>
          </p:cNvPr>
          <p:cNvPicPr>
            <a:picLocks noChangeAspect="1"/>
          </p:cNvPicPr>
          <p:nvPr/>
        </p:nvPicPr>
        <p:blipFill>
          <a:blip r:embed="rId4"/>
          <a:stretch>
            <a:fillRect/>
          </a:stretch>
        </p:blipFill>
        <p:spPr>
          <a:xfrm>
            <a:off x="7904588" y="112109"/>
            <a:ext cx="4208426" cy="2290085"/>
          </a:xfrm>
          <a:prstGeom prst="rect">
            <a:avLst/>
          </a:prstGeom>
          <a:ln w="25400">
            <a:solidFill>
              <a:schemeClr val="tx1"/>
            </a:solidFill>
          </a:ln>
        </p:spPr>
      </p:pic>
      <p:pic>
        <p:nvPicPr>
          <p:cNvPr id="5" name="Picture 4">
            <a:extLst>
              <a:ext uri="{FF2B5EF4-FFF2-40B4-BE49-F238E27FC236}">
                <a16:creationId xmlns:a16="http://schemas.microsoft.com/office/drawing/2014/main" id="{6A4F4E91-C9AA-0343-1B61-1CE1EE379E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8" y="2977599"/>
            <a:ext cx="3096332" cy="3865578"/>
          </a:xfrm>
          <a:prstGeom prst="rect">
            <a:avLst/>
          </a:prstGeom>
          <a:ln w="25400">
            <a:solidFill>
              <a:schemeClr val="tx1"/>
            </a:solidFill>
          </a:ln>
        </p:spPr>
      </p:pic>
    </p:spTree>
    <p:extLst>
      <p:ext uri="{BB962C8B-B14F-4D97-AF65-F5344CB8AC3E}">
        <p14:creationId xmlns:p14="http://schemas.microsoft.com/office/powerpoint/2010/main" val="3305777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C15CC95-D15C-492D-B567-D0F8578E9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B7C7D1C-EDCD-42CA-9A7D-BDAF0CE3A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7835CEEA-4A27-4008-A0D3-23EBA1C4E8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ADB783B3-C9EC-49A9-BFF6-9583E1428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9A2BB7B-A894-437A-AE60-9975AAA06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458781-D311-420E-81D7-C54F364F725D}"/>
              </a:ext>
            </a:extLst>
          </p:cNvPr>
          <p:cNvSpPr>
            <a:spLocks noGrp="1"/>
          </p:cNvSpPr>
          <p:nvPr>
            <p:ph type="title"/>
          </p:nvPr>
        </p:nvSpPr>
        <p:spPr>
          <a:xfrm>
            <a:off x="308760" y="304465"/>
            <a:ext cx="7085350" cy="1016381"/>
          </a:xfrm>
        </p:spPr>
        <p:txBody>
          <a:bodyPr vert="horz" lIns="91440" tIns="45720" rIns="91440" bIns="45720" rtlCol="0" anchor="b">
            <a:normAutofit/>
          </a:bodyPr>
          <a:lstStyle/>
          <a:p>
            <a:r>
              <a:rPr lang="en-US" sz="4200" b="1" dirty="0">
                <a:solidFill>
                  <a:srgbClr val="FFFFFF"/>
                </a:solidFill>
              </a:rPr>
              <a:t>Non-Eagle</a:t>
            </a:r>
            <a:r>
              <a:rPr lang="en-US" sz="4000" b="1" dirty="0">
                <a:solidFill>
                  <a:srgbClr val="FFFFFF"/>
                </a:solidFill>
              </a:rPr>
              <a:t> Feather Repositories</a:t>
            </a:r>
            <a:endParaRPr lang="en-US" sz="4000" dirty="0">
              <a:solidFill>
                <a:srgbClr val="FFFFFF"/>
              </a:solidFill>
            </a:endParaRPr>
          </a:p>
        </p:txBody>
      </p:sp>
      <p:sp>
        <p:nvSpPr>
          <p:cNvPr id="4" name="TextBox 3">
            <a:extLst>
              <a:ext uri="{FF2B5EF4-FFF2-40B4-BE49-F238E27FC236}">
                <a16:creationId xmlns:a16="http://schemas.microsoft.com/office/drawing/2014/main" id="{951556C9-2DE0-47BB-BEB1-677825A20426}"/>
              </a:ext>
            </a:extLst>
          </p:cNvPr>
          <p:cNvSpPr txBox="1"/>
          <p:nvPr/>
        </p:nvSpPr>
        <p:spPr>
          <a:xfrm>
            <a:off x="308760" y="1804330"/>
            <a:ext cx="6766457" cy="4084641"/>
          </a:xfrm>
          <a:prstGeom prst="rect">
            <a:avLst/>
          </a:prstGeom>
        </p:spPr>
        <p:txBody>
          <a:bodyPr vert="horz" lIns="0" tIns="45720" rIns="0" bIns="45720" rtlCol="0">
            <a:noAutofit/>
          </a:bodyPr>
          <a:lstStyle/>
          <a:p>
            <a:pPr fontAlgn="base">
              <a:lnSpc>
                <a:spcPct val="90000"/>
              </a:lnSpc>
              <a:spcAft>
                <a:spcPts val="600"/>
              </a:spcAft>
              <a:buClr>
                <a:schemeClr val="accent1"/>
              </a:buClr>
              <a:buFont typeface="Calibri" panose="020F0502020204030204" pitchFamily="34" charset="0"/>
              <a:buChar char="•"/>
            </a:pPr>
            <a:r>
              <a:rPr lang="en-US" sz="2800" b="0" i="0" u="none" strike="noStrike" dirty="0">
                <a:solidFill>
                  <a:srgbClr val="FFFFFF"/>
                </a:solidFill>
                <a:effectLst/>
              </a:rPr>
              <a:t> For members of federally recognized tribes</a:t>
            </a:r>
            <a:r>
              <a:rPr lang="en-US" sz="2800" b="0" i="0" dirty="0">
                <a:solidFill>
                  <a:srgbClr val="FFFFFF"/>
                </a:solidFill>
                <a:effectLst/>
              </a:rPr>
              <a:t>​</a:t>
            </a:r>
          </a:p>
          <a:p>
            <a:pPr fontAlgn="base">
              <a:lnSpc>
                <a:spcPct val="90000"/>
              </a:lnSpc>
              <a:spcAft>
                <a:spcPts val="600"/>
              </a:spcAft>
              <a:buClr>
                <a:schemeClr val="accent1"/>
              </a:buClr>
              <a:buFont typeface="Calibri" panose="020F0502020204030204" pitchFamily="34" charset="0"/>
              <a:buChar char="•"/>
            </a:pPr>
            <a:r>
              <a:rPr lang="en-US" sz="2800" b="0" i="0" u="none" strike="noStrike" dirty="0">
                <a:solidFill>
                  <a:srgbClr val="FFFFFF"/>
                </a:solidFill>
                <a:effectLst/>
              </a:rPr>
              <a:t> For Native American Religious Purposes</a:t>
            </a:r>
          </a:p>
          <a:p>
            <a:pPr fontAlgn="base">
              <a:lnSpc>
                <a:spcPct val="90000"/>
              </a:lnSpc>
              <a:spcAft>
                <a:spcPts val="600"/>
              </a:spcAft>
              <a:buClr>
                <a:schemeClr val="accent1"/>
              </a:buClr>
              <a:buFont typeface="Calibri" panose="020F0502020204030204" pitchFamily="34" charset="0"/>
              <a:buChar char="•"/>
            </a:pPr>
            <a:endParaRPr lang="en-US" sz="2800" b="0" i="0" dirty="0">
              <a:solidFill>
                <a:srgbClr val="FFFFFF"/>
              </a:solidFill>
              <a:effectLst/>
            </a:endParaRPr>
          </a:p>
          <a:p>
            <a:pPr fontAlgn="base">
              <a:lnSpc>
                <a:spcPct val="90000"/>
              </a:lnSpc>
              <a:spcAft>
                <a:spcPts val="600"/>
              </a:spcAft>
              <a:buClr>
                <a:schemeClr val="accent1"/>
              </a:buClr>
              <a:buFont typeface="Calibri" panose="020F0502020204030204" pitchFamily="34" charset="0"/>
              <a:buChar char="•"/>
            </a:pPr>
            <a:r>
              <a:rPr lang="en-US" sz="2800" b="0" i="0" u="none" strike="noStrike" dirty="0">
                <a:solidFill>
                  <a:srgbClr val="FFFFFF"/>
                </a:solidFill>
                <a:effectLst/>
              </a:rPr>
              <a:t> Non-eagle feather repositories</a:t>
            </a:r>
            <a:r>
              <a:rPr lang="en-US" sz="2800" b="0" i="0" dirty="0">
                <a:solidFill>
                  <a:srgbClr val="FFFFFF"/>
                </a:solidFill>
                <a:effectLst/>
              </a:rPr>
              <a:t>​</a:t>
            </a:r>
          </a:p>
          <a:p>
            <a:pPr fontAlgn="base">
              <a:lnSpc>
                <a:spcPct val="90000"/>
              </a:lnSpc>
              <a:spcAft>
                <a:spcPts val="600"/>
              </a:spcAft>
              <a:buClr>
                <a:schemeClr val="accent1"/>
              </a:buClr>
              <a:buFont typeface="Calibri" panose="020F0502020204030204" pitchFamily="34" charset="0"/>
              <a:buChar char="•"/>
            </a:pPr>
            <a:endParaRPr lang="en-US" sz="2800" b="0" i="0" dirty="0">
              <a:solidFill>
                <a:srgbClr val="FFFFFF"/>
              </a:solidFill>
              <a:effectLst/>
            </a:endParaRPr>
          </a:p>
          <a:p>
            <a:pPr lvl="1" fontAlgn="base">
              <a:lnSpc>
                <a:spcPct val="90000"/>
              </a:lnSpc>
              <a:spcAft>
                <a:spcPts val="600"/>
              </a:spcAft>
              <a:buClr>
                <a:schemeClr val="accent1"/>
              </a:buClr>
              <a:buFont typeface="Calibri" panose="020F0502020204030204" pitchFamily="34" charset="0"/>
              <a:buChar char="•"/>
            </a:pPr>
            <a:r>
              <a:rPr lang="en-US" sz="2800" b="0" i="0" u="none" strike="noStrike" dirty="0">
                <a:solidFill>
                  <a:srgbClr val="FFFFFF"/>
                </a:solidFill>
                <a:effectLst/>
              </a:rPr>
              <a:t> Liberty Wildlife Non-Eagle Feather Repository, Phoenix, Arizona</a:t>
            </a:r>
            <a:r>
              <a:rPr lang="en-US" sz="2800" b="0" i="0" dirty="0">
                <a:solidFill>
                  <a:srgbClr val="FFFFFF"/>
                </a:solidFill>
                <a:effectLst/>
              </a:rPr>
              <a:t>​</a:t>
            </a:r>
          </a:p>
          <a:p>
            <a:pPr lvl="1" fontAlgn="base">
              <a:lnSpc>
                <a:spcPct val="90000"/>
              </a:lnSpc>
              <a:spcAft>
                <a:spcPts val="600"/>
              </a:spcAft>
              <a:buClr>
                <a:schemeClr val="accent1"/>
              </a:buClr>
              <a:buFont typeface="Calibri" panose="020F0502020204030204" pitchFamily="34" charset="0"/>
              <a:buChar char="•"/>
            </a:pPr>
            <a:endParaRPr lang="en-US" sz="2800" b="0" i="0" dirty="0">
              <a:solidFill>
                <a:srgbClr val="FFFFFF"/>
              </a:solidFill>
              <a:effectLst/>
            </a:endParaRPr>
          </a:p>
          <a:p>
            <a:pPr lvl="1" fontAlgn="base">
              <a:lnSpc>
                <a:spcPct val="90000"/>
              </a:lnSpc>
              <a:spcAft>
                <a:spcPts val="600"/>
              </a:spcAft>
              <a:buClr>
                <a:schemeClr val="accent1"/>
              </a:buClr>
              <a:buFont typeface="Calibri" panose="020F0502020204030204" pitchFamily="34" charset="0"/>
              <a:buChar char="•"/>
            </a:pPr>
            <a:r>
              <a:rPr lang="en-US" sz="2800" b="0" i="0" dirty="0">
                <a:solidFill>
                  <a:srgbClr val="FFFFFF"/>
                </a:solidFill>
                <a:effectLst/>
              </a:rPr>
              <a:t>​ </a:t>
            </a:r>
            <a:r>
              <a:rPr lang="en-US" sz="2800" b="0" i="0" u="none" strike="noStrike" dirty="0">
                <a:solidFill>
                  <a:srgbClr val="FFFFFF"/>
                </a:solidFill>
                <a:effectLst/>
              </a:rPr>
              <a:t>SIA – Essential Species Repository, Cyril, Oklahoma</a:t>
            </a:r>
            <a:r>
              <a:rPr lang="en-US" sz="2800" b="0" i="0" dirty="0">
                <a:solidFill>
                  <a:srgbClr val="FFFFFF"/>
                </a:solidFill>
                <a:effectLst/>
              </a:rPr>
              <a:t>​</a:t>
            </a:r>
          </a:p>
        </p:txBody>
      </p:sp>
      <p:sp>
        <p:nvSpPr>
          <p:cNvPr id="21" name="Rectangle 20">
            <a:extLst>
              <a:ext uri="{FF2B5EF4-FFF2-40B4-BE49-F238E27FC236}">
                <a16:creationId xmlns:a16="http://schemas.microsoft.com/office/drawing/2014/main" id="{D20FD40C-4DE4-419B-B463-67D0E9197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3">
            <a:extLst>
              <a:ext uri="{FF2B5EF4-FFF2-40B4-BE49-F238E27FC236}">
                <a16:creationId xmlns:a16="http://schemas.microsoft.com/office/drawing/2014/main" id="{07221CFF-2099-48D3-8DCA-37D49C5E16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51982" y="781492"/>
            <a:ext cx="3294253" cy="24236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5C32A44-E147-4072-85EB-0AFFDE402C0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39318" y="4127072"/>
            <a:ext cx="3306917" cy="15020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052BF56-B8BD-84E2-F759-3031082DFA3D}"/>
              </a:ext>
            </a:extLst>
          </p:cNvPr>
          <p:cNvSpPr/>
          <p:nvPr/>
        </p:nvSpPr>
        <p:spPr>
          <a:xfrm flipV="1">
            <a:off x="226437" y="1387329"/>
            <a:ext cx="6848779" cy="95906"/>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738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n 6">
            <a:extLst>
              <a:ext uri="{FF2B5EF4-FFF2-40B4-BE49-F238E27FC236}">
                <a16:creationId xmlns:a16="http://schemas.microsoft.com/office/drawing/2014/main" id="{10B54A4E-2D37-4DAD-B3F4-21F66D1C7CC3}"/>
              </a:ext>
            </a:extLst>
          </p:cNvPr>
          <p:cNvPicPr>
            <a:picLocks noChangeAspect="1"/>
          </p:cNvPicPr>
          <p:nvPr/>
        </p:nvPicPr>
        <p:blipFill rotWithShape="1">
          <a:blip r:embed="rId3">
            <a:alphaModFix amt="29000"/>
          </a:blip>
          <a:srcRect l="6293" t="8905" r="8985" b="35935"/>
          <a:stretch/>
        </p:blipFill>
        <p:spPr>
          <a:xfrm>
            <a:off x="6152799" y="-597224"/>
            <a:ext cx="6363903" cy="2765695"/>
          </a:xfrm>
          <a:prstGeom prst="rect">
            <a:avLst/>
          </a:prstGeom>
        </p:spPr>
      </p:pic>
      <p:pic>
        <p:nvPicPr>
          <p:cNvPr id="1026" name="Picture 2">
            <a:extLst>
              <a:ext uri="{FF2B5EF4-FFF2-40B4-BE49-F238E27FC236}">
                <a16:creationId xmlns:a16="http://schemas.microsoft.com/office/drawing/2014/main" id="{EC6E0668-A77D-5F05-AE66-2A6A01B4C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847" y="4241832"/>
            <a:ext cx="1123296" cy="733581"/>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402;p60" descr="Logo&#10;&#10;Description automatically generated">
            <a:extLst>
              <a:ext uri="{FF2B5EF4-FFF2-40B4-BE49-F238E27FC236}">
                <a16:creationId xmlns:a16="http://schemas.microsoft.com/office/drawing/2014/main" id="{1374DA43-510F-42D2-B8AF-11C8674EA330}"/>
              </a:ext>
            </a:extLst>
          </p:cNvPr>
          <p:cNvPicPr preferRelativeResize="0"/>
          <p:nvPr/>
        </p:nvPicPr>
        <p:blipFill rotWithShape="1">
          <a:blip r:embed="rId5">
            <a:alphaModFix/>
          </a:blip>
          <a:srcRect/>
          <a:stretch/>
        </p:blipFill>
        <p:spPr>
          <a:xfrm>
            <a:off x="2727215" y="1476058"/>
            <a:ext cx="1015226" cy="996758"/>
          </a:xfrm>
          <a:prstGeom prst="rect">
            <a:avLst/>
          </a:prstGeom>
          <a:noFill/>
          <a:ln>
            <a:noFill/>
          </a:ln>
        </p:spPr>
      </p:pic>
      <p:pic>
        <p:nvPicPr>
          <p:cNvPr id="14" name="Picture 18" descr="Logo_USFWS">
            <a:extLst>
              <a:ext uri="{FF2B5EF4-FFF2-40B4-BE49-F238E27FC236}">
                <a16:creationId xmlns:a16="http://schemas.microsoft.com/office/drawing/2014/main" id="{7F75C50A-475F-4ED7-BDDD-1F12F08CA1DF}"/>
              </a:ext>
            </a:extLst>
          </p:cNvPr>
          <p:cNvPicPr>
            <a:picLocks noChangeAspect="1" noChangeArrowheads="1"/>
          </p:cNvPicPr>
          <p:nvPr/>
        </p:nvPicPr>
        <p:blipFill>
          <a:blip r:embed="rId6"/>
          <a:srcRect/>
          <a:stretch>
            <a:fillRect/>
          </a:stretch>
        </p:blipFill>
        <p:spPr bwMode="auto">
          <a:xfrm>
            <a:off x="5623551" y="1411291"/>
            <a:ext cx="883846" cy="1054623"/>
          </a:xfrm>
          <a:prstGeom prst="rect">
            <a:avLst/>
          </a:prstGeom>
          <a:noFill/>
          <a:ln w="9525">
            <a:noFill/>
            <a:miter lim="800000"/>
            <a:headEnd/>
            <a:tailEnd/>
          </a:ln>
        </p:spPr>
      </p:pic>
      <p:pic>
        <p:nvPicPr>
          <p:cNvPr id="23" name="Picture 16" descr="Logo_SantaBarbaraZoo">
            <a:extLst>
              <a:ext uri="{FF2B5EF4-FFF2-40B4-BE49-F238E27FC236}">
                <a16:creationId xmlns:a16="http://schemas.microsoft.com/office/drawing/2014/main" id="{0ED3BA6C-21D6-4AB4-8E8E-241A037E514C}"/>
              </a:ext>
            </a:extLst>
          </p:cNvPr>
          <p:cNvPicPr>
            <a:picLocks noChangeAspect="1" noChangeArrowheads="1"/>
          </p:cNvPicPr>
          <p:nvPr/>
        </p:nvPicPr>
        <p:blipFill>
          <a:blip r:embed="rId7"/>
          <a:srcRect/>
          <a:stretch>
            <a:fillRect/>
          </a:stretch>
        </p:blipFill>
        <p:spPr bwMode="auto">
          <a:xfrm>
            <a:off x="665743" y="2887103"/>
            <a:ext cx="1771333" cy="856807"/>
          </a:xfrm>
          <a:prstGeom prst="rect">
            <a:avLst/>
          </a:prstGeom>
          <a:noFill/>
          <a:ln w="9525">
            <a:noFill/>
            <a:miter lim="800000"/>
            <a:headEnd/>
            <a:tailEnd/>
          </a:ln>
        </p:spPr>
      </p:pic>
      <p:pic>
        <p:nvPicPr>
          <p:cNvPr id="26" name="Picture 25" descr="Cal Fish and Game No Background.gif">
            <a:extLst>
              <a:ext uri="{FF2B5EF4-FFF2-40B4-BE49-F238E27FC236}">
                <a16:creationId xmlns:a16="http://schemas.microsoft.com/office/drawing/2014/main" id="{21629EC4-55ED-4FFE-8F6D-1DDD08EB61BA}"/>
              </a:ext>
            </a:extLst>
          </p:cNvPr>
          <p:cNvPicPr>
            <a:picLocks noChangeAspect="1"/>
          </p:cNvPicPr>
          <p:nvPr/>
        </p:nvPicPr>
        <p:blipFill>
          <a:blip r:embed="rId8"/>
          <a:stretch>
            <a:fillRect/>
          </a:stretch>
        </p:blipFill>
        <p:spPr>
          <a:xfrm>
            <a:off x="9165246" y="2730860"/>
            <a:ext cx="837080" cy="1096746"/>
          </a:xfrm>
          <a:prstGeom prst="rect">
            <a:avLst/>
          </a:prstGeom>
        </p:spPr>
      </p:pic>
      <p:pic>
        <p:nvPicPr>
          <p:cNvPr id="27" name="Picture 26" descr="Utah-DNR.jpg">
            <a:extLst>
              <a:ext uri="{FF2B5EF4-FFF2-40B4-BE49-F238E27FC236}">
                <a16:creationId xmlns:a16="http://schemas.microsoft.com/office/drawing/2014/main" id="{73280AE2-16D4-4046-A8F1-C65DD13557D4}"/>
              </a:ext>
            </a:extLst>
          </p:cNvPr>
          <p:cNvPicPr>
            <a:picLocks noChangeAspect="1"/>
          </p:cNvPicPr>
          <p:nvPr/>
        </p:nvPicPr>
        <p:blipFill>
          <a:blip r:embed="rId9"/>
          <a:stretch>
            <a:fillRect/>
          </a:stretch>
        </p:blipFill>
        <p:spPr>
          <a:xfrm>
            <a:off x="10822367" y="2759961"/>
            <a:ext cx="779071" cy="977735"/>
          </a:xfrm>
          <a:prstGeom prst="rect">
            <a:avLst/>
          </a:prstGeom>
        </p:spPr>
      </p:pic>
      <p:pic>
        <p:nvPicPr>
          <p:cNvPr id="28" name="Picture 27" descr="US-DOI-BLM-logo.png">
            <a:extLst>
              <a:ext uri="{FF2B5EF4-FFF2-40B4-BE49-F238E27FC236}">
                <a16:creationId xmlns:a16="http://schemas.microsoft.com/office/drawing/2014/main" id="{7B4D3E76-8F53-42DD-8187-E7021878FC11}"/>
              </a:ext>
            </a:extLst>
          </p:cNvPr>
          <p:cNvPicPr>
            <a:picLocks noChangeAspect="1"/>
          </p:cNvPicPr>
          <p:nvPr/>
        </p:nvPicPr>
        <p:blipFill>
          <a:blip r:embed="rId10"/>
          <a:stretch>
            <a:fillRect/>
          </a:stretch>
        </p:blipFill>
        <p:spPr>
          <a:xfrm>
            <a:off x="4258311" y="5351078"/>
            <a:ext cx="995610" cy="866550"/>
          </a:xfrm>
          <a:prstGeom prst="rect">
            <a:avLst/>
          </a:prstGeom>
        </p:spPr>
      </p:pic>
      <p:pic>
        <p:nvPicPr>
          <p:cNvPr id="29" name="Picture 28" descr="USFS_Logo.gif">
            <a:extLst>
              <a:ext uri="{FF2B5EF4-FFF2-40B4-BE49-F238E27FC236}">
                <a16:creationId xmlns:a16="http://schemas.microsoft.com/office/drawing/2014/main" id="{27EF610B-AE16-4107-AFE7-7108CA76149A}"/>
              </a:ext>
            </a:extLst>
          </p:cNvPr>
          <p:cNvPicPr>
            <a:picLocks noChangeAspect="1"/>
          </p:cNvPicPr>
          <p:nvPr/>
        </p:nvPicPr>
        <p:blipFill>
          <a:blip r:embed="rId11"/>
          <a:stretch>
            <a:fillRect/>
          </a:stretch>
        </p:blipFill>
        <p:spPr>
          <a:xfrm>
            <a:off x="2293121" y="5254546"/>
            <a:ext cx="816748" cy="866550"/>
          </a:xfrm>
          <a:prstGeom prst="rect">
            <a:avLst/>
          </a:prstGeom>
        </p:spPr>
      </p:pic>
      <p:pic>
        <p:nvPicPr>
          <p:cNvPr id="30" name="Picture 28" descr="Logo_IWS">
            <a:extLst>
              <a:ext uri="{FF2B5EF4-FFF2-40B4-BE49-F238E27FC236}">
                <a16:creationId xmlns:a16="http://schemas.microsoft.com/office/drawing/2014/main" id="{848FFA59-D427-44AC-9327-117831751D81}"/>
              </a:ext>
            </a:extLst>
          </p:cNvPr>
          <p:cNvPicPr>
            <a:picLocks noChangeAspect="1" noChangeArrowheads="1"/>
          </p:cNvPicPr>
          <p:nvPr/>
        </p:nvPicPr>
        <p:blipFill>
          <a:blip r:embed="rId12"/>
          <a:stretch>
            <a:fillRect/>
          </a:stretch>
        </p:blipFill>
        <p:spPr bwMode="auto">
          <a:xfrm>
            <a:off x="8459102" y="5097619"/>
            <a:ext cx="1114129" cy="1104141"/>
          </a:xfrm>
          <a:prstGeom prst="rect">
            <a:avLst/>
          </a:prstGeom>
          <a:noFill/>
          <a:ln w="9525">
            <a:noFill/>
            <a:miter lim="800000"/>
            <a:headEnd/>
            <a:tailEnd/>
          </a:ln>
        </p:spPr>
      </p:pic>
      <p:pic>
        <p:nvPicPr>
          <p:cNvPr id="31" name="Picture 30" descr="pinnacles_partnership_logo2.gif">
            <a:extLst>
              <a:ext uri="{FF2B5EF4-FFF2-40B4-BE49-F238E27FC236}">
                <a16:creationId xmlns:a16="http://schemas.microsoft.com/office/drawing/2014/main" id="{5D8E493D-450A-425F-B35F-8F4602C34830}"/>
              </a:ext>
            </a:extLst>
          </p:cNvPr>
          <p:cNvPicPr>
            <a:picLocks noChangeAspect="1"/>
          </p:cNvPicPr>
          <p:nvPr/>
        </p:nvPicPr>
        <p:blipFill>
          <a:blip r:embed="rId13"/>
          <a:stretch>
            <a:fillRect/>
          </a:stretch>
        </p:blipFill>
        <p:spPr>
          <a:xfrm>
            <a:off x="3649290" y="4050672"/>
            <a:ext cx="700022" cy="1027879"/>
          </a:xfrm>
          <a:prstGeom prst="rect">
            <a:avLst/>
          </a:prstGeom>
        </p:spPr>
      </p:pic>
      <p:pic>
        <p:nvPicPr>
          <p:cNvPr id="35" name="Picture 34">
            <a:extLst>
              <a:ext uri="{FF2B5EF4-FFF2-40B4-BE49-F238E27FC236}">
                <a16:creationId xmlns:a16="http://schemas.microsoft.com/office/drawing/2014/main" id="{E3FB0381-0A76-714A-9766-D898D05C64C9}"/>
              </a:ext>
            </a:extLst>
          </p:cNvPr>
          <p:cNvPicPr>
            <a:picLocks noChangeAspect="1"/>
          </p:cNvPicPr>
          <p:nvPr/>
        </p:nvPicPr>
        <p:blipFill>
          <a:blip r:embed="rId14"/>
          <a:stretch>
            <a:fillRect/>
          </a:stretch>
        </p:blipFill>
        <p:spPr>
          <a:xfrm>
            <a:off x="4023151" y="1454841"/>
            <a:ext cx="1465929" cy="1009861"/>
          </a:xfrm>
          <a:prstGeom prst="rect">
            <a:avLst/>
          </a:prstGeom>
        </p:spPr>
      </p:pic>
      <p:pic>
        <p:nvPicPr>
          <p:cNvPr id="36" name="Picture 35">
            <a:extLst>
              <a:ext uri="{FF2B5EF4-FFF2-40B4-BE49-F238E27FC236}">
                <a16:creationId xmlns:a16="http://schemas.microsoft.com/office/drawing/2014/main" id="{54E8AD30-5CDC-45A9-9F6F-A88DB3841021}"/>
              </a:ext>
            </a:extLst>
          </p:cNvPr>
          <p:cNvPicPr>
            <a:picLocks noChangeAspect="1"/>
          </p:cNvPicPr>
          <p:nvPr/>
        </p:nvPicPr>
        <p:blipFill>
          <a:blip r:embed="rId15"/>
          <a:stretch>
            <a:fillRect/>
          </a:stretch>
        </p:blipFill>
        <p:spPr>
          <a:xfrm>
            <a:off x="1550245" y="1458754"/>
            <a:ext cx="886831" cy="1211518"/>
          </a:xfrm>
          <a:prstGeom prst="rect">
            <a:avLst/>
          </a:prstGeom>
        </p:spPr>
      </p:pic>
      <p:pic>
        <p:nvPicPr>
          <p:cNvPr id="37" name="Picture 36">
            <a:extLst>
              <a:ext uri="{FF2B5EF4-FFF2-40B4-BE49-F238E27FC236}">
                <a16:creationId xmlns:a16="http://schemas.microsoft.com/office/drawing/2014/main" id="{F4CB484D-A541-463A-9A1E-250F1BB7FE6D}"/>
              </a:ext>
            </a:extLst>
          </p:cNvPr>
          <p:cNvPicPr>
            <a:picLocks noChangeAspect="1"/>
          </p:cNvPicPr>
          <p:nvPr/>
        </p:nvPicPr>
        <p:blipFill>
          <a:blip r:embed="rId16"/>
          <a:stretch>
            <a:fillRect/>
          </a:stretch>
        </p:blipFill>
        <p:spPr>
          <a:xfrm>
            <a:off x="310614" y="1465148"/>
            <a:ext cx="747147" cy="1160036"/>
          </a:xfrm>
          <a:prstGeom prst="rect">
            <a:avLst/>
          </a:prstGeom>
        </p:spPr>
      </p:pic>
      <p:sp>
        <p:nvSpPr>
          <p:cNvPr id="11" name="TextBox 10">
            <a:extLst>
              <a:ext uri="{FF2B5EF4-FFF2-40B4-BE49-F238E27FC236}">
                <a16:creationId xmlns:a16="http://schemas.microsoft.com/office/drawing/2014/main" id="{45592E1A-25DF-4FA1-BC3F-12E0D99B3716}"/>
              </a:ext>
            </a:extLst>
          </p:cNvPr>
          <p:cNvSpPr txBox="1"/>
          <p:nvPr/>
        </p:nvSpPr>
        <p:spPr>
          <a:xfrm>
            <a:off x="582877" y="226260"/>
            <a:ext cx="4625114"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libri" panose="020F0502020204030204"/>
                <a:ea typeface="+mn-ea"/>
                <a:cs typeface="+mn-cs"/>
              </a:rPr>
              <a:t>The Partners </a:t>
            </a:r>
          </a:p>
        </p:txBody>
      </p:sp>
      <p:pic>
        <p:nvPicPr>
          <p:cNvPr id="39" name="Picture 38">
            <a:extLst>
              <a:ext uri="{FF2B5EF4-FFF2-40B4-BE49-F238E27FC236}">
                <a16:creationId xmlns:a16="http://schemas.microsoft.com/office/drawing/2014/main" id="{A09A8475-198B-45EB-A370-74E19D10D1FC}"/>
              </a:ext>
            </a:extLst>
          </p:cNvPr>
          <p:cNvPicPr>
            <a:picLocks noChangeAspect="1"/>
          </p:cNvPicPr>
          <p:nvPr/>
        </p:nvPicPr>
        <p:blipFill>
          <a:blip r:embed="rId17"/>
          <a:stretch>
            <a:fillRect/>
          </a:stretch>
        </p:blipFill>
        <p:spPr>
          <a:xfrm>
            <a:off x="10511690" y="4188023"/>
            <a:ext cx="1602552" cy="631586"/>
          </a:xfrm>
          <a:prstGeom prst="rect">
            <a:avLst/>
          </a:prstGeom>
        </p:spPr>
      </p:pic>
      <p:pic>
        <p:nvPicPr>
          <p:cNvPr id="40" name="Picture 2">
            <a:extLst>
              <a:ext uri="{FF2B5EF4-FFF2-40B4-BE49-F238E27FC236}">
                <a16:creationId xmlns:a16="http://schemas.microsoft.com/office/drawing/2014/main" id="{87A63A81-A3D2-43A5-888F-208821779F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60302" y="5141140"/>
            <a:ext cx="1499171" cy="725990"/>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57C89AB6-9931-46CA-A027-369E35CAF04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514412" y="1386531"/>
            <a:ext cx="848042" cy="1104141"/>
          </a:xfrm>
          <a:prstGeom prst="rect">
            <a:avLst/>
          </a:prstGeom>
        </p:spPr>
      </p:pic>
      <p:pic>
        <p:nvPicPr>
          <p:cNvPr id="33" name="Picture 2">
            <a:extLst>
              <a:ext uri="{FF2B5EF4-FFF2-40B4-BE49-F238E27FC236}">
                <a16:creationId xmlns:a16="http://schemas.microsoft.com/office/drawing/2014/main" id="{E948C04F-E924-48CD-875F-78B072FA41C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583786" y="1341040"/>
            <a:ext cx="1113743" cy="111181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Oakland Zoo | Ventana Wildlife Society">
            <a:extLst>
              <a:ext uri="{FF2B5EF4-FFF2-40B4-BE49-F238E27FC236}">
                <a16:creationId xmlns:a16="http://schemas.microsoft.com/office/drawing/2014/main" id="{FCF7708D-5C8E-4DBF-A60F-0E922EBA4C9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18862" y="1312702"/>
            <a:ext cx="1152000" cy="1152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upo 6">
            <a:extLst>
              <a:ext uri="{FF2B5EF4-FFF2-40B4-BE49-F238E27FC236}">
                <a16:creationId xmlns:a16="http://schemas.microsoft.com/office/drawing/2014/main" id="{096EABCC-ED0F-4894-BBB4-934744A4BC25}"/>
              </a:ext>
            </a:extLst>
          </p:cNvPr>
          <p:cNvGrpSpPr/>
          <p:nvPr/>
        </p:nvGrpSpPr>
        <p:grpSpPr>
          <a:xfrm>
            <a:off x="5610643" y="3953125"/>
            <a:ext cx="2701758" cy="1226105"/>
            <a:chOff x="3822486" y="3254105"/>
            <a:chExt cx="3057384" cy="1271940"/>
          </a:xfrm>
        </p:grpSpPr>
        <p:pic>
          <p:nvPicPr>
            <p:cNvPr id="47" name="Imagen 7">
              <a:extLst>
                <a:ext uri="{FF2B5EF4-FFF2-40B4-BE49-F238E27FC236}">
                  <a16:creationId xmlns:a16="http://schemas.microsoft.com/office/drawing/2014/main" id="{1D4C209B-1772-47C2-A86C-230F150304BC}"/>
                </a:ext>
              </a:extLst>
            </p:cNvPr>
            <p:cNvPicPr>
              <a:picLocks noChangeAspect="1"/>
            </p:cNvPicPr>
            <p:nvPr/>
          </p:nvPicPr>
          <p:blipFill>
            <a:blip r:embed="rId23"/>
            <a:stretch>
              <a:fillRect/>
            </a:stretch>
          </p:blipFill>
          <p:spPr>
            <a:xfrm>
              <a:off x="3822486" y="3254105"/>
              <a:ext cx="2175504" cy="1271940"/>
            </a:xfrm>
            <a:prstGeom prst="rect">
              <a:avLst/>
            </a:prstGeom>
          </p:spPr>
        </p:pic>
        <p:sp>
          <p:nvSpPr>
            <p:cNvPr id="48" name="Rectángulo 8">
              <a:extLst>
                <a:ext uri="{FF2B5EF4-FFF2-40B4-BE49-F238E27FC236}">
                  <a16:creationId xmlns:a16="http://schemas.microsoft.com/office/drawing/2014/main" id="{09C59F97-FC8A-498A-B3D3-13A10CE2FC5C}"/>
                </a:ext>
              </a:extLst>
            </p:cNvPr>
            <p:cNvSpPr/>
            <p:nvPr/>
          </p:nvSpPr>
          <p:spPr>
            <a:xfrm>
              <a:off x="5009780" y="3937031"/>
              <a:ext cx="187009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800" b="0" i="0" u="none" strike="noStrike" kern="1200" cap="none" spc="0" normalizeH="0" baseline="0" noProof="0" dirty="0">
                  <a:ln>
                    <a:noFill/>
                  </a:ln>
                  <a:solidFill>
                    <a:srgbClr val="FFFFFF"/>
                  </a:solidFill>
                  <a:effectLst/>
                  <a:uLnTx/>
                  <a:uFillTx/>
                  <a:latin typeface="Gotham Book" charset="0"/>
                  <a:ea typeface="Gotham Book" charset="0"/>
                  <a:cs typeface="Gotham Book" charset="0"/>
                </a:rPr>
                <a:t>Dirección General de Zoológicos 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800" b="0" i="0" u="none" strike="noStrike" kern="1200" cap="none" spc="0" normalizeH="0" baseline="0" noProof="0" dirty="0">
                  <a:ln>
                    <a:noFill/>
                  </a:ln>
                  <a:solidFill>
                    <a:srgbClr val="FFFFFF"/>
                  </a:solidFill>
                  <a:effectLst/>
                  <a:uLnTx/>
                  <a:uFillTx/>
                  <a:latin typeface="Gotham Book" charset="0"/>
                  <a:ea typeface="Gotham Book" charset="0"/>
                  <a:cs typeface="Gotham Book" charset="0"/>
                </a:rPr>
                <a:t>Conservación de la Fauna Silvestre</a:t>
              </a:r>
            </a:p>
          </p:txBody>
        </p:sp>
      </p:grpSp>
      <p:pic>
        <p:nvPicPr>
          <p:cNvPr id="49" name="Picture 48">
            <a:extLst>
              <a:ext uri="{FF2B5EF4-FFF2-40B4-BE49-F238E27FC236}">
                <a16:creationId xmlns:a16="http://schemas.microsoft.com/office/drawing/2014/main" id="{809AC5D3-0748-4F4F-A933-840AAC74E071}"/>
              </a:ext>
            </a:extLst>
          </p:cNvPr>
          <p:cNvPicPr/>
          <p:nvPr/>
        </p:nvPicPr>
        <p:blipFill rotWithShape="1">
          <a:blip r:embed="rId24">
            <a:alphaModFix/>
            <a:extLst>
              <a:ext uri="{28A0092B-C50C-407E-A947-70E740481C1C}">
                <a14:useLocalDpi xmlns:a14="http://schemas.microsoft.com/office/drawing/2010/main" val="0"/>
              </a:ext>
            </a:extLst>
          </a:blip>
          <a:srcRect l="36025" r="45396" b="72907"/>
          <a:stretch/>
        </p:blipFill>
        <p:spPr bwMode="auto">
          <a:xfrm>
            <a:off x="6807338" y="1526721"/>
            <a:ext cx="1289734" cy="757637"/>
          </a:xfrm>
          <a:prstGeom prst="rect">
            <a:avLst/>
          </a:prstGeom>
          <a:noFill/>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37E384EC-7524-4B1A-9730-9A5BDE6CBB2D}"/>
              </a:ext>
            </a:extLst>
          </p:cNvPr>
          <p:cNvPicPr>
            <a:picLocks noChangeAspect="1"/>
          </p:cNvPicPr>
          <p:nvPr/>
        </p:nvPicPr>
        <p:blipFill>
          <a:blip r:embed="rId25"/>
          <a:stretch>
            <a:fillRect/>
          </a:stretch>
        </p:blipFill>
        <p:spPr>
          <a:xfrm>
            <a:off x="4539528" y="4171687"/>
            <a:ext cx="1123430" cy="1123430"/>
          </a:xfrm>
          <a:prstGeom prst="rect">
            <a:avLst/>
          </a:prstGeom>
        </p:spPr>
      </p:pic>
      <p:pic>
        <p:nvPicPr>
          <p:cNvPr id="3" name="Picture 2">
            <a:extLst>
              <a:ext uri="{FF2B5EF4-FFF2-40B4-BE49-F238E27FC236}">
                <a16:creationId xmlns:a16="http://schemas.microsoft.com/office/drawing/2014/main" id="{72C5612D-EAD4-45CF-A826-497CCED12EC2}"/>
              </a:ext>
            </a:extLst>
          </p:cNvPr>
          <p:cNvPicPr>
            <a:picLocks noChangeAspect="1"/>
          </p:cNvPicPr>
          <p:nvPr/>
        </p:nvPicPr>
        <p:blipFill>
          <a:blip r:embed="rId26"/>
          <a:stretch>
            <a:fillRect/>
          </a:stretch>
        </p:blipFill>
        <p:spPr>
          <a:xfrm>
            <a:off x="6548601" y="5083323"/>
            <a:ext cx="1123430" cy="1118437"/>
          </a:xfrm>
          <a:prstGeom prst="rect">
            <a:avLst/>
          </a:prstGeom>
        </p:spPr>
      </p:pic>
      <p:cxnSp>
        <p:nvCxnSpPr>
          <p:cNvPr id="34" name="Google Shape;408;p60">
            <a:extLst>
              <a:ext uri="{FF2B5EF4-FFF2-40B4-BE49-F238E27FC236}">
                <a16:creationId xmlns:a16="http://schemas.microsoft.com/office/drawing/2014/main" id="{59AC8F93-806A-4E8B-8CF2-018857FF05F0}"/>
              </a:ext>
            </a:extLst>
          </p:cNvPr>
          <p:cNvCxnSpPr>
            <a:cxnSpLocks/>
          </p:cNvCxnSpPr>
          <p:nvPr/>
        </p:nvCxnSpPr>
        <p:spPr>
          <a:xfrm>
            <a:off x="323050" y="1170179"/>
            <a:ext cx="5503879" cy="0"/>
          </a:xfrm>
          <a:prstGeom prst="straightConnector1">
            <a:avLst/>
          </a:prstGeom>
          <a:noFill/>
          <a:ln w="88900" cap="flat" cmpd="sng">
            <a:solidFill>
              <a:schemeClr val="accent4">
                <a:lumMod val="75000"/>
              </a:schemeClr>
            </a:solidFill>
            <a:prstDash val="solid"/>
            <a:round/>
            <a:headEnd type="none" w="med" len="med"/>
            <a:tailEnd type="none" w="med" len="med"/>
          </a:ln>
        </p:spPr>
      </p:cxnSp>
      <p:pic>
        <p:nvPicPr>
          <p:cNvPr id="5" name="Picture 3">
            <a:extLst>
              <a:ext uri="{FF2B5EF4-FFF2-40B4-BE49-F238E27FC236}">
                <a16:creationId xmlns:a16="http://schemas.microsoft.com/office/drawing/2014/main" id="{EBCF2971-0107-57A9-E900-AB638C1856D4}"/>
              </a:ext>
            </a:extLst>
          </p:cNvPr>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a:off x="3284357" y="2787833"/>
            <a:ext cx="1324951" cy="9747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company name&#10;&#10;Description automatically generated">
            <a:extLst>
              <a:ext uri="{FF2B5EF4-FFF2-40B4-BE49-F238E27FC236}">
                <a16:creationId xmlns:a16="http://schemas.microsoft.com/office/drawing/2014/main" id="{E4943F93-EE38-D15D-0F44-9D217B03DC5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03823" y="2786430"/>
            <a:ext cx="1050808" cy="1050808"/>
          </a:xfrm>
          <a:prstGeom prst="rect">
            <a:avLst/>
          </a:prstGeom>
        </p:spPr>
      </p:pic>
      <p:pic>
        <p:nvPicPr>
          <p:cNvPr id="15" name="Picture 2" descr="USDA - YouTube">
            <a:extLst>
              <a:ext uri="{FF2B5EF4-FFF2-40B4-BE49-F238E27FC236}">
                <a16:creationId xmlns:a16="http://schemas.microsoft.com/office/drawing/2014/main" id="{1CD44832-FFB7-2381-6320-A486BFB88FD9}"/>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15299" t="18899" r="13230" b="25885"/>
          <a:stretch/>
        </p:blipFill>
        <p:spPr bwMode="auto">
          <a:xfrm>
            <a:off x="165893" y="5295117"/>
            <a:ext cx="1173563" cy="9066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772A1E6-C7D4-53D7-E598-F1516A11197E}"/>
              </a:ext>
            </a:extLst>
          </p:cNvPr>
          <p:cNvPicPr>
            <a:picLocks noChangeAspect="1"/>
          </p:cNvPicPr>
          <p:nvPr/>
        </p:nvPicPr>
        <p:blipFill>
          <a:blip r:embed="rId30"/>
          <a:stretch>
            <a:fillRect/>
          </a:stretch>
        </p:blipFill>
        <p:spPr>
          <a:xfrm>
            <a:off x="77759" y="4213306"/>
            <a:ext cx="1418626" cy="812749"/>
          </a:xfrm>
          <a:prstGeom prst="rect">
            <a:avLst/>
          </a:prstGeom>
        </p:spPr>
      </p:pic>
      <p:pic>
        <p:nvPicPr>
          <p:cNvPr id="1028" name="Picture 4" descr="Oakland Zoo | Oakland CA">
            <a:extLst>
              <a:ext uri="{FF2B5EF4-FFF2-40B4-BE49-F238E27FC236}">
                <a16:creationId xmlns:a16="http://schemas.microsoft.com/office/drawing/2014/main" id="{14F14964-9EFD-3A20-0C83-7B05E7112E2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162033" y="2786430"/>
            <a:ext cx="1050808" cy="10508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30A52DC-BDFC-C4B5-D657-AB1CAADF2CB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348049" y="4329187"/>
            <a:ext cx="1922456" cy="490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080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6">
            <a:extLst>
              <a:ext uri="{FF2B5EF4-FFF2-40B4-BE49-F238E27FC236}">
                <a16:creationId xmlns:a16="http://schemas.microsoft.com/office/drawing/2014/main" id="{0FF8B25F-83A0-469F-924B-8B5067685399}"/>
              </a:ext>
            </a:extLst>
          </p:cNvPr>
          <p:cNvPicPr>
            <a:picLocks noChangeAspect="1"/>
          </p:cNvPicPr>
          <p:nvPr/>
        </p:nvPicPr>
        <p:blipFill rotWithShape="1">
          <a:blip r:embed="rId3"/>
          <a:srcRect l="6292" t="8906" r="8524" b="25713"/>
          <a:stretch/>
        </p:blipFill>
        <p:spPr>
          <a:xfrm>
            <a:off x="0" y="-25508"/>
            <a:ext cx="12192000" cy="6246421"/>
          </a:xfrm>
          <a:prstGeom prst="rect">
            <a:avLst/>
          </a:prstGeom>
        </p:spPr>
      </p:pic>
      <p:sp>
        <p:nvSpPr>
          <p:cNvPr id="2" name="TextBox 1">
            <a:extLst>
              <a:ext uri="{FF2B5EF4-FFF2-40B4-BE49-F238E27FC236}">
                <a16:creationId xmlns:a16="http://schemas.microsoft.com/office/drawing/2014/main" id="{3E7F5940-E967-741A-2CB6-A80F65937D7A}"/>
              </a:ext>
            </a:extLst>
          </p:cNvPr>
          <p:cNvSpPr txBox="1"/>
          <p:nvPr/>
        </p:nvSpPr>
        <p:spPr>
          <a:xfrm>
            <a:off x="4524499" y="866899"/>
            <a:ext cx="3384468" cy="769441"/>
          </a:xfrm>
          <a:prstGeom prst="rect">
            <a:avLst/>
          </a:prstGeom>
          <a:noFill/>
        </p:spPr>
        <p:txBody>
          <a:bodyPr wrap="square" rtlCol="0">
            <a:spAutoFit/>
          </a:bodyPr>
          <a:lstStyle/>
          <a:p>
            <a:r>
              <a:rPr lang="en-US" sz="4400" b="1" dirty="0">
                <a:latin typeface="+mj-lt"/>
              </a:rPr>
              <a:t>Thank you </a:t>
            </a:r>
          </a:p>
        </p:txBody>
      </p:sp>
      <p:sp>
        <p:nvSpPr>
          <p:cNvPr id="5" name="Rectangle: Rounded Corners 4">
            <a:extLst>
              <a:ext uri="{FF2B5EF4-FFF2-40B4-BE49-F238E27FC236}">
                <a16:creationId xmlns:a16="http://schemas.microsoft.com/office/drawing/2014/main" id="{A4471A4E-796C-2AD4-FA05-3498FBD1BCBD}"/>
              </a:ext>
            </a:extLst>
          </p:cNvPr>
          <p:cNvSpPr/>
          <p:nvPr/>
        </p:nvSpPr>
        <p:spPr>
          <a:xfrm>
            <a:off x="7908967" y="3724716"/>
            <a:ext cx="4011219" cy="449714"/>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 name="TextBox 7">
            <a:extLst>
              <a:ext uri="{FF2B5EF4-FFF2-40B4-BE49-F238E27FC236}">
                <a16:creationId xmlns:a16="http://schemas.microsoft.com/office/drawing/2014/main" id="{1D164D2A-1355-FABD-693A-CE9231685DF7}"/>
              </a:ext>
            </a:extLst>
          </p:cNvPr>
          <p:cNvSpPr txBox="1"/>
          <p:nvPr/>
        </p:nvSpPr>
        <p:spPr>
          <a:xfrm>
            <a:off x="7794830" y="4223688"/>
            <a:ext cx="4239491" cy="1200329"/>
          </a:xfrm>
          <a:prstGeom prst="rect">
            <a:avLst/>
          </a:prstGeom>
          <a:noFill/>
        </p:spPr>
        <p:txBody>
          <a:bodyPr wrap="square">
            <a:spAutoFit/>
          </a:bodyPr>
          <a:lstStyle/>
          <a:p>
            <a:pPr lvl="0">
              <a:buFontTx/>
              <a:buNone/>
            </a:pPr>
            <a:r>
              <a:rPr lang="en-US" b="1" dirty="0"/>
              <a:t>Ashleigh Blackford </a:t>
            </a:r>
            <a:r>
              <a:rPr lang="en-US" dirty="0"/>
              <a:t>–Program Coordinator: </a:t>
            </a:r>
          </a:p>
          <a:p>
            <a:pPr lvl="0">
              <a:buFontTx/>
              <a:buNone/>
            </a:pPr>
            <a:r>
              <a:rPr lang="en-US" dirty="0"/>
              <a:t>ashleigh_blackford@fws.gov</a:t>
            </a:r>
          </a:p>
          <a:p>
            <a:pPr lvl="0">
              <a:buFontTx/>
              <a:buNone/>
            </a:pPr>
            <a:r>
              <a:rPr lang="en-US" b="1" dirty="0"/>
              <a:t>Steve Kirkland </a:t>
            </a:r>
            <a:r>
              <a:rPr lang="en-US" dirty="0"/>
              <a:t>– Field Coordinator:  </a:t>
            </a:r>
          </a:p>
          <a:p>
            <a:pPr lvl="0">
              <a:buFontTx/>
              <a:buNone/>
            </a:pPr>
            <a:r>
              <a:rPr lang="en-US" dirty="0"/>
              <a:t>steve_kirkland@fws.gov</a:t>
            </a:r>
          </a:p>
        </p:txBody>
      </p:sp>
      <p:sp>
        <p:nvSpPr>
          <p:cNvPr id="9" name="Rectangle: Rounded Corners 4">
            <a:extLst>
              <a:ext uri="{FF2B5EF4-FFF2-40B4-BE49-F238E27FC236}">
                <a16:creationId xmlns:a16="http://schemas.microsoft.com/office/drawing/2014/main" id="{50032D0E-D00D-34D4-486E-CDDB8EEA2512}"/>
              </a:ext>
            </a:extLst>
          </p:cNvPr>
          <p:cNvSpPr txBox="1"/>
          <p:nvPr/>
        </p:nvSpPr>
        <p:spPr>
          <a:xfrm>
            <a:off x="8117112" y="3626408"/>
            <a:ext cx="3966359" cy="6463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2400" kern="1200" dirty="0"/>
              <a:t>Condor Recovery Program</a:t>
            </a:r>
          </a:p>
        </p:txBody>
      </p:sp>
    </p:spTree>
    <p:extLst>
      <p:ext uri="{BB962C8B-B14F-4D97-AF65-F5344CB8AC3E}">
        <p14:creationId xmlns:p14="http://schemas.microsoft.com/office/powerpoint/2010/main" val="1502218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2CA07-040A-4F5F-AA62-625B3CF18E5B}"/>
              </a:ext>
            </a:extLst>
          </p:cNvPr>
          <p:cNvSpPr>
            <a:spLocks noGrp="1"/>
          </p:cNvSpPr>
          <p:nvPr>
            <p:ph type="title" idx="4294967295"/>
          </p:nvPr>
        </p:nvSpPr>
        <p:spPr>
          <a:xfrm>
            <a:off x="724830" y="639399"/>
            <a:ext cx="5080000" cy="933450"/>
          </a:xfrm>
        </p:spPr>
        <p:txBody>
          <a:bodyPr/>
          <a:lstStyle/>
          <a:p>
            <a:r>
              <a:rPr lang="en-US" b="1" dirty="0"/>
              <a:t>Overview</a:t>
            </a:r>
          </a:p>
        </p:txBody>
      </p:sp>
      <p:pic>
        <p:nvPicPr>
          <p:cNvPr id="4" name="Picture 3" descr="Picture1.jpg">
            <a:extLst>
              <a:ext uri="{FF2B5EF4-FFF2-40B4-BE49-F238E27FC236}">
                <a16:creationId xmlns:a16="http://schemas.microsoft.com/office/drawing/2014/main" id="{5F1010E4-03A4-4F3D-9CFB-EC91BA77923E}"/>
              </a:ext>
            </a:extLst>
          </p:cNvPr>
          <p:cNvPicPr>
            <a:picLocks noChangeAspect="1"/>
          </p:cNvPicPr>
          <p:nvPr/>
        </p:nvPicPr>
        <p:blipFill rotWithShape="1">
          <a:blip r:embed="rId3"/>
          <a:srcRect r="4" b="8"/>
          <a:stretch/>
        </p:blipFill>
        <p:spPr>
          <a:xfrm>
            <a:off x="6527817" y="1106124"/>
            <a:ext cx="5247354" cy="4762970"/>
          </a:xfrm>
          <a:prstGeom prst="rect">
            <a:avLst/>
          </a:prstGeom>
          <a:ln w="25400">
            <a:solidFill>
              <a:schemeClr val="tx1"/>
            </a:solidFill>
          </a:ln>
        </p:spPr>
      </p:pic>
      <p:sp>
        <p:nvSpPr>
          <p:cNvPr id="5" name="TextBox 4">
            <a:extLst>
              <a:ext uri="{FF2B5EF4-FFF2-40B4-BE49-F238E27FC236}">
                <a16:creationId xmlns:a16="http://schemas.microsoft.com/office/drawing/2014/main" id="{FABEE1B0-6748-4151-B646-98D7B065EAAB}"/>
              </a:ext>
            </a:extLst>
          </p:cNvPr>
          <p:cNvSpPr txBox="1"/>
          <p:nvPr/>
        </p:nvSpPr>
        <p:spPr>
          <a:xfrm>
            <a:off x="624468" y="1806498"/>
            <a:ext cx="4895386" cy="3877985"/>
          </a:xfrm>
          <a:prstGeom prst="rect">
            <a:avLst/>
          </a:prstGeom>
          <a:noFill/>
        </p:spPr>
        <p:txBody>
          <a:bodyPr wrap="square" rtlCol="0">
            <a:spAutoFit/>
          </a:bodyPr>
          <a:lstStyle/>
          <a:p>
            <a:pPr marL="285750" marR="0" lvl="0" indent="-28575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History of the Program</a:t>
            </a:r>
          </a:p>
          <a:p>
            <a:pPr marL="285750" marR="0" lvl="0" indent="-285750">
              <a:spcBef>
                <a:spcPts val="0"/>
              </a:spcBef>
              <a:spcAft>
                <a:spcPts val="0"/>
              </a:spcAft>
              <a:buFont typeface="Arial" panose="020B0604020202020204" pitchFamily="34" charset="0"/>
              <a:buChar char="•"/>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Current Status </a:t>
            </a:r>
          </a:p>
          <a:p>
            <a:pPr marL="285750" marR="0" lvl="0" indent="-285750">
              <a:spcBef>
                <a:spcPts val="0"/>
              </a:spcBef>
              <a:spcAft>
                <a:spcPts val="0"/>
              </a:spcAft>
              <a:buFont typeface="Arial" panose="020B0604020202020204" pitchFamily="34" charset="0"/>
              <a:buChar char="•"/>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Priority Actions</a:t>
            </a:r>
          </a:p>
          <a:p>
            <a:pPr marL="742950" lvl="1" indent="-285750">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Addressing threats</a:t>
            </a:r>
          </a:p>
          <a:p>
            <a:pPr marL="742950" lvl="1"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Captive breeding and release</a:t>
            </a:r>
          </a:p>
          <a:p>
            <a:pPr marL="742950" lvl="1"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Education and Outreach</a:t>
            </a:r>
          </a:p>
          <a:p>
            <a:pPr marL="742950" lvl="1" indent="-285750">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Collaborative planning</a:t>
            </a:r>
          </a:p>
          <a:p>
            <a:pPr marL="742950" lvl="1" indent="-285750">
              <a:buFont typeface="Arial" panose="020B0604020202020204" pitchFamily="34" charset="0"/>
              <a:buChar char="•"/>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Feather repositories</a:t>
            </a:r>
          </a:p>
          <a:p>
            <a:pPr marL="285750" marR="0" lvl="0" indent="-285750">
              <a:spcBef>
                <a:spcPts val="0"/>
              </a:spcBef>
              <a:spcAft>
                <a:spcPts val="0"/>
              </a:spcAft>
              <a:buFont typeface="Arial" panose="020B0604020202020204" pitchFamily="34" charset="0"/>
              <a:buChar char="•"/>
            </a:pPr>
            <a:endParaRPr lang="en-US" sz="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Rectangle 5">
            <a:extLst>
              <a:ext uri="{FF2B5EF4-FFF2-40B4-BE49-F238E27FC236}">
                <a16:creationId xmlns:a16="http://schemas.microsoft.com/office/drawing/2014/main" id="{C8319B59-2472-4B74-B118-0A60989556CC}"/>
              </a:ext>
            </a:extLst>
          </p:cNvPr>
          <p:cNvSpPr/>
          <p:nvPr/>
        </p:nvSpPr>
        <p:spPr>
          <a:xfrm>
            <a:off x="602166" y="1572849"/>
            <a:ext cx="4125951" cy="457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759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11839-002A-43F9-A957-8CDD95CA1E50}"/>
              </a:ext>
            </a:extLst>
          </p:cNvPr>
          <p:cNvSpPr>
            <a:spLocks noGrp="1"/>
          </p:cNvSpPr>
          <p:nvPr>
            <p:ph type="title" idx="4294967295"/>
          </p:nvPr>
        </p:nvSpPr>
        <p:spPr>
          <a:xfrm>
            <a:off x="7021965" y="-77427"/>
            <a:ext cx="2680835" cy="1450975"/>
          </a:xfrm>
        </p:spPr>
        <p:txBody>
          <a:bodyPr>
            <a:normAutofit/>
          </a:bodyPr>
          <a:lstStyle/>
          <a:p>
            <a:r>
              <a:rPr lang="en-US" b="1" dirty="0"/>
              <a:t>History</a:t>
            </a:r>
          </a:p>
        </p:txBody>
      </p:sp>
      <p:sp>
        <p:nvSpPr>
          <p:cNvPr id="3" name="Content Placeholder 2">
            <a:extLst>
              <a:ext uri="{FF2B5EF4-FFF2-40B4-BE49-F238E27FC236}">
                <a16:creationId xmlns:a16="http://schemas.microsoft.com/office/drawing/2014/main" id="{FE6A2052-654C-46CA-B7FF-DE5C9C43CAA5}"/>
              </a:ext>
            </a:extLst>
          </p:cNvPr>
          <p:cNvSpPr>
            <a:spLocks noGrp="1"/>
          </p:cNvSpPr>
          <p:nvPr>
            <p:ph idx="4294967295"/>
          </p:nvPr>
        </p:nvSpPr>
        <p:spPr>
          <a:xfrm>
            <a:off x="5218770" y="1777640"/>
            <a:ext cx="6617629" cy="3706812"/>
          </a:xfrm>
        </p:spPr>
        <p:txBody>
          <a:bodyPr>
            <a:normAutofit fontScale="92500"/>
          </a:bodyPr>
          <a:lstStyle/>
          <a:p>
            <a:pPr marL="0" indent="0">
              <a:buNone/>
            </a:pPr>
            <a:r>
              <a:rPr lang="en-US" sz="2400" dirty="0"/>
              <a:t>1967 Listed under Endangered Species Preservation Act</a:t>
            </a:r>
          </a:p>
          <a:p>
            <a:pPr marL="0" indent="0">
              <a:buNone/>
            </a:pPr>
            <a:r>
              <a:rPr lang="en-US" sz="2400" dirty="0"/>
              <a:t>1975 Recovery Team was established</a:t>
            </a:r>
          </a:p>
          <a:p>
            <a:pPr marL="0" indent="0">
              <a:buNone/>
            </a:pPr>
            <a:r>
              <a:rPr lang="en-US" sz="2400" dirty="0"/>
              <a:t>1987 Last wild condor captured </a:t>
            </a:r>
          </a:p>
          <a:p>
            <a:pPr marL="0" indent="0">
              <a:buNone/>
            </a:pPr>
            <a:r>
              <a:rPr lang="en-US" sz="2400" dirty="0"/>
              <a:t>1988 First successful breeding of condors in the captivity</a:t>
            </a:r>
          </a:p>
          <a:p>
            <a:pPr marL="0" indent="0">
              <a:buNone/>
            </a:pPr>
            <a:r>
              <a:rPr lang="en-US" sz="2400" dirty="0"/>
              <a:t>1992 First captive reared condor released back into the wild</a:t>
            </a:r>
          </a:p>
          <a:p>
            <a:pPr marL="0" indent="0">
              <a:buNone/>
            </a:pPr>
            <a:r>
              <a:rPr lang="en-US" sz="2400" dirty="0"/>
              <a:t>Release sites established in 1992, 1996, 1997, 2002, 2003, 2022 </a:t>
            </a:r>
          </a:p>
          <a:p>
            <a:endParaRPr lang="en-US" sz="1700" dirty="0"/>
          </a:p>
        </p:txBody>
      </p:sp>
      <p:pic>
        <p:nvPicPr>
          <p:cNvPr id="5" name="Picture 1" descr="Copy of IC1_Mar.22.84.jpg">
            <a:extLst>
              <a:ext uri="{FF2B5EF4-FFF2-40B4-BE49-F238E27FC236}">
                <a16:creationId xmlns:a16="http://schemas.microsoft.com/office/drawing/2014/main" id="{7CB1F195-C189-4984-B6E5-DB98F7D1493B}"/>
              </a:ext>
            </a:extLst>
          </p:cNvPr>
          <p:cNvPicPr>
            <a:picLocks noChangeAspect="1"/>
          </p:cNvPicPr>
          <p:nvPr/>
        </p:nvPicPr>
        <p:blipFill>
          <a:blip r:embed="rId3">
            <a:extLst>
              <a:ext uri="{28A0092B-C50C-407E-A947-70E740481C1C}">
                <a14:useLocalDpi xmlns:a14="http://schemas.microsoft.com/office/drawing/2010/main" val="0"/>
              </a:ext>
            </a:extLst>
          </a:blip>
          <a:srcRect t="10275" b="10954"/>
          <a:stretch>
            <a:fillRect/>
          </a:stretch>
        </p:blipFill>
        <p:spPr bwMode="auto">
          <a:xfrm>
            <a:off x="355601" y="1014726"/>
            <a:ext cx="3603496" cy="482854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7A511A-14E9-4CDA-89FC-1A828DBF4793}"/>
              </a:ext>
            </a:extLst>
          </p:cNvPr>
          <p:cNvSpPr/>
          <p:nvPr/>
        </p:nvSpPr>
        <p:spPr>
          <a:xfrm>
            <a:off x="6096000" y="1552818"/>
            <a:ext cx="4125951" cy="457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1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28802-3BF2-40AB-9644-00D6F097B16A}"/>
              </a:ext>
            </a:extLst>
          </p:cNvPr>
          <p:cNvSpPr>
            <a:spLocks noGrp="1"/>
          </p:cNvSpPr>
          <p:nvPr>
            <p:ph type="title" idx="4294967295"/>
          </p:nvPr>
        </p:nvSpPr>
        <p:spPr>
          <a:xfrm>
            <a:off x="454266" y="242014"/>
            <a:ext cx="7984837" cy="727466"/>
          </a:xfrm>
        </p:spPr>
        <p:txBody>
          <a:bodyPr/>
          <a:lstStyle/>
          <a:p>
            <a:r>
              <a:rPr lang="en-US" b="1" dirty="0"/>
              <a:t>Current Population</a:t>
            </a:r>
          </a:p>
        </p:txBody>
      </p:sp>
      <p:sp>
        <p:nvSpPr>
          <p:cNvPr id="3" name="Content Placeholder 2">
            <a:extLst>
              <a:ext uri="{FF2B5EF4-FFF2-40B4-BE49-F238E27FC236}">
                <a16:creationId xmlns:a16="http://schemas.microsoft.com/office/drawing/2014/main" id="{C432CD24-A33A-4BCE-805F-9E0327A30A77}"/>
              </a:ext>
            </a:extLst>
          </p:cNvPr>
          <p:cNvSpPr>
            <a:spLocks noGrp="1"/>
          </p:cNvSpPr>
          <p:nvPr>
            <p:ph idx="4294967295"/>
          </p:nvPr>
        </p:nvSpPr>
        <p:spPr>
          <a:xfrm>
            <a:off x="156911" y="1306031"/>
            <a:ext cx="5905964" cy="4451389"/>
          </a:xfrm>
        </p:spPr>
        <p:txBody>
          <a:bodyPr>
            <a:normAutofit fontScale="32500" lnSpcReduction="20000"/>
          </a:bodyPr>
          <a:lstStyle/>
          <a:p>
            <a:pPr marL="0" indent="0">
              <a:buNone/>
            </a:pPr>
            <a:r>
              <a:rPr lang="en-US" sz="9600" b="1" dirty="0"/>
              <a:t>2022 - Free Flying Population 347 </a:t>
            </a:r>
          </a:p>
          <a:p>
            <a:endParaRPr lang="en-US" sz="2500" dirty="0"/>
          </a:p>
          <a:p>
            <a:r>
              <a:rPr lang="en-US" sz="8000" dirty="0"/>
              <a:t>Arizona – 116 </a:t>
            </a:r>
          </a:p>
          <a:p>
            <a:r>
              <a:rPr lang="en-US" sz="8000" dirty="0"/>
              <a:t>California – 183</a:t>
            </a:r>
          </a:p>
          <a:p>
            <a:pPr lvl="1"/>
            <a:r>
              <a:rPr lang="en-US" sz="8000" dirty="0"/>
              <a:t>Southern - 89</a:t>
            </a:r>
          </a:p>
          <a:p>
            <a:pPr lvl="1"/>
            <a:r>
              <a:rPr lang="en-US" sz="8000" dirty="0"/>
              <a:t>Central – 94</a:t>
            </a:r>
          </a:p>
          <a:p>
            <a:r>
              <a:rPr lang="en-US" sz="8000" dirty="0"/>
              <a:t>Pacific Northwest – 8</a:t>
            </a:r>
          </a:p>
          <a:p>
            <a:r>
              <a:rPr lang="en-US" sz="8000" dirty="0"/>
              <a:t>Baja – 40 </a:t>
            </a:r>
          </a:p>
          <a:p>
            <a:endParaRPr lang="en-US" sz="2667" dirty="0"/>
          </a:p>
          <a:p>
            <a:r>
              <a:rPr lang="en-US" sz="4800" dirty="0"/>
              <a:t>*Does not include the Pacific Northwest</a:t>
            </a:r>
          </a:p>
          <a:p>
            <a:r>
              <a:rPr lang="en-US" sz="4800" dirty="0"/>
              <a:t> release site that was established in 2022</a:t>
            </a:r>
          </a:p>
          <a:p>
            <a:endParaRPr lang="en-US" dirty="0"/>
          </a:p>
        </p:txBody>
      </p:sp>
      <p:sp>
        <p:nvSpPr>
          <p:cNvPr id="122" name="Rectangle 121">
            <a:extLst>
              <a:ext uri="{FF2B5EF4-FFF2-40B4-BE49-F238E27FC236}">
                <a16:creationId xmlns:a16="http://schemas.microsoft.com/office/drawing/2014/main" id="{0ECA832F-E68E-4BDF-922C-0291F3607372}"/>
              </a:ext>
            </a:extLst>
          </p:cNvPr>
          <p:cNvSpPr/>
          <p:nvPr/>
        </p:nvSpPr>
        <p:spPr>
          <a:xfrm flipV="1">
            <a:off x="356839" y="1020464"/>
            <a:ext cx="5527450" cy="8173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120">
            <a:extLst>
              <a:ext uri="{FF2B5EF4-FFF2-40B4-BE49-F238E27FC236}">
                <a16:creationId xmlns:a16="http://schemas.microsoft.com/office/drawing/2014/main" id="{CF96162E-9979-C0D6-8594-C8A50A3E6462}"/>
              </a:ext>
            </a:extLst>
          </p:cNvPr>
          <p:cNvPicPr>
            <a:picLocks noChangeAspect="1"/>
          </p:cNvPicPr>
          <p:nvPr/>
        </p:nvPicPr>
        <p:blipFill>
          <a:blip r:embed="rId3"/>
          <a:stretch>
            <a:fillRect/>
          </a:stretch>
        </p:blipFill>
        <p:spPr>
          <a:xfrm>
            <a:off x="4431103" y="1633622"/>
            <a:ext cx="7760897" cy="4735596"/>
          </a:xfrm>
          <a:prstGeom prst="rect">
            <a:avLst/>
          </a:prstGeom>
        </p:spPr>
      </p:pic>
    </p:spTree>
    <p:extLst>
      <p:ext uri="{BB962C8B-B14F-4D97-AF65-F5344CB8AC3E}">
        <p14:creationId xmlns:p14="http://schemas.microsoft.com/office/powerpoint/2010/main" val="69218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C9D135-2BF4-4694-8732-88EEE18AA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778FCE6-4D20-4A9A-90B4-C948024E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FBCBF307-3BC6-4D33-BC45-E7DADD14F2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A9C77DBE-43B2-4580-9C81-52DE557B7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F2269B0-1098-43B6-9210-508883B29434}"/>
              </a:ext>
            </a:extLst>
          </p:cNvPr>
          <p:cNvPicPr>
            <a:picLocks noChangeAspect="1"/>
          </p:cNvPicPr>
          <p:nvPr/>
        </p:nvPicPr>
        <p:blipFill>
          <a:blip r:embed="rId3"/>
          <a:stretch/>
        </p:blipFill>
        <p:spPr>
          <a:xfrm>
            <a:off x="51439" y="549878"/>
            <a:ext cx="7454028" cy="5758244"/>
          </a:xfrm>
          <a:prstGeom prst="rect">
            <a:avLst/>
          </a:prstGeom>
        </p:spPr>
      </p:pic>
      <p:sp>
        <p:nvSpPr>
          <p:cNvPr id="18" name="Rectangle 17">
            <a:extLst>
              <a:ext uri="{FF2B5EF4-FFF2-40B4-BE49-F238E27FC236}">
                <a16:creationId xmlns:a16="http://schemas.microsoft.com/office/drawing/2014/main" id="{AE2EEEB7-07F4-4B3C-A872-E13A22D84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DC7650F1-3F0F-4C41-8092-531D3364227E}"/>
              </a:ext>
            </a:extLst>
          </p:cNvPr>
          <p:cNvSpPr txBox="1"/>
          <p:nvPr/>
        </p:nvSpPr>
        <p:spPr>
          <a:xfrm>
            <a:off x="8326844" y="1900603"/>
            <a:ext cx="3813717" cy="1266555"/>
          </a:xfrm>
          <a:prstGeom prst="rect">
            <a:avLst/>
          </a:prstGeom>
        </p:spPr>
        <p:txBody>
          <a:bodyPr vert="horz" lIns="91440" tIns="45720" rIns="91440" bIns="45720" rtlCol="0" anchor="b">
            <a:noAutofit/>
          </a:bodyPr>
          <a:lstStyle/>
          <a:p>
            <a:pPr>
              <a:lnSpc>
                <a:spcPct val="85000"/>
              </a:lnSpc>
              <a:spcBef>
                <a:spcPct val="0"/>
              </a:spcBef>
              <a:spcAft>
                <a:spcPts val="600"/>
              </a:spcAft>
            </a:pPr>
            <a:r>
              <a:rPr kumimoji="0" lang="en-US" sz="4800" b="0" i="0" u="none" strike="noStrike" cap="none" spc="-50" normalizeH="0" noProof="0" dirty="0">
                <a:ln>
                  <a:noFill/>
                </a:ln>
                <a:solidFill>
                  <a:srgbClr val="FFFFFF"/>
                </a:solidFill>
                <a:effectLst/>
                <a:uLnTx/>
                <a:uFillTx/>
                <a:latin typeface="+mj-lt"/>
                <a:ea typeface="+mj-ea"/>
                <a:cs typeface="+mj-cs"/>
              </a:rPr>
              <a:t>Geographic</a:t>
            </a:r>
            <a:br>
              <a:rPr kumimoji="0" lang="en-US" sz="4800" b="0" i="0" u="none" strike="noStrike" cap="none" spc="-50" normalizeH="0" noProof="0" dirty="0">
                <a:ln>
                  <a:noFill/>
                </a:ln>
                <a:solidFill>
                  <a:srgbClr val="FFFFFF"/>
                </a:solidFill>
                <a:effectLst/>
                <a:uLnTx/>
                <a:uFillTx/>
                <a:latin typeface="+mj-lt"/>
                <a:ea typeface="+mj-ea"/>
                <a:cs typeface="+mj-cs"/>
              </a:rPr>
            </a:br>
            <a:r>
              <a:rPr kumimoji="0" lang="en-US" sz="4800" b="0" i="0" u="none" strike="noStrike" cap="none" spc="-50" normalizeH="0" noProof="0" dirty="0">
                <a:ln>
                  <a:noFill/>
                </a:ln>
                <a:solidFill>
                  <a:srgbClr val="FFFFFF"/>
                </a:solidFill>
                <a:effectLst/>
                <a:uLnTx/>
                <a:uFillTx/>
                <a:latin typeface="+mj-lt"/>
                <a:ea typeface="+mj-ea"/>
                <a:cs typeface="+mj-cs"/>
              </a:rPr>
              <a:t>Distribution</a:t>
            </a:r>
            <a:endParaRPr lang="en-US" sz="4800" spc="-50" dirty="0">
              <a:solidFill>
                <a:srgbClr val="FFFFFF"/>
              </a:solidFill>
              <a:latin typeface="+mj-lt"/>
              <a:ea typeface="+mj-ea"/>
              <a:cs typeface="+mj-cs"/>
            </a:endParaRPr>
          </a:p>
        </p:txBody>
      </p:sp>
      <p:sp>
        <p:nvSpPr>
          <p:cNvPr id="20" name="Rectangle 19">
            <a:extLst>
              <a:ext uri="{FF2B5EF4-FFF2-40B4-BE49-F238E27FC236}">
                <a16:creationId xmlns:a16="http://schemas.microsoft.com/office/drawing/2014/main" id="{BD33F139-16D4-4A34-9C64-4B22E8E82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1" name="Object 3">
            <a:extLst>
              <a:ext uri="{FF2B5EF4-FFF2-40B4-BE49-F238E27FC236}">
                <a16:creationId xmlns:a16="http://schemas.microsoft.com/office/drawing/2014/main" id="{6B4A4DEE-ABD2-4B6B-ADFD-18CF7528C7B6}"/>
              </a:ext>
            </a:extLst>
          </p:cNvPr>
          <p:cNvGraphicFramePr>
            <a:graphicFrameLocks noChangeAspect="1"/>
          </p:cNvGraphicFramePr>
          <p:nvPr>
            <p:extLst>
              <p:ext uri="{D42A27DB-BD31-4B8C-83A1-F6EECF244321}">
                <p14:modId xmlns:p14="http://schemas.microsoft.com/office/powerpoint/2010/main" val="2315909314"/>
              </p:ext>
            </p:extLst>
          </p:nvPr>
        </p:nvGraphicFramePr>
        <p:xfrm>
          <a:off x="7998994" y="4006247"/>
          <a:ext cx="3825875" cy="2301875"/>
        </p:xfrm>
        <a:graphic>
          <a:graphicData uri="http://schemas.openxmlformats.org/presentationml/2006/ole">
            <mc:AlternateContent xmlns:mc="http://schemas.openxmlformats.org/markup-compatibility/2006">
              <mc:Choice xmlns:v="urn:schemas-microsoft-com:vml" Requires="v">
                <p:oleObj name="Photo House" r:id="rId4" imgW="708923077" imgH="410769231" progId="Photohse.Document">
                  <p:embed/>
                </p:oleObj>
              </mc:Choice>
              <mc:Fallback>
                <p:oleObj name="Photo House" r:id="rId4" imgW="708923077" imgH="410769231" progId="Photohse.Document">
                  <p:embed/>
                  <p:pic>
                    <p:nvPicPr>
                      <p:cNvPr id="11" name="Object 3">
                        <a:extLst>
                          <a:ext uri="{FF2B5EF4-FFF2-40B4-BE49-F238E27FC236}">
                            <a16:creationId xmlns:a16="http://schemas.microsoft.com/office/drawing/2014/main" id="{6B4A4DEE-ABD2-4B6B-ADFD-18CF7528C7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8994" y="4006247"/>
                        <a:ext cx="3825875" cy="2301875"/>
                      </a:xfrm>
                      <a:prstGeom prst="rect">
                        <a:avLst/>
                      </a:prstGeom>
                      <a:noFill/>
                      <a:ln w="25400">
                        <a:solidFill>
                          <a:schemeClr val="tx1"/>
                        </a:solidFill>
                      </a:ln>
                      <a:effectLst/>
                    </p:spPr>
                  </p:pic>
                </p:oleObj>
              </mc:Fallback>
            </mc:AlternateContent>
          </a:graphicData>
        </a:graphic>
      </p:graphicFrame>
    </p:spTree>
    <p:extLst>
      <p:ext uri="{BB962C8B-B14F-4D97-AF65-F5344CB8AC3E}">
        <p14:creationId xmlns:p14="http://schemas.microsoft.com/office/powerpoint/2010/main" val="1232244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81A804-8FB9-40D1-A6EB-40D1C83DE90A}"/>
              </a:ext>
            </a:extLst>
          </p:cNvPr>
          <p:cNvSpPr>
            <a:spLocks noGrp="1"/>
          </p:cNvSpPr>
          <p:nvPr>
            <p:ph type="title" idx="4294967295"/>
          </p:nvPr>
        </p:nvSpPr>
        <p:spPr>
          <a:xfrm>
            <a:off x="145426" y="179506"/>
            <a:ext cx="8571854" cy="958368"/>
          </a:xfrm>
        </p:spPr>
        <p:txBody>
          <a:bodyPr>
            <a:normAutofit/>
          </a:bodyPr>
          <a:lstStyle/>
          <a:p>
            <a:r>
              <a:rPr lang="en-US" sz="4400" b="1" dirty="0"/>
              <a:t>Program Priorities </a:t>
            </a:r>
            <a:r>
              <a:rPr lang="en-US" sz="3200" b="1" dirty="0"/>
              <a:t>- Implementing Recovery </a:t>
            </a:r>
          </a:p>
        </p:txBody>
      </p:sp>
      <p:sp>
        <p:nvSpPr>
          <p:cNvPr id="4" name="Content Placeholder 3">
            <a:extLst>
              <a:ext uri="{FF2B5EF4-FFF2-40B4-BE49-F238E27FC236}">
                <a16:creationId xmlns:a16="http://schemas.microsoft.com/office/drawing/2014/main" id="{8ECE264D-31DF-4C49-A5D4-97EA65E62612}"/>
              </a:ext>
            </a:extLst>
          </p:cNvPr>
          <p:cNvSpPr>
            <a:spLocks noGrp="1"/>
          </p:cNvSpPr>
          <p:nvPr>
            <p:ph idx="4294967295"/>
          </p:nvPr>
        </p:nvSpPr>
        <p:spPr>
          <a:xfrm>
            <a:off x="430434" y="1735204"/>
            <a:ext cx="5950574" cy="4022725"/>
          </a:xfrm>
        </p:spPr>
        <p:txBody>
          <a:bodyPr>
            <a:normAutofit/>
          </a:bodyPr>
          <a:lstStyle/>
          <a:p>
            <a:pPr lvl="1"/>
            <a:r>
              <a:rPr lang="en-US" sz="3200" dirty="0"/>
              <a:t>Addressing threats</a:t>
            </a:r>
          </a:p>
          <a:p>
            <a:pPr lvl="1"/>
            <a:endParaRPr lang="en-US" sz="1100" dirty="0"/>
          </a:p>
          <a:p>
            <a:pPr lvl="1"/>
            <a:r>
              <a:rPr lang="en-US" sz="3200" dirty="0"/>
              <a:t>Captive breeding</a:t>
            </a:r>
          </a:p>
          <a:p>
            <a:pPr lvl="1"/>
            <a:endParaRPr lang="en-US" sz="1100" dirty="0"/>
          </a:p>
          <a:p>
            <a:pPr lvl="1"/>
            <a:r>
              <a:rPr lang="en-US" sz="3200" dirty="0"/>
              <a:t>Monitoring </a:t>
            </a:r>
          </a:p>
          <a:p>
            <a:pPr lvl="1"/>
            <a:endParaRPr lang="en-US" sz="1000" dirty="0"/>
          </a:p>
          <a:p>
            <a:pPr lvl="1"/>
            <a:r>
              <a:rPr lang="en-US" sz="3200" dirty="0"/>
              <a:t>Outreach &amp; Education</a:t>
            </a:r>
          </a:p>
          <a:p>
            <a:pPr lvl="1"/>
            <a:endParaRPr lang="en-US" sz="1000" dirty="0"/>
          </a:p>
          <a:p>
            <a:pPr lvl="1"/>
            <a:r>
              <a:rPr lang="en-US" sz="3200" dirty="0"/>
              <a:t>Collaborative Planning</a:t>
            </a:r>
          </a:p>
          <a:p>
            <a:endParaRPr lang="en-US" dirty="0"/>
          </a:p>
        </p:txBody>
      </p:sp>
      <p:pic>
        <p:nvPicPr>
          <p:cNvPr id="5" name="Picture 4" descr="C:\Users\jmccamman\Desktop\cool-condor-with-wings-spread.jpg">
            <a:extLst>
              <a:ext uri="{FF2B5EF4-FFF2-40B4-BE49-F238E27FC236}">
                <a16:creationId xmlns:a16="http://schemas.microsoft.com/office/drawing/2014/main" id="{B1CBBAB7-F759-4EED-B2D4-A22D7F9E92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09" r="15697" b="2"/>
          <a:stretch/>
        </p:blipFill>
        <p:spPr bwMode="auto">
          <a:xfrm>
            <a:off x="6096000" y="1408691"/>
            <a:ext cx="5950575" cy="492846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741086E-4895-4A90-8CAA-B0565758014F}"/>
              </a:ext>
            </a:extLst>
          </p:cNvPr>
          <p:cNvSpPr/>
          <p:nvPr/>
        </p:nvSpPr>
        <p:spPr>
          <a:xfrm flipV="1">
            <a:off x="145425" y="1266325"/>
            <a:ext cx="8772151" cy="457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320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n 7">
            <a:extLst>
              <a:ext uri="{FF2B5EF4-FFF2-40B4-BE49-F238E27FC236}">
                <a16:creationId xmlns:a16="http://schemas.microsoft.com/office/drawing/2014/main" id="{0985B845-F827-46E0-9071-FAD1B5359597}"/>
              </a:ext>
            </a:extLst>
          </p:cNvPr>
          <p:cNvPicPr>
            <a:picLocks noChangeAspect="1"/>
          </p:cNvPicPr>
          <p:nvPr/>
        </p:nvPicPr>
        <p:blipFill rotWithShape="1">
          <a:blip r:embed="rId3"/>
          <a:srcRect l="27848" b="12162"/>
          <a:stretch/>
        </p:blipFill>
        <p:spPr>
          <a:xfrm>
            <a:off x="7989146" y="3691635"/>
            <a:ext cx="4176536" cy="2605807"/>
          </a:xfrm>
          <a:prstGeom prst="rect">
            <a:avLst/>
          </a:prstGeom>
          <a:ln w="25400">
            <a:solidFill>
              <a:srgbClr val="000000"/>
            </a:solidFill>
          </a:ln>
        </p:spPr>
      </p:pic>
      <p:pic>
        <p:nvPicPr>
          <p:cNvPr id="4" name="Picture 3" descr="mage result for non lead hunting workshops">
            <a:extLst>
              <a:ext uri="{FF2B5EF4-FFF2-40B4-BE49-F238E27FC236}">
                <a16:creationId xmlns:a16="http://schemas.microsoft.com/office/drawing/2014/main" id="{CDB383B8-0CC8-480C-85D1-E1953A7733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16" t="2375" b="1"/>
          <a:stretch/>
        </p:blipFill>
        <p:spPr bwMode="auto">
          <a:xfrm>
            <a:off x="7982362" y="841048"/>
            <a:ext cx="4209638" cy="2906409"/>
          </a:xfrm>
          <a:prstGeom prst="rect">
            <a:avLst/>
          </a:prstGeom>
          <a:noFill/>
          <a:ln w="25400">
            <a:solidFill>
              <a:srgbClr val="000000"/>
            </a:solidFill>
          </a:ln>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E20EC1B-381D-4D7F-98FA-19FF6962CCFD}"/>
              </a:ext>
            </a:extLst>
          </p:cNvPr>
          <p:cNvSpPr txBox="1">
            <a:spLocks/>
          </p:cNvSpPr>
          <p:nvPr/>
        </p:nvSpPr>
        <p:spPr>
          <a:xfrm>
            <a:off x="521753" y="-7898"/>
            <a:ext cx="2768805" cy="83694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t>Threats</a:t>
            </a:r>
          </a:p>
        </p:txBody>
      </p:sp>
      <p:sp>
        <p:nvSpPr>
          <p:cNvPr id="6" name="Rectangle 5">
            <a:extLst>
              <a:ext uri="{FF2B5EF4-FFF2-40B4-BE49-F238E27FC236}">
                <a16:creationId xmlns:a16="http://schemas.microsoft.com/office/drawing/2014/main" id="{326B3A71-B6E3-4A47-AA88-6F0319DAAD4C}"/>
              </a:ext>
            </a:extLst>
          </p:cNvPr>
          <p:cNvSpPr/>
          <p:nvPr/>
        </p:nvSpPr>
        <p:spPr>
          <a:xfrm>
            <a:off x="149073" y="818189"/>
            <a:ext cx="4125951" cy="457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204C0DA-75D5-468F-A722-011650C8287D}"/>
              </a:ext>
            </a:extLst>
          </p:cNvPr>
          <p:cNvSpPr/>
          <p:nvPr/>
        </p:nvSpPr>
        <p:spPr>
          <a:xfrm>
            <a:off x="11438021" y="4377916"/>
            <a:ext cx="753979" cy="9677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screenshot of a computer&#10;&#10;Description automatically generated with medium confidence">
            <a:extLst>
              <a:ext uri="{FF2B5EF4-FFF2-40B4-BE49-F238E27FC236}">
                <a16:creationId xmlns:a16="http://schemas.microsoft.com/office/drawing/2014/main" id="{573E3165-118B-B2D3-5466-9F165FE98E3D}"/>
              </a:ext>
            </a:extLst>
          </p:cNvPr>
          <p:cNvPicPr>
            <a:picLocks noChangeAspect="1"/>
          </p:cNvPicPr>
          <p:nvPr/>
        </p:nvPicPr>
        <p:blipFill rotWithShape="1">
          <a:blip r:embed="rId5"/>
          <a:srcRect l="12615" t="9583" r="11626" b="50000"/>
          <a:stretch/>
        </p:blipFill>
        <p:spPr>
          <a:xfrm>
            <a:off x="0" y="1030084"/>
            <a:ext cx="7629525" cy="5267358"/>
          </a:xfrm>
          <a:prstGeom prst="rect">
            <a:avLst/>
          </a:prstGeom>
        </p:spPr>
      </p:pic>
    </p:spTree>
    <p:extLst>
      <p:ext uri="{BB962C8B-B14F-4D97-AF65-F5344CB8AC3E}">
        <p14:creationId xmlns:p14="http://schemas.microsoft.com/office/powerpoint/2010/main" val="1664828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7BF0C4E-99D1-9323-B2DD-170D20C5D0F9}"/>
              </a:ext>
            </a:extLst>
          </p:cNvPr>
          <p:cNvSpPr txBox="1">
            <a:spLocks/>
          </p:cNvSpPr>
          <p:nvPr/>
        </p:nvSpPr>
        <p:spPr>
          <a:xfrm>
            <a:off x="225631" y="1300781"/>
            <a:ext cx="7142205" cy="4863699"/>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rgbClr val="8AD0D6"/>
              </a:buClr>
            </a:pPr>
            <a:r>
              <a:rPr lang="en-US" sz="2400" dirty="0"/>
              <a:t>HPAI documented in California condors in March 2023 in Arizona </a:t>
            </a:r>
          </a:p>
          <a:p>
            <a:pPr>
              <a:buClr>
                <a:srgbClr val="8AD0D6"/>
              </a:buClr>
            </a:pPr>
            <a:r>
              <a:rPr lang="en-US" sz="2400" dirty="0"/>
              <a:t>Reporting 21 birds died</a:t>
            </a:r>
          </a:p>
          <a:p>
            <a:pPr>
              <a:buClr>
                <a:srgbClr val="8AD0D6"/>
              </a:buClr>
            </a:pPr>
            <a:r>
              <a:rPr lang="en-US" sz="2400" dirty="0"/>
              <a:t>Emergency use of vaccines authorized by U.S. Department of Agriculture </a:t>
            </a:r>
          </a:p>
          <a:p>
            <a:pPr>
              <a:buClr>
                <a:srgbClr val="8AD0D6"/>
              </a:buClr>
            </a:pPr>
            <a:r>
              <a:rPr lang="en-US" sz="2400" dirty="0"/>
              <a:t>Safety trials conducted</a:t>
            </a:r>
          </a:p>
          <a:p>
            <a:pPr>
              <a:buClr>
                <a:srgbClr val="8AD0D6"/>
              </a:buClr>
            </a:pPr>
            <a:r>
              <a:rPr lang="en-US" sz="2400" dirty="0"/>
              <a:t>Currently vaccinating of pre-release birds</a:t>
            </a:r>
          </a:p>
          <a:p>
            <a:pPr>
              <a:buClr>
                <a:srgbClr val="8AD0D6"/>
              </a:buClr>
            </a:pPr>
            <a:r>
              <a:rPr lang="en-US" sz="2400" dirty="0"/>
              <a:t>More information : </a:t>
            </a:r>
            <a:r>
              <a:rPr lang="en-US" sz="2400" dirty="0">
                <a:hlinkClick r:id="rId3"/>
              </a:rPr>
              <a:t>https://www.fws.gov/program/california-condor-recovery</a:t>
            </a:r>
            <a:endParaRPr lang="en-US" sz="2400" dirty="0"/>
          </a:p>
          <a:p>
            <a:pPr>
              <a:buClr>
                <a:srgbClr val="8AD0D6"/>
              </a:buClr>
            </a:pPr>
            <a:endParaRPr lang="en-US" sz="2800" dirty="0"/>
          </a:p>
          <a:p>
            <a:pPr>
              <a:buClr>
                <a:srgbClr val="8AD0D6"/>
              </a:buClr>
            </a:pPr>
            <a:endParaRPr lang="en-US" sz="2800" dirty="0"/>
          </a:p>
          <a:p>
            <a:pPr>
              <a:buClr>
                <a:srgbClr val="8AD0D6"/>
              </a:buClr>
            </a:pPr>
            <a:endParaRPr lang="en-US" dirty="0"/>
          </a:p>
          <a:p>
            <a:pPr marL="0" indent="0">
              <a:buClr>
                <a:srgbClr val="8AD0D6"/>
              </a:buClr>
              <a:buNone/>
            </a:pPr>
            <a:endParaRPr lang="en-US" dirty="0"/>
          </a:p>
          <a:p>
            <a:pPr>
              <a:buClr>
                <a:srgbClr val="8AD0D6"/>
              </a:buClr>
            </a:pPr>
            <a:endParaRPr lang="en-US" dirty="0"/>
          </a:p>
        </p:txBody>
      </p:sp>
      <p:sp>
        <p:nvSpPr>
          <p:cNvPr id="6" name="TextBox 5">
            <a:extLst>
              <a:ext uri="{FF2B5EF4-FFF2-40B4-BE49-F238E27FC236}">
                <a16:creationId xmlns:a16="http://schemas.microsoft.com/office/drawing/2014/main" id="{95ED02EC-EE81-5B91-2A9A-2578277254F7}"/>
              </a:ext>
            </a:extLst>
          </p:cNvPr>
          <p:cNvSpPr txBox="1"/>
          <p:nvPr/>
        </p:nvSpPr>
        <p:spPr>
          <a:xfrm>
            <a:off x="0" y="337848"/>
            <a:ext cx="11246102" cy="769441"/>
          </a:xfrm>
          <a:prstGeom prst="rect">
            <a:avLst/>
          </a:prstGeom>
          <a:noFill/>
        </p:spPr>
        <p:txBody>
          <a:bodyPr wrap="square">
            <a:spAutoFit/>
          </a:bodyPr>
          <a:lstStyle/>
          <a:p>
            <a:pPr>
              <a:spcAft>
                <a:spcPts val="600"/>
              </a:spcAft>
            </a:pPr>
            <a:r>
              <a:rPr lang="en-US" sz="4400" dirty="0">
                <a:solidFill>
                  <a:schemeClr val="tx2"/>
                </a:solidFill>
                <a:latin typeface="+mj-lt"/>
                <a:ea typeface="+mj-ea"/>
                <a:cs typeface="+mj-cs"/>
              </a:rPr>
              <a:t> </a:t>
            </a:r>
            <a:r>
              <a:rPr lang="en-US" sz="4200" b="1" dirty="0">
                <a:solidFill>
                  <a:schemeClr val="tx2"/>
                </a:solidFill>
                <a:latin typeface="+mj-lt"/>
                <a:ea typeface="+mj-ea"/>
                <a:cs typeface="+mj-cs"/>
              </a:rPr>
              <a:t>New Threat </a:t>
            </a:r>
            <a:r>
              <a:rPr lang="en-US" sz="4400" b="1" dirty="0">
                <a:solidFill>
                  <a:schemeClr val="tx2"/>
                </a:solidFill>
                <a:latin typeface="+mj-lt"/>
                <a:ea typeface="+mj-ea"/>
                <a:cs typeface="+mj-cs"/>
              </a:rPr>
              <a:t>- </a:t>
            </a:r>
            <a:r>
              <a:rPr lang="en-US" sz="3600" b="1" dirty="0">
                <a:solidFill>
                  <a:schemeClr val="tx2"/>
                </a:solidFill>
                <a:latin typeface="+mj-lt"/>
                <a:ea typeface="+mj-ea"/>
                <a:cs typeface="+mj-cs"/>
              </a:rPr>
              <a:t>Highly Pathogenic Avian Influenza</a:t>
            </a:r>
          </a:p>
        </p:txBody>
      </p:sp>
      <p:pic>
        <p:nvPicPr>
          <p:cNvPr id="9" name="Picture 8">
            <a:extLst>
              <a:ext uri="{FF2B5EF4-FFF2-40B4-BE49-F238E27FC236}">
                <a16:creationId xmlns:a16="http://schemas.microsoft.com/office/drawing/2014/main" id="{925D6905-78D7-21DD-8255-DD78251260E4}"/>
              </a:ext>
            </a:extLst>
          </p:cNvPr>
          <p:cNvPicPr>
            <a:picLocks noChangeAspect="1"/>
          </p:cNvPicPr>
          <p:nvPr/>
        </p:nvPicPr>
        <p:blipFill>
          <a:blip r:embed="rId4"/>
          <a:stretch>
            <a:fillRect/>
          </a:stretch>
        </p:blipFill>
        <p:spPr>
          <a:xfrm>
            <a:off x="7264335" y="2595402"/>
            <a:ext cx="4927665" cy="3695749"/>
          </a:xfrm>
          <a:prstGeom prst="rect">
            <a:avLst/>
          </a:prstGeom>
          <a:ln w="25400">
            <a:solidFill>
              <a:srgbClr val="000000"/>
            </a:solidFill>
          </a:ln>
        </p:spPr>
      </p:pic>
      <p:sp>
        <p:nvSpPr>
          <p:cNvPr id="10" name="Rectangle 9">
            <a:extLst>
              <a:ext uri="{FF2B5EF4-FFF2-40B4-BE49-F238E27FC236}">
                <a16:creationId xmlns:a16="http://schemas.microsoft.com/office/drawing/2014/main" id="{2814BA0A-693C-DAC7-ED25-8A4DA38E7B5C}"/>
              </a:ext>
            </a:extLst>
          </p:cNvPr>
          <p:cNvSpPr/>
          <p:nvPr/>
        </p:nvSpPr>
        <p:spPr>
          <a:xfrm flipV="1">
            <a:off x="225631" y="1112596"/>
            <a:ext cx="9797143" cy="457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794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2008 - California - 026.jpg">
            <a:extLst>
              <a:ext uri="{FF2B5EF4-FFF2-40B4-BE49-F238E27FC236}">
                <a16:creationId xmlns:a16="http://schemas.microsoft.com/office/drawing/2014/main" id="{B9FD373E-97A1-4D74-AA27-0E63D3ECF6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83" y="1833168"/>
            <a:ext cx="3519375" cy="234014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25E377-DDD4-4712-86FC-C019199B58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94"/>
          <a:stretch/>
        </p:blipFill>
        <p:spPr bwMode="auto">
          <a:xfrm>
            <a:off x="5485" y="4173308"/>
            <a:ext cx="3519376" cy="2510201"/>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05E7D3A-A93D-4B9F-A71E-50AEB302154F}"/>
              </a:ext>
            </a:extLst>
          </p:cNvPr>
          <p:cNvSpPr>
            <a:spLocks noGrp="1"/>
          </p:cNvSpPr>
          <p:nvPr>
            <p:ph type="title" idx="4294967295"/>
          </p:nvPr>
        </p:nvSpPr>
        <p:spPr>
          <a:xfrm>
            <a:off x="326402" y="268751"/>
            <a:ext cx="2761786" cy="1170878"/>
          </a:xfrm>
        </p:spPr>
        <p:txBody>
          <a:bodyPr>
            <a:normAutofit fontScale="90000"/>
          </a:bodyPr>
          <a:lstStyle/>
          <a:p>
            <a:pPr algn="ctr"/>
            <a:r>
              <a:rPr lang="en-US" b="1" dirty="0"/>
              <a:t>Continuing</a:t>
            </a:r>
            <a:br>
              <a:rPr lang="en-US" b="1" dirty="0"/>
            </a:br>
            <a:r>
              <a:rPr lang="en-US" b="1" dirty="0"/>
              <a:t> Efforts</a:t>
            </a:r>
          </a:p>
        </p:txBody>
      </p:sp>
      <p:sp>
        <p:nvSpPr>
          <p:cNvPr id="6" name="Rectangle 5">
            <a:extLst>
              <a:ext uri="{FF2B5EF4-FFF2-40B4-BE49-F238E27FC236}">
                <a16:creationId xmlns:a16="http://schemas.microsoft.com/office/drawing/2014/main" id="{BDA0BD49-F9E3-4C14-BD56-21EBEEDC541C}"/>
              </a:ext>
            </a:extLst>
          </p:cNvPr>
          <p:cNvSpPr/>
          <p:nvPr/>
        </p:nvSpPr>
        <p:spPr>
          <a:xfrm>
            <a:off x="138896" y="1501215"/>
            <a:ext cx="3032567"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F925DCC-D8B5-50A4-E979-7843FC1BB2D9}"/>
              </a:ext>
            </a:extLst>
          </p:cNvPr>
          <p:cNvPicPr>
            <a:picLocks noChangeAspect="1"/>
          </p:cNvPicPr>
          <p:nvPr/>
        </p:nvPicPr>
        <p:blipFill rotWithShape="1">
          <a:blip r:embed="rId5"/>
          <a:srcRect l="8225" t="12977" r="7970" b="545"/>
          <a:stretch/>
        </p:blipFill>
        <p:spPr>
          <a:xfrm>
            <a:off x="3569604" y="864668"/>
            <a:ext cx="8757374" cy="5818841"/>
          </a:xfrm>
          <a:prstGeom prst="rect">
            <a:avLst/>
          </a:prstGeom>
        </p:spPr>
      </p:pic>
    </p:spTree>
    <p:extLst>
      <p:ext uri="{BB962C8B-B14F-4D97-AF65-F5344CB8AC3E}">
        <p14:creationId xmlns:p14="http://schemas.microsoft.com/office/powerpoint/2010/main" val="109277230"/>
      </p:ext>
    </p:extLst>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5f8d6bc-25d0-4549-acd3-acfdac9c73d6">
      <Terms xmlns="http://schemas.microsoft.com/office/infopath/2007/PartnerControls"/>
    </lcf76f155ced4ddcb4097134ff3c332f>
    <TaxCatchAll xmlns="31062a0d-ede8-4112-b4bb-00a9c1bc8e1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CACC1E5987E944B21C2E185BB4B5B9" ma:contentTypeVersion="12" ma:contentTypeDescription="Create a new document." ma:contentTypeScope="" ma:versionID="e42ade68c5a97b2dbd940228ad1fb45a">
  <xsd:schema xmlns:xsd="http://www.w3.org/2001/XMLSchema" xmlns:xs="http://www.w3.org/2001/XMLSchema" xmlns:p="http://schemas.microsoft.com/office/2006/metadata/properties" xmlns:ns2="15f8d6bc-25d0-4549-acd3-acfdac9c73d6" xmlns:ns3="fb8aeab5-3c91-4590-8817-c52defbd01d4" xmlns:ns4="31062a0d-ede8-4112-b4bb-00a9c1bc8e16" targetNamespace="http://schemas.microsoft.com/office/2006/metadata/properties" ma:root="true" ma:fieldsID="213dc39d23b2888419d4914c989dda12" ns2:_="" ns3:_="" ns4:_="">
    <xsd:import namespace="15f8d6bc-25d0-4549-acd3-acfdac9c73d6"/>
    <xsd:import namespace="fb8aeab5-3c91-4590-8817-c52defbd01d4"/>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f8d6bc-25d0-4549-acd3-acfdac9c73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8aeab5-3c91-4590-8817-c52defbd01d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dc091a3-5029-4b9c-8c97-06117cccee1b}" ma:internalName="TaxCatchAll" ma:showField="CatchAllData" ma:web="fb8aeab5-3c91-4590-8817-c52defbd01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74409A-663E-4B0C-BA57-7649BCBAD9EA}">
  <ds:schemaRefs>
    <ds:schemaRef ds:uri="http://schemas.microsoft.com/office/2006/metadata/properties"/>
    <ds:schemaRef ds:uri="http://schemas.microsoft.com/office/infopath/2007/PartnerControls"/>
    <ds:schemaRef ds:uri="15f8d6bc-25d0-4549-acd3-acfdac9c73d6"/>
    <ds:schemaRef ds:uri="31062a0d-ede8-4112-b4bb-00a9c1bc8e16"/>
  </ds:schemaRefs>
</ds:datastoreItem>
</file>

<file path=customXml/itemProps2.xml><?xml version="1.0" encoding="utf-8"?>
<ds:datastoreItem xmlns:ds="http://schemas.openxmlformats.org/officeDocument/2006/customXml" ds:itemID="{FD9BA8CC-9D32-451E-A89D-E9E485BE88CF}">
  <ds:schemaRefs>
    <ds:schemaRef ds:uri="http://schemas.microsoft.com/sharepoint/v3/contenttype/forms"/>
  </ds:schemaRefs>
</ds:datastoreItem>
</file>

<file path=customXml/itemProps3.xml><?xml version="1.0" encoding="utf-8"?>
<ds:datastoreItem xmlns:ds="http://schemas.openxmlformats.org/officeDocument/2006/customXml" ds:itemID="{6CFEF186-94E3-4CE2-A0BB-E9C07660CF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f8d6bc-25d0-4549-acd3-acfdac9c73d6"/>
    <ds:schemaRef ds:uri="fb8aeab5-3c91-4590-8817-c52defbd01d4"/>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457</TotalTime>
  <Words>2116</Words>
  <Application>Microsoft Office PowerPoint</Application>
  <PresentationFormat>Widescreen</PresentationFormat>
  <Paragraphs>218</Paragraphs>
  <Slides>14</Slides>
  <Notes>13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2" baseType="lpstr">
      <vt:lpstr>Arial</vt:lpstr>
      <vt:lpstr>Calibri</vt:lpstr>
      <vt:lpstr>Calibri Light</vt:lpstr>
      <vt:lpstr>Gotham Book</vt:lpstr>
      <vt:lpstr>Tahoma</vt:lpstr>
      <vt:lpstr>Wingdings 3</vt:lpstr>
      <vt:lpstr>Retrospect</vt:lpstr>
      <vt:lpstr>Photo House</vt:lpstr>
      <vt:lpstr>California Condor Recovery Program </vt:lpstr>
      <vt:lpstr>Overview</vt:lpstr>
      <vt:lpstr>History</vt:lpstr>
      <vt:lpstr>Current Population</vt:lpstr>
      <vt:lpstr>PowerPoint Presentation</vt:lpstr>
      <vt:lpstr>Program Priorities - Implementing Recovery </vt:lpstr>
      <vt:lpstr>PowerPoint Presentation</vt:lpstr>
      <vt:lpstr>PowerPoint Presentation</vt:lpstr>
      <vt:lpstr>Continuing  Efforts</vt:lpstr>
      <vt:lpstr>Outreach and Education</vt:lpstr>
      <vt:lpstr>Recovery Implementation</vt:lpstr>
      <vt:lpstr>Non-Eagle Feather Repositories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Blackford, Ashleigh</dc:creator>
  <cp:lastModifiedBy>D'ambrosio, Jessica M</cp:lastModifiedBy>
  <cp:revision>156</cp:revision>
  <dcterms:created xsi:type="dcterms:W3CDTF">2022-08-02T00:23:20Z</dcterms:created>
  <dcterms:modified xsi:type="dcterms:W3CDTF">2023-11-29T18:48:35Z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0x010100BFCACC1E5987E944B21C2E185BB4B5B9</vt:lpwstr>
  </property>
</Properties>
</file>