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3532" r:id="rId3"/>
    <p:sldId id="3510" r:id="rId4"/>
    <p:sldId id="3533" r:id="rId5"/>
    <p:sldId id="3552" r:id="rId6"/>
    <p:sldId id="259" r:id="rId7"/>
    <p:sldId id="3555" r:id="rId8"/>
    <p:sldId id="3554" r:id="rId9"/>
    <p:sldId id="258" r:id="rId10"/>
    <p:sldId id="257" r:id="rId11"/>
    <p:sldId id="260" r:id="rId12"/>
    <p:sldId id="33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7" d="100"/>
          <a:sy n="67" d="100"/>
        </p:scale>
        <p:origin x="64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7EEE2-20E0-A6CD-69D1-529CD007A4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1CBA34-44F2-6040-6C2C-3478AD36D0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E27C68-C3DC-20D0-19A4-4B2487E39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0C570-70C5-401E-8733-AB7F6712FE1F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110A9A-C522-E33B-BA2F-24BAE1582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D43533-17AE-0DBE-6DC0-9E9C25E8B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870D2-65FC-42CB-97DC-11B72414C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96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DD7AD-D1E0-91B1-68A8-38D163D72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79973D-EA36-7FCC-7234-90F428F9E9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F0823D-8C07-9ADF-3F91-989ED18A6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0C570-70C5-401E-8733-AB7F6712FE1F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EB4D6E-E199-90F7-2F1D-E55A0BB0C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AAA6C6-8594-67E1-62D0-825873378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870D2-65FC-42CB-97DC-11B72414C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156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ED7EE9-BB68-E2F9-A8CD-D6684217DC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486C77-AA3D-268D-4358-ABAEB57C46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C548C2-E583-392A-7BC4-B1BEB4809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0C570-70C5-401E-8733-AB7F6712FE1F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F7BF46-5DF3-B52C-3261-E5E7FEC77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02BCF3-4CBC-D7F8-CA5D-CEEB3F80B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870D2-65FC-42CB-97DC-11B72414C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6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5A77B-786C-A475-E7F6-74B52DD6E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73E771-B0BB-2D17-0B5A-DE781E751E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AA99A7-BDD6-A67C-1176-ADD414FCF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0C570-70C5-401E-8733-AB7F6712FE1F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9944E5-2B91-622A-B310-00C3D69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B5C18E-FBDA-3500-D3CC-0BB4EDCAC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870D2-65FC-42CB-97DC-11B72414C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4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F0DC8-CC87-6BFB-CF2A-9A1AEB220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6C7F3-B033-96BD-0274-56B6D4720E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F91970-6611-252F-953F-16340A199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0C570-70C5-401E-8733-AB7F6712FE1F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4FE16-4C7F-CE7C-D492-F8313B9CC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F8AA17-0012-1FFB-1FFE-67D38721E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870D2-65FC-42CB-97DC-11B72414C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271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DA235-74C4-3DDF-E6D2-E65632938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8151B-4E88-A555-9F0D-4727F64637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C142DA-4C70-F844-1C09-D5C49CF628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021FC9-9A8F-C815-9943-57252C5AC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0C570-70C5-401E-8733-AB7F6712FE1F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428F9D-588A-BFF3-73F2-3D5E9219E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B9FEE2-ADCE-4C6C-C046-0397C7628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870D2-65FC-42CB-97DC-11B72414C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437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9678D-587E-26AE-A394-F001FC65D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DB8C93-1763-13C3-CF4F-53C0D3B62B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9F8E38-7C77-0E98-9B9F-B7DC046967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69D39F-4E14-A129-63D1-C61BEB1432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489E02-261B-2CB7-F52A-F5B7F79911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8D3D0E-C41B-3982-F440-D76769F0D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0C570-70C5-401E-8733-AB7F6712FE1F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67064E-216E-28D9-8C61-0A7253641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8FA92D-9890-B369-50E0-71F29CDBF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870D2-65FC-42CB-97DC-11B72414C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963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570FC-F0F2-77B6-4B44-0C7C4EA96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D0ACFC-3E4E-57C9-3501-9CCD02BCD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0C570-70C5-401E-8733-AB7F6712FE1F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14E49D-AE74-B927-5724-79240E90B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CC3A04-4226-7324-A901-F21AACECA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870D2-65FC-42CB-97DC-11B72414C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612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E29B92-3BDB-B743-23DA-F6B3FE2AD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0C570-70C5-401E-8733-AB7F6712FE1F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52A1F9-B867-6FA0-F197-C92883235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6873F5-86B9-779C-94B5-FB33FD2A1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870D2-65FC-42CB-97DC-11B72414C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175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C9617-455F-C9A2-4A68-4E8EDE370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D60AE-2C06-8646-C99B-64C6AD4B8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CC2903-78AC-264B-0A72-F009C5E4B7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919A06-3268-14E0-17DC-7327C6E7F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0C570-70C5-401E-8733-AB7F6712FE1F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89598E-C05F-7C13-2C1E-7A0B8A9F9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0AF16-8382-8377-8CF5-AD09F6C20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870D2-65FC-42CB-97DC-11B72414C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908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5815B-2294-F13A-7EE8-8B7A82899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769A7B-582D-9D92-6779-FF41FE125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0B9FBD-1A96-2EE2-43BE-B0C4EFCD02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64F999-C6D9-8D53-F8A0-0ECD4F273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0C570-70C5-401E-8733-AB7F6712FE1F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2F0C7D-E6A4-D0D7-4A55-00B844FFA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C0083A-44E2-06D3-0DA3-5F7065FD5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870D2-65FC-42CB-97DC-11B72414C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620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D785D4-A11E-61F5-EBE8-7A8EAC60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F19BD7-B044-2AD1-5B7B-5370DD75E1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106DD8-9B21-A590-D311-E35E705234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0C570-70C5-401E-8733-AB7F6712FE1F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AC00B9-3D0B-9107-2FD6-6A8323493F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149474-4307-7AD9-718A-63E88246D9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E870D2-65FC-42CB-97DC-11B72414C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397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in a field&#10;&#10;Description automatically generated with medium confidence">
            <a:extLst>
              <a:ext uri="{FF2B5EF4-FFF2-40B4-BE49-F238E27FC236}">
                <a16:creationId xmlns:a16="http://schemas.microsoft.com/office/drawing/2014/main" id="{98C06F78-D8A1-43EC-112E-414267BE29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8" b="14588"/>
          <a:stretch/>
        </p:blipFill>
        <p:spPr>
          <a:xfrm>
            <a:off x="0" y="1282"/>
            <a:ext cx="12192000" cy="6856718"/>
          </a:xfrm>
          <a:prstGeom prst="rect">
            <a:avLst/>
          </a:prstGeom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DAAC157-6782-E2BB-E6F2-75C4798B5BBB}"/>
              </a:ext>
            </a:extLst>
          </p:cNvPr>
          <p:cNvSpPr/>
          <p:nvPr/>
        </p:nvSpPr>
        <p:spPr>
          <a:xfrm>
            <a:off x="0" y="2220"/>
            <a:ext cx="12188952" cy="21240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A979EE-E897-056A-E018-59FA0DAE65EE}"/>
              </a:ext>
            </a:extLst>
          </p:cNvPr>
          <p:cNvSpPr txBox="1"/>
          <p:nvPr/>
        </p:nvSpPr>
        <p:spPr>
          <a:xfrm>
            <a:off x="2698308" y="-70877"/>
            <a:ext cx="6779356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1500" b="1" dirty="0"/>
          </a:p>
          <a:p>
            <a:pPr algn="ctr"/>
            <a:r>
              <a:rPr lang="en-US" sz="3200" b="1" dirty="0"/>
              <a:t>Bureau of Land Management</a:t>
            </a:r>
          </a:p>
          <a:p>
            <a:pPr algn="ctr"/>
            <a:endParaRPr lang="en-US" sz="500" b="1" dirty="0"/>
          </a:p>
          <a:p>
            <a:pPr algn="ctr"/>
            <a:r>
              <a:rPr lang="en-US" sz="2300" b="1" dirty="0"/>
              <a:t>Bipartisan Infrastructure Law - Inflation Reduction Act</a:t>
            </a:r>
          </a:p>
          <a:p>
            <a:pPr algn="ctr"/>
            <a:r>
              <a:rPr lang="en-US" sz="2300" dirty="0"/>
              <a:t>Briefing for Hunting and Wildlife Conservation Council</a:t>
            </a:r>
          </a:p>
          <a:p>
            <a:pPr algn="ctr"/>
            <a:endParaRPr lang="en-US" sz="1500" b="1" dirty="0"/>
          </a:p>
          <a:p>
            <a:pPr algn="ctr"/>
            <a:r>
              <a:rPr lang="en-US" sz="2000" dirty="0"/>
              <a:t>April 17, 2023</a:t>
            </a:r>
          </a:p>
          <a:p>
            <a:pPr algn="ctr"/>
            <a:endParaRPr lang="en-US" sz="2500" b="1" dirty="0"/>
          </a:p>
        </p:txBody>
      </p:sp>
      <p:sp>
        <p:nvSpPr>
          <p:cNvPr id="9" name="AutoShape 2">
            <a:extLst>
              <a:ext uri="{FF2B5EF4-FFF2-40B4-BE49-F238E27FC236}">
                <a16:creationId xmlns:a16="http://schemas.microsoft.com/office/drawing/2014/main" id="{A02A1260-B3E6-B67D-67C2-89060B2501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597C36C-1D4D-8946-8362-41B339F84D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0091" y="88508"/>
            <a:ext cx="607956" cy="53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977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35CE2C59-6B27-176E-3BC5-55EA36BFA8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551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B9E8647E-5889-60BC-5107-78C12742F0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916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in a field&#10;&#10;Description automatically generated with medium confidence">
            <a:extLst>
              <a:ext uri="{FF2B5EF4-FFF2-40B4-BE49-F238E27FC236}">
                <a16:creationId xmlns:a16="http://schemas.microsoft.com/office/drawing/2014/main" id="{98C06F78-D8A1-43EC-112E-414267BE29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8" b="14588"/>
          <a:stretch/>
        </p:blipFill>
        <p:spPr>
          <a:xfrm>
            <a:off x="0" y="1282"/>
            <a:ext cx="12192000" cy="6856718"/>
          </a:xfrm>
          <a:prstGeom prst="rect">
            <a:avLst/>
          </a:prstGeom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DAAC157-6782-E2BB-E6F2-75C4798B5BBB}"/>
              </a:ext>
            </a:extLst>
          </p:cNvPr>
          <p:cNvSpPr/>
          <p:nvPr/>
        </p:nvSpPr>
        <p:spPr>
          <a:xfrm>
            <a:off x="0" y="2220"/>
            <a:ext cx="12188952" cy="13789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A979EE-E897-056A-E018-59FA0DAE65EE}"/>
              </a:ext>
            </a:extLst>
          </p:cNvPr>
          <p:cNvSpPr txBox="1"/>
          <p:nvPr/>
        </p:nvSpPr>
        <p:spPr>
          <a:xfrm>
            <a:off x="4840845" y="367273"/>
            <a:ext cx="249427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500" b="1" dirty="0">
                <a:latin typeface="Arial Nova" panose="020B0504020202020204" pitchFamily="34" charset="0"/>
              </a:rPr>
              <a:t>Discussion</a:t>
            </a:r>
            <a:endParaRPr lang="en-US" sz="3500" dirty="0">
              <a:latin typeface="Arial Nova" panose="020B0504020202020204" pitchFamily="34" charset="0"/>
            </a:endParaRPr>
          </a:p>
        </p:txBody>
      </p:sp>
      <p:sp>
        <p:nvSpPr>
          <p:cNvPr id="9" name="AutoShape 2">
            <a:extLst>
              <a:ext uri="{FF2B5EF4-FFF2-40B4-BE49-F238E27FC236}">
                <a16:creationId xmlns:a16="http://schemas.microsoft.com/office/drawing/2014/main" id="{A02A1260-B3E6-B67D-67C2-89060B2501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597C36C-1D4D-8946-8362-41B339F84D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0091" y="88508"/>
            <a:ext cx="607956" cy="53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608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in a field&#10;&#10;Description automatically generated with medium confidence">
            <a:extLst>
              <a:ext uri="{FF2B5EF4-FFF2-40B4-BE49-F238E27FC236}">
                <a16:creationId xmlns:a16="http://schemas.microsoft.com/office/drawing/2014/main" id="{98C06F78-D8A1-43EC-112E-414267BE29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8" b="14588"/>
          <a:stretch/>
        </p:blipFill>
        <p:spPr>
          <a:xfrm>
            <a:off x="0" y="1282"/>
            <a:ext cx="12192000" cy="6856718"/>
          </a:xfrm>
          <a:prstGeom prst="rect">
            <a:avLst/>
          </a:prstGeom>
          <a:ln>
            <a:noFill/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E686DA9-AB4A-83B6-B605-B49DE496A26A}"/>
              </a:ext>
            </a:extLst>
          </p:cNvPr>
          <p:cNvSpPr/>
          <p:nvPr/>
        </p:nvSpPr>
        <p:spPr>
          <a:xfrm>
            <a:off x="-1" y="-1"/>
            <a:ext cx="5932435" cy="6858001"/>
          </a:xfrm>
          <a:prstGeom prst="rect">
            <a:avLst/>
          </a:prstGeom>
          <a:solidFill>
            <a:srgbClr val="3B3838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AAC157-6782-E2BB-E6F2-75C4798B5BBB}"/>
              </a:ext>
            </a:extLst>
          </p:cNvPr>
          <p:cNvSpPr/>
          <p:nvPr/>
        </p:nvSpPr>
        <p:spPr>
          <a:xfrm>
            <a:off x="5730949" y="2220"/>
            <a:ext cx="6458002" cy="68544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utoShape 2">
            <a:extLst>
              <a:ext uri="{FF2B5EF4-FFF2-40B4-BE49-F238E27FC236}">
                <a16:creationId xmlns:a16="http://schemas.microsoft.com/office/drawing/2014/main" id="{A02A1260-B3E6-B67D-67C2-89060B2501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837306D-DD99-B36B-2E34-3D843EFAEF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0091" y="88508"/>
            <a:ext cx="607956" cy="5319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45AC0A-26E9-D59A-08EB-E01F9D9150EC}"/>
              </a:ext>
            </a:extLst>
          </p:cNvPr>
          <p:cNvSpPr txBox="1"/>
          <p:nvPr/>
        </p:nvSpPr>
        <p:spPr>
          <a:xfrm>
            <a:off x="113468" y="78589"/>
            <a:ext cx="594443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BLM BIL &amp; IRA </a:t>
            </a:r>
          </a:p>
          <a:p>
            <a:r>
              <a:rPr lang="en-US" sz="2800" b="1" dirty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Restoration and Resilience Program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9329854-8E42-82C5-9DA0-2490D4CE2E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2765587"/>
              </p:ext>
            </p:extLst>
          </p:nvPr>
        </p:nvGraphicFramePr>
        <p:xfrm>
          <a:off x="6048375" y="1232535"/>
          <a:ext cx="5567384" cy="4343400"/>
        </p:xfrm>
        <a:graphic>
          <a:graphicData uri="http://schemas.openxmlformats.org/drawingml/2006/table">
            <a:tbl>
              <a:tblPr/>
              <a:tblGrid>
                <a:gridCol w="884003">
                  <a:extLst>
                    <a:ext uri="{9D8B030D-6E8A-4147-A177-3AD203B41FA5}">
                      <a16:colId xmlns:a16="http://schemas.microsoft.com/office/drawing/2014/main" val="3388893141"/>
                    </a:ext>
                  </a:extLst>
                </a:gridCol>
                <a:gridCol w="3324622">
                  <a:extLst>
                    <a:ext uri="{9D8B030D-6E8A-4147-A177-3AD203B41FA5}">
                      <a16:colId xmlns:a16="http://schemas.microsoft.com/office/drawing/2014/main" val="4142554109"/>
                    </a:ext>
                  </a:extLst>
                </a:gridCol>
                <a:gridCol w="61244">
                  <a:extLst>
                    <a:ext uri="{9D8B030D-6E8A-4147-A177-3AD203B41FA5}">
                      <a16:colId xmlns:a16="http://schemas.microsoft.com/office/drawing/2014/main" val="428874734"/>
                    </a:ext>
                  </a:extLst>
                </a:gridCol>
                <a:gridCol w="1297515">
                  <a:extLst>
                    <a:ext uri="{9D8B030D-6E8A-4147-A177-3AD203B41FA5}">
                      <a16:colId xmlns:a16="http://schemas.microsoft.com/office/drawing/2014/main" val="3142215253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Estimated BLM BIL &amp; IRA</a:t>
                      </a:r>
                    </a:p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Restoration Funding (million)</a:t>
                      </a:r>
                    </a:p>
                    <a:p>
                      <a:pPr algn="ctr" fontAlgn="b"/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923745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FY22-31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001877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BIL 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Ecosystem Restoration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*130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816239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BIL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Burned Area Rehabilitation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946374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BIL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Fuels Management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134838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IRA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Section 50221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204694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IRA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Section 50222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201731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051900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892846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IRA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Section 50303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882664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1,033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253210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91261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5913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in a field&#10;&#10;Description automatically generated with medium confidence">
            <a:extLst>
              <a:ext uri="{FF2B5EF4-FFF2-40B4-BE49-F238E27FC236}">
                <a16:creationId xmlns:a16="http://schemas.microsoft.com/office/drawing/2014/main" id="{98C06F78-D8A1-43EC-112E-414267BE29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8" b="14588"/>
          <a:stretch/>
        </p:blipFill>
        <p:spPr>
          <a:xfrm>
            <a:off x="0" y="1282"/>
            <a:ext cx="12192000" cy="6856718"/>
          </a:xfrm>
          <a:prstGeom prst="rect">
            <a:avLst/>
          </a:prstGeom>
          <a:ln>
            <a:noFill/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E686DA9-AB4A-83B6-B605-B49DE496A26A}"/>
              </a:ext>
            </a:extLst>
          </p:cNvPr>
          <p:cNvSpPr/>
          <p:nvPr/>
        </p:nvSpPr>
        <p:spPr>
          <a:xfrm>
            <a:off x="-1" y="-1"/>
            <a:ext cx="5932435" cy="6858001"/>
          </a:xfrm>
          <a:prstGeom prst="rect">
            <a:avLst/>
          </a:prstGeom>
          <a:solidFill>
            <a:srgbClr val="3B3838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AAC157-6782-E2BB-E6F2-75C4798B5BBB}"/>
              </a:ext>
            </a:extLst>
          </p:cNvPr>
          <p:cNvSpPr/>
          <p:nvPr/>
        </p:nvSpPr>
        <p:spPr>
          <a:xfrm>
            <a:off x="5733998" y="2220"/>
            <a:ext cx="6458002" cy="68544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utoShape 2">
            <a:extLst>
              <a:ext uri="{FF2B5EF4-FFF2-40B4-BE49-F238E27FC236}">
                <a16:creationId xmlns:a16="http://schemas.microsoft.com/office/drawing/2014/main" id="{A02A1260-B3E6-B67D-67C2-89060B2501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837306D-DD99-B36B-2E34-3D843EFAEF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0091" y="88508"/>
            <a:ext cx="607956" cy="5319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9901A0-FACE-029F-695E-E6969106C3D0}"/>
              </a:ext>
            </a:extLst>
          </p:cNvPr>
          <p:cNvSpPr txBox="1"/>
          <p:nvPr/>
        </p:nvSpPr>
        <p:spPr>
          <a:xfrm>
            <a:off x="6210606" y="915692"/>
            <a:ext cx="5126778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Restoration treatments and goals will rest on the unique set of threats in focal landscapes, however, restoration will broadly serve to: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Address uncharacteristic wildfire fuel loads in forest- and range-systems;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Restore aquatic ecosystems (streams, meadows, rivers), particularly in dry landscapes;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Conserve habitat for threatened and endangered species, and;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Promote resilient recreation.</a:t>
            </a:r>
          </a:p>
          <a:p>
            <a:pPr lvl="1"/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BLM will facilitate this work by developing financial agreements with partners and local communities; building co-stewardship with Tribes, and; distributing funding through youth and Indian youth service corps.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37A1A7-A569-0071-ED3F-6B7570DA3DEF}"/>
              </a:ext>
            </a:extLst>
          </p:cNvPr>
          <p:cNvSpPr txBox="1"/>
          <p:nvPr/>
        </p:nvSpPr>
        <p:spPr>
          <a:xfrm>
            <a:off x="113468" y="78589"/>
            <a:ext cx="594443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BLM BIL &amp; IRA </a:t>
            </a:r>
          </a:p>
          <a:p>
            <a:r>
              <a:rPr lang="en-US" sz="2800" b="1" dirty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Restoration and Resilience Program</a:t>
            </a:r>
          </a:p>
        </p:txBody>
      </p:sp>
    </p:spTree>
    <p:extLst>
      <p:ext uri="{BB962C8B-B14F-4D97-AF65-F5344CB8AC3E}">
        <p14:creationId xmlns:p14="http://schemas.microsoft.com/office/powerpoint/2010/main" val="275408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in a field&#10;&#10;Description automatically generated with medium confidence">
            <a:extLst>
              <a:ext uri="{FF2B5EF4-FFF2-40B4-BE49-F238E27FC236}">
                <a16:creationId xmlns:a16="http://schemas.microsoft.com/office/drawing/2014/main" id="{98C06F78-D8A1-43EC-112E-414267BE29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8" b="14588"/>
          <a:stretch/>
        </p:blipFill>
        <p:spPr>
          <a:xfrm>
            <a:off x="0" y="1282"/>
            <a:ext cx="12192000" cy="6856718"/>
          </a:xfrm>
          <a:prstGeom prst="rect">
            <a:avLst/>
          </a:prstGeom>
          <a:ln>
            <a:noFill/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E686DA9-AB4A-83B6-B605-B49DE496A26A}"/>
              </a:ext>
            </a:extLst>
          </p:cNvPr>
          <p:cNvSpPr/>
          <p:nvPr/>
        </p:nvSpPr>
        <p:spPr>
          <a:xfrm>
            <a:off x="-1" y="-1"/>
            <a:ext cx="5932435" cy="6858001"/>
          </a:xfrm>
          <a:prstGeom prst="rect">
            <a:avLst/>
          </a:prstGeom>
          <a:solidFill>
            <a:srgbClr val="3B3838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AAC157-6782-E2BB-E6F2-75C4798B5BBB}"/>
              </a:ext>
            </a:extLst>
          </p:cNvPr>
          <p:cNvSpPr/>
          <p:nvPr/>
        </p:nvSpPr>
        <p:spPr>
          <a:xfrm>
            <a:off x="5730949" y="2220"/>
            <a:ext cx="6458002" cy="68544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utoShape 2">
            <a:extLst>
              <a:ext uri="{FF2B5EF4-FFF2-40B4-BE49-F238E27FC236}">
                <a16:creationId xmlns:a16="http://schemas.microsoft.com/office/drawing/2014/main" id="{A02A1260-B3E6-B67D-67C2-89060B2501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837306D-DD99-B36B-2E34-3D843EFAEF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0091" y="88508"/>
            <a:ext cx="607956" cy="5319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9901A0-FACE-029F-695E-E6969106C3D0}"/>
              </a:ext>
            </a:extLst>
          </p:cNvPr>
          <p:cNvSpPr txBox="1"/>
          <p:nvPr/>
        </p:nvSpPr>
        <p:spPr>
          <a:xfrm>
            <a:off x="6259566" y="1342325"/>
            <a:ext cx="5455409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BLM intends to use IRA funding to deploy public lands restoration at broad-scales, requiring </a:t>
            </a:r>
            <a:r>
              <a:rPr lang="en-US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multiyear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investments in </a:t>
            </a:r>
            <a:r>
              <a:rPr lang="en-US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 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en-US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collocated 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projects.</a:t>
            </a:r>
          </a:p>
          <a:p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Treatments will be deployed using an </a:t>
            </a:r>
            <a:r>
              <a:rPr lang="en-US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integrated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approach across BLM restoration programs to address complex threats to landscapes. 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Funding will largely be directed to </a:t>
            </a:r>
            <a:r>
              <a:rPr lang="en-US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focal landscapes 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increase restoration success and durability, and ensure support for the interests and needs of states, Tribes, communities, and partners.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13202F-9709-4AF6-7CE7-DBD5F235651F}"/>
              </a:ext>
            </a:extLst>
          </p:cNvPr>
          <p:cNvSpPr txBox="1"/>
          <p:nvPr/>
        </p:nvSpPr>
        <p:spPr>
          <a:xfrm>
            <a:off x="113468" y="78589"/>
            <a:ext cx="594443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BLM BIL &amp; IRA </a:t>
            </a:r>
          </a:p>
          <a:p>
            <a:r>
              <a:rPr lang="en-US" sz="2800" b="1" dirty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Restoration and Resilience Program</a:t>
            </a:r>
          </a:p>
        </p:txBody>
      </p:sp>
    </p:spTree>
    <p:extLst>
      <p:ext uri="{BB962C8B-B14F-4D97-AF65-F5344CB8AC3E}">
        <p14:creationId xmlns:p14="http://schemas.microsoft.com/office/powerpoint/2010/main" val="2973683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in a field&#10;&#10;Description automatically generated with medium confidence">
            <a:extLst>
              <a:ext uri="{FF2B5EF4-FFF2-40B4-BE49-F238E27FC236}">
                <a16:creationId xmlns:a16="http://schemas.microsoft.com/office/drawing/2014/main" id="{98C06F78-D8A1-43EC-112E-414267BE29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8" b="14588"/>
          <a:stretch/>
        </p:blipFill>
        <p:spPr>
          <a:xfrm>
            <a:off x="0" y="1282"/>
            <a:ext cx="12192000" cy="6856718"/>
          </a:xfrm>
          <a:prstGeom prst="rect">
            <a:avLst/>
          </a:prstGeom>
          <a:ln>
            <a:noFill/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E686DA9-AB4A-83B6-B605-B49DE496A26A}"/>
              </a:ext>
            </a:extLst>
          </p:cNvPr>
          <p:cNvSpPr/>
          <p:nvPr/>
        </p:nvSpPr>
        <p:spPr>
          <a:xfrm>
            <a:off x="-1" y="-1"/>
            <a:ext cx="5932435" cy="6858001"/>
          </a:xfrm>
          <a:prstGeom prst="rect">
            <a:avLst/>
          </a:prstGeom>
          <a:solidFill>
            <a:srgbClr val="3B3838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AAC157-6782-E2BB-E6F2-75C4798B5BBB}"/>
              </a:ext>
            </a:extLst>
          </p:cNvPr>
          <p:cNvSpPr/>
          <p:nvPr/>
        </p:nvSpPr>
        <p:spPr>
          <a:xfrm>
            <a:off x="5730949" y="2220"/>
            <a:ext cx="6458002" cy="68544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utoShape 2">
            <a:extLst>
              <a:ext uri="{FF2B5EF4-FFF2-40B4-BE49-F238E27FC236}">
                <a16:creationId xmlns:a16="http://schemas.microsoft.com/office/drawing/2014/main" id="{A02A1260-B3E6-B67D-67C2-89060B2501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837306D-DD99-B36B-2E34-3D843EFAEF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0091" y="88508"/>
            <a:ext cx="607956" cy="531962"/>
          </a:xfrm>
          <a:prstGeom prst="rect">
            <a:avLst/>
          </a:prstGeom>
        </p:spPr>
      </p:pic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53D34111-6E6E-85AA-A9D1-34586E510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1749" y="682625"/>
            <a:ext cx="5467351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2477AF-656D-1B57-C07C-EBF510520F7F}"/>
              </a:ext>
            </a:extLst>
          </p:cNvPr>
          <p:cNvSpPr txBox="1"/>
          <p:nvPr/>
        </p:nvSpPr>
        <p:spPr>
          <a:xfrm>
            <a:off x="6248400" y="1183719"/>
            <a:ext cx="5116771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900" b="0" i="0" dirty="0">
                <a:solidFill>
                  <a:srgbClr val="242424"/>
                </a:solidFill>
                <a:effectLst/>
                <a:latin typeface="Times New Roman" panose="02020603050405020304" pitchFamily="18" charset="0"/>
              </a:rPr>
              <a:t>Consideration for focal landscapes:</a:t>
            </a:r>
          </a:p>
          <a:p>
            <a:endParaRPr lang="en-US" sz="1000" b="0" i="0" dirty="0">
              <a:solidFill>
                <a:srgbClr val="242424"/>
              </a:solidFill>
              <a:effectLst/>
              <a:latin typeface="Times New Roman" panose="020206030504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900" dirty="0">
                <a:solidFill>
                  <a:srgbClr val="24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Transformational outcomes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900" b="0" i="0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Supp</a:t>
            </a:r>
            <a:r>
              <a:rPr lang="en-US" sz="1900" dirty="0">
                <a:solidFill>
                  <a:srgbClr val="24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ort a diversity of treatments from BLM restoration programs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900" dirty="0">
                <a:solidFill>
                  <a:srgbClr val="24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Durability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900" dirty="0">
                <a:solidFill>
                  <a:srgbClr val="24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State, Tribe, partner, stakeholder support and leverage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900" dirty="0">
                <a:solidFill>
                  <a:srgbClr val="24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Storytelling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900" dirty="0">
                <a:solidFill>
                  <a:srgbClr val="24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Existing landscape conservation design/strategy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900" dirty="0">
                <a:solidFill>
                  <a:srgbClr val="24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Contribution to Departmental and Administrative priorities/initiatives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900" dirty="0">
                <a:solidFill>
                  <a:srgbClr val="24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Sister agency investments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900" dirty="0">
                <a:solidFill>
                  <a:srgbClr val="24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Capacity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1F1329-FA31-608E-DF2B-23D22F22173F}"/>
              </a:ext>
            </a:extLst>
          </p:cNvPr>
          <p:cNvSpPr txBox="1"/>
          <p:nvPr/>
        </p:nvSpPr>
        <p:spPr>
          <a:xfrm>
            <a:off x="113468" y="78589"/>
            <a:ext cx="594443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BLM BIL &amp; IRA </a:t>
            </a:r>
          </a:p>
          <a:p>
            <a:r>
              <a:rPr lang="en-US" sz="2800" b="1" dirty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Restoration and Resilience Program</a:t>
            </a:r>
          </a:p>
        </p:txBody>
      </p:sp>
    </p:spTree>
    <p:extLst>
      <p:ext uri="{BB962C8B-B14F-4D97-AF65-F5344CB8AC3E}">
        <p14:creationId xmlns:p14="http://schemas.microsoft.com/office/powerpoint/2010/main" val="1746008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754C5756-92CD-7024-0E56-41348EA357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644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E7277C1E-9E4C-C176-F04B-D2DDF0B139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1143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1F559E7D-EDFA-B59A-362E-74B3E3E63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098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2AAF063F-8608-D428-19E7-C154CAF3B7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6895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</TotalTime>
  <Words>319</Words>
  <Application>Microsoft Office PowerPoint</Application>
  <PresentationFormat>Widescreen</PresentationFormat>
  <Paragraphs>68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Hasson, Tomer Y</dc:creator>
  <cp:lastModifiedBy>Hasson, Tomer Y</cp:lastModifiedBy>
  <cp:revision>9</cp:revision>
  <dcterms:created xsi:type="dcterms:W3CDTF">2023-04-15T20:32:02Z</dcterms:created>
  <dcterms:modified xsi:type="dcterms:W3CDTF">2023-04-19T15:59:23Z</dcterms:modified>
</cp:coreProperties>
</file>