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6" r:id="rId4"/>
  </p:sldMasterIdLst>
  <p:notesMasterIdLst>
    <p:notesMasterId r:id="rId18"/>
  </p:notesMasterIdLst>
  <p:handoutMasterIdLst>
    <p:handoutMasterId r:id="rId19"/>
  </p:handoutMasterIdLst>
  <p:sldIdLst>
    <p:sldId id="256" r:id="rId5"/>
    <p:sldId id="491" r:id="rId6"/>
    <p:sldId id="287" r:id="rId7"/>
    <p:sldId id="298" r:id="rId8"/>
    <p:sldId id="286" r:id="rId9"/>
    <p:sldId id="495" r:id="rId10"/>
    <p:sldId id="492" r:id="rId11"/>
    <p:sldId id="496" r:id="rId12"/>
    <p:sldId id="494" r:id="rId13"/>
    <p:sldId id="295" r:id="rId14"/>
    <p:sldId id="493" r:id="rId15"/>
    <p:sldId id="302" r:id="rId16"/>
    <p:sldId id="271" r:id="rId17"/>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6C348-B1D5-F27D-2308-3912EFE5970B}" v="1179" dt="2023-03-23T12:31:58.517"/>
    <p1510:client id="{868F3CAF-57B6-D0E6-6CDA-64B640D792B4}" v="2" dt="2023-03-22T19:02:16.074"/>
    <p1510:client id="{89AD8E46-999E-3E9A-4CD6-1A010124F536}" v="424" dt="2023-03-23T00:02:40.447"/>
    <p1510:client id="{B398A167-39BD-4183-8C69-28FDCACE1BBE}" v="257" dt="2023-03-23T15:43:00.3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31" autoAdjust="0"/>
  </p:normalViewPr>
  <p:slideViewPr>
    <p:cSldViewPr snapToGrid="0">
      <p:cViewPr varScale="1">
        <p:scale>
          <a:sx n="81" d="100"/>
          <a:sy n="81" d="100"/>
        </p:scale>
        <p:origin x="248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27B012-BC18-B0E4-BF85-5FEC3C44B896}"/>
              </a:ext>
            </a:extLst>
          </p:cNvPr>
          <p:cNvSpPr>
            <a:spLocks noGrp="1"/>
          </p:cNvSpPr>
          <p:nvPr>
            <p:ph type="hdr" sz="quarter"/>
          </p:nvPr>
        </p:nvSpPr>
        <p:spPr>
          <a:xfrm>
            <a:off x="0" y="0"/>
            <a:ext cx="3043238" cy="465138"/>
          </a:xfrm>
          <a:prstGeom prst="rect">
            <a:avLst/>
          </a:prstGeom>
        </p:spPr>
        <p:txBody>
          <a:bodyPr vert="horz" lIns="93324" tIns="46662" rIns="93324" bIns="46662"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337FDEC4-65A3-BF83-D146-BFEC85C17F6E}"/>
              </a:ext>
            </a:extLst>
          </p:cNvPr>
          <p:cNvSpPr>
            <a:spLocks noGrp="1"/>
          </p:cNvSpPr>
          <p:nvPr>
            <p:ph type="dt" sz="quarter" idx="1"/>
          </p:nvPr>
        </p:nvSpPr>
        <p:spPr>
          <a:xfrm>
            <a:off x="3978275" y="0"/>
            <a:ext cx="3043238" cy="465138"/>
          </a:xfrm>
          <a:prstGeom prst="rect">
            <a:avLst/>
          </a:prstGeom>
        </p:spPr>
        <p:txBody>
          <a:bodyPr vert="horz" lIns="93324" tIns="46662" rIns="93324" bIns="46662" rtlCol="0"/>
          <a:lstStyle>
            <a:lvl1pPr algn="r" eaLnBrk="1" fontAlgn="auto" hangingPunct="1">
              <a:spcBef>
                <a:spcPts val="0"/>
              </a:spcBef>
              <a:spcAft>
                <a:spcPts val="0"/>
              </a:spcAft>
              <a:defRPr sz="1200">
                <a:latin typeface="+mn-lt"/>
                <a:cs typeface="+mn-cs"/>
              </a:defRPr>
            </a:lvl1pPr>
          </a:lstStyle>
          <a:p>
            <a:pPr>
              <a:defRPr/>
            </a:pPr>
            <a:fld id="{8DC99922-8029-4985-B1A1-12173E42CC18}" type="datetimeFigureOut">
              <a:rPr lang="en-US"/>
              <a:pPr>
                <a:defRPr/>
              </a:pPr>
              <a:t>4/11/2023</a:t>
            </a:fld>
            <a:endParaRPr lang="en-US" dirty="0"/>
          </a:p>
        </p:txBody>
      </p:sp>
      <p:sp>
        <p:nvSpPr>
          <p:cNvPr id="4" name="Footer Placeholder 3">
            <a:extLst>
              <a:ext uri="{FF2B5EF4-FFF2-40B4-BE49-F238E27FC236}">
                <a16:creationId xmlns:a16="http://schemas.microsoft.com/office/drawing/2014/main" id="{EF33C9BF-AB75-E491-1A4A-BBC333140DCC}"/>
              </a:ext>
            </a:extLst>
          </p:cNvPr>
          <p:cNvSpPr>
            <a:spLocks noGrp="1"/>
          </p:cNvSpPr>
          <p:nvPr>
            <p:ph type="ftr" sz="quarter" idx="2"/>
          </p:nvPr>
        </p:nvSpPr>
        <p:spPr>
          <a:xfrm>
            <a:off x="0" y="8842375"/>
            <a:ext cx="3043238" cy="465138"/>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248CD3DE-3A39-3586-8AED-216514BD7763}"/>
              </a:ext>
            </a:extLst>
          </p:cNvPr>
          <p:cNvSpPr>
            <a:spLocks noGrp="1"/>
          </p:cNvSpPr>
          <p:nvPr>
            <p:ph type="sldNum" sz="quarter" idx="3"/>
          </p:nvPr>
        </p:nvSpPr>
        <p:spPr>
          <a:xfrm>
            <a:off x="3978275" y="8842375"/>
            <a:ext cx="3043238" cy="465138"/>
          </a:xfrm>
          <a:prstGeom prst="rect">
            <a:avLst/>
          </a:prstGeom>
        </p:spPr>
        <p:txBody>
          <a:bodyPr vert="horz" wrap="square" lIns="93324" tIns="46662" rIns="93324" bIns="46662"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93F5F55-0B94-400D-A092-411FDCFB5875}"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60B5BF-81C9-4A20-ACE8-695786610D36}"/>
              </a:ext>
            </a:extLst>
          </p:cNvPr>
          <p:cNvSpPr>
            <a:spLocks noGrp="1"/>
          </p:cNvSpPr>
          <p:nvPr>
            <p:ph type="hdr" sz="quarter"/>
          </p:nvPr>
        </p:nvSpPr>
        <p:spPr>
          <a:xfrm>
            <a:off x="0" y="0"/>
            <a:ext cx="3043238" cy="465138"/>
          </a:xfrm>
          <a:prstGeom prst="rect">
            <a:avLst/>
          </a:prstGeom>
        </p:spPr>
        <p:txBody>
          <a:bodyPr vert="horz" lIns="93324" tIns="46662" rIns="93324" bIns="46662" rtlCol="0"/>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3" name="Date Placeholder 2">
            <a:extLst>
              <a:ext uri="{FF2B5EF4-FFF2-40B4-BE49-F238E27FC236}">
                <a16:creationId xmlns:a16="http://schemas.microsoft.com/office/drawing/2014/main" id="{A145669D-270F-EE3B-78B4-83AF9985BBCD}"/>
              </a:ext>
            </a:extLst>
          </p:cNvPr>
          <p:cNvSpPr>
            <a:spLocks noGrp="1"/>
          </p:cNvSpPr>
          <p:nvPr>
            <p:ph type="dt" idx="1"/>
          </p:nvPr>
        </p:nvSpPr>
        <p:spPr>
          <a:xfrm>
            <a:off x="3978275" y="0"/>
            <a:ext cx="3043238" cy="465138"/>
          </a:xfrm>
          <a:prstGeom prst="rect">
            <a:avLst/>
          </a:prstGeom>
        </p:spPr>
        <p:txBody>
          <a:bodyPr vert="horz" lIns="93324" tIns="46662" rIns="93324" bIns="46662" rtlCol="0"/>
          <a:lstStyle>
            <a:lvl1pPr algn="r" eaLnBrk="1" fontAlgn="auto" hangingPunct="1">
              <a:spcBef>
                <a:spcPts val="0"/>
              </a:spcBef>
              <a:spcAft>
                <a:spcPts val="0"/>
              </a:spcAft>
              <a:defRPr sz="1200">
                <a:latin typeface="+mn-lt"/>
                <a:cs typeface="+mn-cs"/>
              </a:defRPr>
            </a:lvl1pPr>
          </a:lstStyle>
          <a:p>
            <a:pPr>
              <a:defRPr/>
            </a:pPr>
            <a:fld id="{9225979B-0481-4AD1-9B90-E74B2BBC8C85}" type="datetimeFigureOut">
              <a:rPr lang="en-US"/>
              <a:pPr>
                <a:defRPr/>
              </a:pPr>
              <a:t>4/11/2023</a:t>
            </a:fld>
            <a:endParaRPr lang="en-US" dirty="0"/>
          </a:p>
        </p:txBody>
      </p:sp>
      <p:sp>
        <p:nvSpPr>
          <p:cNvPr id="4" name="Slide Image Placeholder 3">
            <a:extLst>
              <a:ext uri="{FF2B5EF4-FFF2-40B4-BE49-F238E27FC236}">
                <a16:creationId xmlns:a16="http://schemas.microsoft.com/office/drawing/2014/main" id="{A15BC621-19A0-7EF3-7A65-C976FC65ABA7}"/>
              </a:ext>
            </a:extLst>
          </p:cNvPr>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dirty="0"/>
          </a:p>
        </p:txBody>
      </p:sp>
      <p:sp>
        <p:nvSpPr>
          <p:cNvPr id="5" name="Notes Placeholder 4">
            <a:extLst>
              <a:ext uri="{FF2B5EF4-FFF2-40B4-BE49-F238E27FC236}">
                <a16:creationId xmlns:a16="http://schemas.microsoft.com/office/drawing/2014/main" id="{43883A44-A474-7210-95DC-4B17E37E33FA}"/>
              </a:ext>
            </a:extLst>
          </p:cNvPr>
          <p:cNvSpPr>
            <a:spLocks noGrp="1"/>
          </p:cNvSpPr>
          <p:nvPr>
            <p:ph type="body" sz="quarter" idx="3"/>
          </p:nvPr>
        </p:nvSpPr>
        <p:spPr>
          <a:xfrm>
            <a:off x="701675" y="4421188"/>
            <a:ext cx="5619750" cy="4189412"/>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6970EFA-4080-386A-01FA-B8A65817D01A}"/>
              </a:ext>
            </a:extLst>
          </p:cNvPr>
          <p:cNvSpPr>
            <a:spLocks noGrp="1"/>
          </p:cNvSpPr>
          <p:nvPr>
            <p:ph type="ftr" sz="quarter" idx="4"/>
          </p:nvPr>
        </p:nvSpPr>
        <p:spPr>
          <a:xfrm>
            <a:off x="0" y="8842375"/>
            <a:ext cx="3043238" cy="465138"/>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73489E05-00D3-AE07-02AB-C61FF25FD51B}"/>
              </a:ext>
            </a:extLst>
          </p:cNvPr>
          <p:cNvSpPr>
            <a:spLocks noGrp="1"/>
          </p:cNvSpPr>
          <p:nvPr>
            <p:ph type="sldNum" sz="quarter" idx="5"/>
          </p:nvPr>
        </p:nvSpPr>
        <p:spPr>
          <a:xfrm>
            <a:off x="3978275" y="8842375"/>
            <a:ext cx="3043238" cy="465138"/>
          </a:xfrm>
          <a:prstGeom prst="rect">
            <a:avLst/>
          </a:prstGeom>
        </p:spPr>
        <p:txBody>
          <a:bodyPr vert="horz" wrap="square" lIns="93324" tIns="46662" rIns="93324" bIns="46662"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EF20D03-86AD-45E1-87FB-9D7025267F90}"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B6EC50C-73AD-74A5-69AF-8C56933797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CF22C324-F8DD-687C-1117-F21343E59C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388" name="Slide Number Placeholder 3">
            <a:extLst>
              <a:ext uri="{FF2B5EF4-FFF2-40B4-BE49-F238E27FC236}">
                <a16:creationId xmlns:a16="http://schemas.microsoft.com/office/drawing/2014/main" id="{3A75459E-737E-3952-9DEC-C90F298446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59A6884-FB83-4E49-A0F0-91FF5141CB6F}" type="slidenum">
              <a:rPr lang="en-US" altLang="en-US" smtClean="0">
                <a:latin typeface="Calibri" panose="020F0502020204030204" pitchFamily="34" charset="0"/>
              </a:rPr>
              <a:pPr/>
              <a:t>1</a:t>
            </a:fld>
            <a:endParaRPr lang="en-US" altLang="en-US"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Sec 4 of MAPLand Act</a:t>
            </a:r>
          </a:p>
        </p:txBody>
      </p:sp>
      <p:sp>
        <p:nvSpPr>
          <p:cNvPr id="4" name="Slide Number Placeholder 3"/>
          <p:cNvSpPr>
            <a:spLocks noGrp="1"/>
          </p:cNvSpPr>
          <p:nvPr>
            <p:ph type="sldNum" sz="quarter" idx="5"/>
          </p:nvPr>
        </p:nvSpPr>
        <p:spPr/>
        <p:txBody>
          <a:bodyPr/>
          <a:lstStyle/>
          <a:p>
            <a:fld id="{EDE0F054-C9A1-4C4F-9B94-930E85B74C9D}" type="slidenum">
              <a:rPr lang="en-US" smtClean="0"/>
              <a:t>10</a:t>
            </a:fld>
            <a:endParaRPr lang="en-US" dirty="0"/>
          </a:p>
        </p:txBody>
      </p:sp>
    </p:spTree>
    <p:extLst>
      <p:ext uri="{BB962C8B-B14F-4D97-AF65-F5344CB8AC3E}">
        <p14:creationId xmlns:p14="http://schemas.microsoft.com/office/powerpoint/2010/main" val="2146604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PLAD QC Process</a:t>
            </a:r>
          </a:p>
          <a:p>
            <a:pPr marL="171450" indent="-171450">
              <a:buFont typeface="Arial" panose="020B0604020202020204" pitchFamily="34" charset="0"/>
              <a:buChar char="•"/>
            </a:pPr>
            <a:r>
              <a:rPr lang="en-US" dirty="0"/>
              <a:t>Connection with LWCF and DANL</a:t>
            </a:r>
          </a:p>
        </p:txBody>
      </p:sp>
      <p:sp>
        <p:nvSpPr>
          <p:cNvPr id="4" name="Slide Number Placeholder 3"/>
          <p:cNvSpPr>
            <a:spLocks noGrp="1"/>
          </p:cNvSpPr>
          <p:nvPr>
            <p:ph type="sldNum" sz="quarter" idx="5"/>
          </p:nvPr>
        </p:nvSpPr>
        <p:spPr/>
        <p:txBody>
          <a:bodyPr/>
          <a:lstStyle/>
          <a:p>
            <a:fld id="{295796E7-57C5-4C5A-A26A-02559B1D08C7}" type="slidenum">
              <a:rPr lang="en-US" smtClean="0"/>
              <a:t>11</a:t>
            </a:fld>
            <a:endParaRPr lang="en-US" dirty="0"/>
          </a:p>
        </p:txBody>
      </p:sp>
    </p:spTree>
    <p:extLst>
      <p:ext uri="{BB962C8B-B14F-4D97-AF65-F5344CB8AC3E}">
        <p14:creationId xmlns:p14="http://schemas.microsoft.com/office/powerpoint/2010/main" val="2107381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BLM supports State law related to legal access over non-Federal land and does not encourage trespass</a:t>
            </a:r>
          </a:p>
        </p:txBody>
      </p:sp>
      <p:sp>
        <p:nvSpPr>
          <p:cNvPr id="4" name="Slide Number Placeholder 3"/>
          <p:cNvSpPr>
            <a:spLocks noGrp="1"/>
          </p:cNvSpPr>
          <p:nvPr>
            <p:ph type="sldNum" sz="quarter" idx="5"/>
          </p:nvPr>
        </p:nvSpPr>
        <p:spPr/>
        <p:txBody>
          <a:bodyPr/>
          <a:lstStyle/>
          <a:p>
            <a:pPr>
              <a:defRPr/>
            </a:pPr>
            <a:fld id="{0EF20D03-86AD-45E1-87FB-9D7025267F90}" type="slidenum">
              <a:rPr lang="en-US" altLang="en-US" smtClean="0"/>
              <a:pPr>
                <a:defRPr/>
              </a:pPr>
              <a:t>12</a:t>
            </a:fld>
            <a:endParaRPr lang="en-US" altLang="en-US" dirty="0"/>
          </a:p>
        </p:txBody>
      </p:sp>
    </p:spTree>
    <p:extLst>
      <p:ext uri="{BB962C8B-B14F-4D97-AF65-F5344CB8AC3E}">
        <p14:creationId xmlns:p14="http://schemas.microsoft.com/office/powerpoint/2010/main" val="407339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E0F054-C9A1-4C4F-9B94-930E85B74C9D}" type="slidenum">
              <a:rPr lang="en-US" smtClean="0"/>
              <a:t>13</a:t>
            </a:fld>
            <a:endParaRPr lang="en-US" dirty="0"/>
          </a:p>
        </p:txBody>
      </p:sp>
    </p:spTree>
    <p:extLst>
      <p:ext uri="{BB962C8B-B14F-4D97-AF65-F5344CB8AC3E}">
        <p14:creationId xmlns:p14="http://schemas.microsoft.com/office/powerpoint/2010/main" val="2785112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DD90547-51D1-7D74-8B94-A07FB31FDE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38E075BB-5A75-17F1-AB51-AAE4A0342D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Public Land Access (PLA) mission -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To facilitate BLM’s ability to complete its multiple use and sustained yield mission by identifying, reserving, acquiring, maximizing, and making publicly available the public land access needs and accomplishments to BLM-managed lands for present and future generations.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pPr marL="285750" indent="-285750">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rPr>
              <a:t>BLM has invested substantial effort to acquire and reserve public access to BLM-managed lands, ensuring the public can enjoy the vast landscapes and recreational opportunities public lands have to offer. </a:t>
            </a:r>
          </a:p>
          <a:p>
            <a:pPr marL="285750" indent="-285750">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rPr>
              <a:t>The recent passage of the Dingell Act, GAOA, and the MAPLand Act, as well as interest in public access issues by the non-profit and private sectors, have prompted the BLM to review, modernize, and make available to the public, our partners, states and tribal governments, data and information on access to public lands. </a:t>
            </a:r>
          </a:p>
          <a:p>
            <a:pPr marL="285750" indent="-285750">
              <a:buFont typeface="Arial" panose="020B0604020202020204" pitchFamily="34" charset="0"/>
              <a:buChar char="•"/>
            </a:pPr>
            <a:endParaRPr lang="en-US" altLang="en-US" sz="1200" dirty="0">
              <a:effectLst/>
              <a:latin typeface="Times New Roman" panose="02020603050405020304" pitchFamily="18" charset="0"/>
            </a:endParaRPr>
          </a:p>
          <a:p>
            <a:pPr marL="0" indent="0">
              <a:buFont typeface="Arial" panose="020B0604020202020204" pitchFamily="34" charset="0"/>
              <a:buNone/>
            </a:pPr>
            <a:r>
              <a:rPr lang="en-US" altLang="en-US" sz="1200" dirty="0">
                <a:effectLst/>
                <a:latin typeface="Times New Roman" panose="02020603050405020304" pitchFamily="18" charset="0"/>
              </a:rPr>
              <a:t>Goals of Program</a:t>
            </a: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Build a public land access program that supports all BLM programs – Work with all BLM Directorates and Divisions to support public land access needs that may be acquired or reserved for the use and enjoyment of present and future generations.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Identify public land access needs – Work with the public and other stakeholders to identify and acquire or reserve access to public lands and waters.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Prioritize the acquisition of land or interest in land to provide public land access – Utilize the LWCF program to acquire land and interest in land that supports the BLM mission and benefits the public.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Develop and publish public land access data and needs as required by the Dingell and MAPLand Acts.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altLang="en-US" dirty="0"/>
          </a:p>
        </p:txBody>
      </p:sp>
      <p:sp>
        <p:nvSpPr>
          <p:cNvPr id="26628" name="Slide Number Placeholder 3">
            <a:extLst>
              <a:ext uri="{FF2B5EF4-FFF2-40B4-BE49-F238E27FC236}">
                <a16:creationId xmlns:a16="http://schemas.microsoft.com/office/drawing/2014/main" id="{6507374D-4270-4570-A539-161943DD34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686F3-C92F-463B-A67F-27FB75262333}" type="slidenum">
              <a:rPr lang="en-US" altLang="en-US" smtClean="0">
                <a:solidFill>
                  <a:srgbClr val="000000"/>
                </a:solidFill>
              </a:rPr>
              <a:pPr>
                <a:spcBef>
                  <a:spcPct val="0"/>
                </a:spcBef>
              </a:pPr>
              <a:t>2</a:t>
            </a:fld>
            <a:endParaRPr lang="en-US" altLang="en-US" dirty="0">
              <a:solidFill>
                <a:srgbClr val="000000"/>
              </a:solidFill>
            </a:endParaRPr>
          </a:p>
        </p:txBody>
      </p:sp>
    </p:spTree>
    <p:extLst>
      <p:ext uri="{BB962C8B-B14F-4D97-AF65-F5344CB8AC3E}">
        <p14:creationId xmlns:p14="http://schemas.microsoft.com/office/powerpoint/2010/main" val="1607926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Strong projects supporting recreation access and access to public lands and waters</a:t>
            </a:r>
          </a:p>
          <a:p>
            <a:pPr marL="171450" indent="-171450">
              <a:buFont typeface="Arial" panose="020B0604020202020204" pitchFamily="34" charset="0"/>
              <a:buChar char="•"/>
            </a:pPr>
            <a:r>
              <a:rPr lang="en-US" dirty="0"/>
              <a:t>Rec Access Criteria</a:t>
            </a:r>
          </a:p>
        </p:txBody>
      </p:sp>
      <p:sp>
        <p:nvSpPr>
          <p:cNvPr id="4" name="Slide Number Placeholder 3"/>
          <p:cNvSpPr>
            <a:spLocks noGrp="1"/>
          </p:cNvSpPr>
          <p:nvPr>
            <p:ph type="sldNum" sz="quarter" idx="5"/>
          </p:nvPr>
        </p:nvSpPr>
        <p:spPr/>
        <p:txBody>
          <a:bodyPr/>
          <a:lstStyle/>
          <a:p>
            <a:pPr>
              <a:defRPr/>
            </a:pPr>
            <a:fld id="{0EF20D03-86AD-45E1-87FB-9D7025267F90}" type="slidenum">
              <a:rPr lang="en-US" altLang="en-US" smtClean="0"/>
              <a:pPr>
                <a:defRPr/>
              </a:pPr>
              <a:t>3</a:t>
            </a:fld>
            <a:endParaRPr lang="en-US" altLang="en-US" dirty="0"/>
          </a:p>
        </p:txBody>
      </p:sp>
    </p:spTree>
    <p:extLst>
      <p:ext uri="{BB962C8B-B14F-4D97-AF65-F5344CB8AC3E}">
        <p14:creationId xmlns:p14="http://schemas.microsoft.com/office/powerpoint/2010/main" val="564639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project-specific details describe how acquisition conserves or protects against threats to Resources, Advancing the America the Beautiful Initiative by Securing Recreational Access in the following areas:</a:t>
            </a:r>
          </a:p>
          <a:p>
            <a:pPr lvl="1"/>
            <a:r>
              <a:rPr lang="en-US" dirty="0"/>
              <a:t>a. Increases local capacity for recreational activities or provides new opportunities in an area with otherwise limited recreational experiences and benefits.</a:t>
            </a:r>
          </a:p>
          <a:p>
            <a:pPr lvl="1"/>
            <a:r>
              <a:rPr lang="en-US" dirty="0"/>
              <a:t>b. Project includes acquisition of sensitive or designated fish or wildlife habitat that also enhances recreation.</a:t>
            </a:r>
          </a:p>
          <a:p>
            <a:pPr lvl="1"/>
            <a:r>
              <a:rPr lang="en-US" dirty="0"/>
              <a:t>c. Provides permanent conservation status (e.g., National Conservation Lands units including national monuments, national conservation areas, wilderness, wild and scenic rivers, national scenic and historic trails, national recreation sites, and any other area designated by Congress to be administered for a conservation purpose).</a:t>
            </a:r>
          </a:p>
          <a:p>
            <a:pPr lvl="1"/>
            <a:r>
              <a:rPr lang="en-US" sz="1800" b="0" i="0" u="none" strike="noStrike" baseline="0" dirty="0">
                <a:solidFill>
                  <a:srgbClr val="000000"/>
                </a:solidFill>
                <a:latin typeface="Times New Roman" panose="02020603050405020304" pitchFamily="18" charset="0"/>
              </a:rPr>
              <a:t>d. Threats of development/use - The parcel is at risk of imminent development or loss of recreation or other resource values, which may negatively affect public land resource values. </a:t>
            </a:r>
          </a:p>
          <a:p>
            <a:endParaRPr lang="en-US" sz="1800" b="0" i="0" u="none" strike="noStrike" baseline="0" dirty="0">
              <a:solidFill>
                <a:srgbClr val="000000"/>
              </a:solidFill>
              <a:latin typeface="Times New Roman" panose="02020603050405020304" pitchFamily="18" charset="0"/>
            </a:endParaRPr>
          </a:p>
          <a:p>
            <a:pPr lvl="1"/>
            <a:endParaRPr lang="en-US" dirty="0"/>
          </a:p>
        </p:txBody>
      </p:sp>
      <p:sp>
        <p:nvSpPr>
          <p:cNvPr id="4" name="Slide Number Placeholder 3"/>
          <p:cNvSpPr>
            <a:spLocks noGrp="1"/>
          </p:cNvSpPr>
          <p:nvPr>
            <p:ph type="sldNum" sz="quarter" idx="5"/>
          </p:nvPr>
        </p:nvSpPr>
        <p:spPr/>
        <p:txBody>
          <a:bodyPr/>
          <a:lstStyle/>
          <a:p>
            <a:fld id="{EDE0F054-C9A1-4C4F-9B94-930E85B74C9D}" type="slidenum">
              <a:rPr lang="en-US" smtClean="0"/>
              <a:t>4</a:t>
            </a:fld>
            <a:endParaRPr lang="en-US" dirty="0"/>
          </a:p>
        </p:txBody>
      </p:sp>
    </p:spTree>
    <p:extLst>
      <p:ext uri="{BB962C8B-B14F-4D97-AF65-F5344CB8AC3E}">
        <p14:creationId xmlns:p14="http://schemas.microsoft.com/office/powerpoint/2010/main" val="1059404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DANL Website</a:t>
            </a:r>
          </a:p>
          <a:p>
            <a:endParaRPr lang="en-US" dirty="0"/>
          </a:p>
          <a:p>
            <a:r>
              <a:rPr lang="en-US" dirty="0"/>
              <a:t>https://www.blm.gov/about/laws-and-regulations/dingell-act/2022-dingell-act-public-nominations-process </a:t>
            </a:r>
          </a:p>
        </p:txBody>
      </p:sp>
      <p:sp>
        <p:nvSpPr>
          <p:cNvPr id="4" name="Slide Number Placeholder 3"/>
          <p:cNvSpPr>
            <a:spLocks noGrp="1"/>
          </p:cNvSpPr>
          <p:nvPr>
            <p:ph type="sldNum" sz="quarter" idx="5"/>
          </p:nvPr>
        </p:nvSpPr>
        <p:spPr/>
        <p:txBody>
          <a:bodyPr/>
          <a:lstStyle/>
          <a:p>
            <a:fld id="{295796E7-57C5-4C5A-A26A-02559B1D08C7}" type="slidenum">
              <a:rPr lang="en-US" smtClean="0"/>
              <a:t>5</a:t>
            </a:fld>
            <a:endParaRPr lang="en-US" dirty="0"/>
          </a:p>
        </p:txBody>
      </p:sp>
    </p:spTree>
    <p:extLst>
      <p:ext uri="{BB962C8B-B14F-4D97-AF65-F5344CB8AC3E}">
        <p14:creationId xmlns:p14="http://schemas.microsoft.com/office/powerpoint/2010/main" val="1179541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LAW Sec 4105 of Dingell Act</a:t>
            </a:r>
          </a:p>
        </p:txBody>
      </p:sp>
      <p:sp>
        <p:nvSpPr>
          <p:cNvPr id="4" name="Slide Number Placeholder 3"/>
          <p:cNvSpPr>
            <a:spLocks noGrp="1"/>
          </p:cNvSpPr>
          <p:nvPr>
            <p:ph type="sldNum" sz="quarter" idx="5"/>
          </p:nvPr>
        </p:nvSpPr>
        <p:spPr/>
        <p:txBody>
          <a:bodyPr/>
          <a:lstStyle/>
          <a:p>
            <a:fld id="{295796E7-57C5-4C5A-A26A-02559B1D08C7}" type="slidenum">
              <a:rPr lang="en-US" smtClean="0"/>
              <a:t>6</a:t>
            </a:fld>
            <a:endParaRPr lang="en-US" dirty="0"/>
          </a:p>
        </p:txBody>
      </p:sp>
    </p:spTree>
    <p:extLst>
      <p:ext uri="{BB962C8B-B14F-4D97-AF65-F5344CB8AC3E}">
        <p14:creationId xmlns:p14="http://schemas.microsoft.com/office/powerpoint/2010/main" val="32491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2020 Call for Nominations</a:t>
            </a:r>
          </a:p>
          <a:p>
            <a:pPr marL="171450" indent="-171450">
              <a:buFont typeface="Arial" panose="020B0604020202020204" pitchFamily="34" charset="0"/>
              <a:buChar char="•"/>
            </a:pPr>
            <a:r>
              <a:rPr lang="en-US" dirty="0"/>
              <a:t>2020 Notification to the Hill</a:t>
            </a:r>
          </a:p>
          <a:p>
            <a:pPr marL="171450" indent="-171450">
              <a:buFont typeface="Arial" panose="020B0604020202020204" pitchFamily="34" charset="0"/>
              <a:buChar char="•"/>
            </a:pPr>
            <a:r>
              <a:rPr lang="en-US" dirty="0"/>
              <a:t>2022 Process</a:t>
            </a:r>
          </a:p>
          <a:p>
            <a:pPr marL="171450" indent="-171450">
              <a:buFont typeface="Arial" panose="020B0604020202020204" pitchFamily="34" charset="0"/>
              <a:buChar char="•"/>
            </a:pPr>
            <a:r>
              <a:rPr lang="en-US" dirty="0"/>
              <a:t>2022 Projected Notification</a:t>
            </a:r>
          </a:p>
          <a:p>
            <a:pPr marL="171450" indent="-171450">
              <a:buFont typeface="Arial" panose="020B0604020202020204" pitchFamily="34" charset="0"/>
              <a:buChar char="•"/>
            </a:pPr>
            <a:r>
              <a:rPr lang="en-US" dirty="0"/>
              <a:t>Web Map</a:t>
            </a:r>
          </a:p>
        </p:txBody>
      </p:sp>
      <p:sp>
        <p:nvSpPr>
          <p:cNvPr id="4" name="Slide Number Placeholder 3"/>
          <p:cNvSpPr>
            <a:spLocks noGrp="1"/>
          </p:cNvSpPr>
          <p:nvPr>
            <p:ph type="sldNum" sz="quarter" idx="5"/>
          </p:nvPr>
        </p:nvSpPr>
        <p:spPr/>
        <p:txBody>
          <a:bodyPr/>
          <a:lstStyle/>
          <a:p>
            <a:fld id="{295796E7-57C5-4C5A-A26A-02559B1D08C7}" type="slidenum">
              <a:rPr lang="en-US" smtClean="0"/>
              <a:t>7</a:t>
            </a:fld>
            <a:endParaRPr lang="en-US" dirty="0"/>
          </a:p>
        </p:txBody>
      </p:sp>
    </p:spTree>
    <p:extLst>
      <p:ext uri="{BB962C8B-B14F-4D97-AF65-F5344CB8AC3E}">
        <p14:creationId xmlns:p14="http://schemas.microsoft.com/office/powerpoint/2010/main" val="527968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2020 Call for Nominations</a:t>
            </a:r>
          </a:p>
          <a:p>
            <a:pPr marL="171450" indent="-171450">
              <a:buFont typeface="Arial" panose="020B0604020202020204" pitchFamily="34" charset="0"/>
              <a:buChar char="•"/>
            </a:pPr>
            <a:r>
              <a:rPr lang="en-US" dirty="0"/>
              <a:t>2020 Notification to the Hill</a:t>
            </a:r>
          </a:p>
          <a:p>
            <a:pPr marL="171450" indent="-171450">
              <a:buFont typeface="Arial" panose="020B0604020202020204" pitchFamily="34" charset="0"/>
              <a:buChar char="•"/>
            </a:pPr>
            <a:r>
              <a:rPr lang="en-US" dirty="0"/>
              <a:t>2022 Process</a:t>
            </a:r>
          </a:p>
          <a:p>
            <a:pPr marL="171450" indent="-171450">
              <a:buFont typeface="Arial" panose="020B0604020202020204" pitchFamily="34" charset="0"/>
              <a:buChar char="•"/>
            </a:pPr>
            <a:r>
              <a:rPr lang="en-US" dirty="0"/>
              <a:t>2022 Projected Notification</a:t>
            </a:r>
          </a:p>
          <a:p>
            <a:pPr marL="171450" indent="-171450">
              <a:buFont typeface="Arial" panose="020B0604020202020204" pitchFamily="34" charset="0"/>
              <a:buChar char="•"/>
            </a:pPr>
            <a:r>
              <a:rPr lang="en-US" dirty="0"/>
              <a:t>Web Map</a:t>
            </a:r>
          </a:p>
        </p:txBody>
      </p:sp>
      <p:sp>
        <p:nvSpPr>
          <p:cNvPr id="4" name="Slide Number Placeholder 3"/>
          <p:cNvSpPr>
            <a:spLocks noGrp="1"/>
          </p:cNvSpPr>
          <p:nvPr>
            <p:ph type="sldNum" sz="quarter" idx="5"/>
          </p:nvPr>
        </p:nvSpPr>
        <p:spPr/>
        <p:txBody>
          <a:bodyPr/>
          <a:lstStyle/>
          <a:p>
            <a:fld id="{295796E7-57C5-4C5A-A26A-02559B1D08C7}" type="slidenum">
              <a:rPr lang="en-US" smtClean="0"/>
              <a:t>8</a:t>
            </a:fld>
            <a:endParaRPr lang="en-US" dirty="0"/>
          </a:p>
        </p:txBody>
      </p:sp>
    </p:spTree>
    <p:extLst>
      <p:ext uri="{BB962C8B-B14F-4D97-AF65-F5344CB8AC3E}">
        <p14:creationId xmlns:p14="http://schemas.microsoft.com/office/powerpoint/2010/main" val="631089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how the nomination process works for 2022</a:t>
            </a:r>
          </a:p>
          <a:p>
            <a:endParaRPr lang="en-US" dirty="0"/>
          </a:p>
          <a:p>
            <a:r>
              <a:rPr lang="en-US" dirty="0"/>
              <a:t>Groundbreaking public portal to “draw” and “submit”  access to public lands concerns for BLM consideration. Shows previous nominations, those under consideration, avoids duplication and gives the public latest information.</a:t>
            </a:r>
          </a:p>
          <a:p>
            <a:endParaRPr lang="en-US" dirty="0"/>
          </a:p>
        </p:txBody>
      </p:sp>
      <p:sp>
        <p:nvSpPr>
          <p:cNvPr id="4" name="Slide Number Placeholder 3"/>
          <p:cNvSpPr>
            <a:spLocks noGrp="1"/>
          </p:cNvSpPr>
          <p:nvPr>
            <p:ph type="sldNum" sz="quarter" idx="5"/>
          </p:nvPr>
        </p:nvSpPr>
        <p:spPr/>
        <p:txBody>
          <a:bodyPr/>
          <a:lstStyle/>
          <a:p>
            <a:fld id="{295796E7-57C5-4C5A-A26A-02559B1D08C7}" type="slidenum">
              <a:rPr lang="en-US" smtClean="0"/>
              <a:t>9</a:t>
            </a:fld>
            <a:endParaRPr lang="en-US" dirty="0"/>
          </a:p>
        </p:txBody>
      </p:sp>
    </p:spTree>
    <p:extLst>
      <p:ext uri="{BB962C8B-B14F-4D97-AF65-F5344CB8AC3E}">
        <p14:creationId xmlns:p14="http://schemas.microsoft.com/office/powerpoint/2010/main" val="2214008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D87650D-56A3-4EFC-37D5-446CCCBFA35A}"/>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133C4FA-47FB-45EA-8FDC-E2E46821DC52}" type="datetimeFigureOut">
              <a:rPr lang="en-US"/>
              <a:pPr>
                <a:defRPr/>
              </a:pPr>
              <a:t>4/11/2023</a:t>
            </a:fld>
            <a:endParaRPr lang="en-US" dirty="0"/>
          </a:p>
        </p:txBody>
      </p:sp>
      <p:sp>
        <p:nvSpPr>
          <p:cNvPr id="5" name="Footer Placeholder 4">
            <a:extLst>
              <a:ext uri="{FF2B5EF4-FFF2-40B4-BE49-F238E27FC236}">
                <a16:creationId xmlns:a16="http://schemas.microsoft.com/office/drawing/2014/main" id="{08D31FEB-8324-0A24-6038-9EA3EC87227F}"/>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FC6C56F7-5A36-C7F3-8A44-0ED13327A62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8FEC996-1235-4005-AC65-4A1858498512}" type="slidenum">
              <a:rPr lang="en-US" altLang="en-US"/>
              <a:pPr>
                <a:defRPr/>
              </a:pPr>
              <a:t>‹#›</a:t>
            </a:fld>
            <a:endParaRPr lang="en-US" altLang="en-US" dirty="0"/>
          </a:p>
        </p:txBody>
      </p:sp>
    </p:spTree>
    <p:extLst>
      <p:ext uri="{BB962C8B-B14F-4D97-AF65-F5344CB8AC3E}">
        <p14:creationId xmlns:p14="http://schemas.microsoft.com/office/powerpoint/2010/main" val="290492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98F2EA-D767-AD0D-6437-2467AC40622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DD6BE6B-AFDB-4B48-955A-961FCDB29944}" type="datetimeFigureOut">
              <a:rPr lang="en-US"/>
              <a:pPr>
                <a:defRPr/>
              </a:pPr>
              <a:t>4/11/2023</a:t>
            </a:fld>
            <a:endParaRPr lang="en-US" dirty="0"/>
          </a:p>
        </p:txBody>
      </p:sp>
      <p:sp>
        <p:nvSpPr>
          <p:cNvPr id="5" name="Footer Placeholder 4">
            <a:extLst>
              <a:ext uri="{FF2B5EF4-FFF2-40B4-BE49-F238E27FC236}">
                <a16:creationId xmlns:a16="http://schemas.microsoft.com/office/drawing/2014/main" id="{33DC96FD-A896-0977-1253-596F78F0B8CE}"/>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4C3F2779-5B3C-7B9E-5076-647FF17FFBE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2163267-B5AD-49B1-B4D2-A5D9641382F4}" type="slidenum">
              <a:rPr lang="en-US" altLang="en-US"/>
              <a:pPr>
                <a:defRPr/>
              </a:pPr>
              <a:t>‹#›</a:t>
            </a:fld>
            <a:endParaRPr lang="en-US" altLang="en-US" dirty="0"/>
          </a:p>
        </p:txBody>
      </p:sp>
    </p:spTree>
    <p:extLst>
      <p:ext uri="{BB962C8B-B14F-4D97-AF65-F5344CB8AC3E}">
        <p14:creationId xmlns:p14="http://schemas.microsoft.com/office/powerpoint/2010/main" val="263112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60B7B-8DB6-7C4F-E62E-EA57601A1E40}"/>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FE584FC-43AC-4F8D-B200-B01D06EB1301}" type="datetimeFigureOut">
              <a:rPr lang="en-US"/>
              <a:pPr>
                <a:defRPr/>
              </a:pPr>
              <a:t>4/11/2023</a:t>
            </a:fld>
            <a:endParaRPr lang="en-US" dirty="0"/>
          </a:p>
        </p:txBody>
      </p:sp>
      <p:sp>
        <p:nvSpPr>
          <p:cNvPr id="5" name="Footer Placeholder 4">
            <a:extLst>
              <a:ext uri="{FF2B5EF4-FFF2-40B4-BE49-F238E27FC236}">
                <a16:creationId xmlns:a16="http://schemas.microsoft.com/office/drawing/2014/main" id="{B81FB720-1560-A96A-9EE2-F7FB880B286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FFD176B7-6A29-E885-FC6E-2A4902F9E9B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B44D10C-BE67-4C7A-9B0D-219949C3F0AF}" type="slidenum">
              <a:rPr lang="en-US" altLang="en-US"/>
              <a:pPr>
                <a:defRPr/>
              </a:pPr>
              <a:t>‹#›</a:t>
            </a:fld>
            <a:endParaRPr lang="en-US" altLang="en-US" dirty="0"/>
          </a:p>
        </p:txBody>
      </p:sp>
    </p:spTree>
    <p:extLst>
      <p:ext uri="{BB962C8B-B14F-4D97-AF65-F5344CB8AC3E}">
        <p14:creationId xmlns:p14="http://schemas.microsoft.com/office/powerpoint/2010/main" val="1392327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929B8-08C1-E232-393F-773F320A50EB}"/>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20B3E00-156C-4BE5-9BD5-DA5B5DE5DC52}" type="datetimeFigureOut">
              <a:rPr lang="en-US"/>
              <a:pPr>
                <a:defRPr/>
              </a:pPr>
              <a:t>4/11/2023</a:t>
            </a:fld>
            <a:endParaRPr lang="en-US" dirty="0"/>
          </a:p>
        </p:txBody>
      </p:sp>
      <p:sp>
        <p:nvSpPr>
          <p:cNvPr id="5" name="Footer Placeholder 4">
            <a:extLst>
              <a:ext uri="{FF2B5EF4-FFF2-40B4-BE49-F238E27FC236}">
                <a16:creationId xmlns:a16="http://schemas.microsoft.com/office/drawing/2014/main" id="{15C4E0E2-2344-8A67-4072-3CD702C2455B}"/>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306CADF3-604C-E395-1628-31C33531D82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C4A708AB-05EE-4A03-83B4-2033536C15D1}" type="slidenum">
              <a:rPr lang="en-US" altLang="en-US"/>
              <a:pPr>
                <a:defRPr/>
              </a:pPr>
              <a:t>‹#›</a:t>
            </a:fld>
            <a:endParaRPr lang="en-US" altLang="en-US" dirty="0"/>
          </a:p>
        </p:txBody>
      </p:sp>
    </p:spTree>
    <p:extLst>
      <p:ext uri="{BB962C8B-B14F-4D97-AF65-F5344CB8AC3E}">
        <p14:creationId xmlns:p14="http://schemas.microsoft.com/office/powerpoint/2010/main" val="3572091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4D7738-51DA-6C0C-5C76-2E3170FDC86C}"/>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AC5DEB8-68D0-49F9-A99B-D26229E873C8}" type="datetimeFigureOut">
              <a:rPr lang="en-US"/>
              <a:pPr>
                <a:defRPr/>
              </a:pPr>
              <a:t>4/11/2023</a:t>
            </a:fld>
            <a:endParaRPr lang="en-US" dirty="0"/>
          </a:p>
        </p:txBody>
      </p:sp>
      <p:sp>
        <p:nvSpPr>
          <p:cNvPr id="5" name="Footer Placeholder 4">
            <a:extLst>
              <a:ext uri="{FF2B5EF4-FFF2-40B4-BE49-F238E27FC236}">
                <a16:creationId xmlns:a16="http://schemas.microsoft.com/office/drawing/2014/main" id="{3E051E77-4AC1-7D56-E80A-EE3AB7575E28}"/>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dirty="0"/>
          </a:p>
        </p:txBody>
      </p:sp>
      <p:sp>
        <p:nvSpPr>
          <p:cNvPr id="6" name="Slide Number Placeholder 5">
            <a:extLst>
              <a:ext uri="{FF2B5EF4-FFF2-40B4-BE49-F238E27FC236}">
                <a16:creationId xmlns:a16="http://schemas.microsoft.com/office/drawing/2014/main" id="{5C756BC4-84DE-071C-4159-77CF82ED435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74395F8-4213-46B3-A2F4-0B396823C492}" type="slidenum">
              <a:rPr lang="en-US" altLang="en-US"/>
              <a:pPr>
                <a:defRPr/>
              </a:pPr>
              <a:t>‹#›</a:t>
            </a:fld>
            <a:endParaRPr lang="en-US" altLang="en-US" dirty="0"/>
          </a:p>
        </p:txBody>
      </p:sp>
    </p:spTree>
    <p:extLst>
      <p:ext uri="{BB962C8B-B14F-4D97-AF65-F5344CB8AC3E}">
        <p14:creationId xmlns:p14="http://schemas.microsoft.com/office/powerpoint/2010/main" val="3843742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D3E624-E7FE-0019-6DD8-FD3A95451FC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931B36D-0543-4A6D-9C74-C41DA00E5DBA}" type="datetimeFigureOut">
              <a:rPr lang="en-US"/>
              <a:pPr>
                <a:defRPr/>
              </a:pPr>
              <a:t>4/11/2023</a:t>
            </a:fld>
            <a:endParaRPr lang="en-US" dirty="0"/>
          </a:p>
        </p:txBody>
      </p:sp>
      <p:sp>
        <p:nvSpPr>
          <p:cNvPr id="6" name="Footer Placeholder 5">
            <a:extLst>
              <a:ext uri="{FF2B5EF4-FFF2-40B4-BE49-F238E27FC236}">
                <a16:creationId xmlns:a16="http://schemas.microsoft.com/office/drawing/2014/main" id="{3105A819-205C-A3BC-0D7B-CBB872673758}"/>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1AED5F1-4A53-615C-EF45-25AFF567CC6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CCDAC36-805D-43DF-AE20-798857E344FE}" type="slidenum">
              <a:rPr lang="en-US" altLang="en-US"/>
              <a:pPr>
                <a:defRPr/>
              </a:pPr>
              <a:t>‹#›</a:t>
            </a:fld>
            <a:endParaRPr lang="en-US" altLang="en-US" dirty="0"/>
          </a:p>
        </p:txBody>
      </p:sp>
    </p:spTree>
    <p:extLst>
      <p:ext uri="{BB962C8B-B14F-4D97-AF65-F5344CB8AC3E}">
        <p14:creationId xmlns:p14="http://schemas.microsoft.com/office/powerpoint/2010/main" val="311210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9D8912-A7B1-80B3-0906-1CA7855B2A52}"/>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C78ABDD-25EB-4462-9BBF-7766CD60A9EE}" type="datetimeFigureOut">
              <a:rPr lang="en-US"/>
              <a:pPr>
                <a:defRPr/>
              </a:pPr>
              <a:t>4/11/2023</a:t>
            </a:fld>
            <a:endParaRPr lang="en-US" dirty="0"/>
          </a:p>
        </p:txBody>
      </p:sp>
      <p:sp>
        <p:nvSpPr>
          <p:cNvPr id="8" name="Footer Placeholder 7">
            <a:extLst>
              <a:ext uri="{FF2B5EF4-FFF2-40B4-BE49-F238E27FC236}">
                <a16:creationId xmlns:a16="http://schemas.microsoft.com/office/drawing/2014/main" id="{B7F03889-EB6C-085A-087E-CE42885D3E7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dirty="0"/>
          </a:p>
        </p:txBody>
      </p:sp>
      <p:sp>
        <p:nvSpPr>
          <p:cNvPr id="9" name="Slide Number Placeholder 8">
            <a:extLst>
              <a:ext uri="{FF2B5EF4-FFF2-40B4-BE49-F238E27FC236}">
                <a16:creationId xmlns:a16="http://schemas.microsoft.com/office/drawing/2014/main" id="{6895D527-4AD1-1E5B-AE4E-8D10129C46A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BF10855-370E-4461-B2B8-36154213CADA}" type="slidenum">
              <a:rPr lang="en-US" altLang="en-US"/>
              <a:pPr>
                <a:defRPr/>
              </a:pPr>
              <a:t>‹#›</a:t>
            </a:fld>
            <a:endParaRPr lang="en-US" altLang="en-US" dirty="0"/>
          </a:p>
        </p:txBody>
      </p:sp>
    </p:spTree>
    <p:extLst>
      <p:ext uri="{BB962C8B-B14F-4D97-AF65-F5344CB8AC3E}">
        <p14:creationId xmlns:p14="http://schemas.microsoft.com/office/powerpoint/2010/main" val="1952807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03BC4B-376D-AB4A-468D-D654003A39F2}"/>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C2F59BF-37DD-41B8-BB0A-FC186E2CED53}" type="datetimeFigureOut">
              <a:rPr lang="en-US"/>
              <a:pPr>
                <a:defRPr/>
              </a:pPr>
              <a:t>4/11/2023</a:t>
            </a:fld>
            <a:endParaRPr lang="en-US" dirty="0"/>
          </a:p>
        </p:txBody>
      </p:sp>
      <p:sp>
        <p:nvSpPr>
          <p:cNvPr id="4" name="Footer Placeholder 3">
            <a:extLst>
              <a:ext uri="{FF2B5EF4-FFF2-40B4-BE49-F238E27FC236}">
                <a16:creationId xmlns:a16="http://schemas.microsoft.com/office/drawing/2014/main" id="{6F303843-8913-8B78-6ECC-AACC7BC5150C}"/>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dirty="0"/>
          </a:p>
        </p:txBody>
      </p:sp>
      <p:sp>
        <p:nvSpPr>
          <p:cNvPr id="5" name="Slide Number Placeholder 4">
            <a:extLst>
              <a:ext uri="{FF2B5EF4-FFF2-40B4-BE49-F238E27FC236}">
                <a16:creationId xmlns:a16="http://schemas.microsoft.com/office/drawing/2014/main" id="{28A0DB29-F6D1-BE30-A006-3BF91ABE5C7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8D77F7E-481B-490B-B550-F0F3C5C86B66}" type="slidenum">
              <a:rPr lang="en-US" altLang="en-US"/>
              <a:pPr>
                <a:defRPr/>
              </a:pPr>
              <a:t>‹#›</a:t>
            </a:fld>
            <a:endParaRPr lang="en-US" altLang="en-US" dirty="0"/>
          </a:p>
        </p:txBody>
      </p:sp>
    </p:spTree>
    <p:extLst>
      <p:ext uri="{BB962C8B-B14F-4D97-AF65-F5344CB8AC3E}">
        <p14:creationId xmlns:p14="http://schemas.microsoft.com/office/powerpoint/2010/main" val="410305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9CECCD-5312-D228-C076-8B3C19E9FF87}"/>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D22426E-FF47-465C-B3D5-16FB8073838E}" type="datetimeFigureOut">
              <a:rPr lang="en-US"/>
              <a:pPr>
                <a:defRPr/>
              </a:pPr>
              <a:t>4/11/2023</a:t>
            </a:fld>
            <a:endParaRPr lang="en-US" dirty="0"/>
          </a:p>
        </p:txBody>
      </p:sp>
      <p:sp>
        <p:nvSpPr>
          <p:cNvPr id="3" name="Footer Placeholder 2">
            <a:extLst>
              <a:ext uri="{FF2B5EF4-FFF2-40B4-BE49-F238E27FC236}">
                <a16:creationId xmlns:a16="http://schemas.microsoft.com/office/drawing/2014/main" id="{957F5265-48C1-78A6-AC9F-4A1D29492071}"/>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dirty="0"/>
          </a:p>
        </p:txBody>
      </p:sp>
      <p:sp>
        <p:nvSpPr>
          <p:cNvPr id="4" name="Slide Number Placeholder 3">
            <a:extLst>
              <a:ext uri="{FF2B5EF4-FFF2-40B4-BE49-F238E27FC236}">
                <a16:creationId xmlns:a16="http://schemas.microsoft.com/office/drawing/2014/main" id="{E2CD429D-3457-29E8-740A-602A2D24B53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62A0B41-5C0B-4CCA-9134-56B15D62EA2D}" type="slidenum">
              <a:rPr lang="en-US" altLang="en-US"/>
              <a:pPr>
                <a:defRPr/>
              </a:pPr>
              <a:t>‹#›</a:t>
            </a:fld>
            <a:endParaRPr lang="en-US" altLang="en-US" dirty="0"/>
          </a:p>
        </p:txBody>
      </p:sp>
    </p:spTree>
    <p:extLst>
      <p:ext uri="{BB962C8B-B14F-4D97-AF65-F5344CB8AC3E}">
        <p14:creationId xmlns:p14="http://schemas.microsoft.com/office/powerpoint/2010/main" val="3244025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7B7D22-592E-3C62-678E-2155F6068614}"/>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9CADFC1-A2E0-48E1-AEF2-336AD233A973}" type="datetimeFigureOut">
              <a:rPr lang="en-US"/>
              <a:pPr>
                <a:defRPr/>
              </a:pPr>
              <a:t>4/11/2023</a:t>
            </a:fld>
            <a:endParaRPr lang="en-US" dirty="0"/>
          </a:p>
        </p:txBody>
      </p:sp>
      <p:sp>
        <p:nvSpPr>
          <p:cNvPr id="6" name="Footer Placeholder 5">
            <a:extLst>
              <a:ext uri="{FF2B5EF4-FFF2-40B4-BE49-F238E27FC236}">
                <a16:creationId xmlns:a16="http://schemas.microsoft.com/office/drawing/2014/main" id="{2E9D1E13-15EE-B065-9E18-07A262E069F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0A874D22-745F-5AC2-DDB4-3F2DC273217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618B998-8A53-4F19-991F-B557C68679C2}" type="slidenum">
              <a:rPr lang="en-US" altLang="en-US"/>
              <a:pPr>
                <a:defRPr/>
              </a:pPr>
              <a:t>‹#›</a:t>
            </a:fld>
            <a:endParaRPr lang="en-US" altLang="en-US" dirty="0"/>
          </a:p>
        </p:txBody>
      </p:sp>
    </p:spTree>
    <p:extLst>
      <p:ext uri="{BB962C8B-B14F-4D97-AF65-F5344CB8AC3E}">
        <p14:creationId xmlns:p14="http://schemas.microsoft.com/office/powerpoint/2010/main" val="2900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57C9F9F-954F-9AED-CCEE-FBDCD33A7AF4}"/>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A96CE25-C717-4F4E-9100-0D9840331A0B}" type="datetimeFigureOut">
              <a:rPr lang="en-US"/>
              <a:pPr>
                <a:defRPr/>
              </a:pPr>
              <a:t>4/11/2023</a:t>
            </a:fld>
            <a:endParaRPr lang="en-US" dirty="0"/>
          </a:p>
        </p:txBody>
      </p:sp>
      <p:sp>
        <p:nvSpPr>
          <p:cNvPr id="6" name="Footer Placeholder 5">
            <a:extLst>
              <a:ext uri="{FF2B5EF4-FFF2-40B4-BE49-F238E27FC236}">
                <a16:creationId xmlns:a16="http://schemas.microsoft.com/office/drawing/2014/main" id="{29A6FBC8-EB9B-7121-2380-BA7C1691899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2CE26846-C1D0-0AAA-FB05-50C04EC330B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DDAF1CC-CD81-4F85-81D7-361EE2090FE4}" type="slidenum">
              <a:rPr lang="en-US" altLang="en-US"/>
              <a:pPr>
                <a:defRPr/>
              </a:pPr>
              <a:t>‹#›</a:t>
            </a:fld>
            <a:endParaRPr lang="en-US" altLang="en-US" dirty="0"/>
          </a:p>
        </p:txBody>
      </p:sp>
    </p:spTree>
    <p:extLst>
      <p:ext uri="{BB962C8B-B14F-4D97-AF65-F5344CB8AC3E}">
        <p14:creationId xmlns:p14="http://schemas.microsoft.com/office/powerpoint/2010/main" val="400412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B43CF6A-42E2-7E1A-C2E1-26B094D2302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5E5D280-FFF2-2D28-E7B0-4D2DC979EDF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D542583-A935-411A-6C70-7AAA93CBFE6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EEED65E3-4B83-4AEA-B5F2-116D30279D0E}" type="datetimeFigureOut">
              <a:rPr lang="en-US"/>
              <a:pPr>
                <a:defRPr/>
              </a:pPr>
              <a:t>4/11/2023</a:t>
            </a:fld>
            <a:endParaRPr lang="en-US" dirty="0"/>
          </a:p>
        </p:txBody>
      </p:sp>
      <p:sp>
        <p:nvSpPr>
          <p:cNvPr id="5" name="Footer Placeholder 4">
            <a:extLst>
              <a:ext uri="{FF2B5EF4-FFF2-40B4-BE49-F238E27FC236}">
                <a16:creationId xmlns:a16="http://schemas.microsoft.com/office/drawing/2014/main" id="{CC36377F-E899-9406-C014-C0A3EA94B08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0DCB106D-631E-D19B-8DB8-6BCED65C54F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3E02CCB-B0B4-413C-9323-EA279C8B763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7677" r:id="rId1"/>
    <p:sldLayoutId id="2147487678" r:id="rId2"/>
    <p:sldLayoutId id="2147487679" r:id="rId3"/>
    <p:sldLayoutId id="2147487680" r:id="rId4"/>
    <p:sldLayoutId id="2147487681" r:id="rId5"/>
    <p:sldLayoutId id="2147487682" r:id="rId6"/>
    <p:sldLayoutId id="2147487683" r:id="rId7"/>
    <p:sldLayoutId id="2147487684" r:id="rId8"/>
    <p:sldLayoutId id="2147487685" r:id="rId9"/>
    <p:sldLayoutId id="2147487686" r:id="rId10"/>
    <p:sldLayoutId id="21474876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eg"/><Relationship Id="rId7" Type="http://schemas.openxmlformats.org/officeDocument/2006/relationships/hyperlink" Target="https://www.blm.gov/about/laws-and-regulations/dingell-act/2022-dingell-act-public-nominations-proces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hyperlink" Target="https://blm-egis.maps.arcgis.com/apps/webappviewer/index.html?id=48320cf8a0f14f89ac01cc05299365fd" TargetMode="External"/><Relationship Id="rId13" Type="http://schemas.openxmlformats.org/officeDocument/2006/relationships/hyperlink" Target="https://www.blm.gov/press-release/blm-invites-public-nominations-open-lands-recreational-access" TargetMode="External"/><Relationship Id="rId3" Type="http://schemas.openxmlformats.org/officeDocument/2006/relationships/image" Target="../media/image7.jpeg"/><Relationship Id="rId7" Type="http://schemas.openxmlformats.org/officeDocument/2006/relationships/image" Target="../media/image5.png"/><Relationship Id="rId12" Type="http://schemas.openxmlformats.org/officeDocument/2006/relationships/hyperlink" Target="https://www.blm.gov/press-release/acting-secretary-bernhardt-signs-order-prioritize-implementation-bipartisan-public"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hyperlink" Target="https://www.blm.gov/programs/national-conservation-lands" TargetMode="External"/><Relationship Id="rId5" Type="http://schemas.openxmlformats.org/officeDocument/2006/relationships/image" Target="../media/image3.png"/><Relationship Id="rId10" Type="http://schemas.openxmlformats.org/officeDocument/2006/relationships/hyperlink" Target="https://www.congress.gov/bill/116th-congress/senate-bill/47/text" TargetMode="External"/><Relationship Id="rId4" Type="http://schemas.openxmlformats.org/officeDocument/2006/relationships/image" Target="../media/image12.png"/><Relationship Id="rId9" Type="http://schemas.openxmlformats.org/officeDocument/2006/relationships/hyperlink" Target="https://www.blm.gov/about/laws-and-regulations/dingell-act/biennial-summar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jpe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M logo, Graphic of topographic lines in black and grey. U.S department of the interior Bureau of Land Management." title="Graphic of topographic lines">
            <a:extLst>
              <a:ext uri="{FF2B5EF4-FFF2-40B4-BE49-F238E27FC236}">
                <a16:creationId xmlns:a16="http://schemas.microsoft.com/office/drawing/2014/main" id="{0C4C89B1-C751-EDDD-3F6D-ABA9AA64E571}"/>
              </a:ext>
            </a:extLst>
          </p:cNvPr>
          <p:cNvPicPr>
            <a:picLocks noChangeAspect="1"/>
          </p:cNvPicPr>
          <p:nvPr/>
        </p:nvPicPr>
        <p:blipFill>
          <a:blip r:embed="rId3"/>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E4833E74-0374-5211-2D4B-CD0DD340312F}"/>
              </a:ext>
            </a:extLst>
          </p:cNvPr>
          <p:cNvSpPr txBox="1"/>
          <p:nvPr/>
        </p:nvSpPr>
        <p:spPr>
          <a:xfrm>
            <a:off x="179388" y="903288"/>
            <a:ext cx="7969250" cy="1015663"/>
          </a:xfrm>
          <a:prstGeom prst="rect">
            <a:avLst/>
          </a:prstGeom>
          <a:noFill/>
        </p:spPr>
        <p:txBody>
          <a:bodyPr>
            <a:spAutoFit/>
          </a:bodyPr>
          <a:lstStyle/>
          <a:p>
            <a:pPr>
              <a:defRPr/>
            </a:pPr>
            <a:r>
              <a:rPr lang="en-US" altLang="en-US" sz="3200" b="1" dirty="0">
                <a:solidFill>
                  <a:schemeClr val="bg1"/>
                </a:solidFill>
                <a:effectLst>
                  <a:outerShdw blurRad="38100" dist="38100" dir="2700000" algn="tl">
                    <a:srgbClr val="000000">
                      <a:alpha val="43137"/>
                    </a:srgbClr>
                  </a:outerShdw>
                </a:effectLst>
                <a:latin typeface="Arial" charset="0"/>
                <a:cs typeface="Arial" charset="0"/>
              </a:rPr>
              <a:t>Bureau of Land Management</a:t>
            </a:r>
          </a:p>
          <a:p>
            <a:pPr>
              <a:defRPr/>
            </a:pPr>
            <a:r>
              <a:rPr lang="en-US" altLang="en-US" sz="2800" b="1" dirty="0">
                <a:solidFill>
                  <a:schemeClr val="bg1"/>
                </a:solidFill>
                <a:effectLst>
                  <a:outerShdw blurRad="38100" dist="38100" dir="2700000" algn="tl">
                    <a:srgbClr val="000000">
                      <a:alpha val="43137"/>
                    </a:srgbClr>
                  </a:outerShdw>
                </a:effectLst>
                <a:latin typeface="Arial" charset="0"/>
                <a:cs typeface="Arial" charset="0"/>
              </a:rPr>
              <a:t>Landlocked Lands </a:t>
            </a:r>
            <a:r>
              <a:rPr lang="en-US" altLang="en-US" sz="1200" b="1" dirty="0">
                <a:solidFill>
                  <a:schemeClr val="bg1"/>
                </a:solidFill>
                <a:effectLst>
                  <a:outerShdw blurRad="38100" dist="38100" dir="2700000" algn="tl">
                    <a:srgbClr val="000000">
                      <a:alpha val="43137"/>
                    </a:srgbClr>
                  </a:outerShdw>
                </a:effectLst>
                <a:latin typeface="Arial" charset="0"/>
                <a:cs typeface="Arial" charset="0"/>
              </a:rPr>
              <a:t>– Jeff Cartwright, Public Land Access Program</a:t>
            </a:r>
            <a:endParaRPr lang="en-US" altLang="en-US" sz="2800" b="1" dirty="0">
              <a:solidFill>
                <a:schemeClr val="bg1"/>
              </a:solidFill>
              <a:effectLst>
                <a:outerShdw blurRad="38100" dist="38100" dir="2700000" algn="tl">
                  <a:srgbClr val="000000">
                    <a:alpha val="43137"/>
                  </a:srgbClr>
                </a:outerShdw>
              </a:effectLst>
              <a:latin typeface="Arial" charset="0"/>
              <a:cs typeface="Arial" charset="0"/>
            </a:endParaRPr>
          </a:p>
        </p:txBody>
      </p:sp>
      <p:sp>
        <p:nvSpPr>
          <p:cNvPr id="15364" name="TextBox 6">
            <a:extLst>
              <a:ext uri="{FF2B5EF4-FFF2-40B4-BE49-F238E27FC236}">
                <a16:creationId xmlns:a16="http://schemas.microsoft.com/office/drawing/2014/main" id="{0DE12CA7-7D07-C542-C2E6-2D89A55FB25D}"/>
              </a:ext>
            </a:extLst>
          </p:cNvPr>
          <p:cNvSpPr txBox="1">
            <a:spLocks noChangeArrowheads="1"/>
          </p:cNvSpPr>
          <p:nvPr/>
        </p:nvSpPr>
        <p:spPr bwMode="auto">
          <a:xfrm>
            <a:off x="179388" y="2060575"/>
            <a:ext cx="741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Supporting Text</a:t>
            </a:r>
            <a:endParaRPr lang="en-CA" altLang="en-US" sz="2000" dirty="0">
              <a:solidFill>
                <a:schemeClr val="bg1"/>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2" name="Picture 1">
            <a:extLst>
              <a:ext uri="{FF2B5EF4-FFF2-40B4-BE49-F238E27FC236}">
                <a16:creationId xmlns:a16="http://schemas.microsoft.com/office/drawing/2014/main" id="{FDD8602A-5CE3-9631-2106-421E0BA39F9A}"/>
              </a:ext>
            </a:extLst>
          </p:cNvPr>
          <p:cNvPicPr>
            <a:picLocks noChangeAspect="1"/>
          </p:cNvPicPr>
          <p:nvPr/>
        </p:nvPicPr>
        <p:blipFill>
          <a:blip r:embed="rId4">
            <a:extLst>
              <a:ext uri="{28A0092B-C50C-407E-A947-70E740481C1C}">
                <a14:useLocalDpi xmlns:a14="http://schemas.microsoft.com/office/drawing/2010/main" val="0"/>
              </a:ext>
            </a:extLst>
          </a:blip>
          <a:srcRect t="12361" b="12361"/>
          <a:stretch/>
        </p:blipFill>
        <p:spPr>
          <a:xfrm>
            <a:off x="0" y="2060575"/>
            <a:ext cx="9144000" cy="4797425"/>
          </a:xfrm>
          <a:prstGeom prst="rect">
            <a:avLst/>
          </a:prstGeom>
        </p:spPr>
      </p:pic>
      <p:sp>
        <p:nvSpPr>
          <p:cNvPr id="4" name="Rectangle 3" title="green banner line">
            <a:extLst>
              <a:ext uri="{FF2B5EF4-FFF2-40B4-BE49-F238E27FC236}">
                <a16:creationId xmlns:a16="http://schemas.microsoft.com/office/drawing/2014/main" id="{3877E4EC-E875-63EC-0E85-20EC71038E3C}"/>
              </a:ext>
            </a:extLst>
          </p:cNvPr>
          <p:cNvSpPr/>
          <p:nvPr/>
        </p:nvSpPr>
        <p:spPr>
          <a:xfrm>
            <a:off x="228600" y="869950"/>
            <a:ext cx="8712200" cy="61913"/>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solidFill>
                <a:srgbClr val="99CC00"/>
              </a:solidFill>
            </a:endParaRPr>
          </a:p>
        </p:txBody>
      </p:sp>
      <p:sp>
        <p:nvSpPr>
          <p:cNvPr id="8" name="Rectangle 7" title="green banner line ">
            <a:extLst>
              <a:ext uri="{FF2B5EF4-FFF2-40B4-BE49-F238E27FC236}">
                <a16:creationId xmlns:a16="http://schemas.microsoft.com/office/drawing/2014/main" id="{97D785F9-E663-FA4F-28C2-ACEC79550F35}"/>
              </a:ext>
            </a:extLst>
          </p:cNvPr>
          <p:cNvSpPr/>
          <p:nvPr/>
        </p:nvSpPr>
        <p:spPr>
          <a:xfrm>
            <a:off x="228600" y="1889125"/>
            <a:ext cx="8712200" cy="61913"/>
          </a:xfrm>
          <a:prstGeom prst="rect">
            <a:avLst/>
          </a:prstGeom>
          <a:solidFill>
            <a:srgbClr val="ADBC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interior Bureau of Land Management, Blm logo and graphic of Topographic lines in black and grey. " title="BLM bann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6">
            <a:extLst>
              <a:ext uri="{FF2B5EF4-FFF2-40B4-BE49-F238E27FC236}">
                <a16:creationId xmlns:a16="http://schemas.microsoft.com/office/drawing/2014/main" id="{036FC9E7-E8D3-4D6B-A197-B26C0ED1495D}"/>
              </a:ext>
            </a:extLst>
          </p:cNvPr>
          <p:cNvPicPr>
            <a:picLocks noChangeAspect="1"/>
          </p:cNvPicPr>
          <p:nvPr/>
        </p:nvPicPr>
        <p:blipFill>
          <a:blip r:embed="rId4">
            <a:alphaModFix amt="39000"/>
            <a:extLst>
              <a:ext uri="{28A0092B-C50C-407E-A947-70E740481C1C}">
                <a14:useLocalDpi xmlns:a14="http://schemas.microsoft.com/office/drawing/2010/main" val="0"/>
              </a:ext>
            </a:extLst>
          </a:blip>
          <a:srcRect/>
          <a:stretch/>
        </p:blipFill>
        <p:spPr>
          <a:xfrm>
            <a:off x="-3600" y="1263649"/>
            <a:ext cx="9147600" cy="5588019"/>
          </a:xfrm>
          <a:prstGeom prst="rect">
            <a:avLst/>
          </a:prstGeom>
        </p:spPr>
      </p:pic>
      <p:sp>
        <p:nvSpPr>
          <p:cNvPr id="3" name="TextBox 2">
            <a:extLst>
              <a:ext uri="{FF2B5EF4-FFF2-40B4-BE49-F238E27FC236}">
                <a16:creationId xmlns:a16="http://schemas.microsoft.com/office/drawing/2014/main" id="{949B8583-CC55-488B-A8CC-2BC73FD54CF9}"/>
              </a:ext>
            </a:extLst>
          </p:cNvPr>
          <p:cNvSpPr txBox="1"/>
          <p:nvPr/>
        </p:nvSpPr>
        <p:spPr>
          <a:xfrm>
            <a:off x="3875314" y="6374564"/>
            <a:ext cx="5257800" cy="307777"/>
          </a:xfrm>
          <a:prstGeom prst="rect">
            <a:avLst/>
          </a:prstGeom>
          <a:noFill/>
        </p:spPr>
        <p:txBody>
          <a:bodyPr wrap="square" rtlCol="0">
            <a:spAutoFit/>
          </a:bodyPr>
          <a:lstStyle/>
          <a:p>
            <a:pPr algn="r"/>
            <a:r>
              <a:rPr lang="en-US" sz="1400" dirty="0">
                <a:latin typeface="Roboto" panose="02000000000000000000" pitchFamily="2" charset="0"/>
                <a:ea typeface="Roboto" panose="02000000000000000000" pitchFamily="2" charset="0"/>
              </a:rPr>
              <a:t> Vermillion Cliffs ,Utah</a:t>
            </a:r>
          </a:p>
        </p:txBody>
      </p:sp>
      <p:sp>
        <p:nvSpPr>
          <p:cNvPr id="6" name="TextBox 5">
            <a:extLst>
              <a:ext uri="{FF2B5EF4-FFF2-40B4-BE49-F238E27FC236}">
                <a16:creationId xmlns:a16="http://schemas.microsoft.com/office/drawing/2014/main" id="{1BA4756C-F4A1-D73D-BF4B-AE82FDA57B81}"/>
              </a:ext>
            </a:extLst>
          </p:cNvPr>
          <p:cNvSpPr txBox="1"/>
          <p:nvPr/>
        </p:nvSpPr>
        <p:spPr>
          <a:xfrm>
            <a:off x="814848" y="1673707"/>
            <a:ext cx="7239000" cy="40934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dirty="0">
                <a:latin typeface="Arial"/>
                <a:ea typeface="Roboto"/>
                <a:cs typeface="Arial"/>
              </a:rPr>
              <a:t>Section 4: Digitize and publish GIS mapping data showing Federal rights across private land that provide public recreational access</a:t>
            </a:r>
            <a:endParaRPr lang="en-US" sz="2000" dirty="0">
              <a:latin typeface="Roboto"/>
              <a:ea typeface="Roboto"/>
              <a:cs typeface="Arial"/>
            </a:endParaRPr>
          </a:p>
          <a:p>
            <a:pPr marL="285750" indent="-285750">
              <a:buFont typeface="Arial" panose="020B0604020202020204" pitchFamily="34" charset="0"/>
              <a:buChar char="•"/>
            </a:pPr>
            <a:endParaRPr lang="en-US" sz="2000" dirty="0">
              <a:latin typeface="Arial"/>
              <a:ea typeface="Roboto"/>
              <a:cs typeface="Arial"/>
            </a:endParaRPr>
          </a:p>
          <a:p>
            <a:pPr marL="285750" indent="-285750">
              <a:buFont typeface="Arial" panose="020B0604020202020204" pitchFamily="34" charset="0"/>
              <a:buChar char="•"/>
            </a:pPr>
            <a:r>
              <a:rPr lang="en-US" sz="2000" dirty="0">
                <a:latin typeface="Roboto"/>
                <a:ea typeface="Roboto"/>
                <a:cs typeface="Roboto"/>
              </a:rPr>
              <a:t>Public Land Access Data: multi-year effort by the BLM to map all easements and reservations that create or retain public and administrative access</a:t>
            </a:r>
            <a:endParaRPr lang="en-US" sz="2000" dirty="0">
              <a:latin typeface="Roboto"/>
              <a:ea typeface="Roboto"/>
            </a:endParaRPr>
          </a:p>
          <a:p>
            <a:pPr marL="285750" indent="-285750">
              <a:buFont typeface="Arial" panose="020B0604020202020204" pitchFamily="34" charset="0"/>
              <a:buChar char="•"/>
            </a:pPr>
            <a:endParaRPr lang="en-US" sz="2000" dirty="0">
              <a:latin typeface="Roboto" panose="02000000000000000000" pitchFamily="2" charset="0"/>
              <a:ea typeface="Roboto" panose="02000000000000000000" pitchFamily="2" charset="0"/>
              <a:cs typeface="Roboto"/>
            </a:endParaRPr>
          </a:p>
          <a:p>
            <a:pPr marL="285750" indent="-285750">
              <a:buFont typeface="Arial" panose="020B0604020202020204" pitchFamily="34" charset="0"/>
              <a:buChar char="•"/>
            </a:pPr>
            <a:r>
              <a:rPr lang="en-US" sz="2000" dirty="0">
                <a:latin typeface="Roboto"/>
                <a:ea typeface="Roboto"/>
                <a:cs typeface="Roboto"/>
              </a:rPr>
              <a:t>PLAD/MAPLand data affords the BLM additional tools to analyze landlocked parcels and identify opportunities to secure access</a:t>
            </a:r>
            <a:endParaRPr lang="en-US" sz="2000" dirty="0">
              <a:latin typeface="Roboto" panose="02000000000000000000" pitchFamily="2" charset="0"/>
              <a:ea typeface="Roboto" panose="02000000000000000000" pitchFamily="2" charset="0"/>
              <a:cs typeface="Roboto"/>
            </a:endParaRPr>
          </a:p>
          <a:p>
            <a:pPr lvl="1"/>
            <a:endParaRPr lang="en-US" sz="2000" dirty="0">
              <a:latin typeface="Roboto" panose="02000000000000000000" pitchFamily="2" charset="0"/>
              <a:ea typeface="Roboto" panose="02000000000000000000" pitchFamily="2" charset="0"/>
              <a:cs typeface="Roboto"/>
            </a:endParaRPr>
          </a:p>
          <a:p>
            <a:pPr marL="285750" indent="-285750">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p:txBody>
      </p:sp>
      <p:pic>
        <p:nvPicPr>
          <p:cNvPr id="2" name="Picture 6">
            <a:extLst>
              <a:ext uri="{FF2B5EF4-FFF2-40B4-BE49-F238E27FC236}">
                <a16:creationId xmlns:a16="http://schemas.microsoft.com/office/drawing/2014/main" id="{81FB5599-382C-CEF6-0D77-826B33CBF5BB}"/>
              </a:ext>
            </a:extLst>
          </p:cNvPr>
          <p:cNvPicPr>
            <a:picLocks noChangeAspect="1"/>
          </p:cNvPicPr>
          <p:nvPr/>
        </p:nvPicPr>
        <p:blipFill>
          <a:blip r:embed="rId5">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0756677-6D6B-8823-29F5-6D5FFB32145B}"/>
              </a:ext>
            </a:extLst>
          </p:cNvPr>
          <p:cNvSpPr txBox="1"/>
          <p:nvPr/>
        </p:nvSpPr>
        <p:spPr>
          <a:xfrm>
            <a:off x="0" y="381000"/>
            <a:ext cx="9133114" cy="584200"/>
          </a:xfrm>
          <a:prstGeom prst="rect">
            <a:avLst/>
          </a:prstGeom>
          <a:noFill/>
        </p:spPr>
        <p:txBody>
          <a:bodyPr wrap="square">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Modernizing Access to our Public Land </a:t>
            </a:r>
            <a:endParaRPr lang="en-US" sz="2800" dirty="0">
              <a:solidFill>
                <a:prstClr val="white"/>
              </a:solidFill>
              <a:latin typeface="Franklin Gothic Medium" panose="020B0603020102020204" pitchFamily="34" charset="0"/>
              <a:cs typeface="+mn-cs"/>
            </a:endParaRPr>
          </a:p>
        </p:txBody>
      </p:sp>
      <p:pic>
        <p:nvPicPr>
          <p:cNvPr id="9" name="Picture 2">
            <a:extLst>
              <a:ext uri="{FF2B5EF4-FFF2-40B4-BE49-F238E27FC236}">
                <a16:creationId xmlns:a16="http://schemas.microsoft.com/office/drawing/2014/main" id="{3C90593F-57CA-4224-5336-5BB2AE4D0B2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CCDE8354-E3D0-953B-6E3F-64155496833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B39866DD-1960-D274-2EAB-760E3E9985D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276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interior Bureau of Land Management, Blm logo and graphic of Topographic lines in black and grey. " title="BLM bann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tx1"/>
          </a:solidFill>
        </p:spPr>
      </p:pic>
      <p:pic>
        <p:nvPicPr>
          <p:cNvPr id="12" name="Picture 6">
            <a:extLst>
              <a:ext uri="{FF2B5EF4-FFF2-40B4-BE49-F238E27FC236}">
                <a16:creationId xmlns:a16="http://schemas.microsoft.com/office/drawing/2014/main" id="{02C6778A-1018-CA85-8673-C5D824606913}"/>
              </a:ext>
            </a:extLst>
          </p:cNvPr>
          <p:cNvPicPr>
            <a:picLocks noChangeAspect="1"/>
          </p:cNvPicPr>
          <p:nvPr/>
        </p:nvPicPr>
        <p:blipFill>
          <a:blip r:embed="rId4">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A9716D0-76A2-FF67-8B48-C8C3312AE536}"/>
              </a:ext>
            </a:extLst>
          </p:cNvPr>
          <p:cNvSpPr txBox="1"/>
          <p:nvPr/>
        </p:nvSpPr>
        <p:spPr>
          <a:xfrm>
            <a:off x="0" y="381000"/>
            <a:ext cx="9177338"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Public Land Access Data Analysis</a:t>
            </a:r>
          </a:p>
        </p:txBody>
      </p:sp>
      <p:pic>
        <p:nvPicPr>
          <p:cNvPr id="14" name="Picture 2">
            <a:extLst>
              <a:ext uri="{FF2B5EF4-FFF2-40B4-BE49-F238E27FC236}">
                <a16:creationId xmlns:a16="http://schemas.microsoft.com/office/drawing/2014/main" id="{4DDA6075-CD7A-1336-5E5C-87AD429C08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E8ACCDAF-B186-F7DB-03ED-7568F90F7F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D010BD66-9326-C466-C560-61A2451E741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DAC82CE7-81F4-7555-A63E-3D3D44E48F51}"/>
              </a:ext>
            </a:extLst>
          </p:cNvPr>
          <p:cNvSpPr/>
          <p:nvPr/>
        </p:nvSpPr>
        <p:spPr>
          <a:xfrm>
            <a:off x="-12701" y="1279525"/>
            <a:ext cx="9156699" cy="5578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A1588F01-BD36-FF7C-238E-3F370019EEE7}"/>
              </a:ext>
            </a:extLst>
          </p:cNvPr>
          <p:cNvPicPr>
            <a:picLocks noChangeAspect="1"/>
          </p:cNvPicPr>
          <p:nvPr/>
        </p:nvPicPr>
        <p:blipFill>
          <a:blip r:embed="rId7"/>
          <a:stretch>
            <a:fillRect/>
          </a:stretch>
        </p:blipFill>
        <p:spPr>
          <a:xfrm>
            <a:off x="-12703" y="1279526"/>
            <a:ext cx="9144000" cy="5578474"/>
          </a:xfrm>
          <a:prstGeom prst="rect">
            <a:avLst/>
          </a:prstGeom>
        </p:spPr>
      </p:pic>
      <p:pic>
        <p:nvPicPr>
          <p:cNvPr id="7" name="Picture 6">
            <a:extLst>
              <a:ext uri="{FF2B5EF4-FFF2-40B4-BE49-F238E27FC236}">
                <a16:creationId xmlns:a16="http://schemas.microsoft.com/office/drawing/2014/main" id="{DEC0D28D-9941-A8F1-2273-FEA468D71AD9}"/>
              </a:ext>
            </a:extLst>
          </p:cNvPr>
          <p:cNvPicPr>
            <a:picLocks noChangeAspect="1"/>
          </p:cNvPicPr>
          <p:nvPr/>
        </p:nvPicPr>
        <p:blipFill>
          <a:blip r:embed="rId8"/>
          <a:stretch>
            <a:fillRect/>
          </a:stretch>
        </p:blipFill>
        <p:spPr>
          <a:xfrm>
            <a:off x="163504" y="4256816"/>
            <a:ext cx="1816118" cy="2552061"/>
          </a:xfrm>
          <a:prstGeom prst="rect">
            <a:avLst/>
          </a:prstGeom>
          <a:ln w="25400">
            <a:solidFill>
              <a:schemeClr val="tx1"/>
            </a:solidFill>
          </a:ln>
        </p:spPr>
      </p:pic>
      <p:sp>
        <p:nvSpPr>
          <p:cNvPr id="8" name="Rectangle 7">
            <a:extLst>
              <a:ext uri="{FF2B5EF4-FFF2-40B4-BE49-F238E27FC236}">
                <a16:creationId xmlns:a16="http://schemas.microsoft.com/office/drawing/2014/main" id="{9510EFED-9E8A-46BB-8267-00DE00F83E33}"/>
              </a:ext>
            </a:extLst>
          </p:cNvPr>
          <p:cNvSpPr/>
          <p:nvPr/>
        </p:nvSpPr>
        <p:spPr>
          <a:xfrm>
            <a:off x="6905625" y="2447925"/>
            <a:ext cx="781050" cy="1381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5919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interior Bureau of Land Management, Blm logo and graphic of Topographic lines in black and grey. " title="BLM bann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2">
            <a:extLst>
              <a:ext uri="{FF2B5EF4-FFF2-40B4-BE49-F238E27FC236}">
                <a16:creationId xmlns:a16="http://schemas.microsoft.com/office/drawing/2014/main" id="{B53E7684-1A36-4474-B6DA-628134E5358A}"/>
              </a:ext>
            </a:extLst>
          </p:cNvPr>
          <p:cNvPicPr>
            <a:picLocks noChangeAspect="1"/>
          </p:cNvPicPr>
          <p:nvPr/>
        </p:nvPicPr>
        <p:blipFill>
          <a:blip r:embed="rId4" cstate="print">
            <a:alphaModFix amt="50000"/>
            <a:extLst>
              <a:ext uri="{28A0092B-C50C-407E-A947-70E740481C1C}">
                <a14:useLocalDpi xmlns:a14="http://schemas.microsoft.com/office/drawing/2010/main" val="0"/>
              </a:ext>
            </a:extLst>
          </a:blip>
          <a:srcRect/>
          <a:stretch/>
        </p:blipFill>
        <p:spPr>
          <a:xfrm>
            <a:off x="0" y="1279525"/>
            <a:ext cx="9144000" cy="5578475"/>
          </a:xfrm>
          <a:prstGeom prst="rect">
            <a:avLst/>
          </a:prstGeom>
        </p:spPr>
      </p:pic>
      <p:sp>
        <p:nvSpPr>
          <p:cNvPr id="9" name="TextBox 8"/>
          <p:cNvSpPr txBox="1"/>
          <p:nvPr/>
        </p:nvSpPr>
        <p:spPr>
          <a:xfrm>
            <a:off x="531550" y="1690842"/>
            <a:ext cx="4659575" cy="1384995"/>
          </a:xfrm>
          <a:prstGeom prst="rect">
            <a:avLst/>
          </a:prstGeom>
          <a:noFill/>
        </p:spPr>
        <p:txBody>
          <a:bodyPr wrap="square" lIns="91440" tIns="45720" rIns="91440" bIns="45720" rtlCol="0" anchor="t">
            <a:spAutoFit/>
          </a:bodyPr>
          <a:lstStyle/>
          <a:p>
            <a:pPr marL="342900" indent="-342900">
              <a:spcAft>
                <a:spcPts val="1800"/>
              </a:spcAft>
              <a:buFont typeface="Arial" panose="020B0604020202020204" pitchFamily="34" charset="0"/>
              <a:buChar char="•"/>
            </a:pPr>
            <a:r>
              <a:rPr lang="en-US" sz="1800" b="1" dirty="0">
                <a:effectLst/>
                <a:latin typeface="Roboto" panose="02000000000000000000" pitchFamily="2" charset="0"/>
                <a:ea typeface="Roboto" panose="02000000000000000000" pitchFamily="2" charset="0"/>
              </a:rPr>
              <a:t>Trespass on Private Lands</a:t>
            </a:r>
          </a:p>
          <a:p>
            <a:pPr marL="342900" indent="-342900">
              <a:spcAft>
                <a:spcPts val="1800"/>
              </a:spcAft>
              <a:buFont typeface="Arial" panose="020B0604020202020204" pitchFamily="34" charset="0"/>
              <a:buChar char="•"/>
            </a:pPr>
            <a:r>
              <a:rPr lang="en-US" b="1" dirty="0">
                <a:latin typeface="Roboto" panose="02000000000000000000" pitchFamily="2" charset="0"/>
                <a:ea typeface="Roboto" panose="02000000000000000000" pitchFamily="2" charset="0"/>
              </a:rPr>
              <a:t>Casual Use on Public Land</a:t>
            </a:r>
          </a:p>
          <a:p>
            <a:pPr marL="342900" indent="-342900">
              <a:spcAft>
                <a:spcPts val="1800"/>
              </a:spcAft>
              <a:buFont typeface="Arial" panose="020B0604020202020204" pitchFamily="34" charset="0"/>
              <a:buChar char="•"/>
            </a:pPr>
            <a:r>
              <a:rPr lang="en-US" b="1" dirty="0">
                <a:effectLst/>
                <a:latin typeface="Roboto" panose="02000000000000000000" pitchFamily="2" charset="0"/>
                <a:ea typeface="Roboto" panose="02000000000000000000" pitchFamily="2" charset="0"/>
              </a:rPr>
              <a:t>State Law</a:t>
            </a:r>
          </a:p>
        </p:txBody>
      </p:sp>
      <p:sp>
        <p:nvSpPr>
          <p:cNvPr id="7" name="TextBox 6">
            <a:extLst>
              <a:ext uri="{FF2B5EF4-FFF2-40B4-BE49-F238E27FC236}">
                <a16:creationId xmlns:a16="http://schemas.microsoft.com/office/drawing/2014/main" id="{9E3CEFC3-CCC2-40C8-B000-6021B1733375}"/>
              </a:ext>
            </a:extLst>
          </p:cNvPr>
          <p:cNvSpPr txBox="1"/>
          <p:nvPr/>
        </p:nvSpPr>
        <p:spPr>
          <a:xfrm>
            <a:off x="4398032" y="6444008"/>
            <a:ext cx="4440774" cy="276999"/>
          </a:xfrm>
          <a:prstGeom prst="rect">
            <a:avLst/>
          </a:prstGeom>
          <a:noFill/>
        </p:spPr>
        <p:txBody>
          <a:bodyPr wrap="square" rtlCol="0">
            <a:spAutoFit/>
          </a:bodyPr>
          <a:lstStyle/>
          <a:p>
            <a:pPr algn="r"/>
            <a:r>
              <a:rPr lang="en-US" sz="1200" dirty="0">
                <a:latin typeface="Roboto" panose="02000000000000000000" pitchFamily="2" charset="0"/>
                <a:ea typeface="Roboto" panose="02000000000000000000" pitchFamily="2" charset="0"/>
              </a:rPr>
              <a:t>Organ Mountains, New Mexico</a:t>
            </a:r>
          </a:p>
        </p:txBody>
      </p:sp>
      <p:pic>
        <p:nvPicPr>
          <p:cNvPr id="3" name="Picture 6">
            <a:extLst>
              <a:ext uri="{FF2B5EF4-FFF2-40B4-BE49-F238E27FC236}">
                <a16:creationId xmlns:a16="http://schemas.microsoft.com/office/drawing/2014/main" id="{6B1EDAF5-3700-05B6-C44C-7E858728B891}"/>
              </a:ext>
            </a:extLst>
          </p:cNvPr>
          <p:cNvPicPr>
            <a:picLocks noChangeAspect="1"/>
          </p:cNvPicPr>
          <p:nvPr/>
        </p:nvPicPr>
        <p:blipFill>
          <a:blip r:embed="rId5">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003E682-C2C3-6ECC-E6E5-D6D6765CDA50}"/>
              </a:ext>
            </a:extLst>
          </p:cNvPr>
          <p:cNvSpPr txBox="1"/>
          <p:nvPr/>
        </p:nvSpPr>
        <p:spPr>
          <a:xfrm>
            <a:off x="0" y="381000"/>
            <a:ext cx="9177338"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Corner Crossing Laws</a:t>
            </a:r>
          </a:p>
        </p:txBody>
      </p:sp>
      <p:pic>
        <p:nvPicPr>
          <p:cNvPr id="8" name="Picture 2">
            <a:extLst>
              <a:ext uri="{FF2B5EF4-FFF2-40B4-BE49-F238E27FC236}">
                <a16:creationId xmlns:a16="http://schemas.microsoft.com/office/drawing/2014/main" id="{3D5E093A-A3AA-EA3D-CF0E-5C9168EB66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8B3DD909-8D43-A862-ECC3-FD820FDBD41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06FF99FB-6058-576C-53E3-805A11A9D0D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457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interior Bureau of Land Management, Blm logo and graphic of Topographic lines in black and grey. " title="BLM bann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A picture containing sky, outdoor, nature, sunset&#10;&#10;Description automatically generated">
            <a:extLst>
              <a:ext uri="{FF2B5EF4-FFF2-40B4-BE49-F238E27FC236}">
                <a16:creationId xmlns:a16="http://schemas.microsoft.com/office/drawing/2014/main" id="{80DD08ED-AE70-4455-85D1-5CC76F317A37}"/>
              </a:ext>
            </a:extLst>
          </p:cNvPr>
          <p:cNvPicPr>
            <a:picLocks noChangeAspect="1"/>
          </p:cNvPicPr>
          <p:nvPr/>
        </p:nvPicPr>
        <p:blipFill rotWithShape="1">
          <a:blip r:embed="rId4">
            <a:alphaModFix amt="48000"/>
          </a:blip>
          <a:srcRect l="14699" r="17444" b="2555"/>
          <a:stretch/>
        </p:blipFill>
        <p:spPr>
          <a:xfrm>
            <a:off x="-1" y="620688"/>
            <a:ext cx="9144001" cy="6237312"/>
          </a:xfrm>
          <a:prstGeom prst="rect">
            <a:avLst/>
          </a:prstGeom>
        </p:spPr>
      </p:pic>
      <p:sp>
        <p:nvSpPr>
          <p:cNvPr id="6" name="TextBox 5">
            <a:extLst>
              <a:ext uri="{FF2B5EF4-FFF2-40B4-BE49-F238E27FC236}">
                <a16:creationId xmlns:a16="http://schemas.microsoft.com/office/drawing/2014/main" id="{45A2DDDB-BF59-4F2F-86EE-72B0BD990A8B}"/>
              </a:ext>
            </a:extLst>
          </p:cNvPr>
          <p:cNvSpPr txBox="1"/>
          <p:nvPr/>
        </p:nvSpPr>
        <p:spPr>
          <a:xfrm>
            <a:off x="281989" y="771983"/>
            <a:ext cx="8424936" cy="584775"/>
          </a:xfrm>
          <a:prstGeom prst="rect">
            <a:avLst/>
          </a:prstGeom>
          <a:noFill/>
        </p:spPr>
        <p:txBody>
          <a:bodyPr wrap="square" rtlCol="0">
            <a:spAutoFit/>
          </a:bodyPr>
          <a:lstStyle/>
          <a:p>
            <a:r>
              <a:rPr lang="en-US" sz="3200" b="1" dirty="0">
                <a:latin typeface="Roboto" panose="02000000000000000000" pitchFamily="2" charset="0"/>
                <a:ea typeface="Roboto" panose="02000000000000000000" pitchFamily="2" charset="0"/>
                <a:cs typeface="Calibri" panose="020F0502020204030204" pitchFamily="34" charset="0"/>
              </a:rPr>
              <a:t>Text</a:t>
            </a:r>
          </a:p>
        </p:txBody>
      </p:sp>
      <p:sp>
        <p:nvSpPr>
          <p:cNvPr id="7" name="TextBox 6">
            <a:extLst>
              <a:ext uri="{FF2B5EF4-FFF2-40B4-BE49-F238E27FC236}">
                <a16:creationId xmlns:a16="http://schemas.microsoft.com/office/drawing/2014/main" id="{A93BE5E4-4363-48A1-8E82-CD39EB09D98A}"/>
              </a:ext>
            </a:extLst>
          </p:cNvPr>
          <p:cNvSpPr txBox="1"/>
          <p:nvPr/>
        </p:nvSpPr>
        <p:spPr>
          <a:xfrm>
            <a:off x="539132" y="1502239"/>
            <a:ext cx="8059662" cy="769441"/>
          </a:xfrm>
          <a:prstGeom prst="rect">
            <a:avLst/>
          </a:prstGeom>
          <a:noFill/>
        </p:spPr>
        <p:txBody>
          <a:bodyPr wrap="square" lIns="91440" tIns="45720" rIns="91440" bIns="45720" rtlCol="0" anchor="t">
            <a:spAutoFit/>
          </a:bodyPr>
          <a:lstStyle/>
          <a:p>
            <a:pPr algn="ctr">
              <a:spcAft>
                <a:spcPts val="600"/>
              </a:spcAft>
            </a:pPr>
            <a:r>
              <a:rPr lang="en-US" sz="4400" b="1" dirty="0">
                <a:latin typeface="Roboto"/>
                <a:ea typeface="Roboto"/>
              </a:rPr>
              <a:t>Questions</a:t>
            </a:r>
            <a:endParaRPr lang="en-US" sz="4400" dirty="0">
              <a:latin typeface="Roboto" panose="02000000000000000000" pitchFamily="2" charset="0"/>
              <a:ea typeface="Roboto" panose="02000000000000000000" pitchFamily="2" charset="0"/>
            </a:endParaRPr>
          </a:p>
        </p:txBody>
      </p:sp>
      <p:pic>
        <p:nvPicPr>
          <p:cNvPr id="2" name="Picture 6">
            <a:extLst>
              <a:ext uri="{FF2B5EF4-FFF2-40B4-BE49-F238E27FC236}">
                <a16:creationId xmlns:a16="http://schemas.microsoft.com/office/drawing/2014/main" id="{84CEDBCA-78A9-6085-71D1-CD38606E5724}"/>
              </a:ext>
            </a:extLst>
          </p:cNvPr>
          <p:cNvPicPr>
            <a:picLocks noChangeAspect="1"/>
          </p:cNvPicPr>
          <p:nvPr/>
        </p:nvPicPr>
        <p:blipFill>
          <a:blip r:embed="rId5">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AB2C3DE-1224-498C-D20B-329762EBF96A}"/>
              </a:ext>
            </a:extLst>
          </p:cNvPr>
          <p:cNvSpPr txBox="1"/>
          <p:nvPr/>
        </p:nvSpPr>
        <p:spPr>
          <a:xfrm>
            <a:off x="0" y="381000"/>
            <a:ext cx="9177338"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BLM Landlocked Lands</a:t>
            </a:r>
            <a:endParaRPr lang="en-US" sz="2800" dirty="0">
              <a:solidFill>
                <a:prstClr val="white"/>
              </a:solidFill>
              <a:latin typeface="Franklin Gothic Medium" panose="020B0603020102020204" pitchFamily="34" charset="0"/>
              <a:cs typeface="+mn-cs"/>
            </a:endParaRPr>
          </a:p>
        </p:txBody>
      </p:sp>
      <p:pic>
        <p:nvPicPr>
          <p:cNvPr id="8" name="Picture 2">
            <a:extLst>
              <a:ext uri="{FF2B5EF4-FFF2-40B4-BE49-F238E27FC236}">
                <a16:creationId xmlns:a16="http://schemas.microsoft.com/office/drawing/2014/main" id="{BCA27B11-AACF-BC07-FD24-64DAFA7A17A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F9F9F01F-FE66-F511-F906-F608E0288DD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00D25CCA-FE9D-563A-4298-DE0C860D54D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BCA69A23-4A56-BEF6-6FC7-5FE6E0195057}"/>
              </a:ext>
            </a:extLst>
          </p:cNvPr>
          <p:cNvSpPr txBox="1"/>
          <p:nvPr/>
        </p:nvSpPr>
        <p:spPr>
          <a:xfrm>
            <a:off x="1816571" y="2336245"/>
            <a:ext cx="5355771" cy="923330"/>
          </a:xfrm>
          <a:prstGeom prst="rect">
            <a:avLst/>
          </a:prstGeom>
          <a:noFill/>
        </p:spPr>
        <p:txBody>
          <a:bodyPr wrap="square" rtlCol="0">
            <a:spAutoFit/>
          </a:bodyPr>
          <a:lstStyle/>
          <a:p>
            <a:pPr algn="ctr"/>
            <a:r>
              <a:rPr lang="en-US" dirty="0"/>
              <a:t>Jeff Cartwright</a:t>
            </a:r>
          </a:p>
          <a:p>
            <a:pPr algn="ctr"/>
            <a:r>
              <a:rPr lang="en-US" dirty="0"/>
              <a:t>Public Land Access Program Manager</a:t>
            </a:r>
          </a:p>
          <a:p>
            <a:pPr algn="ctr"/>
            <a:r>
              <a:rPr lang="en-US" dirty="0"/>
              <a:t>jcartwright@blm.gov</a:t>
            </a:r>
          </a:p>
        </p:txBody>
      </p:sp>
    </p:spTree>
    <p:extLst>
      <p:ext uri="{BB962C8B-B14F-4D97-AF65-F5344CB8AC3E}">
        <p14:creationId xmlns:p14="http://schemas.microsoft.com/office/powerpoint/2010/main" val="2512166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a:extLst>
              <a:ext uri="{FF2B5EF4-FFF2-40B4-BE49-F238E27FC236}">
                <a16:creationId xmlns:a16="http://schemas.microsoft.com/office/drawing/2014/main" id="{A56175B7-7514-0ED0-8135-ED0AF8368BDF}"/>
              </a:ext>
            </a:extLst>
          </p:cNvPr>
          <p:cNvPicPr>
            <a:picLocks noChangeAspect="1"/>
          </p:cNvPicPr>
          <p:nvPr/>
        </p:nvPicPr>
        <p:blipFill>
          <a:blip r:embed="rId3">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E0B38C2-BBCA-48F0-1041-8C5804043E90}"/>
              </a:ext>
            </a:extLst>
          </p:cNvPr>
          <p:cNvSpPr txBox="1"/>
          <p:nvPr/>
        </p:nvSpPr>
        <p:spPr>
          <a:xfrm>
            <a:off x="0" y="381000"/>
            <a:ext cx="9177338"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BLM Priority Initiatives </a:t>
            </a:r>
            <a:endParaRPr lang="en-US" sz="2800" dirty="0">
              <a:solidFill>
                <a:prstClr val="white"/>
              </a:solidFill>
              <a:latin typeface="Franklin Gothic Medium" panose="020B0603020102020204" pitchFamily="34" charset="0"/>
              <a:cs typeface="+mn-cs"/>
            </a:endParaRPr>
          </a:p>
        </p:txBody>
      </p:sp>
      <p:pic>
        <p:nvPicPr>
          <p:cNvPr id="25604" name="Picture 2">
            <a:extLst>
              <a:ext uri="{FF2B5EF4-FFF2-40B4-BE49-F238E27FC236}">
                <a16:creationId xmlns:a16="http://schemas.microsoft.com/office/drawing/2014/main" id="{1DFB46CD-8374-D9C8-AFA2-26E015D8DE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a:extLst>
              <a:ext uri="{FF2B5EF4-FFF2-40B4-BE49-F238E27FC236}">
                <a16:creationId xmlns:a16="http://schemas.microsoft.com/office/drawing/2014/main" id="{E74251A2-8EF8-AC21-5703-1378B4C9E5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
            <a:extLst>
              <a:ext uri="{FF2B5EF4-FFF2-40B4-BE49-F238E27FC236}">
                <a16:creationId xmlns:a16="http://schemas.microsoft.com/office/drawing/2014/main" id="{8DC819D2-A85B-6E99-75AB-6D3E59C263C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a:extLst>
              <a:ext uri="{FF2B5EF4-FFF2-40B4-BE49-F238E27FC236}">
                <a16:creationId xmlns:a16="http://schemas.microsoft.com/office/drawing/2014/main" id="{3E5DF75B-65E8-38F0-FD26-DABC961E2096}"/>
              </a:ext>
            </a:extLst>
          </p:cNvPr>
          <p:cNvPicPr>
            <a:picLocks noChangeAspect="1" noChangeArrowheads="1"/>
          </p:cNvPicPr>
          <p:nvPr/>
        </p:nvPicPr>
        <p:blipFill>
          <a:blip r:embed="rId6">
            <a:alphaModFix amt="46000"/>
            <a:extLst>
              <a:ext uri="{28A0092B-C50C-407E-A947-70E740481C1C}">
                <a14:useLocalDpi xmlns:a14="http://schemas.microsoft.com/office/drawing/2010/main" val="0"/>
              </a:ext>
            </a:extLst>
          </a:blip>
          <a:srcRect/>
          <a:stretch/>
        </p:blipFill>
        <p:spPr bwMode="auto">
          <a:xfrm>
            <a:off x="0" y="1279525"/>
            <a:ext cx="91440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6">
            <a:extLst>
              <a:ext uri="{FF2B5EF4-FFF2-40B4-BE49-F238E27FC236}">
                <a16:creationId xmlns:a16="http://schemas.microsoft.com/office/drawing/2014/main" id="{E16518D7-F5A0-B175-0F7D-1A642FD9854E}"/>
              </a:ext>
            </a:extLst>
          </p:cNvPr>
          <p:cNvSpPr txBox="1">
            <a:spLocks noChangeArrowheads="1"/>
          </p:cNvSpPr>
          <p:nvPr/>
        </p:nvSpPr>
        <p:spPr bwMode="auto">
          <a:xfrm>
            <a:off x="76200" y="1344613"/>
            <a:ext cx="8866188"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5715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altLang="en-US" b="1" dirty="0">
                <a:latin typeface="Arial"/>
                <a:cs typeface="Arial"/>
              </a:rPr>
              <a:t>New Public Land Access Program </a:t>
            </a:r>
            <a:endParaRPr lang="en-US" altLang="en-US" b="1" dirty="0">
              <a:latin typeface="Arial" panose="020B0604020202020204" pitchFamily="34" charset="0"/>
            </a:endParaRPr>
          </a:p>
          <a:p>
            <a:pPr>
              <a:spcBef>
                <a:spcPct val="0"/>
              </a:spcBef>
              <a:buNone/>
            </a:pPr>
            <a:r>
              <a:rPr lang="en-US" sz="2000" dirty="0">
                <a:latin typeface="Arial" panose="020B0604020202020204" pitchFamily="34" charset="0"/>
              </a:rPr>
              <a:t>Increasing public access through the acquisition of land and interest in land to support new and improved recreation opportunities and landscape conservation</a:t>
            </a:r>
            <a:endParaRPr lang="en-US" altLang="en-US" sz="2000" dirty="0">
              <a:latin typeface="Arial" panose="020B0604020202020204" pitchFamily="34" charset="0"/>
            </a:endParaRPr>
          </a:p>
        </p:txBody>
      </p:sp>
      <p:sp>
        <p:nvSpPr>
          <p:cNvPr id="8" name="TextBox 7">
            <a:extLst>
              <a:ext uri="{FF2B5EF4-FFF2-40B4-BE49-F238E27FC236}">
                <a16:creationId xmlns:a16="http://schemas.microsoft.com/office/drawing/2014/main" id="{6F868FA6-4DD0-6BC7-C07D-C27861B6A6DD}"/>
              </a:ext>
            </a:extLst>
          </p:cNvPr>
          <p:cNvSpPr txBox="1"/>
          <p:nvPr/>
        </p:nvSpPr>
        <p:spPr>
          <a:xfrm>
            <a:off x="201612" y="2994990"/>
            <a:ext cx="8617535" cy="3354765"/>
          </a:xfrm>
          <a:prstGeom prst="rect">
            <a:avLst/>
          </a:prstGeom>
          <a:noFill/>
        </p:spPr>
        <p:txBody>
          <a:bodyPr wrap="square" lIns="91440" tIns="45720" rIns="91440" bIns="45720" anchor="t">
            <a:spAutoFit/>
          </a:bodyPr>
          <a:lstStyle/>
          <a:p>
            <a:pPr marL="342900" indent="-342900">
              <a:buFont typeface="Wingdings" panose="05000000000000000000" pitchFamily="2" charset="2"/>
              <a:buChar char="Ø"/>
              <a:defRPr/>
            </a:pPr>
            <a:r>
              <a:rPr lang="en-US" sz="2400" b="1" dirty="0">
                <a:latin typeface="Arial"/>
                <a:cs typeface="Arial"/>
              </a:rPr>
              <a:t>Land and Water Conservation Fund Act (LWCF)</a:t>
            </a:r>
          </a:p>
          <a:p>
            <a:pPr marL="800100" lvl="1" indent="-342900">
              <a:buFont typeface="Wingdings" panose="05000000000000000000" pitchFamily="2" charset="2"/>
              <a:buChar char="v"/>
              <a:defRPr/>
            </a:pPr>
            <a:r>
              <a:rPr lang="en-US" sz="2000" dirty="0">
                <a:latin typeface="Arial"/>
                <a:cs typeface="Arial"/>
              </a:rPr>
              <a:t>Priority source of funds to gain access to public lands and waters</a:t>
            </a:r>
          </a:p>
          <a:p>
            <a:pPr marL="342900" indent="-342900">
              <a:buFont typeface="Wingdings" panose="05000000000000000000" pitchFamily="2" charset="2"/>
              <a:buChar char="Ø"/>
              <a:defRPr/>
            </a:pPr>
            <a:endParaRPr lang="en-US" sz="2400" dirty="0"/>
          </a:p>
          <a:p>
            <a:pPr marL="342900" indent="-342900">
              <a:buFont typeface="Wingdings" panose="05000000000000000000" pitchFamily="2" charset="2"/>
              <a:buChar char="Ø"/>
              <a:defRPr/>
            </a:pPr>
            <a:r>
              <a:rPr lang="en-US" sz="2000" b="1" dirty="0">
                <a:latin typeface="Arial"/>
                <a:cs typeface="Arial"/>
              </a:rPr>
              <a:t>Dingell Act Nomination List (DANL)</a:t>
            </a:r>
          </a:p>
          <a:p>
            <a:pPr marL="800100" lvl="1" indent="-342900">
              <a:buFont typeface="Wingdings" panose="05000000000000000000" pitchFamily="2" charset="2"/>
              <a:buChar char="v"/>
              <a:defRPr/>
            </a:pPr>
            <a:r>
              <a:rPr lang="en-US" sz="2000" dirty="0">
                <a:latin typeface="Arial"/>
                <a:cs typeface="Arial"/>
              </a:rPr>
              <a:t>Identify and prioritize public lands with no or restricted access </a:t>
            </a:r>
          </a:p>
          <a:p>
            <a:pPr marL="342900" indent="-342900">
              <a:buFont typeface="Wingdings" panose="05000000000000000000" pitchFamily="2" charset="2"/>
              <a:buChar char="Ø"/>
              <a:defRPr/>
            </a:pPr>
            <a:endParaRPr lang="en-US" sz="2400" dirty="0"/>
          </a:p>
          <a:p>
            <a:pPr marL="342900" indent="-342900">
              <a:buFont typeface="Wingdings" panose="05000000000000000000" pitchFamily="2" charset="2"/>
              <a:buChar char="Ø"/>
              <a:defRPr/>
            </a:pPr>
            <a:r>
              <a:rPr lang="en-US" sz="2000" b="1" dirty="0">
                <a:latin typeface="Arial"/>
                <a:cs typeface="Arial"/>
              </a:rPr>
              <a:t>Modernizing Access to Our Public Land Act (MAPLand Act)</a:t>
            </a:r>
          </a:p>
          <a:p>
            <a:pPr marL="800100" lvl="1" indent="-342900">
              <a:buFont typeface="Wingdings" panose="05000000000000000000" pitchFamily="2" charset="2"/>
              <a:buChar char="v"/>
              <a:defRPr/>
            </a:pPr>
            <a:r>
              <a:rPr lang="en-US" sz="2000" dirty="0">
                <a:latin typeface="Arial"/>
                <a:cs typeface="Arial"/>
              </a:rPr>
              <a:t>Public facing map and data of roads and trails which provide access to public lands and waters</a:t>
            </a:r>
            <a:endParaRPr lang="en-US" sz="2000" dirty="0"/>
          </a:p>
          <a:p>
            <a:pPr>
              <a:defRPr/>
            </a:pPr>
            <a:endParaRPr lang="en-US" sz="2000" dirty="0">
              <a:latin typeface="Arial"/>
              <a:cs typeface="Arial"/>
            </a:endParaRPr>
          </a:p>
        </p:txBody>
      </p:sp>
    </p:spTree>
    <p:extLst>
      <p:ext uri="{BB962C8B-B14F-4D97-AF65-F5344CB8AC3E}">
        <p14:creationId xmlns:p14="http://schemas.microsoft.com/office/powerpoint/2010/main" val="733067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interior Bureau of Land Management, Blm logo and graphic of Topographic lines in black and grey. " title="BLM bann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9F55872E-054B-45A8-B58C-AEB9B9446CCE}"/>
              </a:ext>
            </a:extLst>
          </p:cNvPr>
          <p:cNvPicPr>
            <a:picLocks noChangeAspect="1"/>
          </p:cNvPicPr>
          <p:nvPr/>
        </p:nvPicPr>
        <p:blipFill rotWithShape="1">
          <a:blip r:embed="rId4" cstate="print">
            <a:alphaModFix amt="46000"/>
            <a:extLst>
              <a:ext uri="{28A0092B-C50C-407E-A947-70E740481C1C}">
                <a14:useLocalDpi xmlns:a14="http://schemas.microsoft.com/office/drawing/2010/main" val="0"/>
              </a:ext>
            </a:extLst>
          </a:blip>
          <a:srcRect r="4366" b="1309"/>
          <a:stretch/>
        </p:blipFill>
        <p:spPr>
          <a:xfrm>
            <a:off x="-1" y="582287"/>
            <a:ext cx="9144000" cy="6275714"/>
          </a:xfrm>
          <a:prstGeom prst="rect">
            <a:avLst/>
          </a:prstGeom>
        </p:spPr>
      </p:pic>
      <p:sp>
        <p:nvSpPr>
          <p:cNvPr id="9" name="TextBox 8"/>
          <p:cNvSpPr txBox="1"/>
          <p:nvPr/>
        </p:nvSpPr>
        <p:spPr>
          <a:xfrm>
            <a:off x="537269" y="1672899"/>
            <a:ext cx="8069459" cy="3862596"/>
          </a:xfrm>
          <a:prstGeom prst="rect">
            <a:avLst/>
          </a:prstGeom>
          <a:noFill/>
        </p:spPr>
        <p:txBody>
          <a:bodyPr wrap="square" lIns="91440" tIns="45720" rIns="91440" bIns="45720" rtlCol="0" anchor="t">
            <a:spAutoFit/>
          </a:bodyPr>
          <a:lstStyle/>
          <a:p>
            <a:pPr marL="342900" indent="-342900">
              <a:spcAft>
                <a:spcPts val="1800"/>
              </a:spcAft>
              <a:buFont typeface="Arial" panose="020B0604020202020204" pitchFamily="34" charset="0"/>
              <a:buChar char="•"/>
            </a:pPr>
            <a:r>
              <a:rPr lang="en-US" sz="2000" dirty="0">
                <a:latin typeface="Roboto"/>
                <a:ea typeface="Roboto"/>
                <a:cs typeface="Arial"/>
              </a:rPr>
              <a:t>Section 3001 of the John D. Dingell Jr. Conservation, Management, and Recreation Act of 2019 (Dingell Act)</a:t>
            </a:r>
            <a:endParaRPr lang="en-US" sz="2000" dirty="0">
              <a:latin typeface="Roboto"/>
              <a:ea typeface="Roboto"/>
            </a:endParaRPr>
          </a:p>
          <a:p>
            <a:pPr marL="342900" indent="-342900">
              <a:spcAft>
                <a:spcPts val="1800"/>
              </a:spcAft>
              <a:buFont typeface="Arial" panose="020B0604020202020204" pitchFamily="34" charset="0"/>
              <a:buChar char="•"/>
            </a:pPr>
            <a:r>
              <a:rPr lang="en-US" sz="2000" dirty="0">
                <a:latin typeface="Roboto"/>
                <a:ea typeface="Roboto"/>
                <a:cs typeface="Arial"/>
              </a:rPr>
              <a:t>Directs the Department, working in conjunction with others, to develop a priority list of projects that, through acquisition of land (or an interest in land),</a:t>
            </a:r>
          </a:p>
          <a:p>
            <a:pPr marL="342900" indent="-342900">
              <a:spcAft>
                <a:spcPts val="1800"/>
              </a:spcAft>
              <a:buFont typeface="Arial" panose="020B0604020202020204" pitchFamily="34" charset="0"/>
              <a:buChar char="•"/>
            </a:pPr>
            <a:r>
              <a:rPr lang="en-US" sz="2000" dirty="0">
                <a:latin typeface="Roboto"/>
                <a:ea typeface="Roboto"/>
                <a:cs typeface="Arial"/>
              </a:rPr>
              <a:t>Secure recreational public access to federal land for hunting, fishing, recreational shooting or other outdoor recreation purposes. </a:t>
            </a:r>
          </a:p>
          <a:p>
            <a:pPr marL="342900" indent="-342900">
              <a:spcAft>
                <a:spcPts val="1800"/>
              </a:spcAft>
              <a:buFont typeface="Arial" panose="020B0604020202020204" pitchFamily="34" charset="0"/>
              <a:buChar char="•"/>
            </a:pPr>
            <a:r>
              <a:rPr lang="en-US" sz="2000" dirty="0">
                <a:latin typeface="Roboto"/>
                <a:ea typeface="Roboto"/>
                <a:cs typeface="Arial"/>
              </a:rPr>
              <a:t>Prioritize project nominations that support access to BLM lands included on the BLM’s Dingell Act priority access list. </a:t>
            </a:r>
            <a:endParaRPr lang="en-US" dirty="0">
              <a:latin typeface="Roboto"/>
              <a:ea typeface="Roboto"/>
            </a:endParaRPr>
          </a:p>
        </p:txBody>
      </p:sp>
      <p:pic>
        <p:nvPicPr>
          <p:cNvPr id="12" name="Picture 6">
            <a:extLst>
              <a:ext uri="{FF2B5EF4-FFF2-40B4-BE49-F238E27FC236}">
                <a16:creationId xmlns:a16="http://schemas.microsoft.com/office/drawing/2014/main" id="{2F88BEB8-545C-B742-ED97-4895B3BF32EE}"/>
              </a:ext>
            </a:extLst>
          </p:cNvPr>
          <p:cNvPicPr>
            <a:picLocks noChangeAspect="1"/>
          </p:cNvPicPr>
          <p:nvPr/>
        </p:nvPicPr>
        <p:blipFill>
          <a:blip r:embed="rId5">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56E6063-6892-2CFE-3748-EB08FFE9C82B}"/>
              </a:ext>
            </a:extLst>
          </p:cNvPr>
          <p:cNvSpPr txBox="1"/>
          <p:nvPr/>
        </p:nvSpPr>
        <p:spPr>
          <a:xfrm>
            <a:off x="0" y="381000"/>
            <a:ext cx="9177338"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LWCF and Public Access</a:t>
            </a:r>
          </a:p>
        </p:txBody>
      </p:sp>
      <p:pic>
        <p:nvPicPr>
          <p:cNvPr id="14" name="Picture 2">
            <a:extLst>
              <a:ext uri="{FF2B5EF4-FFF2-40B4-BE49-F238E27FC236}">
                <a16:creationId xmlns:a16="http://schemas.microsoft.com/office/drawing/2014/main" id="{095D9BBD-CF51-BFA5-92BE-78BA0DD7CA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5B6458FB-1BEA-7002-7147-34ED01A42E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9EBF28E8-C4A9-4F28-07FE-8AAEE579B95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41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interior Bureau of Land Management, Blm logo and graphic of Topographic lines in black and grey. " title="BLM bann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6">
            <a:extLst>
              <a:ext uri="{FF2B5EF4-FFF2-40B4-BE49-F238E27FC236}">
                <a16:creationId xmlns:a16="http://schemas.microsoft.com/office/drawing/2014/main" id="{036FC9E7-E8D3-4D6B-A197-B26C0ED1495D}"/>
              </a:ext>
            </a:extLst>
          </p:cNvPr>
          <p:cNvPicPr>
            <a:picLocks noChangeAspect="1"/>
          </p:cNvPicPr>
          <p:nvPr/>
        </p:nvPicPr>
        <p:blipFill>
          <a:blip r:embed="rId4" cstate="print">
            <a:alphaModFix amt="40000"/>
            <a:extLst>
              <a:ext uri="{28A0092B-C50C-407E-A947-70E740481C1C}">
                <a14:useLocalDpi xmlns:a14="http://schemas.microsoft.com/office/drawing/2010/main" val="0"/>
              </a:ext>
            </a:extLst>
          </a:blip>
          <a:srcRect/>
          <a:stretch/>
        </p:blipFill>
        <p:spPr>
          <a:xfrm>
            <a:off x="0" y="1279525"/>
            <a:ext cx="9144000" cy="5578475"/>
          </a:xfrm>
          <a:prstGeom prst="rect">
            <a:avLst/>
          </a:prstGeom>
        </p:spPr>
      </p:pic>
      <p:sp>
        <p:nvSpPr>
          <p:cNvPr id="6" name="TextBox 5">
            <a:extLst>
              <a:ext uri="{FF2B5EF4-FFF2-40B4-BE49-F238E27FC236}">
                <a16:creationId xmlns:a16="http://schemas.microsoft.com/office/drawing/2014/main" id="{B6671ADF-0C23-43B9-A0AB-7C240041D78F}"/>
              </a:ext>
            </a:extLst>
          </p:cNvPr>
          <p:cNvSpPr txBox="1"/>
          <p:nvPr/>
        </p:nvSpPr>
        <p:spPr>
          <a:xfrm>
            <a:off x="346770" y="1431925"/>
            <a:ext cx="8640960" cy="3693319"/>
          </a:xfrm>
          <a:prstGeom prst="rect">
            <a:avLst/>
          </a:prstGeom>
          <a:noFill/>
        </p:spPr>
        <p:txBody>
          <a:bodyPr wrap="square" lIns="91440" tIns="45720" rIns="91440" bIns="45720" rtlCol="0" anchor="t">
            <a:spAutoFit/>
          </a:bodyPr>
          <a:lstStyle/>
          <a:p>
            <a:pPr marL="342900" indent="-342900">
              <a:spcAft>
                <a:spcPts val="1800"/>
              </a:spcAft>
              <a:buFont typeface="Arial" panose="020B0604020202020204" pitchFamily="34" charset="0"/>
              <a:buChar char="•"/>
            </a:pPr>
            <a:r>
              <a:rPr lang="en-US" dirty="0">
                <a:latin typeface="Roboto"/>
                <a:ea typeface="Roboto"/>
              </a:rPr>
              <a:t>Recreational Access Benefits Underserved Communities or Provides for Equity</a:t>
            </a:r>
          </a:p>
          <a:p>
            <a:pPr marL="342900" indent="-342900">
              <a:spcAft>
                <a:spcPts val="1800"/>
              </a:spcAft>
              <a:buFont typeface="Arial" panose="020B0604020202020204" pitchFamily="34" charset="0"/>
              <a:buChar char="•"/>
            </a:pPr>
            <a:r>
              <a:rPr lang="en-US" dirty="0">
                <a:latin typeface="Roboto"/>
                <a:ea typeface="Roboto"/>
              </a:rPr>
              <a:t>Conserves or Protects Against Threats to Resources, Advancing the America the Beautiful Initiative by Securing Recreational Access</a:t>
            </a:r>
          </a:p>
          <a:p>
            <a:pPr marL="342900" indent="-342900">
              <a:spcAft>
                <a:spcPts val="1800"/>
              </a:spcAft>
              <a:buFont typeface="Arial" panose="020B0604020202020204" pitchFamily="34" charset="0"/>
              <a:buChar char="•"/>
            </a:pPr>
            <a:r>
              <a:rPr lang="en-US" dirty="0">
                <a:latin typeface="Roboto"/>
                <a:ea typeface="Roboto"/>
              </a:rPr>
              <a:t>Recreational Access Quantity and Quality</a:t>
            </a:r>
          </a:p>
          <a:p>
            <a:pPr marL="342900" indent="-342900">
              <a:spcAft>
                <a:spcPts val="1800"/>
              </a:spcAft>
              <a:buFont typeface="Arial" panose="020B0604020202020204" pitchFamily="34" charset="0"/>
              <a:buChar char="•"/>
            </a:pPr>
            <a:r>
              <a:rPr lang="en-US" dirty="0">
                <a:latin typeface="Roboto"/>
                <a:ea typeface="Roboto"/>
              </a:rPr>
              <a:t>Demonstrates Strong Local Partner Support</a:t>
            </a:r>
          </a:p>
          <a:p>
            <a:pPr marL="342900" indent="-342900">
              <a:spcAft>
                <a:spcPts val="1800"/>
              </a:spcAft>
              <a:buFont typeface="Arial" panose="020B0604020202020204" pitchFamily="34" charset="0"/>
              <a:buChar char="•"/>
            </a:pPr>
            <a:r>
              <a:rPr lang="en-US" dirty="0">
                <a:latin typeface="Roboto"/>
                <a:ea typeface="Roboto"/>
              </a:rPr>
              <a:t>Project Readiness</a:t>
            </a:r>
          </a:p>
          <a:p>
            <a:pPr marL="342900" indent="-342900">
              <a:spcAft>
                <a:spcPts val="1800"/>
              </a:spcAft>
              <a:buFont typeface="Arial" panose="020B0604020202020204" pitchFamily="34" charset="0"/>
              <a:buChar char="•"/>
            </a:pPr>
            <a:r>
              <a:rPr lang="en-US" dirty="0">
                <a:latin typeface="Roboto"/>
                <a:ea typeface="Roboto"/>
              </a:rPr>
              <a:t>BLM State Director’s Priority</a:t>
            </a:r>
          </a:p>
          <a:p>
            <a:pPr marL="342900" indent="-342900">
              <a:spcAft>
                <a:spcPts val="1800"/>
              </a:spcAft>
              <a:buFont typeface="Arial" panose="020B0604020202020204" pitchFamily="34" charset="0"/>
              <a:buChar char="•"/>
            </a:pPr>
            <a:r>
              <a:rPr lang="en-US" dirty="0">
                <a:latin typeface="Roboto"/>
                <a:ea typeface="Roboto"/>
              </a:rPr>
              <a:t>Provides Access to BLM Ranked Dingell Act Nominated Parcels</a:t>
            </a:r>
          </a:p>
        </p:txBody>
      </p:sp>
      <p:sp>
        <p:nvSpPr>
          <p:cNvPr id="7" name="TextBox 6">
            <a:extLst>
              <a:ext uri="{FF2B5EF4-FFF2-40B4-BE49-F238E27FC236}">
                <a16:creationId xmlns:a16="http://schemas.microsoft.com/office/drawing/2014/main" id="{CCF8F934-C36B-4F28-8BC8-522ABB30900D}"/>
              </a:ext>
            </a:extLst>
          </p:cNvPr>
          <p:cNvSpPr txBox="1"/>
          <p:nvPr/>
        </p:nvSpPr>
        <p:spPr>
          <a:xfrm>
            <a:off x="4398032" y="6444008"/>
            <a:ext cx="4440774" cy="276999"/>
          </a:xfrm>
          <a:prstGeom prst="rect">
            <a:avLst/>
          </a:prstGeom>
          <a:noFill/>
        </p:spPr>
        <p:txBody>
          <a:bodyPr wrap="square" rtlCol="0">
            <a:spAutoFit/>
          </a:bodyPr>
          <a:lstStyle/>
          <a:p>
            <a:pPr algn="r"/>
            <a:r>
              <a:rPr lang="en-US" sz="1200" dirty="0">
                <a:latin typeface="Roboto" panose="02000000000000000000" pitchFamily="2" charset="0"/>
                <a:ea typeface="Roboto" panose="02000000000000000000" pitchFamily="2" charset="0"/>
              </a:rPr>
              <a:t>California Coastal National Monument, California</a:t>
            </a:r>
          </a:p>
        </p:txBody>
      </p:sp>
      <p:pic>
        <p:nvPicPr>
          <p:cNvPr id="2" name="Picture 6">
            <a:extLst>
              <a:ext uri="{FF2B5EF4-FFF2-40B4-BE49-F238E27FC236}">
                <a16:creationId xmlns:a16="http://schemas.microsoft.com/office/drawing/2014/main" id="{B6165AF6-971D-08D7-5936-BA88C1C3D658}"/>
              </a:ext>
            </a:extLst>
          </p:cNvPr>
          <p:cNvPicPr>
            <a:picLocks noChangeAspect="1"/>
          </p:cNvPicPr>
          <p:nvPr/>
        </p:nvPicPr>
        <p:blipFill>
          <a:blip r:embed="rId5">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200D85B-B7D7-39DD-3BC9-3B2CC1C754E1}"/>
              </a:ext>
            </a:extLst>
          </p:cNvPr>
          <p:cNvSpPr txBox="1"/>
          <p:nvPr/>
        </p:nvSpPr>
        <p:spPr>
          <a:xfrm>
            <a:off x="0" y="381000"/>
            <a:ext cx="9177338"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LWCF Recreational Access Criteria</a:t>
            </a:r>
            <a:endParaRPr lang="en-US" sz="2800" dirty="0">
              <a:solidFill>
                <a:prstClr val="white"/>
              </a:solidFill>
              <a:latin typeface="Franklin Gothic Medium" panose="020B0603020102020204" pitchFamily="34" charset="0"/>
              <a:cs typeface="+mn-cs"/>
            </a:endParaRPr>
          </a:p>
        </p:txBody>
      </p:sp>
      <p:pic>
        <p:nvPicPr>
          <p:cNvPr id="9" name="Picture 2">
            <a:extLst>
              <a:ext uri="{FF2B5EF4-FFF2-40B4-BE49-F238E27FC236}">
                <a16:creationId xmlns:a16="http://schemas.microsoft.com/office/drawing/2014/main" id="{153537DB-4AC6-9B0D-47A3-7DCAF7DD8C4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1C958B0C-F6B5-5CA5-5AB8-F32CEFCBAE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0D2F2C79-1471-7426-42F2-3892E4E838C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059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interior Bureau of Land Management, Blm logo and graphic of Topographic lines in black and grey. " title="BLM bann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tx1"/>
          </a:solidFill>
        </p:spPr>
      </p:pic>
      <p:pic>
        <p:nvPicPr>
          <p:cNvPr id="12" name="Picture 6">
            <a:extLst>
              <a:ext uri="{FF2B5EF4-FFF2-40B4-BE49-F238E27FC236}">
                <a16:creationId xmlns:a16="http://schemas.microsoft.com/office/drawing/2014/main" id="{02C6778A-1018-CA85-8673-C5D824606913}"/>
              </a:ext>
            </a:extLst>
          </p:cNvPr>
          <p:cNvPicPr>
            <a:picLocks noChangeAspect="1"/>
          </p:cNvPicPr>
          <p:nvPr/>
        </p:nvPicPr>
        <p:blipFill>
          <a:blip r:embed="rId4">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A9716D0-76A2-FF67-8B48-C8C3312AE536}"/>
              </a:ext>
            </a:extLst>
          </p:cNvPr>
          <p:cNvSpPr txBox="1"/>
          <p:nvPr/>
        </p:nvSpPr>
        <p:spPr>
          <a:xfrm>
            <a:off x="0" y="381000"/>
            <a:ext cx="9177338"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Dingell Act Nomination List</a:t>
            </a:r>
          </a:p>
        </p:txBody>
      </p:sp>
      <p:pic>
        <p:nvPicPr>
          <p:cNvPr id="14" name="Picture 2">
            <a:extLst>
              <a:ext uri="{FF2B5EF4-FFF2-40B4-BE49-F238E27FC236}">
                <a16:creationId xmlns:a16="http://schemas.microsoft.com/office/drawing/2014/main" id="{4DDA6075-CD7A-1336-5E5C-87AD429C08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E8ACCDAF-B186-F7DB-03ED-7568F90F7F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D010BD66-9326-C466-C560-61A2451E741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DAC82CE7-81F4-7555-A63E-3D3D44E48F51}"/>
              </a:ext>
            </a:extLst>
          </p:cNvPr>
          <p:cNvSpPr/>
          <p:nvPr/>
        </p:nvSpPr>
        <p:spPr>
          <a:xfrm>
            <a:off x="-12701" y="1279525"/>
            <a:ext cx="9156699" cy="5578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hlinkClick r:id="rId7"/>
            <a:extLst>
              <a:ext uri="{FF2B5EF4-FFF2-40B4-BE49-F238E27FC236}">
                <a16:creationId xmlns:a16="http://schemas.microsoft.com/office/drawing/2014/main" id="{F994B35F-FD6E-4B48-D2B8-12480437BF79}"/>
              </a:ext>
            </a:extLst>
          </p:cNvPr>
          <p:cNvPicPr>
            <a:picLocks noChangeAspect="1"/>
          </p:cNvPicPr>
          <p:nvPr/>
        </p:nvPicPr>
        <p:blipFill>
          <a:blip r:embed="rId8"/>
          <a:stretch>
            <a:fillRect/>
          </a:stretch>
        </p:blipFill>
        <p:spPr>
          <a:xfrm>
            <a:off x="636894" y="1279524"/>
            <a:ext cx="7917835" cy="5578475"/>
          </a:xfrm>
          <a:prstGeom prst="rect">
            <a:avLst/>
          </a:prstGeom>
        </p:spPr>
      </p:pic>
    </p:spTree>
    <p:extLst>
      <p:ext uri="{BB962C8B-B14F-4D97-AF65-F5344CB8AC3E}">
        <p14:creationId xmlns:p14="http://schemas.microsoft.com/office/powerpoint/2010/main" val="2729881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interior Bureau of Land Management, Blm logo and graphic of Topographic lines in black and grey. " title="BLM bann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664E64BB-A63B-EF37-F8FC-161714CFB7F1}"/>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t="5261" r="8579" b="1897"/>
          <a:stretch/>
        </p:blipFill>
        <p:spPr>
          <a:xfrm>
            <a:off x="-6636" y="585372"/>
            <a:ext cx="9150635" cy="6272628"/>
          </a:xfrm>
          <a:prstGeom prst="rect">
            <a:avLst/>
          </a:prstGeom>
        </p:spPr>
      </p:pic>
      <p:sp>
        <p:nvSpPr>
          <p:cNvPr id="9" name="TextBox 8"/>
          <p:cNvSpPr txBox="1"/>
          <p:nvPr/>
        </p:nvSpPr>
        <p:spPr>
          <a:xfrm>
            <a:off x="376201" y="1784290"/>
            <a:ext cx="7565723" cy="3631763"/>
          </a:xfrm>
          <a:prstGeom prst="rect">
            <a:avLst/>
          </a:prstGeom>
          <a:noFill/>
        </p:spPr>
        <p:txBody>
          <a:bodyPr wrap="square" lIns="91440" tIns="45720" rIns="91440" bIns="45720" rtlCol="0" anchor="t">
            <a:spAutoFit/>
          </a:bodyPr>
          <a:lstStyle/>
          <a:p>
            <a:pPr marL="800100" lvl="1" indent="-342900">
              <a:spcAft>
                <a:spcPts val="1800"/>
              </a:spcAft>
              <a:buFont typeface="Arial"/>
              <a:buChar char="•"/>
            </a:pPr>
            <a:r>
              <a:rPr lang="en-US" sz="2000" dirty="0">
                <a:latin typeface="Roboto"/>
                <a:ea typeface="Roboto"/>
                <a:cs typeface="Arial"/>
              </a:rPr>
              <a:t>Biannual nomination process (2020 - 2030)</a:t>
            </a:r>
          </a:p>
          <a:p>
            <a:pPr marL="800100" lvl="1" indent="-342900">
              <a:spcAft>
                <a:spcPts val="1800"/>
              </a:spcAft>
              <a:buFont typeface="Arial"/>
              <a:buChar char="•"/>
            </a:pPr>
            <a:r>
              <a:rPr lang="en-US" sz="2000" dirty="0">
                <a:latin typeface="Roboto"/>
                <a:ea typeface="Roboto"/>
                <a:cs typeface="Arial"/>
              </a:rPr>
              <a:t>Existing public land 640+ contiguous acres</a:t>
            </a:r>
            <a:endParaRPr lang="en-US" sz="2000" dirty="0">
              <a:latin typeface="Roboto" panose="02000000000000000000" pitchFamily="2" charset="0"/>
              <a:ea typeface="Roboto" panose="02000000000000000000" pitchFamily="2" charset="0"/>
            </a:endParaRPr>
          </a:p>
          <a:p>
            <a:pPr marL="800100" lvl="1" indent="-342900">
              <a:spcAft>
                <a:spcPts val="1800"/>
              </a:spcAft>
              <a:buFont typeface="Arial"/>
              <a:buChar char="•"/>
            </a:pPr>
            <a:r>
              <a:rPr lang="en-US" sz="2000" dirty="0">
                <a:latin typeface="Roboto"/>
                <a:ea typeface="Roboto"/>
                <a:cs typeface="Arial"/>
              </a:rPr>
              <a:t>No legal access or significantly restricted access</a:t>
            </a:r>
            <a:endParaRPr lang="en-US" sz="2000" dirty="0">
              <a:latin typeface="Roboto" panose="02000000000000000000" pitchFamily="2" charset="0"/>
              <a:ea typeface="Roboto" panose="02000000000000000000" pitchFamily="2" charset="0"/>
            </a:endParaRPr>
          </a:p>
          <a:p>
            <a:pPr marL="800100" lvl="1" indent="-342900">
              <a:spcAft>
                <a:spcPts val="1800"/>
              </a:spcAft>
              <a:buFont typeface="Arial"/>
              <a:buChar char="•"/>
            </a:pPr>
            <a:endParaRPr lang="en-US" sz="2000" dirty="0">
              <a:latin typeface="Roboto" panose="02000000000000000000" pitchFamily="2" charset="0"/>
              <a:ea typeface="Roboto" panose="02000000000000000000" pitchFamily="2" charset="0"/>
            </a:endParaRPr>
          </a:p>
          <a:p>
            <a:pPr marL="342900" indent="-342900">
              <a:spcAft>
                <a:spcPts val="1800"/>
              </a:spcAft>
              <a:buFont typeface="Arial" panose="020B0604020202020204" pitchFamily="34" charset="0"/>
              <a:buChar char="•"/>
            </a:pPr>
            <a:endParaRPr lang="en-US" sz="2000" dirty="0">
              <a:latin typeface="Roboto"/>
              <a:ea typeface="Roboto" panose="02000000000000000000" pitchFamily="2" charset="0"/>
            </a:endParaRPr>
          </a:p>
          <a:p>
            <a:pPr marL="342900" indent="-342900">
              <a:spcAft>
                <a:spcPts val="1800"/>
              </a:spcAft>
              <a:buFont typeface="Arial" panose="020B0604020202020204" pitchFamily="34" charset="0"/>
              <a:buChar char="•"/>
            </a:pPr>
            <a:endParaRPr lang="en-US" sz="2000" dirty="0">
              <a:latin typeface="Arial"/>
              <a:ea typeface="Roboto" panose="02000000000000000000" pitchFamily="2" charset="0"/>
            </a:endParaRPr>
          </a:p>
          <a:p>
            <a:pPr marL="342900" indent="-342900">
              <a:spcAft>
                <a:spcPts val="1800"/>
              </a:spcAft>
              <a:buFont typeface="Arial" panose="020B0604020202020204" pitchFamily="34" charset="0"/>
              <a:buChar char="•"/>
            </a:pPr>
            <a:endParaRPr lang="en-US" sz="2000" b="1" dirty="0">
              <a:latin typeface="Roboto" panose="02000000000000000000" pitchFamily="2" charset="0"/>
              <a:ea typeface="Roboto" panose="02000000000000000000" pitchFamily="2" charset="0"/>
            </a:endParaRPr>
          </a:p>
        </p:txBody>
      </p:sp>
      <p:pic>
        <p:nvPicPr>
          <p:cNvPr id="12" name="Picture 6">
            <a:extLst>
              <a:ext uri="{FF2B5EF4-FFF2-40B4-BE49-F238E27FC236}">
                <a16:creationId xmlns:a16="http://schemas.microsoft.com/office/drawing/2014/main" id="{02C6778A-1018-CA85-8673-C5D824606913}"/>
              </a:ext>
            </a:extLst>
          </p:cNvPr>
          <p:cNvPicPr>
            <a:picLocks noChangeAspect="1"/>
          </p:cNvPicPr>
          <p:nvPr/>
        </p:nvPicPr>
        <p:blipFill>
          <a:blip r:embed="rId5">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A9716D0-76A2-FF67-8B48-C8C3312AE536}"/>
              </a:ext>
            </a:extLst>
          </p:cNvPr>
          <p:cNvSpPr txBox="1"/>
          <p:nvPr/>
        </p:nvSpPr>
        <p:spPr>
          <a:xfrm>
            <a:off x="0" y="381000"/>
            <a:ext cx="9177338"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DANL Criteria</a:t>
            </a:r>
          </a:p>
        </p:txBody>
      </p:sp>
      <p:pic>
        <p:nvPicPr>
          <p:cNvPr id="14" name="Picture 2">
            <a:extLst>
              <a:ext uri="{FF2B5EF4-FFF2-40B4-BE49-F238E27FC236}">
                <a16:creationId xmlns:a16="http://schemas.microsoft.com/office/drawing/2014/main" id="{4DDA6075-CD7A-1336-5E5C-87AD429C08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E8ACCDAF-B186-F7DB-03ED-7568F90F7F6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D010BD66-9326-C466-C560-61A2451E74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3588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interior Bureau of Land Management, Blm logo and graphic of Topographic lines in black and grey. " title="BLM bann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2">
            <a:extLst>
              <a:ext uri="{FF2B5EF4-FFF2-40B4-BE49-F238E27FC236}">
                <a16:creationId xmlns:a16="http://schemas.microsoft.com/office/drawing/2014/main" id="{B53E7684-1A36-4474-B6DA-628134E5358A}"/>
              </a:ext>
            </a:extLst>
          </p:cNvPr>
          <p:cNvPicPr>
            <a:picLocks noChangeAspect="1"/>
          </p:cNvPicPr>
          <p:nvPr/>
        </p:nvPicPr>
        <p:blipFill>
          <a:blip r:embed="rId4"/>
          <a:stretch>
            <a:fillRect/>
          </a:stretch>
        </p:blipFill>
        <p:spPr>
          <a:xfrm>
            <a:off x="0" y="598714"/>
            <a:ext cx="9174275" cy="6255776"/>
          </a:xfrm>
          <a:prstGeom prst="rect">
            <a:avLst/>
          </a:prstGeom>
        </p:spPr>
      </p:pic>
      <p:sp>
        <p:nvSpPr>
          <p:cNvPr id="9" name="TextBox 8"/>
          <p:cNvSpPr txBox="1"/>
          <p:nvPr/>
        </p:nvSpPr>
        <p:spPr>
          <a:xfrm>
            <a:off x="223418" y="1497239"/>
            <a:ext cx="5357444" cy="5093702"/>
          </a:xfrm>
          <a:prstGeom prst="rect">
            <a:avLst/>
          </a:prstGeom>
          <a:noFill/>
        </p:spPr>
        <p:txBody>
          <a:bodyPr wrap="square" lIns="91440" tIns="45720" rIns="91440" bIns="45720" rtlCol="0" anchor="t">
            <a:spAutoFit/>
          </a:bodyPr>
          <a:lstStyle/>
          <a:p>
            <a:pPr marL="342900" indent="-342900">
              <a:spcAft>
                <a:spcPts val="1800"/>
              </a:spcAft>
              <a:buFont typeface="Arial" panose="020B0604020202020204" pitchFamily="34" charset="0"/>
              <a:buChar char="•"/>
            </a:pPr>
            <a:r>
              <a:rPr lang="en-US" sz="2000" b="1" dirty="0">
                <a:latin typeface="Arial"/>
                <a:ea typeface="Roboto"/>
                <a:cs typeface="Arial"/>
              </a:rPr>
              <a:t>2020 Public Comment Period</a:t>
            </a:r>
          </a:p>
          <a:p>
            <a:pPr marL="800100" lvl="1" indent="-342900">
              <a:spcAft>
                <a:spcPts val="1200"/>
              </a:spcAft>
              <a:buFont typeface="Arial" panose="020B0604020202020204" pitchFamily="34" charset="0"/>
              <a:buChar char="•"/>
            </a:pPr>
            <a:r>
              <a:rPr lang="en-US" sz="2000" dirty="0">
                <a:latin typeface="Arial"/>
                <a:ea typeface="Roboto"/>
                <a:cs typeface="Arial"/>
              </a:rPr>
              <a:t>Jan 31, through Feb 29, 2020</a:t>
            </a:r>
            <a:endParaRPr lang="en-US" sz="2000" dirty="0">
              <a:latin typeface="Roboto" panose="02000000000000000000" pitchFamily="2" charset="0"/>
              <a:ea typeface="Roboto" panose="02000000000000000000" pitchFamily="2" charset="0"/>
            </a:endParaRPr>
          </a:p>
          <a:p>
            <a:pPr marL="800100" lvl="1" indent="-342900">
              <a:spcAft>
                <a:spcPts val="1200"/>
              </a:spcAft>
              <a:buFont typeface="Arial" panose="020B0604020202020204" pitchFamily="34" charset="0"/>
              <a:buChar char="•"/>
            </a:pPr>
            <a:r>
              <a:rPr lang="en-US" sz="2000" b="1" u="sng" dirty="0">
                <a:latin typeface="Arial"/>
                <a:ea typeface="Roboto"/>
                <a:cs typeface="Arial"/>
              </a:rPr>
              <a:t>5,434 </a:t>
            </a:r>
            <a:r>
              <a:rPr lang="en-US" sz="2000" u="sng" dirty="0">
                <a:latin typeface="Arial"/>
                <a:ea typeface="Roboto"/>
                <a:cs typeface="Arial"/>
              </a:rPr>
              <a:t>nominations</a:t>
            </a:r>
            <a:r>
              <a:rPr lang="en-US" sz="2000" dirty="0">
                <a:latin typeface="Arial"/>
                <a:ea typeface="Roboto"/>
                <a:cs typeface="Arial"/>
              </a:rPr>
              <a:t> </a:t>
            </a:r>
          </a:p>
          <a:p>
            <a:pPr marL="1257300" lvl="2" indent="-342900">
              <a:spcAft>
                <a:spcPts val="0"/>
              </a:spcAft>
              <a:buFont typeface="Wingdings" panose="05000000000000000000" pitchFamily="2" charset="2"/>
              <a:buChar char="Ø"/>
            </a:pPr>
            <a:r>
              <a:rPr lang="en-US" sz="2000" dirty="0">
                <a:latin typeface="Arial"/>
                <a:ea typeface="Roboto"/>
                <a:cs typeface="Arial"/>
              </a:rPr>
              <a:t>37 interest groups </a:t>
            </a:r>
          </a:p>
          <a:p>
            <a:pPr marL="1257300" lvl="2" indent="-342900">
              <a:spcAft>
                <a:spcPts val="0"/>
              </a:spcAft>
              <a:buFont typeface="Wingdings" panose="05000000000000000000" pitchFamily="2" charset="2"/>
              <a:buChar char="Ø"/>
            </a:pPr>
            <a:r>
              <a:rPr lang="en-US" sz="2000" dirty="0">
                <a:latin typeface="Arial"/>
                <a:ea typeface="Roboto"/>
                <a:cs typeface="Arial"/>
              </a:rPr>
              <a:t>5 state fish and wildlife agencies </a:t>
            </a:r>
          </a:p>
          <a:p>
            <a:pPr marL="1257300" lvl="2" indent="-342900">
              <a:spcAft>
                <a:spcPts val="0"/>
              </a:spcAft>
              <a:buFont typeface="Wingdings" panose="05000000000000000000" pitchFamily="2" charset="2"/>
              <a:buChar char="Ø"/>
            </a:pPr>
            <a:r>
              <a:rPr lang="en-US" sz="2000" dirty="0">
                <a:latin typeface="Arial"/>
                <a:ea typeface="Roboto"/>
                <a:cs typeface="Arial"/>
              </a:rPr>
              <a:t>2 universities</a:t>
            </a:r>
          </a:p>
          <a:p>
            <a:pPr marL="1257300" lvl="2" indent="-342900">
              <a:spcAft>
                <a:spcPts val="0"/>
              </a:spcAft>
              <a:buFont typeface="Wingdings" panose="05000000000000000000" pitchFamily="2" charset="2"/>
              <a:buChar char="Ø"/>
            </a:pPr>
            <a:r>
              <a:rPr lang="en-US" sz="2000" dirty="0">
                <a:latin typeface="Arial"/>
                <a:ea typeface="Roboto"/>
                <a:cs typeface="Arial"/>
              </a:rPr>
              <a:t>1 local government</a:t>
            </a:r>
          </a:p>
          <a:p>
            <a:pPr marL="1257300" lvl="2" indent="-342900">
              <a:spcAft>
                <a:spcPts val="1200"/>
              </a:spcAft>
              <a:buFont typeface="Wingdings" panose="05000000000000000000" pitchFamily="2" charset="2"/>
              <a:buChar char="Ø"/>
            </a:pPr>
            <a:r>
              <a:rPr lang="en-US" sz="2000" dirty="0">
                <a:latin typeface="Arial"/>
                <a:ea typeface="Roboto"/>
                <a:cs typeface="Arial"/>
              </a:rPr>
              <a:t>188 individuals</a:t>
            </a:r>
          </a:p>
          <a:p>
            <a:pPr marL="800100" lvl="1" indent="-342900">
              <a:spcAft>
                <a:spcPts val="1200"/>
              </a:spcAft>
              <a:buFont typeface="Arial" panose="020B0604020202020204" pitchFamily="34" charset="0"/>
              <a:buChar char="•"/>
            </a:pPr>
            <a:r>
              <a:rPr lang="en-US" sz="2000" b="1" u="sng" dirty="0">
                <a:latin typeface="Arial"/>
                <a:ea typeface="Roboto"/>
                <a:cs typeface="Arial"/>
              </a:rPr>
              <a:t>712</a:t>
            </a:r>
            <a:r>
              <a:rPr lang="en-US" sz="2000" u="sng" dirty="0">
                <a:latin typeface="Arial"/>
                <a:ea typeface="Roboto"/>
                <a:cs typeface="Arial"/>
              </a:rPr>
              <a:t> Public Access List</a:t>
            </a:r>
            <a:r>
              <a:rPr lang="en-US" sz="2000" dirty="0">
                <a:latin typeface="Arial"/>
                <a:ea typeface="Roboto"/>
                <a:cs typeface="Arial"/>
              </a:rPr>
              <a:t> Parcels (492 BLM, 220 Public)</a:t>
            </a:r>
            <a:endParaRPr lang="en-US" sz="2000" dirty="0">
              <a:latin typeface="Arial"/>
              <a:ea typeface="Roboto" panose="02000000000000000000" pitchFamily="2" charset="0"/>
            </a:endParaRPr>
          </a:p>
          <a:p>
            <a:pPr marL="800100" lvl="1" indent="-342900">
              <a:spcAft>
                <a:spcPts val="1200"/>
              </a:spcAft>
              <a:buFont typeface="Arial" panose="020B0604020202020204" pitchFamily="34" charset="0"/>
              <a:buChar char="•"/>
            </a:pPr>
            <a:r>
              <a:rPr lang="en-US" sz="2000" dirty="0">
                <a:latin typeface="Arial"/>
                <a:ea typeface="Roboto"/>
                <a:cs typeface="Arial"/>
              </a:rPr>
              <a:t>Summary Letter to Congress May 2022</a:t>
            </a:r>
            <a:endParaRPr lang="en-US" sz="2000" dirty="0">
              <a:latin typeface="Arial"/>
              <a:ea typeface="Roboto" panose="02000000000000000000" pitchFamily="2" charset="0"/>
            </a:endParaRPr>
          </a:p>
          <a:p>
            <a:pPr marL="342900" indent="-342900">
              <a:spcAft>
                <a:spcPts val="1800"/>
              </a:spcAft>
              <a:buFont typeface="Arial" panose="020B0604020202020204" pitchFamily="34" charset="0"/>
              <a:buChar char="•"/>
            </a:pPr>
            <a:endParaRPr lang="en-US" sz="2000" b="1" dirty="0">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338F53DE-7013-41A9-9E37-7C3AC2F33310}"/>
              </a:ext>
            </a:extLst>
          </p:cNvPr>
          <p:cNvSpPr txBox="1"/>
          <p:nvPr/>
        </p:nvSpPr>
        <p:spPr>
          <a:xfrm>
            <a:off x="4417082" y="6290121"/>
            <a:ext cx="4440774" cy="461665"/>
          </a:xfrm>
          <a:prstGeom prst="rect">
            <a:avLst/>
          </a:prstGeom>
          <a:noFill/>
        </p:spPr>
        <p:txBody>
          <a:bodyPr wrap="square" rtlCol="0">
            <a:spAutoFit/>
          </a:bodyPr>
          <a:lstStyle/>
          <a:p>
            <a:pPr algn="r"/>
            <a:r>
              <a:rPr lang="en-US" sz="1200" dirty="0">
                <a:latin typeface="Roboto" panose="02000000000000000000" pitchFamily="2" charset="0"/>
                <a:ea typeface="Roboto" panose="02000000000000000000" pitchFamily="2" charset="0"/>
              </a:rPr>
              <a:t>John Day National Wild and Scenic River, Oregon</a:t>
            </a:r>
          </a:p>
          <a:p>
            <a:pPr algn="r"/>
            <a:r>
              <a:rPr lang="en-US" sz="1200" dirty="0">
                <a:latin typeface="Roboto" panose="02000000000000000000" pitchFamily="2" charset="0"/>
                <a:ea typeface="Roboto" panose="02000000000000000000" pitchFamily="2" charset="0"/>
              </a:rPr>
              <a:t>Photo provided by Western Rivers Conservancy</a:t>
            </a:r>
          </a:p>
        </p:txBody>
      </p:sp>
      <p:pic>
        <p:nvPicPr>
          <p:cNvPr id="12" name="Picture 6">
            <a:extLst>
              <a:ext uri="{FF2B5EF4-FFF2-40B4-BE49-F238E27FC236}">
                <a16:creationId xmlns:a16="http://schemas.microsoft.com/office/drawing/2014/main" id="{02C6778A-1018-CA85-8673-C5D824606913}"/>
              </a:ext>
            </a:extLst>
          </p:cNvPr>
          <p:cNvPicPr>
            <a:picLocks noChangeAspect="1"/>
          </p:cNvPicPr>
          <p:nvPr/>
        </p:nvPicPr>
        <p:blipFill>
          <a:blip r:embed="rId5">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A9716D0-76A2-FF67-8B48-C8C3312AE536}"/>
              </a:ext>
            </a:extLst>
          </p:cNvPr>
          <p:cNvSpPr txBox="1"/>
          <p:nvPr/>
        </p:nvSpPr>
        <p:spPr>
          <a:xfrm>
            <a:off x="0" y="381000"/>
            <a:ext cx="9177338"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DANL Milestones</a:t>
            </a:r>
          </a:p>
        </p:txBody>
      </p:sp>
      <p:pic>
        <p:nvPicPr>
          <p:cNvPr id="14" name="Picture 2">
            <a:extLst>
              <a:ext uri="{FF2B5EF4-FFF2-40B4-BE49-F238E27FC236}">
                <a16:creationId xmlns:a16="http://schemas.microsoft.com/office/drawing/2014/main" id="{4DDA6075-CD7A-1336-5E5C-87AD429C08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E8ACCDAF-B186-F7DB-03ED-7568F90F7F6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D010BD66-9326-C466-C560-61A2451E74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03D8015-870F-BB29-C7A3-320C83AC6A3D}"/>
              </a:ext>
            </a:extLst>
          </p:cNvPr>
          <p:cNvSpPr txBox="1"/>
          <p:nvPr/>
        </p:nvSpPr>
        <p:spPr>
          <a:xfrm>
            <a:off x="5647931" y="1431925"/>
            <a:ext cx="3429000" cy="2400657"/>
          </a:xfrm>
          <a:prstGeom prst="rect">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l"/>
            <a:r>
              <a:rPr lang="en-US" sz="2400" b="1" i="0" cap="all" dirty="0">
                <a:solidFill>
                  <a:srgbClr val="FFFFFF"/>
                </a:solidFill>
                <a:effectLst/>
                <a:latin typeface="Roboto" panose="02000000000000000000" pitchFamily="2" charset="0"/>
              </a:rPr>
              <a:t>QUICK LINKS</a:t>
            </a:r>
          </a:p>
          <a:p>
            <a:pPr algn="l">
              <a:buFont typeface="Arial" panose="020B0604020202020204" pitchFamily="34" charset="0"/>
              <a:buChar char="•"/>
            </a:pPr>
            <a:r>
              <a:rPr lang="en-US" sz="1800" b="1" i="0" u="none" strike="noStrike" cap="all" dirty="0">
                <a:solidFill>
                  <a:srgbClr val="035C9A"/>
                </a:solidFill>
                <a:effectLst/>
                <a:latin typeface="Roboto Condensed" panose="02000000000000000000" pitchFamily="2" charset="0"/>
                <a:hlinkClick r:id="rId8"/>
              </a:rPr>
              <a:t>2022 NOMINATION PORTAL</a:t>
            </a:r>
            <a:endParaRPr lang="en-US" sz="1800" b="0" i="0" dirty="0">
              <a:solidFill>
                <a:srgbClr val="212529"/>
              </a:solidFill>
              <a:effectLst/>
              <a:latin typeface="Roboto" panose="02000000000000000000" pitchFamily="2" charset="0"/>
            </a:endParaRPr>
          </a:p>
          <a:p>
            <a:pPr algn="l">
              <a:buFont typeface="Arial" panose="020B0604020202020204" pitchFamily="34" charset="0"/>
              <a:buChar char="•"/>
            </a:pPr>
            <a:r>
              <a:rPr lang="en-US" sz="1800" b="1" i="0" u="none" strike="noStrike" cap="all" dirty="0">
                <a:solidFill>
                  <a:srgbClr val="035C9A"/>
                </a:solidFill>
                <a:effectLst/>
                <a:latin typeface="Roboto Condensed" panose="02000000000000000000" pitchFamily="2" charset="0"/>
                <a:hlinkClick r:id="rId9"/>
              </a:rPr>
              <a:t>2020 PUBLIC ACCESS LIST</a:t>
            </a:r>
            <a:endParaRPr lang="en-US" sz="1800" b="0" i="0" dirty="0">
              <a:solidFill>
                <a:srgbClr val="212529"/>
              </a:solidFill>
              <a:effectLst/>
              <a:latin typeface="Roboto" panose="02000000000000000000" pitchFamily="2" charset="0"/>
            </a:endParaRPr>
          </a:p>
          <a:p>
            <a:pPr algn="l">
              <a:buFont typeface="Arial" panose="020B0604020202020204" pitchFamily="34" charset="0"/>
              <a:buChar char="•"/>
            </a:pPr>
            <a:r>
              <a:rPr lang="en-US" sz="1800" b="1" i="0" u="none" strike="noStrike" cap="all" dirty="0">
                <a:solidFill>
                  <a:srgbClr val="035C9A"/>
                </a:solidFill>
                <a:effectLst/>
                <a:latin typeface="Roboto Condensed" panose="02000000000000000000" pitchFamily="2" charset="0"/>
                <a:hlinkClick r:id="rId10"/>
              </a:rPr>
              <a:t>DINGELL ACT LEGISLATION</a:t>
            </a:r>
            <a:endParaRPr lang="en-US" sz="1800" b="0" i="0" dirty="0">
              <a:solidFill>
                <a:srgbClr val="212529"/>
              </a:solidFill>
              <a:effectLst/>
              <a:latin typeface="Roboto" panose="02000000000000000000" pitchFamily="2" charset="0"/>
            </a:endParaRPr>
          </a:p>
          <a:p>
            <a:pPr algn="l">
              <a:buFont typeface="Arial" panose="020B0604020202020204" pitchFamily="34" charset="0"/>
              <a:buChar char="•"/>
            </a:pPr>
            <a:r>
              <a:rPr lang="en-US" sz="1800" b="1" i="0" u="none" strike="noStrike" cap="all" dirty="0">
                <a:solidFill>
                  <a:srgbClr val="035C9A"/>
                </a:solidFill>
                <a:effectLst/>
                <a:latin typeface="Roboto Condensed" panose="02000000000000000000" pitchFamily="2" charset="0"/>
                <a:hlinkClick r:id="rId11"/>
              </a:rPr>
              <a:t>NATIONAL CONSERVATION LANDS</a:t>
            </a:r>
            <a:endParaRPr lang="en-US" sz="1800" b="0" i="0" dirty="0">
              <a:solidFill>
                <a:srgbClr val="212529"/>
              </a:solidFill>
              <a:effectLst/>
              <a:latin typeface="Roboto" panose="02000000000000000000" pitchFamily="2" charset="0"/>
            </a:endParaRPr>
          </a:p>
          <a:p>
            <a:pPr algn="l">
              <a:buFont typeface="Arial" panose="020B0604020202020204" pitchFamily="34" charset="0"/>
              <a:buChar char="•"/>
            </a:pPr>
            <a:r>
              <a:rPr lang="en-US" sz="1800" b="1" i="0" u="none" strike="noStrike" cap="all" dirty="0">
                <a:solidFill>
                  <a:srgbClr val="035C9A"/>
                </a:solidFill>
                <a:effectLst/>
                <a:latin typeface="Roboto Condensed" panose="02000000000000000000" pitchFamily="2" charset="0"/>
                <a:hlinkClick r:id="rId12"/>
              </a:rPr>
              <a:t>DINGELL ACT PRESS RELEASE</a:t>
            </a:r>
            <a:endParaRPr lang="en-US" sz="1800" b="0" i="0" dirty="0">
              <a:solidFill>
                <a:srgbClr val="212529"/>
              </a:solidFill>
              <a:effectLst/>
              <a:latin typeface="Roboto" panose="02000000000000000000" pitchFamily="2" charset="0"/>
            </a:endParaRPr>
          </a:p>
          <a:p>
            <a:pPr algn="l">
              <a:buFont typeface="Arial" panose="020B0604020202020204" pitchFamily="34" charset="0"/>
              <a:buChar char="•"/>
            </a:pPr>
            <a:r>
              <a:rPr lang="en-US" sz="1800" b="1" i="0" u="none" strike="noStrike" cap="all" dirty="0">
                <a:solidFill>
                  <a:srgbClr val="035C9A"/>
                </a:solidFill>
                <a:effectLst/>
                <a:latin typeface="Roboto Condensed" panose="02000000000000000000" pitchFamily="2" charset="0"/>
                <a:hlinkClick r:id="rId13"/>
              </a:rPr>
              <a:t>BLM 2022 PRESS RELASE</a:t>
            </a:r>
            <a:endParaRPr lang="en-US" sz="1800" b="0" i="0" dirty="0">
              <a:solidFill>
                <a:srgbClr val="212529"/>
              </a:solidFill>
              <a:effectLst/>
              <a:latin typeface="Roboto" panose="02000000000000000000" pitchFamily="2" charset="0"/>
            </a:endParaRPr>
          </a:p>
          <a:p>
            <a:endParaRPr lang="en-US" dirty="0"/>
          </a:p>
        </p:txBody>
      </p:sp>
    </p:spTree>
    <p:extLst>
      <p:ext uri="{BB962C8B-B14F-4D97-AF65-F5344CB8AC3E}">
        <p14:creationId xmlns:p14="http://schemas.microsoft.com/office/powerpoint/2010/main" val="2757361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interior Bureau of Land Management, Blm logo and graphic of Topographic lines in black and grey. " title="BLM bann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id="{0E7151B8-D8F7-9DF7-F675-A751AADC0B2E}"/>
              </a:ext>
            </a:extLst>
          </p:cNvPr>
          <p:cNvPicPr>
            <a:picLocks noChangeAspect="1"/>
          </p:cNvPicPr>
          <p:nvPr/>
        </p:nvPicPr>
        <p:blipFill>
          <a:blip r:embed="rId4">
            <a:alphaModFix amt="36000"/>
            <a:extLst>
              <a:ext uri="{28A0092B-C50C-407E-A947-70E740481C1C}">
                <a14:useLocalDpi xmlns:a14="http://schemas.microsoft.com/office/drawing/2010/main" val="0"/>
              </a:ext>
            </a:extLst>
          </a:blip>
          <a:srcRect l="1366" r="1366"/>
          <a:stretch/>
        </p:blipFill>
        <p:spPr>
          <a:xfrm>
            <a:off x="-6636" y="1225550"/>
            <a:ext cx="9150635" cy="5632450"/>
          </a:xfrm>
          <a:prstGeom prst="rect">
            <a:avLst/>
          </a:prstGeom>
        </p:spPr>
      </p:pic>
      <p:sp>
        <p:nvSpPr>
          <p:cNvPr id="9" name="TextBox 8"/>
          <p:cNvSpPr txBox="1"/>
          <p:nvPr/>
        </p:nvSpPr>
        <p:spPr>
          <a:xfrm>
            <a:off x="406237" y="1431925"/>
            <a:ext cx="7851938" cy="4708981"/>
          </a:xfrm>
          <a:prstGeom prst="rect">
            <a:avLst/>
          </a:prstGeom>
          <a:noFill/>
        </p:spPr>
        <p:txBody>
          <a:bodyPr wrap="square" lIns="91440" tIns="45720" rIns="91440" bIns="45720" rtlCol="0" anchor="t">
            <a:spAutoFit/>
          </a:bodyPr>
          <a:lstStyle/>
          <a:p>
            <a:pPr marL="342900" indent="-342900">
              <a:spcAft>
                <a:spcPts val="1200"/>
              </a:spcAft>
              <a:buFont typeface="Arial,Sans-Serif" panose="020B0604020202020204" pitchFamily="34" charset="0"/>
              <a:buChar char="•"/>
            </a:pPr>
            <a:r>
              <a:rPr lang="en-US" sz="2000" b="1" dirty="0">
                <a:latin typeface="Arial"/>
                <a:ea typeface="Roboto"/>
                <a:cs typeface="Arial"/>
              </a:rPr>
              <a:t>2022 Public Comment Period</a:t>
            </a:r>
          </a:p>
          <a:p>
            <a:pPr marL="800100" lvl="1" indent="-342900">
              <a:spcAft>
                <a:spcPts val="1200"/>
              </a:spcAft>
              <a:buFont typeface="Arial,Sans-Serif" panose="020B0604020202020204" pitchFamily="34" charset="0"/>
              <a:buChar char="•"/>
            </a:pPr>
            <a:r>
              <a:rPr lang="en-US" sz="2000" dirty="0">
                <a:latin typeface="Arial"/>
                <a:ea typeface="Roboto"/>
                <a:cs typeface="Arial"/>
              </a:rPr>
              <a:t>May 23, through June 30, 2022 </a:t>
            </a:r>
            <a:endParaRPr lang="en-US" dirty="0"/>
          </a:p>
          <a:p>
            <a:pPr marL="800100" lvl="1" indent="-342900">
              <a:spcAft>
                <a:spcPts val="1200"/>
              </a:spcAft>
              <a:buFont typeface="Arial,Sans-Serif" panose="020B0604020202020204" pitchFamily="34" charset="0"/>
              <a:buChar char="•"/>
            </a:pPr>
            <a:r>
              <a:rPr lang="en-US" sz="2000" dirty="0">
                <a:latin typeface="Arial"/>
                <a:ea typeface="Roboto"/>
                <a:cs typeface="Arial"/>
              </a:rPr>
              <a:t>Introduced an Interactive Web Map/ Nomination Portal </a:t>
            </a:r>
          </a:p>
          <a:p>
            <a:pPr marL="800100" lvl="1" indent="-342900">
              <a:spcAft>
                <a:spcPts val="1200"/>
              </a:spcAft>
              <a:buFont typeface="Arial,Sans-Serif" panose="020B0604020202020204" pitchFamily="34" charset="0"/>
              <a:buChar char="•"/>
            </a:pPr>
            <a:r>
              <a:rPr lang="en-US" sz="2000" b="1" u="sng" dirty="0">
                <a:latin typeface="Arial"/>
                <a:ea typeface="Roboto"/>
                <a:cs typeface="Arial"/>
              </a:rPr>
              <a:t>491</a:t>
            </a:r>
            <a:r>
              <a:rPr lang="en-US" sz="2000" u="sng" dirty="0">
                <a:latin typeface="Arial"/>
                <a:ea typeface="Roboto"/>
                <a:cs typeface="Arial"/>
              </a:rPr>
              <a:t> Nominations</a:t>
            </a:r>
            <a:r>
              <a:rPr lang="en-US" sz="2000" dirty="0">
                <a:latin typeface="Arial"/>
                <a:ea typeface="Roboto"/>
                <a:cs typeface="Arial"/>
              </a:rPr>
              <a:t> </a:t>
            </a:r>
          </a:p>
          <a:p>
            <a:pPr marL="1257300" lvl="2" indent="-342900">
              <a:spcAft>
                <a:spcPts val="0"/>
              </a:spcAft>
              <a:buFont typeface="Wingdings" panose="05000000000000000000" pitchFamily="2" charset="2"/>
              <a:buChar char="Ø"/>
            </a:pPr>
            <a:r>
              <a:rPr lang="en-US" sz="2000" dirty="0">
                <a:latin typeface="Arial"/>
                <a:ea typeface="Roboto"/>
                <a:cs typeface="Arial"/>
              </a:rPr>
              <a:t>339 Individuals </a:t>
            </a:r>
          </a:p>
          <a:p>
            <a:pPr marL="1257300" lvl="2" indent="-342900">
              <a:spcAft>
                <a:spcPts val="0"/>
              </a:spcAft>
              <a:buFont typeface="Wingdings" panose="05000000000000000000" pitchFamily="2" charset="2"/>
              <a:buChar char="Ø"/>
            </a:pPr>
            <a:r>
              <a:rPr lang="en-US" sz="2000" dirty="0">
                <a:latin typeface="Arial"/>
                <a:ea typeface="Roboto"/>
                <a:cs typeface="Arial"/>
              </a:rPr>
              <a:t>25 Recreation User Groups </a:t>
            </a:r>
          </a:p>
          <a:p>
            <a:pPr marL="1257300" lvl="2" indent="-342900">
              <a:spcAft>
                <a:spcPts val="0"/>
              </a:spcAft>
              <a:buFont typeface="Wingdings" panose="05000000000000000000" pitchFamily="2" charset="2"/>
              <a:buChar char="Ø"/>
            </a:pPr>
            <a:r>
              <a:rPr lang="en-US" sz="2000" dirty="0">
                <a:latin typeface="Arial"/>
                <a:ea typeface="Roboto"/>
                <a:cs typeface="Arial"/>
              </a:rPr>
              <a:t>22 Conservation Groups </a:t>
            </a:r>
          </a:p>
          <a:p>
            <a:pPr marL="1257300" lvl="2" indent="-342900">
              <a:spcAft>
                <a:spcPts val="0"/>
              </a:spcAft>
              <a:buFont typeface="Wingdings" panose="05000000000000000000" pitchFamily="2" charset="2"/>
              <a:buChar char="Ø"/>
            </a:pPr>
            <a:r>
              <a:rPr lang="en-US" sz="2000" dirty="0">
                <a:latin typeface="Arial"/>
                <a:ea typeface="Roboto"/>
                <a:cs typeface="Arial"/>
              </a:rPr>
              <a:t>47 State/County/Local Govt </a:t>
            </a:r>
          </a:p>
          <a:p>
            <a:pPr marL="1257300" lvl="2" indent="-342900">
              <a:spcAft>
                <a:spcPts val="0"/>
              </a:spcAft>
              <a:buFont typeface="Wingdings" panose="05000000000000000000" pitchFamily="2" charset="2"/>
              <a:buChar char="Ø"/>
            </a:pPr>
            <a:r>
              <a:rPr lang="en-US" sz="2000" dirty="0">
                <a:latin typeface="Arial"/>
                <a:ea typeface="Roboto"/>
                <a:cs typeface="Arial"/>
              </a:rPr>
              <a:t>2 Federal Govt(non-BLM) </a:t>
            </a:r>
          </a:p>
          <a:p>
            <a:pPr marL="1257300" lvl="2" indent="-342900">
              <a:spcAft>
                <a:spcPts val="1200"/>
              </a:spcAft>
              <a:buFont typeface="Wingdings" panose="05000000000000000000" pitchFamily="2" charset="2"/>
              <a:buChar char="Ø"/>
            </a:pPr>
            <a:r>
              <a:rPr lang="en-US" sz="2000" dirty="0">
                <a:latin typeface="Arial"/>
                <a:ea typeface="Roboto"/>
                <a:cs typeface="Arial"/>
              </a:rPr>
              <a:t>1 Tribal Government</a:t>
            </a:r>
          </a:p>
          <a:p>
            <a:pPr marL="800100" lvl="1" indent="-342900">
              <a:spcAft>
                <a:spcPts val="1200"/>
              </a:spcAft>
              <a:buFont typeface="Arial" panose="020B0604020202020204" pitchFamily="34" charset="0"/>
              <a:buChar char="•"/>
            </a:pPr>
            <a:r>
              <a:rPr lang="en-US" sz="2000" dirty="0">
                <a:latin typeface="Arial"/>
                <a:ea typeface="Roboto"/>
                <a:cs typeface="Arial"/>
              </a:rPr>
              <a:t>Data Analysis: January – April 2023</a:t>
            </a:r>
          </a:p>
          <a:p>
            <a:pPr marL="800100" lvl="1" indent="-342900">
              <a:spcAft>
                <a:spcPts val="1200"/>
              </a:spcAft>
              <a:buFont typeface="Arial" panose="020B0604020202020204" pitchFamily="34" charset="0"/>
              <a:buChar char="•"/>
            </a:pPr>
            <a:r>
              <a:rPr lang="en-US" sz="2000" b="1" dirty="0">
                <a:latin typeface="Arial"/>
                <a:ea typeface="Roboto"/>
                <a:cs typeface="Arial"/>
              </a:rPr>
              <a:t>TBD</a:t>
            </a:r>
            <a:r>
              <a:rPr lang="en-US" sz="2000" dirty="0">
                <a:latin typeface="Arial"/>
                <a:ea typeface="Roboto"/>
                <a:cs typeface="Arial"/>
              </a:rPr>
              <a:t> Public Access List Parcels </a:t>
            </a:r>
            <a:endParaRPr lang="en-US" sz="2000" dirty="0">
              <a:latin typeface="Arial"/>
              <a:ea typeface="Roboto" panose="02000000000000000000" pitchFamily="2" charset="0"/>
            </a:endParaRPr>
          </a:p>
        </p:txBody>
      </p:sp>
      <p:pic>
        <p:nvPicPr>
          <p:cNvPr id="12" name="Picture 6">
            <a:extLst>
              <a:ext uri="{FF2B5EF4-FFF2-40B4-BE49-F238E27FC236}">
                <a16:creationId xmlns:a16="http://schemas.microsoft.com/office/drawing/2014/main" id="{02C6778A-1018-CA85-8673-C5D824606913}"/>
              </a:ext>
            </a:extLst>
          </p:cNvPr>
          <p:cNvPicPr>
            <a:picLocks noChangeAspect="1"/>
          </p:cNvPicPr>
          <p:nvPr/>
        </p:nvPicPr>
        <p:blipFill>
          <a:blip r:embed="rId5">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A9716D0-76A2-FF67-8B48-C8C3312AE536}"/>
              </a:ext>
            </a:extLst>
          </p:cNvPr>
          <p:cNvSpPr txBox="1"/>
          <p:nvPr/>
        </p:nvSpPr>
        <p:spPr>
          <a:xfrm>
            <a:off x="0" y="381000"/>
            <a:ext cx="9177338"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DANL Milestones</a:t>
            </a:r>
          </a:p>
        </p:txBody>
      </p:sp>
      <p:pic>
        <p:nvPicPr>
          <p:cNvPr id="14" name="Picture 2">
            <a:extLst>
              <a:ext uri="{FF2B5EF4-FFF2-40B4-BE49-F238E27FC236}">
                <a16:creationId xmlns:a16="http://schemas.microsoft.com/office/drawing/2014/main" id="{4DDA6075-CD7A-1336-5E5C-87AD429C08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E8ACCDAF-B186-F7DB-03ED-7568F90F7F6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D010BD66-9326-C466-C560-61A2451E74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189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S department of interior Bureau of Land Management, Blm logo and graphic of Topographic lines in black and grey. " title="BLM bann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tx1"/>
          </a:solidFill>
        </p:spPr>
      </p:pic>
      <p:pic>
        <p:nvPicPr>
          <p:cNvPr id="12" name="Picture 6">
            <a:extLst>
              <a:ext uri="{FF2B5EF4-FFF2-40B4-BE49-F238E27FC236}">
                <a16:creationId xmlns:a16="http://schemas.microsoft.com/office/drawing/2014/main" id="{02C6778A-1018-CA85-8673-C5D824606913}"/>
              </a:ext>
            </a:extLst>
          </p:cNvPr>
          <p:cNvPicPr>
            <a:picLocks noChangeAspect="1"/>
          </p:cNvPicPr>
          <p:nvPr/>
        </p:nvPicPr>
        <p:blipFill>
          <a:blip r:embed="rId4">
            <a:extLst>
              <a:ext uri="{28A0092B-C50C-407E-A947-70E740481C1C}">
                <a14:useLocalDpi xmlns:a14="http://schemas.microsoft.com/office/drawing/2010/main" val="0"/>
              </a:ext>
            </a:extLst>
          </a:blip>
          <a:srcRect l="406" t="87085" r="36523"/>
          <a:stretch>
            <a:fillRect/>
          </a:stretch>
        </p:blipFill>
        <p:spPr bwMode="auto">
          <a:xfrm>
            <a:off x="1"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2A9716D0-76A2-FF67-8B48-C8C3312AE536}"/>
              </a:ext>
            </a:extLst>
          </p:cNvPr>
          <p:cNvSpPr txBox="1"/>
          <p:nvPr/>
        </p:nvSpPr>
        <p:spPr>
          <a:xfrm>
            <a:off x="0" y="381000"/>
            <a:ext cx="9177338" cy="584200"/>
          </a:xfrm>
          <a:prstGeom prst="rect">
            <a:avLst/>
          </a:prstGeom>
          <a:noFill/>
        </p:spPr>
        <p:txBody>
          <a:bodyPr>
            <a:spAutoFit/>
          </a:bodyPr>
          <a:lstStyle/>
          <a:p>
            <a:pPr algn="ctr" eaLnBrk="1" fontAlgn="auto" hangingPunct="1">
              <a:spcBef>
                <a:spcPts val="0"/>
              </a:spcBef>
              <a:spcAft>
                <a:spcPts val="0"/>
              </a:spcAft>
              <a:defRPr/>
            </a:pPr>
            <a:r>
              <a:rPr lang="en-US" sz="3200" dirty="0">
                <a:solidFill>
                  <a:prstClr val="white"/>
                </a:solidFill>
                <a:latin typeface="Franklin Gothic Medium" panose="020B0603020102020204" pitchFamily="34" charset="0"/>
                <a:cs typeface="+mn-cs"/>
              </a:rPr>
              <a:t>DANL Web Map Portal</a:t>
            </a:r>
          </a:p>
        </p:txBody>
      </p:sp>
      <p:pic>
        <p:nvPicPr>
          <p:cNvPr id="14" name="Picture 2">
            <a:extLst>
              <a:ext uri="{FF2B5EF4-FFF2-40B4-BE49-F238E27FC236}">
                <a16:creationId xmlns:a16="http://schemas.microsoft.com/office/drawing/2014/main" id="{4DDA6075-CD7A-1336-5E5C-87AD429C08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00" y="1168400"/>
            <a:ext cx="91900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E8ACCDAF-B186-F7DB-03ED-7568F90F7F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9191625"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a:extLst>
              <a:ext uri="{FF2B5EF4-FFF2-40B4-BE49-F238E27FC236}">
                <a16:creationId xmlns:a16="http://schemas.microsoft.com/office/drawing/2014/main" id="{D010BD66-9326-C466-C560-61A2451E741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04800"/>
            <a:ext cx="91916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DAC82CE7-81F4-7555-A63E-3D3D44E48F51}"/>
              </a:ext>
            </a:extLst>
          </p:cNvPr>
          <p:cNvSpPr/>
          <p:nvPr/>
        </p:nvSpPr>
        <p:spPr>
          <a:xfrm>
            <a:off x="-12701" y="1279525"/>
            <a:ext cx="9156699" cy="5578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78F576D-C944-5F6E-D133-4D5D4196809C}"/>
              </a:ext>
            </a:extLst>
          </p:cNvPr>
          <p:cNvPicPr>
            <a:picLocks noChangeAspect="1"/>
          </p:cNvPicPr>
          <p:nvPr/>
        </p:nvPicPr>
        <p:blipFill>
          <a:blip r:embed="rId7"/>
          <a:stretch>
            <a:fillRect/>
          </a:stretch>
        </p:blipFill>
        <p:spPr>
          <a:xfrm>
            <a:off x="0" y="1301750"/>
            <a:ext cx="9144000" cy="5555410"/>
          </a:xfrm>
          <a:prstGeom prst="rect">
            <a:avLst/>
          </a:prstGeom>
        </p:spPr>
      </p:pic>
      <p:pic>
        <p:nvPicPr>
          <p:cNvPr id="8" name="Picture 7">
            <a:extLst>
              <a:ext uri="{FF2B5EF4-FFF2-40B4-BE49-F238E27FC236}">
                <a16:creationId xmlns:a16="http://schemas.microsoft.com/office/drawing/2014/main" id="{96B0A5C0-02F9-3C5A-714F-519771B6CB6C}"/>
              </a:ext>
            </a:extLst>
          </p:cNvPr>
          <p:cNvPicPr>
            <a:picLocks noChangeAspect="1"/>
          </p:cNvPicPr>
          <p:nvPr/>
        </p:nvPicPr>
        <p:blipFill>
          <a:blip r:embed="rId8"/>
          <a:stretch>
            <a:fillRect/>
          </a:stretch>
        </p:blipFill>
        <p:spPr>
          <a:xfrm>
            <a:off x="152400" y="5374989"/>
            <a:ext cx="1733390" cy="1330611"/>
          </a:xfrm>
          <a:prstGeom prst="rect">
            <a:avLst/>
          </a:prstGeom>
        </p:spPr>
      </p:pic>
      <p:pic>
        <p:nvPicPr>
          <p:cNvPr id="10" name="Picture 9">
            <a:extLst>
              <a:ext uri="{FF2B5EF4-FFF2-40B4-BE49-F238E27FC236}">
                <a16:creationId xmlns:a16="http://schemas.microsoft.com/office/drawing/2014/main" id="{A0A18123-5354-FE41-DCEC-365A732946C0}"/>
              </a:ext>
            </a:extLst>
          </p:cNvPr>
          <p:cNvPicPr>
            <a:picLocks noChangeAspect="1"/>
          </p:cNvPicPr>
          <p:nvPr/>
        </p:nvPicPr>
        <p:blipFill>
          <a:blip r:embed="rId9"/>
          <a:stretch>
            <a:fillRect/>
          </a:stretch>
        </p:blipFill>
        <p:spPr>
          <a:xfrm>
            <a:off x="1885790" y="5374989"/>
            <a:ext cx="2092989" cy="1331031"/>
          </a:xfrm>
          <a:prstGeom prst="rect">
            <a:avLst/>
          </a:prstGeom>
        </p:spPr>
      </p:pic>
    </p:spTree>
    <p:extLst>
      <p:ext uri="{BB962C8B-B14F-4D97-AF65-F5344CB8AC3E}">
        <p14:creationId xmlns:p14="http://schemas.microsoft.com/office/powerpoint/2010/main" val="151842420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B70F9F2E08E224FA869FA37A3188176" ma:contentTypeVersion="11" ma:contentTypeDescription="Create a new document." ma:contentTypeScope="" ma:versionID="94b5daa6d03e2f10cac6bef8e8c27feb">
  <xsd:schema xmlns:xsd="http://www.w3.org/2001/XMLSchema" xmlns:xs="http://www.w3.org/2001/XMLSchema" xmlns:p="http://schemas.microsoft.com/office/2006/metadata/properties" xmlns:ns2="1e5f8e60-7c9c-437c-8690-51f72b3fad2c" xmlns:ns3="0adc3df9-5271-48df-a7d4-2beb2770d674" targetNamespace="http://schemas.microsoft.com/office/2006/metadata/properties" ma:root="true" ma:fieldsID="fca861dfa95919d57fcad2e117b7967f" ns2:_="" ns3:_="">
    <xsd:import namespace="1e5f8e60-7c9c-437c-8690-51f72b3fad2c"/>
    <xsd:import namespace="0adc3df9-5271-48df-a7d4-2beb2770d67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f8e60-7c9c-437c-8690-51f72b3fad2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1d91260-9390-444e-a9fe-c8d7dd9abd8c}" ma:internalName="TaxCatchAll" ma:showField="CatchAllData" ma:web="1e5f8e60-7c9c-437c-8690-51f72b3fad2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adc3df9-5271-48df-a7d4-2beb2770d67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dc3df9-5271-48df-a7d4-2beb2770d674">
      <Terms xmlns="http://schemas.microsoft.com/office/infopath/2007/PartnerControls"/>
    </lcf76f155ced4ddcb4097134ff3c332f>
    <TaxCatchAll xmlns="1e5f8e60-7c9c-437c-8690-51f72b3fad2c" xsi:nil="true"/>
    <SharedWithUsers xmlns="1e5f8e60-7c9c-437c-8690-51f72b3fad2c">
      <UserInfo>
        <DisplayName>Byrd, Dennis M</DisplayName>
        <AccountId>65</AccountId>
        <AccountType/>
      </UserInfo>
      <UserInfo>
        <DisplayName>Oliver, Kevin E</DisplayName>
        <AccountId>76</AccountId>
        <AccountType/>
      </UserInfo>
      <UserInfo>
        <DisplayName>Roegner, Cory</DisplayName>
        <AccountId>77</AccountId>
        <AccountType/>
      </UserInfo>
    </SharedWithUsers>
  </documentManagement>
</p:properties>
</file>

<file path=customXml/itemProps1.xml><?xml version="1.0" encoding="utf-8"?>
<ds:datastoreItem xmlns:ds="http://schemas.openxmlformats.org/officeDocument/2006/customXml" ds:itemID="{86C5510F-0926-4613-83E2-4622534E44CC}">
  <ds:schemaRefs>
    <ds:schemaRef ds:uri="http://schemas.microsoft.com/sharepoint/v3/contenttype/forms"/>
  </ds:schemaRefs>
</ds:datastoreItem>
</file>

<file path=customXml/itemProps2.xml><?xml version="1.0" encoding="utf-8"?>
<ds:datastoreItem xmlns:ds="http://schemas.openxmlformats.org/officeDocument/2006/customXml" ds:itemID="{06682826-3F9A-444E-92DB-420DDD4B2B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5f8e60-7c9c-437c-8690-51f72b3fad2c"/>
    <ds:schemaRef ds:uri="0adc3df9-5271-48df-a7d4-2beb2770d6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A2BE72-6CEB-47F6-B48C-F809E2454B8F}">
  <ds:schemaRefs>
    <ds:schemaRef ds:uri="http://purl.org/dc/elements/1.1/"/>
    <ds:schemaRef ds:uri="http://schemas.openxmlformats.org/package/2006/metadata/core-properties"/>
    <ds:schemaRef ds:uri="http://schemas.microsoft.com/office/infopath/2007/PartnerControls"/>
    <ds:schemaRef ds:uri="http://purl.org/dc/terms/"/>
    <ds:schemaRef ds:uri="http://schemas.microsoft.com/office/2006/metadata/properties"/>
    <ds:schemaRef ds:uri="http://purl.org/dc/dcmitype/"/>
    <ds:schemaRef ds:uri="http://schemas.microsoft.com/office/2006/documentManagement/types"/>
    <ds:schemaRef ds:uri="0adc3df9-5271-48df-a7d4-2beb2770d674"/>
    <ds:schemaRef ds:uri="1e5f8e60-7c9c-437c-8690-51f72b3fad2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Concourse</Template>
  <TotalTime>25</TotalTime>
  <Words>1155</Words>
  <Application>Microsoft Office PowerPoint</Application>
  <PresentationFormat>On-screen Show (4:3)</PresentationFormat>
  <Paragraphs>139</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Arial,Sans-Serif</vt:lpstr>
      <vt:lpstr>Calibri</vt:lpstr>
      <vt:lpstr>Franklin Gothic Medium</vt:lpstr>
      <vt:lpstr>Roboto</vt:lpstr>
      <vt:lpstr>Roboto Condensed</vt:lpstr>
      <vt:lpstr>Roboto Medium</vt:lpstr>
      <vt:lpstr>Times New Roman</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ndwr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Nevada BLM – FS Water Rights</dc:title>
  <dc:creator>Jason King</dc:creator>
  <cp:lastModifiedBy>Cartwright, Jeffery S</cp:lastModifiedBy>
  <cp:revision>4</cp:revision>
  <cp:lastPrinted>2020-03-05T00:13:22Z</cp:lastPrinted>
  <dcterms:created xsi:type="dcterms:W3CDTF">2008-04-15T20:11:12Z</dcterms:created>
  <dcterms:modified xsi:type="dcterms:W3CDTF">2023-04-11T16:02:47Z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0x010100FB70F9F2E08E224FA869FA37A3188176</vt:lpwstr>
  </property>
  <property fmtid="{D5CDD505-2E9C-101B-9397-08002B2CF9AE}" pid="3" name="MediaServiceImageTags">
    <vt:lpwstr/>
  </property>
</Properties>
</file>