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61" r:id="rId2"/>
    <p:sldId id="431" r:id="rId3"/>
    <p:sldId id="435" r:id="rId4"/>
    <p:sldId id="358" r:id="rId5"/>
    <p:sldId id="339" r:id="rId6"/>
    <p:sldId id="353" r:id="rId7"/>
    <p:sldId id="418" r:id="rId8"/>
    <p:sldId id="419" r:id="rId9"/>
    <p:sldId id="357" r:id="rId10"/>
    <p:sldId id="360" r:id="rId11"/>
    <p:sldId id="287" r:id="rId12"/>
    <p:sldId id="363" r:id="rId13"/>
    <p:sldId id="330" r:id="rId14"/>
    <p:sldId id="368" r:id="rId15"/>
    <p:sldId id="424" r:id="rId16"/>
    <p:sldId id="284" r:id="rId17"/>
    <p:sldId id="286" r:id="rId18"/>
    <p:sldId id="388" r:id="rId19"/>
    <p:sldId id="425" r:id="rId20"/>
    <p:sldId id="421" r:id="rId21"/>
    <p:sldId id="434" r:id="rId22"/>
    <p:sldId id="423" r:id="rId23"/>
    <p:sldId id="302" r:id="rId24"/>
    <p:sldId id="422" r:id="rId25"/>
    <p:sldId id="325" r:id="rId26"/>
    <p:sldId id="366"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9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a:srgbClr val="FFFF00"/>
    <a:srgbClr val="969696"/>
    <a:srgbClr val="B3C5D5"/>
    <a:srgbClr val="1A80C2"/>
    <a:srgbClr val="0276C0"/>
    <a:srgbClr val="99FFCC"/>
    <a:srgbClr val="33485B"/>
    <a:srgbClr val="215483"/>
    <a:srgbClr val="0072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4756" autoAdjust="0"/>
    <p:restoredTop sz="78202" autoAdjust="0"/>
  </p:normalViewPr>
  <p:slideViewPr>
    <p:cSldViewPr snapToGrid="0" showGuides="1">
      <p:cViewPr varScale="1">
        <p:scale>
          <a:sx n="77" d="100"/>
          <a:sy n="77" d="100"/>
        </p:scale>
        <p:origin x="588" y="108"/>
      </p:cViewPr>
      <p:guideLst>
        <p:guide orient="horz" pos="2160"/>
        <p:guide pos="2904"/>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640005-B57E-4F2A-AC1C-27B353DD93EC}" type="datetimeFigureOut">
              <a:rPr lang="en-US" smtClean="0"/>
              <a:t>6/16/2020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485473-FA66-4D86-9584-F7BF559B9271}" type="slidenum">
              <a:rPr lang="en-US" smtClean="0"/>
              <a:t>‹#›</a:t>
            </a:fld>
            <a:endParaRPr lang="en-US"/>
          </a:p>
        </p:txBody>
      </p:sp>
    </p:spTree>
    <p:extLst>
      <p:ext uri="{BB962C8B-B14F-4D97-AF65-F5344CB8AC3E}">
        <p14:creationId xmlns:p14="http://schemas.microsoft.com/office/powerpoint/2010/main" val="3127233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en.wikipedia.org/wiki/Egg_War"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485473-FA66-4D86-9584-F7BF559B9271}" type="slidenum">
              <a:rPr lang="en-US" smtClean="0"/>
              <a:t>1</a:t>
            </a:fld>
            <a:endParaRPr lang="en-US"/>
          </a:p>
        </p:txBody>
      </p:sp>
    </p:spTree>
    <p:extLst>
      <p:ext uri="{BB962C8B-B14F-4D97-AF65-F5344CB8AC3E}">
        <p14:creationId xmlns:p14="http://schemas.microsoft.com/office/powerpoint/2010/main" val="4176232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 California Gold Rush of 1849 brought a massive influx of human population to the Bay Area.  This created a fundamental lack of basic raw materials, one of which included eggs.  There were no chicken farms in Petaluma yet.  </a:t>
            </a:r>
          </a:p>
          <a:p>
            <a:pPr lvl="0"/>
            <a:r>
              <a:rPr lang="en-US" sz="1200" b="1" kern="1200" dirty="0">
                <a:solidFill>
                  <a:schemeClr val="tx1"/>
                </a:solidFill>
                <a:effectLst/>
                <a:latin typeface="+mn-lt"/>
                <a:ea typeface="+mn-ea"/>
                <a:cs typeface="+mn-cs"/>
              </a:rPr>
              <a:t>Common Murre. </a:t>
            </a:r>
            <a:r>
              <a:rPr lang="en-US" sz="1200" kern="1200" dirty="0">
                <a:solidFill>
                  <a:schemeClr val="tx1"/>
                </a:solidFill>
                <a:effectLst/>
                <a:latin typeface="+mn-lt"/>
                <a:ea typeface="+mn-ea"/>
                <a:cs typeface="+mn-cs"/>
              </a:rPr>
              <a:t>As a result, an extensive murre </a:t>
            </a:r>
            <a:r>
              <a:rPr lang="en-US" sz="1200" u="none" strike="noStrike" kern="1200" dirty="0">
                <a:solidFill>
                  <a:schemeClr val="tx1"/>
                </a:solidFill>
                <a:effectLst/>
                <a:latin typeface="+mn-lt"/>
                <a:ea typeface="+mn-ea"/>
                <a:cs typeface="+mn-cs"/>
                <a:hlinkClick r:id="rId3"/>
              </a:rPr>
              <a:t>egging industry</a:t>
            </a:r>
            <a:r>
              <a:rPr lang="en-US" sz="1200" kern="1200" dirty="0">
                <a:solidFill>
                  <a:schemeClr val="tx1"/>
                </a:solidFill>
                <a:effectLst/>
                <a:latin typeface="+mn-lt"/>
                <a:ea typeface="+mn-ea"/>
                <a:cs typeface="+mn-cs"/>
              </a:rPr>
              <a:t> developed at the Farallones from the period 1848-1900. The eggers removed some 13 million eggs, which reduced the common murre population from about 500,000 down to 5,000.  There were rival egging gangs; people were killed over eggs in the so-called egg wars.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15</a:t>
            </a:fld>
            <a:endParaRPr lang="en-US"/>
          </a:p>
        </p:txBody>
      </p:sp>
    </p:spTree>
    <p:extLst>
      <p:ext uri="{BB962C8B-B14F-4D97-AF65-F5344CB8AC3E}">
        <p14:creationId xmlns:p14="http://schemas.microsoft.com/office/powerpoint/2010/main" val="848672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Coast Guard spouses were feeding European Hares that had been introduced to the SEFI by the lighthouse keepers for food in the 19</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and had since gone feral. </a:t>
            </a:r>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18</a:t>
            </a:fld>
            <a:endParaRPr lang="en-US"/>
          </a:p>
        </p:txBody>
      </p:sp>
    </p:spTree>
    <p:extLst>
      <p:ext uri="{BB962C8B-B14F-4D97-AF65-F5344CB8AC3E}">
        <p14:creationId xmlns:p14="http://schemas.microsoft.com/office/powerpoint/2010/main" val="3167406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early 1860 </a:t>
            </a:r>
            <a:r>
              <a:rPr lang="en-US" sz="1200" b="1" kern="1200" dirty="0">
                <a:solidFill>
                  <a:schemeClr val="tx1"/>
                </a:solidFill>
                <a:effectLst/>
                <a:latin typeface="+mn-lt"/>
                <a:ea typeface="+mn-ea"/>
                <a:cs typeface="+mn-cs"/>
              </a:rPr>
              <a:t>Rhinoceros Auklets</a:t>
            </a:r>
            <a:r>
              <a:rPr lang="en-US" sz="1200" kern="1200" dirty="0">
                <a:solidFill>
                  <a:schemeClr val="tx1"/>
                </a:solidFill>
                <a:effectLst/>
                <a:latin typeface="+mn-lt"/>
                <a:ea typeface="+mn-ea"/>
                <a:cs typeface="+mn-cs"/>
              </a:rPr>
              <a:t>, which nest in burrows in the ground, had been extirpated by the bunnies.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introduced European Hares were exterminated</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1972 and the auklets returned to nest on the island.</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19</a:t>
            </a:fld>
            <a:endParaRPr lang="en-US"/>
          </a:p>
        </p:txBody>
      </p:sp>
    </p:spTree>
    <p:extLst>
      <p:ext uri="{BB962C8B-B14F-4D97-AF65-F5344CB8AC3E}">
        <p14:creationId xmlns:p14="http://schemas.microsoft.com/office/powerpoint/2010/main" val="417744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21</a:t>
            </a:fld>
            <a:endParaRPr lang="en-US"/>
          </a:p>
        </p:txBody>
      </p:sp>
    </p:spTree>
    <p:extLst>
      <p:ext uri="{BB962C8B-B14F-4D97-AF65-F5344CB8AC3E}">
        <p14:creationId xmlns:p14="http://schemas.microsoft.com/office/powerpoint/2010/main" val="3199241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22</a:t>
            </a:fld>
            <a:endParaRPr lang="en-US"/>
          </a:p>
        </p:txBody>
      </p:sp>
    </p:spTree>
    <p:extLst>
      <p:ext uri="{BB962C8B-B14F-4D97-AF65-F5344CB8AC3E}">
        <p14:creationId xmlns:p14="http://schemas.microsoft.com/office/powerpoint/2010/main" val="1850002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485473-FA66-4D86-9584-F7BF559B9271}" type="slidenum">
              <a:rPr lang="en-US" smtClean="0"/>
              <a:t>3</a:t>
            </a:fld>
            <a:endParaRPr lang="en-US"/>
          </a:p>
        </p:txBody>
      </p:sp>
    </p:spTree>
    <p:extLst>
      <p:ext uri="{BB962C8B-B14F-4D97-AF65-F5344CB8AC3E}">
        <p14:creationId xmlns:p14="http://schemas.microsoft.com/office/powerpoint/2010/main" val="233984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have been privileged to have worked as a ship’s naturalist on eco-tours around the world, so I can attest that more species of marine mammals can be seen on a day boat trip into the Gulf than practically any place else. This poster shows 23 species; at total of 36 species of marine mammals have been observed in the Gulf.</a:t>
            </a:r>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4</a:t>
            </a:fld>
            <a:endParaRPr lang="en-US"/>
          </a:p>
        </p:txBody>
      </p:sp>
    </p:spTree>
    <p:extLst>
      <p:ext uri="{BB962C8B-B14F-4D97-AF65-F5344CB8AC3E}">
        <p14:creationId xmlns:p14="http://schemas.microsoft.com/office/powerpoint/2010/main" val="4032591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Gulf of the Farallones </a:t>
            </a:r>
            <a:r>
              <a:rPr lang="en-US" sz="1200" kern="1200" dirty="0">
                <a:solidFill>
                  <a:schemeClr val="tx1"/>
                </a:solidFill>
                <a:effectLst/>
                <a:latin typeface="+mn-lt"/>
                <a:ea typeface="+mn-ea"/>
                <a:cs typeface="+mn-cs"/>
              </a:rPr>
              <a:t>is located in the “Bite of California” extending west from the coast over 30 miles to the edge of the Continental Shelf. </a:t>
            </a:r>
          </a:p>
          <a:p>
            <a:r>
              <a:rPr lang="en-US" sz="1200" kern="1200" dirty="0">
                <a:solidFill>
                  <a:schemeClr val="tx1"/>
                </a:solidFill>
                <a:effectLst/>
                <a:latin typeface="+mn-lt"/>
                <a:ea typeface="+mn-ea"/>
                <a:cs typeface="+mn-cs"/>
              </a:rPr>
              <a:t>The South Farallon Islands are 27 miles west of Point Bonita and 20.5 miles south of Point Reyes.</a:t>
            </a:r>
          </a:p>
          <a:p>
            <a:r>
              <a:rPr lang="en-US" sz="1200" kern="1200" dirty="0">
                <a:solidFill>
                  <a:schemeClr val="tx1"/>
                </a:solidFill>
                <a:effectLst/>
                <a:latin typeface="+mn-lt"/>
                <a:ea typeface="+mn-ea"/>
                <a:cs typeface="+mn-cs"/>
              </a:rPr>
              <a:t>While the waters superficially look uniform, there are many habitats and sub-habitats in the ocean realm as there are in terrestrial landscapes.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Farallones</a:t>
            </a:r>
            <a:r>
              <a:rPr lang="en-US" sz="1200" b="0" kern="1200" dirty="0">
                <a:solidFill>
                  <a:schemeClr val="tx1"/>
                </a:solidFill>
                <a:effectLst/>
                <a:latin typeface="+mn-lt"/>
                <a:ea typeface="+mn-ea"/>
                <a:cs typeface="+mn-cs"/>
              </a:rPr>
              <a:t> are part of the city and county of SF and are my favorite part of San Francisco.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At one time, the Farallones were better known to Europeans than was SF.</a:t>
            </a: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233 years </a:t>
            </a:r>
            <a:r>
              <a:rPr lang="en-US" sz="1200" kern="1200" dirty="0">
                <a:solidFill>
                  <a:schemeClr val="tx1"/>
                </a:solidFill>
                <a:effectLst/>
                <a:latin typeface="+mn-lt"/>
                <a:ea typeface="+mn-ea"/>
                <a:cs typeface="+mn-cs"/>
              </a:rPr>
              <a:t>between the first European contact with the Farallones (1542) and the first European to sail into SF Bay (1775).</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5</a:t>
            </a:fld>
            <a:endParaRPr lang="en-US"/>
          </a:p>
        </p:txBody>
      </p:sp>
    </p:spTree>
    <p:extLst>
      <p:ext uri="{BB962C8B-B14F-4D97-AF65-F5344CB8AC3E}">
        <p14:creationId xmlns:p14="http://schemas.microsoft.com/office/powerpoint/2010/main" val="1443712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Let’s start with the big picture of the entire Pacific Ocean; </a:t>
            </a:r>
          </a:p>
          <a:p>
            <a:pPr lvl="0"/>
            <a:r>
              <a:rPr lang="en-US" sz="1200" kern="1200" dirty="0">
                <a:solidFill>
                  <a:schemeClr val="tx1"/>
                </a:solidFill>
                <a:effectLst/>
                <a:latin typeface="+mn-lt"/>
                <a:ea typeface="+mn-ea"/>
                <a:cs typeface="+mn-cs"/>
              </a:rPr>
              <a:t>both the east and the west Pacific are bookended by continents, but the eastern Pacific has a paucity of islands compared to the western Pacific. </a:t>
            </a:r>
          </a:p>
          <a:p>
            <a:pPr lvl="0"/>
            <a:r>
              <a:rPr lang="en-US" sz="1200" kern="1200" dirty="0">
                <a:solidFill>
                  <a:schemeClr val="tx1"/>
                </a:solidFill>
                <a:effectLst/>
                <a:latin typeface="+mn-lt"/>
                <a:ea typeface="+mn-ea"/>
                <a:cs typeface="+mn-cs"/>
              </a:rPr>
              <a:t>There are very few islands in the Eastern Pacific, such as the Farallones, of any size off of the coast of California that are free of mammalian predators such as Brown Bears. </a:t>
            </a:r>
          </a:p>
          <a:p>
            <a:r>
              <a:rPr lang="en-US" sz="1200" kern="1200" dirty="0">
                <a:solidFill>
                  <a:schemeClr val="tx1"/>
                </a:solidFill>
                <a:effectLst/>
                <a:latin typeface="+mn-lt"/>
                <a:ea typeface="+mn-ea"/>
                <a:cs typeface="+mn-cs"/>
              </a:rPr>
              <a:t>Fully a quarter of the seabirds born in California hatch from the vast rookeries of the Farallon Islands, </a:t>
            </a:r>
          </a:p>
          <a:p>
            <a:r>
              <a:rPr lang="en-US" sz="1200" kern="1200" dirty="0">
                <a:solidFill>
                  <a:schemeClr val="tx1"/>
                </a:solidFill>
                <a:effectLst/>
                <a:latin typeface="+mn-lt"/>
                <a:ea typeface="+mn-ea"/>
                <a:cs typeface="+mn-cs"/>
              </a:rPr>
              <a:t>The Farallones is the largest seabird rookery in the contiguous US.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6</a:t>
            </a:fld>
            <a:endParaRPr lang="en-US"/>
          </a:p>
        </p:txBody>
      </p:sp>
    </p:spTree>
    <p:extLst>
      <p:ext uri="{BB962C8B-B14F-4D97-AF65-F5344CB8AC3E}">
        <p14:creationId xmlns:p14="http://schemas.microsoft.com/office/powerpoint/2010/main" val="4012505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Sealing – 1810 to 1836. </a:t>
            </a:r>
            <a:r>
              <a:rPr lang="en-US" sz="1200" kern="1200" dirty="0">
                <a:solidFill>
                  <a:schemeClr val="tx1"/>
                </a:solidFill>
                <a:effectLst/>
                <a:latin typeface="+mn-lt"/>
                <a:ea typeface="+mn-ea"/>
                <a:cs typeface="+mn-cs"/>
              </a:rPr>
              <a:t>Both Yankee sealers from New England and Russians exploited fur seals for trade with the Far East. </a:t>
            </a:r>
          </a:p>
          <a:p>
            <a:pPr lvl="0"/>
            <a:r>
              <a:rPr lang="en-US" sz="1200" kern="1200" dirty="0">
                <a:solidFill>
                  <a:schemeClr val="tx1"/>
                </a:solidFill>
                <a:effectLst/>
                <a:latin typeface="+mn-lt"/>
                <a:ea typeface="+mn-ea"/>
                <a:cs typeface="+mn-cs"/>
              </a:rPr>
              <a:t>Few products of European origin were of interest to the Chinese in particular in the early part of the 19</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other than animal pelts; the Northern Fur Seal’s pelt rates top on the scale of valuable furs in the world. </a:t>
            </a:r>
          </a:p>
          <a:p>
            <a:r>
              <a:rPr lang="en-US" sz="1200" kern="1200" dirty="0">
                <a:solidFill>
                  <a:schemeClr val="tx1"/>
                </a:solidFill>
                <a:effectLst/>
                <a:latin typeface="+mn-lt"/>
                <a:ea typeface="+mn-ea"/>
                <a:cs typeface="+mn-cs"/>
              </a:rPr>
              <a:t>The animals were herded into a group and then surrounded by people with blunt clubs used to kill but not damage the pelts. </a:t>
            </a:r>
          </a:p>
          <a:p>
            <a:r>
              <a:rPr lang="en-US" sz="1200" kern="1200" dirty="0">
                <a:solidFill>
                  <a:schemeClr val="tx1"/>
                </a:solidFill>
                <a:effectLst/>
                <a:latin typeface="+mn-lt"/>
                <a:ea typeface="+mn-ea"/>
                <a:cs typeface="+mn-cs"/>
              </a:rPr>
              <a:t>The exploitation was so intense that Northern Fur Seals were extirpated from the Farallones.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10</a:t>
            </a:fld>
            <a:endParaRPr lang="en-US"/>
          </a:p>
        </p:txBody>
      </p:sp>
    </p:spTree>
    <p:extLst>
      <p:ext uri="{BB962C8B-B14F-4D97-AF65-F5344CB8AC3E}">
        <p14:creationId xmlns:p14="http://schemas.microsoft.com/office/powerpoint/2010/main" val="3372629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Northern Fur Seal.  </a:t>
            </a:r>
            <a:r>
              <a:rPr lang="en-US" sz="1200" kern="1200" dirty="0">
                <a:solidFill>
                  <a:schemeClr val="tx1"/>
                </a:solidFill>
                <a:effectLst/>
                <a:latin typeface="+mn-lt"/>
                <a:ea typeface="+mn-ea"/>
                <a:cs typeface="+mn-cs"/>
              </a:rPr>
              <a:t>In the early 1970s, after almost a century and a half absence, a handful of fur seals returned to the Farallon Islands.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pup was born there in 1996.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year there were 600 pups.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11</a:t>
            </a:fld>
            <a:endParaRPr lang="en-US"/>
          </a:p>
        </p:txBody>
      </p:sp>
    </p:spTree>
    <p:extLst>
      <p:ext uri="{BB962C8B-B14F-4D97-AF65-F5344CB8AC3E}">
        <p14:creationId xmlns:p14="http://schemas.microsoft.com/office/powerpoint/2010/main" val="2465091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Northern Elephant Seal. </a:t>
            </a:r>
            <a:r>
              <a:rPr lang="en-US" sz="1200" kern="1200" dirty="0">
                <a:solidFill>
                  <a:schemeClr val="tx1"/>
                </a:solidFill>
                <a:effectLst/>
                <a:latin typeface="+mn-lt"/>
                <a:ea typeface="+mn-ea"/>
                <a:cs typeface="+mn-cs"/>
              </a:rPr>
              <a:t>Prior to the 20th century, elephant seals were almost hunted to extinction for the oil rendered from their oil blubber. </a:t>
            </a:r>
          </a:p>
          <a:p>
            <a:pPr lvl="0"/>
            <a:r>
              <a:rPr lang="en-US" sz="1200" kern="1200" dirty="0">
                <a:solidFill>
                  <a:schemeClr val="tx1"/>
                </a:solidFill>
                <a:effectLst/>
                <a:latin typeface="+mn-lt"/>
                <a:ea typeface="+mn-ea"/>
                <a:cs typeface="+mn-cs"/>
              </a:rPr>
              <a:t>By 1882, there were less than 100 seals left in a colony on Guadalupe Island off of Baja California. </a:t>
            </a:r>
          </a:p>
          <a:p>
            <a:r>
              <a:rPr lang="en-US" sz="1200" kern="1200" dirty="0">
                <a:solidFill>
                  <a:schemeClr val="tx1"/>
                </a:solidFill>
                <a:effectLst/>
                <a:latin typeface="+mn-lt"/>
                <a:ea typeface="+mn-ea"/>
                <a:cs typeface="+mn-cs"/>
              </a:rPr>
              <a:t>In 1922, Mexico granted them protected status, and the United States soon followed suit. </a:t>
            </a:r>
          </a:p>
          <a:p>
            <a:r>
              <a:rPr lang="en-US" sz="1200" kern="1200" dirty="0">
                <a:solidFill>
                  <a:schemeClr val="tx1"/>
                </a:solidFill>
                <a:effectLst/>
                <a:latin typeface="+mn-lt"/>
                <a:ea typeface="+mn-ea"/>
                <a:cs typeface="+mn-cs"/>
              </a:rPr>
              <a:t>The elephant seal population has bounced back to roughly 160,000, close to the estimation of their original numbers. </a:t>
            </a:r>
          </a:p>
          <a:p>
            <a:r>
              <a:rPr lang="en-US" sz="1200" kern="1200" dirty="0">
                <a:solidFill>
                  <a:schemeClr val="tx1"/>
                </a:solidFill>
                <a:effectLst/>
                <a:latin typeface="+mn-lt"/>
                <a:ea typeface="+mn-ea"/>
                <a:cs typeface="+mn-cs"/>
              </a:rPr>
              <a:t>Today some 500 seals breed on the Farallones along with more than 1500 individuals in Point Reyes on the mainland.</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12</a:t>
            </a:fld>
            <a:endParaRPr lang="en-US"/>
          </a:p>
        </p:txBody>
      </p:sp>
    </p:spTree>
    <p:extLst>
      <p:ext uri="{BB962C8B-B14F-4D97-AF65-F5344CB8AC3E}">
        <p14:creationId xmlns:p14="http://schemas.microsoft.com/office/powerpoint/2010/main" val="1347599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14</a:t>
            </a:fld>
            <a:endParaRPr lang="en-US"/>
          </a:p>
        </p:txBody>
      </p:sp>
    </p:spTree>
    <p:extLst>
      <p:ext uri="{BB962C8B-B14F-4D97-AF65-F5344CB8AC3E}">
        <p14:creationId xmlns:p14="http://schemas.microsoft.com/office/powerpoint/2010/main" val="1660462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2462604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98276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3402680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07FF67-D00E-4DB8-8704-1535C9B8A802}"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3161746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07FF67-D00E-4DB8-8704-1535C9B8A802}" type="datetimeFigureOut">
              <a:rPr lang="en-US" smtClean="0"/>
              <a:t>6/16/2020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2373531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107FF67-D00E-4DB8-8704-1535C9B8A802}" type="datetimeFigureOut">
              <a:rPr lang="en-US" smtClean="0"/>
              <a:t>6/16/2020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2785149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107FF67-D00E-4DB8-8704-1535C9B8A802}" type="datetimeFigureOut">
              <a:rPr lang="en-US" smtClean="0"/>
              <a:t>6/16/2020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3395057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107FF67-D00E-4DB8-8704-1535C9B8A802}" type="datetimeFigureOut">
              <a:rPr lang="en-US" smtClean="0"/>
              <a:t>6/16/2020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1127498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07FF67-D00E-4DB8-8704-1535C9B8A802}" type="datetimeFigureOut">
              <a:rPr lang="en-US" smtClean="0"/>
              <a:t>6/16/2020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636766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07FF67-D00E-4DB8-8704-1535C9B8A802}" type="datetimeFigureOut">
              <a:rPr lang="en-US" smtClean="0"/>
              <a:t>6/16/2020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3300046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07FF67-D00E-4DB8-8704-1535C9B8A802}" type="datetimeFigureOut">
              <a:rPr lang="en-US" smtClean="0"/>
              <a:t>6/16/2020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20E2D-8966-4F55-8028-6A77B18E4FD7}" type="slidenum">
              <a:rPr lang="en-US" smtClean="0"/>
              <a:t>‹#›</a:t>
            </a:fld>
            <a:endParaRPr lang="en-US"/>
          </a:p>
        </p:txBody>
      </p:sp>
    </p:spTree>
    <p:extLst>
      <p:ext uri="{BB962C8B-B14F-4D97-AF65-F5344CB8AC3E}">
        <p14:creationId xmlns:p14="http://schemas.microsoft.com/office/powerpoint/2010/main" val="1750328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276C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07FF67-D00E-4DB8-8704-1535C9B8A802}" type="datetimeFigureOut">
              <a:rPr lang="en-US" smtClean="0"/>
              <a:t>6/16/2020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20E2D-8966-4F55-8028-6A77B18E4FD7}" type="slidenum">
              <a:rPr lang="en-US" smtClean="0"/>
              <a:t>‹#›</a:t>
            </a:fld>
            <a:endParaRPr lang="en-US"/>
          </a:p>
        </p:txBody>
      </p:sp>
    </p:spTree>
    <p:extLst>
      <p:ext uri="{BB962C8B-B14F-4D97-AF65-F5344CB8AC3E}">
        <p14:creationId xmlns:p14="http://schemas.microsoft.com/office/powerpoint/2010/main" val="29438309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11924"/>
          <a:stretch/>
        </p:blipFill>
        <p:spPr>
          <a:xfrm>
            <a:off x="0" y="0"/>
            <a:ext cx="9151951" cy="6858000"/>
          </a:xfrm>
          <a:prstGeom prst="rect">
            <a:avLst/>
          </a:prstGeom>
        </p:spPr>
      </p:pic>
      <p:sp>
        <p:nvSpPr>
          <p:cNvPr id="7" name="TextBox 6"/>
          <p:cNvSpPr txBox="1"/>
          <p:nvPr/>
        </p:nvSpPr>
        <p:spPr>
          <a:xfrm>
            <a:off x="-7951" y="-62703"/>
            <a:ext cx="9151951" cy="1384995"/>
          </a:xfrm>
          <a:prstGeom prst="rect">
            <a:avLst/>
          </a:prstGeom>
          <a:noFill/>
        </p:spPr>
        <p:txBody>
          <a:bodyPr wrap="square" rtlCol="0">
            <a:spAutoFit/>
          </a:bodyPr>
          <a:lstStyle/>
          <a:p>
            <a:pPr algn="ctr"/>
            <a:r>
              <a:rPr lang="en-US" sz="4400" b="1" dirty="0">
                <a:solidFill>
                  <a:srgbClr val="99FF99"/>
                </a:solidFill>
              </a:rPr>
              <a:t>Restoring the Farallones</a:t>
            </a:r>
          </a:p>
          <a:p>
            <a:pPr algn="ctr"/>
            <a:r>
              <a:rPr lang="en-US" sz="4000" dirty="0">
                <a:solidFill>
                  <a:srgbClr val="99FF99"/>
                </a:solidFill>
              </a:rPr>
              <a:t>USFWS’s plan to remove introduced mice</a:t>
            </a:r>
          </a:p>
        </p:txBody>
      </p:sp>
      <p:sp>
        <p:nvSpPr>
          <p:cNvPr id="6" name="TextBox 5"/>
          <p:cNvSpPr txBox="1"/>
          <p:nvPr/>
        </p:nvSpPr>
        <p:spPr>
          <a:xfrm>
            <a:off x="-350747" y="5493443"/>
            <a:ext cx="2545633" cy="1200329"/>
          </a:xfrm>
          <a:prstGeom prst="rect">
            <a:avLst/>
          </a:prstGeom>
          <a:noFill/>
        </p:spPr>
        <p:txBody>
          <a:bodyPr wrap="none" rtlCol="0">
            <a:spAutoFit/>
          </a:bodyPr>
          <a:lstStyle/>
          <a:p>
            <a:pPr lvl="1"/>
            <a:r>
              <a:rPr lang="en-US" sz="2400" dirty="0">
                <a:solidFill>
                  <a:srgbClr val="99FF99"/>
                </a:solidFill>
                <a:latin typeface="Garamond" panose="02020404030301010803" pitchFamily="18" charset="0"/>
              </a:rPr>
              <a:t>Roger D. Harris</a:t>
            </a:r>
          </a:p>
          <a:p>
            <a:pPr lvl="1"/>
            <a:r>
              <a:rPr lang="en-US" sz="2400" dirty="0">
                <a:solidFill>
                  <a:srgbClr val="99FF99"/>
                </a:solidFill>
                <a:latin typeface="Garamond" panose="02020404030301010803" pitchFamily="18" charset="0"/>
              </a:rPr>
              <a:t>Oceanic Society</a:t>
            </a:r>
          </a:p>
          <a:p>
            <a:pPr lvl="1"/>
            <a:r>
              <a:rPr lang="en-US" sz="2400" dirty="0">
                <a:solidFill>
                  <a:srgbClr val="99FF99"/>
                </a:solidFill>
                <a:latin typeface="Garamond" panose="02020404030301010803" pitchFamily="18" charset="0"/>
              </a:rPr>
              <a:t>July 16, 2020</a:t>
            </a:r>
          </a:p>
        </p:txBody>
      </p:sp>
      <p:pic>
        <p:nvPicPr>
          <p:cNvPr id="4" name="Picture 3">
            <a:extLst>
              <a:ext uri="{FF2B5EF4-FFF2-40B4-BE49-F238E27FC236}">
                <a16:creationId xmlns:a16="http://schemas.microsoft.com/office/drawing/2014/main" id="{E9F399C4-4699-4D16-A99F-3FD4E27BF8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91442" y="5841768"/>
            <a:ext cx="3886208" cy="777242"/>
          </a:xfrm>
          <a:prstGeom prst="rect">
            <a:avLst/>
          </a:prstGeom>
        </p:spPr>
      </p:pic>
    </p:spTree>
    <p:extLst>
      <p:ext uri="{BB962C8B-B14F-4D97-AF65-F5344CB8AC3E}">
        <p14:creationId xmlns:p14="http://schemas.microsoft.com/office/powerpoint/2010/main" val="4101805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upload.wikimedia.org/wikipedia/commons/2/24/Killing_fur_seals,_St_Paul_Islan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 y="742336"/>
            <a:ext cx="8611985" cy="49464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0"/>
            <a:ext cx="9144000" cy="646331"/>
          </a:xfrm>
          <a:prstGeom prst="rect">
            <a:avLst/>
          </a:prstGeom>
          <a:noFill/>
        </p:spPr>
        <p:txBody>
          <a:bodyPr wrap="square" rtlCol="0">
            <a:spAutoFit/>
          </a:bodyPr>
          <a:lstStyle/>
          <a:p>
            <a:pPr lvl="1" algn="ctr"/>
            <a:r>
              <a:rPr lang="en-US" sz="3600" b="1" dirty="0">
                <a:ln>
                  <a:solidFill>
                    <a:schemeClr val="tx2"/>
                  </a:solidFill>
                </a:ln>
                <a:solidFill>
                  <a:srgbClr val="99FF99"/>
                </a:solidFill>
                <a:effectLst>
                  <a:glow rad="228600">
                    <a:schemeClr val="accent1">
                      <a:satMod val="175000"/>
                      <a:alpha val="40000"/>
                    </a:schemeClr>
                  </a:glow>
                </a:effectLst>
              </a:rPr>
              <a:t>Sealing – 1810 to 1836</a:t>
            </a:r>
          </a:p>
        </p:txBody>
      </p:sp>
    </p:spTree>
    <p:extLst>
      <p:ext uri="{BB962C8B-B14F-4D97-AF65-F5344CB8AC3E}">
        <p14:creationId xmlns:p14="http://schemas.microsoft.com/office/powerpoint/2010/main" val="3662014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photo of northern fur seals"/>
          <p:cNvPicPr>
            <a:picLocks noChangeAspect="1" noChangeArrowheads="1"/>
          </p:cNvPicPr>
          <p:nvPr/>
        </p:nvPicPr>
        <p:blipFill rotWithShape="1">
          <a:blip r:embed="rId3">
            <a:extLst>
              <a:ext uri="{28A0092B-C50C-407E-A947-70E740481C1C}">
                <a14:useLocalDpi xmlns:a14="http://schemas.microsoft.com/office/drawing/2010/main" val="0"/>
              </a:ext>
            </a:extLst>
          </a:blip>
          <a:srcRect l="12112" r="1242"/>
          <a:stretch/>
        </p:blipFill>
        <p:spPr bwMode="auto">
          <a:xfrm>
            <a:off x="0" y="845515"/>
            <a:ext cx="5702484" cy="45338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#1</a:t>
            </a:r>
            <a:endParaRPr lang="en-US" sz="3200" i="1" dirty="0">
              <a:ln>
                <a:solidFill>
                  <a:schemeClr val="tx2"/>
                </a:solidFill>
              </a:ln>
              <a:solidFill>
                <a:srgbClr val="B3C5D5"/>
              </a:solidFill>
              <a:effectLst/>
            </a:endParaRPr>
          </a:p>
        </p:txBody>
      </p:sp>
      <p:sp>
        <p:nvSpPr>
          <p:cNvPr id="7" name="TextBox 6"/>
          <p:cNvSpPr txBox="1"/>
          <p:nvPr/>
        </p:nvSpPr>
        <p:spPr>
          <a:xfrm>
            <a:off x="5702484" y="2190552"/>
            <a:ext cx="3441516" cy="3231654"/>
          </a:xfrm>
          <a:prstGeom prst="rect">
            <a:avLst/>
          </a:prstGeom>
          <a:noFill/>
          <a:ln>
            <a:noFill/>
          </a:ln>
        </p:spPr>
        <p:txBody>
          <a:bodyPr wrap="square" rtlCol="0">
            <a:spAutoFit/>
          </a:bodyPr>
          <a:lstStyle/>
          <a:p>
            <a:pPr lvl="1" algn="ctr"/>
            <a:r>
              <a:rPr lang="en-US" sz="3200" b="1" dirty="0">
                <a:ln>
                  <a:solidFill>
                    <a:schemeClr val="tx2"/>
                  </a:solidFill>
                </a:ln>
                <a:solidFill>
                  <a:srgbClr val="99FF99"/>
                </a:solidFill>
                <a:effectLst/>
              </a:rPr>
              <a:t>Northern Fur Seal</a:t>
            </a:r>
          </a:p>
          <a:p>
            <a:pPr lvl="1" algn="ctr"/>
            <a:r>
              <a:rPr lang="en-US" sz="2800" i="1" dirty="0" err="1">
                <a:ln>
                  <a:solidFill>
                    <a:schemeClr val="tx2"/>
                  </a:solidFill>
                </a:ln>
                <a:solidFill>
                  <a:srgbClr val="99FF99"/>
                </a:solidFill>
                <a:effectLst/>
              </a:rPr>
              <a:t>Callorhinus</a:t>
            </a:r>
            <a:r>
              <a:rPr lang="en-US" sz="2800" i="1" dirty="0">
                <a:ln>
                  <a:solidFill>
                    <a:schemeClr val="tx2"/>
                  </a:solidFill>
                </a:ln>
                <a:solidFill>
                  <a:srgbClr val="99FF99"/>
                </a:solidFill>
                <a:effectLst/>
              </a:rPr>
              <a:t> </a:t>
            </a:r>
            <a:r>
              <a:rPr lang="en-US" sz="2800" i="1" dirty="0" err="1">
                <a:ln>
                  <a:solidFill>
                    <a:schemeClr val="tx2"/>
                  </a:solidFill>
                </a:ln>
                <a:solidFill>
                  <a:srgbClr val="99FF99"/>
                </a:solidFill>
                <a:effectLst/>
              </a:rPr>
              <a:t>ursinus</a:t>
            </a:r>
            <a:endParaRPr lang="en-US" sz="2800" i="1" dirty="0">
              <a:ln>
                <a:solidFill>
                  <a:schemeClr val="tx2"/>
                </a:solidFill>
              </a:ln>
              <a:solidFill>
                <a:srgbClr val="99FF99"/>
              </a:solidFill>
              <a:effectLst/>
            </a:endParaRPr>
          </a:p>
          <a:p>
            <a:pPr lvl="1" algn="ctr"/>
            <a:endParaRPr lang="en-US" sz="2800" i="1" dirty="0">
              <a:ln>
                <a:solidFill>
                  <a:schemeClr val="tx2"/>
                </a:solidFill>
              </a:ln>
              <a:solidFill>
                <a:srgbClr val="99FF99"/>
              </a:solidFill>
            </a:endParaRPr>
          </a:p>
          <a:p>
            <a:pPr marL="914400" lvl="1" indent="-457200">
              <a:buFont typeface="Arial" panose="020B0604020202020204" pitchFamily="34" charset="0"/>
              <a:buChar char="•"/>
            </a:pPr>
            <a:r>
              <a:rPr lang="en-US" sz="2800" i="1" dirty="0">
                <a:ln>
                  <a:solidFill>
                    <a:schemeClr val="tx2"/>
                  </a:solidFill>
                </a:ln>
                <a:solidFill>
                  <a:srgbClr val="99FF99"/>
                </a:solidFill>
                <a:effectLst/>
              </a:rPr>
              <a:t>Return 1970s</a:t>
            </a:r>
          </a:p>
          <a:p>
            <a:pPr marL="914400" lvl="1" indent="-457200">
              <a:buFont typeface="Arial" panose="020B0604020202020204" pitchFamily="34" charset="0"/>
              <a:buChar char="•"/>
            </a:pPr>
            <a:r>
              <a:rPr lang="en-US" sz="2800" i="1" dirty="0">
                <a:ln>
                  <a:solidFill>
                    <a:schemeClr val="tx2"/>
                  </a:solidFill>
                </a:ln>
                <a:solidFill>
                  <a:srgbClr val="99FF99"/>
                </a:solidFill>
              </a:rPr>
              <a:t>1</a:t>
            </a:r>
            <a:r>
              <a:rPr lang="en-US" sz="2800" i="1" baseline="30000" dirty="0">
                <a:ln>
                  <a:solidFill>
                    <a:schemeClr val="tx2"/>
                  </a:solidFill>
                </a:ln>
                <a:solidFill>
                  <a:srgbClr val="99FF99"/>
                </a:solidFill>
              </a:rPr>
              <a:t>st</a:t>
            </a:r>
            <a:r>
              <a:rPr lang="en-US" sz="2800" i="1" dirty="0">
                <a:ln>
                  <a:solidFill>
                    <a:schemeClr val="tx2"/>
                  </a:solidFill>
                </a:ln>
                <a:solidFill>
                  <a:srgbClr val="99FF99"/>
                </a:solidFill>
              </a:rPr>
              <a:t> pup 1996</a:t>
            </a:r>
          </a:p>
          <a:p>
            <a:pPr marL="914400" lvl="1" indent="-457200">
              <a:buFont typeface="Arial" panose="020B0604020202020204" pitchFamily="34" charset="0"/>
              <a:buChar char="•"/>
            </a:pPr>
            <a:r>
              <a:rPr lang="en-US" sz="2800" i="1" dirty="0">
                <a:ln>
                  <a:solidFill>
                    <a:schemeClr val="tx2"/>
                  </a:solidFill>
                </a:ln>
                <a:solidFill>
                  <a:srgbClr val="99FF99"/>
                </a:solidFill>
                <a:effectLst/>
              </a:rPr>
              <a:t>Now 600 pups</a:t>
            </a:r>
          </a:p>
        </p:txBody>
      </p:sp>
    </p:spTree>
    <p:extLst>
      <p:ext uri="{BB962C8B-B14F-4D97-AF65-F5344CB8AC3E}">
        <p14:creationId xmlns:p14="http://schemas.microsoft.com/office/powerpoint/2010/main" val="43624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#2</a:t>
            </a:r>
            <a:endParaRPr lang="en-US" sz="3200" i="1" dirty="0">
              <a:ln>
                <a:solidFill>
                  <a:schemeClr val="tx2"/>
                </a:solidFill>
              </a:ln>
              <a:solidFill>
                <a:srgbClr val="B3C5D5"/>
              </a:solidFill>
              <a:effectLst/>
            </a:endParaRPr>
          </a:p>
        </p:txBody>
      </p:sp>
      <p:sp>
        <p:nvSpPr>
          <p:cNvPr id="7" name="TextBox 6"/>
          <p:cNvSpPr txBox="1"/>
          <p:nvPr/>
        </p:nvSpPr>
        <p:spPr>
          <a:xfrm>
            <a:off x="5890849" y="880326"/>
            <a:ext cx="3128460" cy="5816977"/>
          </a:xfrm>
          <a:prstGeom prst="rect">
            <a:avLst/>
          </a:prstGeom>
          <a:noFill/>
          <a:ln>
            <a:noFill/>
          </a:ln>
        </p:spPr>
        <p:txBody>
          <a:bodyPr wrap="square" rtlCol="0">
            <a:spAutoFit/>
          </a:bodyPr>
          <a:lstStyle/>
          <a:p>
            <a:pPr lvl="1" algn="ctr"/>
            <a:r>
              <a:rPr lang="en-US" sz="3200" b="1" dirty="0">
                <a:ln>
                  <a:solidFill>
                    <a:schemeClr val="tx2"/>
                  </a:solidFill>
                </a:ln>
                <a:solidFill>
                  <a:srgbClr val="99FF99"/>
                </a:solidFill>
                <a:effectLst/>
              </a:rPr>
              <a:t>Northern Elephant Seal</a:t>
            </a:r>
          </a:p>
          <a:p>
            <a:pPr lvl="1" algn="ctr"/>
            <a:r>
              <a:rPr lang="en-US" sz="2800" i="1" dirty="0">
                <a:ln>
                  <a:solidFill>
                    <a:schemeClr val="tx2"/>
                  </a:solidFill>
                </a:ln>
                <a:solidFill>
                  <a:srgbClr val="99FF99"/>
                </a:solidFill>
              </a:rPr>
              <a:t>Mirounga </a:t>
            </a:r>
            <a:r>
              <a:rPr lang="en-US" sz="2800" i="1" dirty="0" err="1">
                <a:ln>
                  <a:solidFill>
                    <a:schemeClr val="tx2"/>
                  </a:solidFill>
                </a:ln>
                <a:solidFill>
                  <a:srgbClr val="99FF99"/>
                </a:solidFill>
              </a:rPr>
              <a:t>angustirostris</a:t>
            </a: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marL="914400" lvl="1" indent="-457200">
              <a:buFont typeface="Arial" panose="020B0604020202020204" pitchFamily="34" charset="0"/>
              <a:buChar char="•"/>
            </a:pPr>
            <a:r>
              <a:rPr lang="en-US" sz="2800" i="1" dirty="0">
                <a:ln>
                  <a:solidFill>
                    <a:schemeClr val="tx2"/>
                  </a:solidFill>
                </a:ln>
                <a:solidFill>
                  <a:srgbClr val="99FF99"/>
                </a:solidFill>
              </a:rPr>
              <a:t>1882 extinct?</a:t>
            </a:r>
          </a:p>
          <a:p>
            <a:pPr marL="914400" lvl="1" indent="-457200">
              <a:buFont typeface="Arial" panose="020B0604020202020204" pitchFamily="34" charset="0"/>
              <a:buChar char="•"/>
            </a:pPr>
            <a:r>
              <a:rPr lang="en-US" sz="2800" i="1" dirty="0">
                <a:ln>
                  <a:solidFill>
                    <a:schemeClr val="tx2"/>
                  </a:solidFill>
                </a:ln>
                <a:solidFill>
                  <a:srgbClr val="99FF99"/>
                </a:solidFill>
              </a:rPr>
              <a:t>1922 Mexico grants protection</a:t>
            </a:r>
          </a:p>
          <a:p>
            <a:pPr marL="914400" lvl="1" indent="-457200">
              <a:buFont typeface="Arial" panose="020B0604020202020204" pitchFamily="34" charset="0"/>
              <a:buChar char="•"/>
            </a:pPr>
            <a:r>
              <a:rPr lang="en-US" sz="2800" i="1" dirty="0">
                <a:ln>
                  <a:solidFill>
                    <a:schemeClr val="tx2"/>
                  </a:solidFill>
                </a:ln>
                <a:solidFill>
                  <a:srgbClr val="99FF99"/>
                </a:solidFill>
              </a:rPr>
              <a:t>Now 160,000 population</a:t>
            </a:r>
          </a:p>
          <a:p>
            <a:pPr marL="914400" lvl="1" indent="-457200">
              <a:buFont typeface="Arial" panose="020B0604020202020204" pitchFamily="34" charset="0"/>
              <a:buChar char="•"/>
            </a:pPr>
            <a:r>
              <a:rPr lang="en-US" sz="2800" i="1" dirty="0">
                <a:ln>
                  <a:solidFill>
                    <a:schemeClr val="tx2"/>
                  </a:solidFill>
                </a:ln>
                <a:solidFill>
                  <a:srgbClr val="99FF99"/>
                </a:solidFill>
              </a:rPr>
              <a:t>500 on SEFI</a:t>
            </a:r>
          </a:p>
          <a:p>
            <a:pPr marL="914400" lvl="1" indent="-457200">
              <a:buFont typeface="Arial" panose="020B0604020202020204" pitchFamily="34" charset="0"/>
              <a:buChar char="•"/>
            </a:pPr>
            <a:r>
              <a:rPr lang="en-US" sz="2800" i="1" dirty="0">
                <a:ln>
                  <a:solidFill>
                    <a:schemeClr val="tx2"/>
                  </a:solidFill>
                </a:ln>
                <a:solidFill>
                  <a:srgbClr val="99FF99"/>
                </a:solidFill>
              </a:rPr>
              <a:t>1500 on coast</a:t>
            </a:r>
          </a:p>
        </p:txBody>
      </p:sp>
      <p:pic>
        <p:nvPicPr>
          <p:cNvPr id="8" name="Picture 6" descr="http://www.farallones.org/e_newsletter/issue_02/images/Pileofseals.jpg"/>
          <p:cNvPicPr>
            <a:picLocks noChangeAspect="1" noChangeArrowheads="1"/>
          </p:cNvPicPr>
          <p:nvPr/>
        </p:nvPicPr>
        <p:blipFill rotWithShape="1">
          <a:blip r:embed="rId3">
            <a:extLst>
              <a:ext uri="{28A0092B-C50C-407E-A947-70E740481C1C}">
                <a14:useLocalDpi xmlns:a14="http://schemas.microsoft.com/office/drawing/2010/main" val="0"/>
              </a:ext>
            </a:extLst>
          </a:blip>
          <a:srcRect l="4000" r="10089"/>
          <a:stretch/>
        </p:blipFill>
        <p:spPr bwMode="auto">
          <a:xfrm>
            <a:off x="0" y="880326"/>
            <a:ext cx="6015540" cy="4635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46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86367"/>
            <a:ext cx="9144000" cy="1200329"/>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rPr>
              <a:t>Marine Mammal Protection Act</a:t>
            </a:r>
          </a:p>
          <a:p>
            <a:pPr lvl="1" algn="ctr"/>
            <a:r>
              <a:rPr lang="en-US" sz="3600" b="1" dirty="0">
                <a:ln>
                  <a:solidFill>
                    <a:schemeClr val="tx2"/>
                  </a:solidFill>
                </a:ln>
                <a:solidFill>
                  <a:srgbClr val="99FF99"/>
                </a:solidFill>
              </a:rPr>
              <a:t>1972</a:t>
            </a:r>
            <a:endParaRPr lang="en-US" sz="3600" dirty="0">
              <a:ln>
                <a:solidFill>
                  <a:schemeClr val="tx2"/>
                </a:solidFill>
              </a:ln>
              <a:solidFill>
                <a:srgbClr val="99FF99"/>
              </a:solidFill>
              <a:effectLst/>
            </a:endParaRP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27154" b="16717"/>
          <a:stretch/>
        </p:blipFill>
        <p:spPr>
          <a:xfrm>
            <a:off x="4610100" y="1963496"/>
            <a:ext cx="4534312" cy="3768141"/>
          </a:xfrm>
          <a:prstGeom prst="rect">
            <a:avLst/>
          </a:prstGeom>
          <a:ln>
            <a:solidFill>
              <a:schemeClr val="tx1"/>
            </a:solidFill>
          </a:ln>
          <a:effectLst/>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54396" r="39415" b="1195"/>
          <a:stretch/>
        </p:blipFill>
        <p:spPr>
          <a:xfrm>
            <a:off x="-2" y="1963496"/>
            <a:ext cx="4534313" cy="2931007"/>
          </a:xfrm>
          <a:prstGeom prst="rect">
            <a:avLst/>
          </a:prstGeom>
        </p:spPr>
      </p:pic>
    </p:spTree>
    <p:extLst>
      <p:ext uri="{BB962C8B-B14F-4D97-AF65-F5344CB8AC3E}">
        <p14:creationId xmlns:p14="http://schemas.microsoft.com/office/powerpoint/2010/main" val="2672734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avethewhales.org/images/migration_rou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1647" y="0"/>
            <a:ext cx="448235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268214"/>
            <a:ext cx="4661647" cy="5386090"/>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rPr>
              <a:t>Gray Whale</a:t>
            </a:r>
          </a:p>
          <a:p>
            <a:pPr lvl="1" algn="ctr"/>
            <a:r>
              <a:rPr lang="en-US" sz="2800" i="1" dirty="0" err="1">
                <a:ln>
                  <a:solidFill>
                    <a:schemeClr val="tx2"/>
                  </a:solidFill>
                </a:ln>
                <a:solidFill>
                  <a:srgbClr val="99FF99"/>
                </a:solidFill>
              </a:rPr>
              <a:t>Eschrichtius</a:t>
            </a:r>
            <a:r>
              <a:rPr lang="en-US" sz="2800" i="1" dirty="0">
                <a:ln>
                  <a:solidFill>
                    <a:schemeClr val="tx2"/>
                  </a:solidFill>
                </a:ln>
                <a:solidFill>
                  <a:srgbClr val="99FF99"/>
                </a:solidFill>
              </a:rPr>
              <a:t> robustus</a:t>
            </a: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marL="914400" lvl="1" indent="-457200">
              <a:buFont typeface="Arial" panose="020B0604020202020204" pitchFamily="34" charset="0"/>
              <a:buChar char="•"/>
            </a:pPr>
            <a:r>
              <a:rPr lang="en-US" sz="2800" i="1" dirty="0">
                <a:ln>
                  <a:solidFill>
                    <a:schemeClr val="tx2"/>
                  </a:solidFill>
                </a:ln>
                <a:solidFill>
                  <a:srgbClr val="99FF99"/>
                </a:solidFill>
              </a:rPr>
              <a:t>Removed from </a:t>
            </a:r>
            <a:r>
              <a:rPr lang="en-US" sz="2800" i="1" dirty="0" err="1">
                <a:ln>
                  <a:solidFill>
                    <a:schemeClr val="tx2"/>
                  </a:solidFill>
                </a:ln>
                <a:solidFill>
                  <a:srgbClr val="99FF99"/>
                </a:solidFill>
              </a:rPr>
              <a:t>Endang-ered</a:t>
            </a:r>
            <a:r>
              <a:rPr lang="en-US" sz="2800" i="1" dirty="0">
                <a:ln>
                  <a:solidFill>
                    <a:schemeClr val="tx2"/>
                  </a:solidFill>
                </a:ln>
                <a:solidFill>
                  <a:srgbClr val="99FF99"/>
                </a:solidFill>
              </a:rPr>
              <a:t> Species list 1994</a:t>
            </a:r>
          </a:p>
          <a:p>
            <a:pPr marL="914400" lvl="1" indent="-457200">
              <a:buFont typeface="Arial" panose="020B0604020202020204" pitchFamily="34" charset="0"/>
              <a:buChar char="•"/>
            </a:pPr>
            <a:r>
              <a:rPr lang="en-US" sz="2800" i="1" dirty="0">
                <a:ln>
                  <a:solidFill>
                    <a:schemeClr val="tx2"/>
                  </a:solidFill>
                </a:ln>
                <a:solidFill>
                  <a:srgbClr val="99FF99"/>
                </a:solidFill>
              </a:rPr>
              <a:t>Population &gt;20,000</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44" y="3306467"/>
            <a:ext cx="6452700" cy="2040448"/>
          </a:xfrm>
          <a:prstGeom prst="rect">
            <a:avLst/>
          </a:prstGeom>
          <a:effectLst>
            <a:outerShdw blurRad="76200" dir="13500000" sy="23000" kx="1200000" algn="br" rotWithShape="0">
              <a:prstClr val="black">
                <a:alpha val="20000"/>
              </a:prstClr>
            </a:outerShdw>
          </a:effectLst>
        </p:spPr>
      </p:pic>
      <p:sp>
        <p:nvSpPr>
          <p:cNvPr id="5" name="Rectangle 4"/>
          <p:cNvSpPr/>
          <p:nvPr/>
        </p:nvSpPr>
        <p:spPr>
          <a:xfrm>
            <a:off x="0" y="6443471"/>
            <a:ext cx="1730349" cy="369332"/>
          </a:xfrm>
          <a:prstGeom prst="rect">
            <a:avLst/>
          </a:prstGeom>
        </p:spPr>
        <p:txBody>
          <a:bodyPr wrap="square">
            <a:spAutoFit/>
          </a:bodyPr>
          <a:lstStyle/>
          <a:p>
            <a:r>
              <a:rPr lang="en-US" dirty="0"/>
              <a:t>© Pieter Folkens</a:t>
            </a:r>
          </a:p>
        </p:txBody>
      </p:sp>
      <p:sp>
        <p:nvSpPr>
          <p:cNvPr id="8" name="TextBox 7">
            <a:extLst>
              <a:ext uri="{FF2B5EF4-FFF2-40B4-BE49-F238E27FC236}">
                <a16:creationId xmlns:a16="http://schemas.microsoft.com/office/drawing/2014/main" id="{10ED8E40-CDBC-4259-A48F-E77D7185619F}"/>
              </a:ext>
            </a:extLst>
          </p:cNvPr>
          <p:cNvSpPr txBox="1"/>
          <p:nvPr/>
        </p:nvSpPr>
        <p:spPr>
          <a:xfrm>
            <a:off x="0" y="0"/>
            <a:ext cx="4661647" cy="1077218"/>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a:t>
            </a:r>
          </a:p>
          <a:p>
            <a:pPr lvl="1" algn="ctr"/>
            <a:r>
              <a:rPr lang="en-US" sz="3200" b="1" dirty="0">
                <a:ln>
                  <a:solidFill>
                    <a:schemeClr val="tx2"/>
                  </a:solidFill>
                </a:ln>
                <a:solidFill>
                  <a:srgbClr val="B3C5D5"/>
                </a:solidFill>
                <a:effectLst/>
              </a:rPr>
              <a:t>Story #3</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478196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mmon Murre - Species Information and Photos">
            <a:extLst>
              <a:ext uri="{FF2B5EF4-FFF2-40B4-BE49-F238E27FC236}">
                <a16:creationId xmlns:a16="http://schemas.microsoft.com/office/drawing/2014/main" id="{514D68CA-C468-444E-8C3F-84EA8ECFE1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023"/>
          <a:stretch/>
        </p:blipFill>
        <p:spPr bwMode="auto">
          <a:xfrm>
            <a:off x="-34379" y="790647"/>
            <a:ext cx="9178378" cy="61936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F117F8E-1B04-4B36-B4A1-57A397F8D472}"/>
              </a:ext>
            </a:extLst>
          </p:cNvPr>
          <p:cNvSpPr txBox="1"/>
          <p:nvPr/>
        </p:nvSpPr>
        <p:spPr>
          <a:xfrm>
            <a:off x="0" y="0"/>
            <a:ext cx="9143999"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#4 – </a:t>
            </a:r>
            <a:r>
              <a:rPr lang="en-US" sz="3200" b="1" i="1" dirty="0">
                <a:ln>
                  <a:solidFill>
                    <a:schemeClr val="tx2"/>
                  </a:solidFill>
                </a:ln>
                <a:solidFill>
                  <a:srgbClr val="B3C5D5"/>
                </a:solidFill>
              </a:rPr>
              <a:t>Common Murre</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1698293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yorkshirefilmarchive.com/sites/yorkshirefilmarchive.com/files/imagecache/videola_video_still/videola_video_stills/G1273_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92" y="2348398"/>
            <a:ext cx="6012804" cy="450960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E88CF91-6C12-4D61-9E67-BF1BDCA99419}"/>
              </a:ext>
            </a:extLst>
          </p:cNvPr>
          <p:cNvSpPr txBox="1"/>
          <p:nvPr/>
        </p:nvSpPr>
        <p:spPr>
          <a:xfrm>
            <a:off x="0" y="0"/>
            <a:ext cx="5568903" cy="1569660"/>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#4 –</a:t>
            </a:r>
          </a:p>
          <a:p>
            <a:pPr lvl="1" algn="ctr"/>
            <a:r>
              <a:rPr lang="en-US" sz="3200" b="1" i="1" dirty="0">
                <a:ln>
                  <a:solidFill>
                    <a:schemeClr val="tx2"/>
                  </a:solidFill>
                </a:ln>
                <a:solidFill>
                  <a:srgbClr val="B3C5D5"/>
                </a:solidFill>
              </a:rPr>
              <a:t>Common Murre</a:t>
            </a:r>
            <a:endParaRPr lang="en-US" sz="3200" i="1" dirty="0">
              <a:ln>
                <a:solidFill>
                  <a:schemeClr val="tx2"/>
                </a:solidFill>
              </a:ln>
              <a:solidFill>
                <a:srgbClr val="B3C5D5"/>
              </a:solidFill>
              <a:effectLst/>
            </a:endParaRPr>
          </a:p>
        </p:txBody>
      </p:sp>
      <p:pic>
        <p:nvPicPr>
          <p:cNvPr id="9" name="Picture 8" descr="http://foundsf.org/images/8/89/Outofsf$eggman-with-basket.jpg">
            <a:extLst>
              <a:ext uri="{FF2B5EF4-FFF2-40B4-BE49-F238E27FC236}">
                <a16:creationId xmlns:a16="http://schemas.microsoft.com/office/drawing/2014/main" id="{55BEDD00-158C-4593-A7EB-3D29C9D733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8903" y="-1"/>
            <a:ext cx="3575098" cy="518269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07950DE4-41BA-46EA-BB72-B3EA8C21C6B7}"/>
              </a:ext>
            </a:extLst>
          </p:cNvPr>
          <p:cNvSpPr txBox="1"/>
          <p:nvPr/>
        </p:nvSpPr>
        <p:spPr>
          <a:xfrm>
            <a:off x="6001812" y="5608954"/>
            <a:ext cx="3142187" cy="584775"/>
          </a:xfrm>
          <a:prstGeom prst="rect">
            <a:avLst/>
          </a:prstGeom>
          <a:noFill/>
        </p:spPr>
        <p:txBody>
          <a:bodyPr wrap="square" rtlCol="0">
            <a:spAutoFit/>
          </a:bodyPr>
          <a:lstStyle/>
          <a:p>
            <a:pPr algn="ctr"/>
            <a:r>
              <a:rPr lang="en-US" sz="3200" dirty="0">
                <a:ln>
                  <a:solidFill>
                    <a:schemeClr val="tx2"/>
                  </a:solidFill>
                </a:ln>
                <a:solidFill>
                  <a:srgbClr val="99FF99"/>
                </a:solidFill>
              </a:rPr>
              <a:t>1848-1900</a:t>
            </a:r>
          </a:p>
        </p:txBody>
      </p:sp>
    </p:spTree>
    <p:extLst>
      <p:ext uri="{BB962C8B-B14F-4D97-AF65-F5344CB8AC3E}">
        <p14:creationId xmlns:p14="http://schemas.microsoft.com/office/powerpoint/2010/main" val="3790532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pic>
        <p:nvPicPr>
          <p:cNvPr id="9" name="Picture 2" descr="http://upload.wikimedia.org/wikipedia/commons/5/55/Murre_colony_farallons.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899" r="21553"/>
          <a:stretch/>
        </p:blipFill>
        <p:spPr bwMode="auto">
          <a:xfrm>
            <a:off x="4588934" y="857674"/>
            <a:ext cx="4555067" cy="46457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2.bp.blogspot.com/-JANMf4Wm3dI/UFAKW8LMs4I/AAAAAAAAE4c/ZvsJIgVxM_s/s1600/THE+GREAT+ROOKER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864348"/>
            <a:ext cx="4572000" cy="463697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#3</a:t>
            </a:r>
            <a:endParaRPr lang="en-US" sz="3200" i="1" dirty="0">
              <a:ln>
                <a:solidFill>
                  <a:schemeClr val="tx2"/>
                </a:solidFill>
              </a:ln>
              <a:solidFill>
                <a:srgbClr val="B3C5D5"/>
              </a:solidFill>
              <a:effectLst/>
            </a:endParaRPr>
          </a:p>
        </p:txBody>
      </p:sp>
      <p:sp>
        <p:nvSpPr>
          <p:cNvPr id="8" name="TextBox 7"/>
          <p:cNvSpPr txBox="1"/>
          <p:nvPr/>
        </p:nvSpPr>
        <p:spPr>
          <a:xfrm>
            <a:off x="2849215" y="5501321"/>
            <a:ext cx="3445570" cy="1015663"/>
          </a:xfrm>
          <a:prstGeom prst="rect">
            <a:avLst/>
          </a:prstGeom>
          <a:noFill/>
        </p:spPr>
        <p:txBody>
          <a:bodyPr wrap="square" rtlCol="0">
            <a:spAutoFit/>
          </a:bodyPr>
          <a:lstStyle/>
          <a:p>
            <a:pPr algn="ctr"/>
            <a:r>
              <a:rPr lang="en-US" sz="3200" b="1" dirty="0">
                <a:ln>
                  <a:solidFill>
                    <a:schemeClr val="tx2"/>
                  </a:solidFill>
                </a:ln>
                <a:solidFill>
                  <a:srgbClr val="99FF99"/>
                </a:solidFill>
              </a:rPr>
              <a:t>Common Murre</a:t>
            </a:r>
          </a:p>
          <a:p>
            <a:pPr algn="ctr"/>
            <a:r>
              <a:rPr lang="en-US" sz="2800" i="1" dirty="0">
                <a:ln>
                  <a:solidFill>
                    <a:schemeClr val="tx2"/>
                  </a:solidFill>
                </a:ln>
                <a:solidFill>
                  <a:srgbClr val="99FF99"/>
                </a:solidFill>
              </a:rPr>
              <a:t> Uria aalge</a:t>
            </a:r>
          </a:p>
        </p:txBody>
      </p:sp>
    </p:spTree>
    <p:extLst>
      <p:ext uri="{BB962C8B-B14F-4D97-AF65-F5344CB8AC3E}">
        <p14:creationId xmlns:p14="http://schemas.microsoft.com/office/powerpoint/2010/main" val="1192829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19798" t="19327" r="30773" b="32684"/>
          <a:stretch/>
        </p:blipFill>
        <p:spPr>
          <a:xfrm>
            <a:off x="-1" y="0"/>
            <a:ext cx="9144001" cy="6858000"/>
          </a:xfrm>
          <a:prstGeom prst="rect">
            <a:avLst/>
          </a:prstGeom>
        </p:spPr>
      </p:pic>
      <p:sp>
        <p:nvSpPr>
          <p:cNvPr id="2" name="Oval 1"/>
          <p:cNvSpPr/>
          <p:nvPr/>
        </p:nvSpPr>
        <p:spPr>
          <a:xfrm>
            <a:off x="69219" y="4481258"/>
            <a:ext cx="2883386" cy="1674334"/>
          </a:xfrm>
          <a:prstGeom prst="ellipse">
            <a:avLst/>
          </a:prstGeom>
          <a:noFill/>
          <a:ln w="76200">
            <a:solidFill>
              <a:srgbClr val="99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783652" y="5716226"/>
            <a:ext cx="2815490" cy="1141774"/>
          </a:xfrm>
          <a:prstGeom prst="ellipse">
            <a:avLst/>
          </a:prstGeom>
          <a:noFill/>
          <a:ln w="76200">
            <a:solidFill>
              <a:srgbClr val="99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172234C-4D26-4F6E-9AC7-62235C941D5E}"/>
              </a:ext>
            </a:extLst>
          </p:cNvPr>
          <p:cNvSpPr txBox="1"/>
          <p:nvPr/>
        </p:nvSpPr>
        <p:spPr>
          <a:xfrm>
            <a:off x="-1" y="0"/>
            <a:ext cx="9144000" cy="1077218"/>
          </a:xfrm>
          <a:prstGeom prst="rect">
            <a:avLst/>
          </a:prstGeom>
          <a:noFill/>
          <a:ln>
            <a:noFill/>
          </a:ln>
        </p:spPr>
        <p:txBody>
          <a:bodyPr wrap="square" rtlCol="0">
            <a:spAutoFit/>
          </a:bodyPr>
          <a:lstStyle/>
          <a:p>
            <a:pPr lvl="1"/>
            <a:r>
              <a:rPr lang="en-US" sz="3200" b="1" dirty="0">
                <a:ln>
                  <a:solidFill>
                    <a:schemeClr val="tx2"/>
                  </a:solidFill>
                </a:ln>
                <a:solidFill>
                  <a:srgbClr val="B3C5D5"/>
                </a:solidFill>
                <a:effectLst/>
              </a:rPr>
              <a:t>Restoration Success Story #5</a:t>
            </a:r>
          </a:p>
          <a:p>
            <a:pPr lvl="1"/>
            <a:r>
              <a:rPr lang="en-US" sz="3200" b="1" dirty="0">
                <a:ln>
                  <a:solidFill>
                    <a:schemeClr val="tx2"/>
                  </a:solidFill>
                </a:ln>
                <a:solidFill>
                  <a:srgbClr val="B3C5D5"/>
                </a:solidFill>
                <a:effectLst/>
              </a:rPr>
              <a:t>Rhinoceros Auklet</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3631822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sp>
        <p:nvSpPr>
          <p:cNvPr id="7" name="TextBox 6"/>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#5</a:t>
            </a:r>
            <a:endParaRPr lang="en-US" sz="3200" i="1" dirty="0">
              <a:ln>
                <a:solidFill>
                  <a:schemeClr val="tx2"/>
                </a:solidFill>
              </a:ln>
              <a:solidFill>
                <a:srgbClr val="B3C5D5"/>
              </a:solidFill>
              <a:effectLst/>
            </a:endParaRPr>
          </a:p>
        </p:txBody>
      </p:sp>
      <p:sp>
        <p:nvSpPr>
          <p:cNvPr id="8" name="TextBox 7"/>
          <p:cNvSpPr txBox="1"/>
          <p:nvPr/>
        </p:nvSpPr>
        <p:spPr>
          <a:xfrm>
            <a:off x="2887315" y="6273225"/>
            <a:ext cx="3445570" cy="584775"/>
          </a:xfrm>
          <a:prstGeom prst="rect">
            <a:avLst/>
          </a:prstGeom>
          <a:noFill/>
        </p:spPr>
        <p:txBody>
          <a:bodyPr wrap="square" rtlCol="0">
            <a:spAutoFit/>
          </a:bodyPr>
          <a:lstStyle/>
          <a:p>
            <a:pPr marL="0" lvl="1" algn="ctr"/>
            <a:r>
              <a:rPr lang="en-US" sz="3200" b="1" dirty="0">
                <a:ln>
                  <a:solidFill>
                    <a:schemeClr val="tx2"/>
                  </a:solidFill>
                </a:ln>
                <a:solidFill>
                  <a:srgbClr val="99FF99"/>
                </a:solidFill>
              </a:rPr>
              <a:t>Rhinoceros Auklet</a:t>
            </a:r>
            <a:endParaRPr lang="en-US" sz="2800" i="1" dirty="0">
              <a:ln>
                <a:solidFill>
                  <a:schemeClr val="tx2"/>
                </a:solidFill>
              </a:ln>
              <a:solidFill>
                <a:srgbClr val="99FF99"/>
              </a:solidFill>
            </a:endParaRPr>
          </a:p>
        </p:txBody>
      </p:sp>
      <p:pic>
        <p:nvPicPr>
          <p:cNvPr id="10242" name="Picture 2" descr="http://www.squee.com/wp-content/uploads/2016/09/Rhinoceros-Auklet.jpg">
            <a:extLst>
              <a:ext uri="{FF2B5EF4-FFF2-40B4-BE49-F238E27FC236}">
                <a16:creationId xmlns:a16="http://schemas.microsoft.com/office/drawing/2014/main" id="{48A15B3B-ABC0-42B2-986D-FE6822838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338" y="938213"/>
            <a:ext cx="7553325" cy="4981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7110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88B39F-F0FE-4B17-BDAB-36C3C65DED2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6711"/>
          <a:stretch/>
        </p:blipFill>
        <p:spPr>
          <a:xfrm>
            <a:off x="0" y="1"/>
            <a:ext cx="9144000" cy="6908804"/>
          </a:xfrm>
          <a:prstGeom prst="rect">
            <a:avLst/>
          </a:prstGeom>
        </p:spPr>
      </p:pic>
      <p:sp>
        <p:nvSpPr>
          <p:cNvPr id="3" name="Rectangle 2">
            <a:extLst>
              <a:ext uri="{FF2B5EF4-FFF2-40B4-BE49-F238E27FC236}">
                <a16:creationId xmlns:a16="http://schemas.microsoft.com/office/drawing/2014/main" id="{1FFF10BD-4769-4FE0-8663-15A9E0E18131}"/>
              </a:ext>
            </a:extLst>
          </p:cNvPr>
          <p:cNvSpPr/>
          <p:nvPr/>
        </p:nvSpPr>
        <p:spPr>
          <a:xfrm>
            <a:off x="0" y="6064143"/>
            <a:ext cx="9123218" cy="646331"/>
          </a:xfrm>
          <a:prstGeom prst="rect">
            <a:avLst/>
          </a:prstGeom>
        </p:spPr>
        <p:txBody>
          <a:bodyPr wrap="square">
            <a:spAutoFit/>
          </a:bodyPr>
          <a:lstStyle/>
          <a:p>
            <a:pPr lvl="1" algn="ctr"/>
            <a:r>
              <a:rPr lang="en-US" sz="3600" b="1" dirty="0">
                <a:ln>
                  <a:solidFill>
                    <a:schemeClr val="tx2"/>
                  </a:solidFill>
                </a:ln>
                <a:solidFill>
                  <a:srgbClr val="99FF99"/>
                </a:solidFill>
              </a:rPr>
              <a:t>08-24-19</a:t>
            </a:r>
          </a:p>
        </p:txBody>
      </p:sp>
      <p:pic>
        <p:nvPicPr>
          <p:cNvPr id="4" name="Picture 3">
            <a:extLst>
              <a:ext uri="{FF2B5EF4-FFF2-40B4-BE49-F238E27FC236}">
                <a16:creationId xmlns:a16="http://schemas.microsoft.com/office/drawing/2014/main" id="{B6C3C672-5086-4F2D-9E50-A97F2BBA53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558" r="16212"/>
          <a:stretch/>
        </p:blipFill>
        <p:spPr>
          <a:xfrm>
            <a:off x="-10391" y="0"/>
            <a:ext cx="9129135" cy="3210713"/>
          </a:xfrm>
          <a:prstGeom prst="rect">
            <a:avLst/>
          </a:prstGeom>
        </p:spPr>
      </p:pic>
      <p:pic>
        <p:nvPicPr>
          <p:cNvPr id="5" name="Picture 4">
            <a:extLst>
              <a:ext uri="{FF2B5EF4-FFF2-40B4-BE49-F238E27FC236}">
                <a16:creationId xmlns:a16="http://schemas.microsoft.com/office/drawing/2014/main" id="{6A1D72AB-E266-4BD5-9235-2A503E073F3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5515" b="29252"/>
          <a:stretch/>
        </p:blipFill>
        <p:spPr>
          <a:xfrm>
            <a:off x="-10391" y="4987798"/>
            <a:ext cx="9144000" cy="1969133"/>
          </a:xfrm>
          <a:prstGeom prst="rect">
            <a:avLst/>
          </a:prstGeom>
        </p:spPr>
      </p:pic>
    </p:spTree>
    <p:extLst>
      <p:ext uri="{BB962C8B-B14F-4D97-AF65-F5344CB8AC3E}">
        <p14:creationId xmlns:p14="http://schemas.microsoft.com/office/powerpoint/2010/main" val="12179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Rodents">
            <a:extLst>
              <a:ext uri="{FF2B5EF4-FFF2-40B4-BE49-F238E27FC236}">
                <a16:creationId xmlns:a16="http://schemas.microsoft.com/office/drawing/2014/main" id="{57B9E2F3-A40C-4AC7-98DC-D9023C2188E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9676"/>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BD18B9D-AE9F-4877-88BF-6EF1680E9D92}"/>
              </a:ext>
            </a:extLst>
          </p:cNvPr>
          <p:cNvSpPr txBox="1"/>
          <p:nvPr/>
        </p:nvSpPr>
        <p:spPr>
          <a:xfrm>
            <a:off x="5149516" y="2488853"/>
            <a:ext cx="3994484" cy="2554545"/>
          </a:xfrm>
          <a:prstGeom prst="rect">
            <a:avLst/>
          </a:prstGeom>
          <a:noFill/>
        </p:spPr>
        <p:txBody>
          <a:bodyPr wrap="square" rtlCol="0">
            <a:spAutoFit/>
          </a:bodyPr>
          <a:lstStyle/>
          <a:p>
            <a:pPr lvl="1" algn="r"/>
            <a:r>
              <a:rPr lang="en-US" sz="8000" b="1" dirty="0">
                <a:ln>
                  <a:solidFill>
                    <a:schemeClr val="tx2"/>
                  </a:solidFill>
                </a:ln>
                <a:solidFill>
                  <a:srgbClr val="969696"/>
                </a:solidFill>
              </a:rPr>
              <a:t>House </a:t>
            </a:r>
          </a:p>
          <a:p>
            <a:pPr lvl="1" algn="r"/>
            <a:r>
              <a:rPr lang="en-US" sz="8000" b="1" dirty="0">
                <a:ln>
                  <a:solidFill>
                    <a:schemeClr val="tx2"/>
                  </a:solidFill>
                </a:ln>
                <a:solidFill>
                  <a:srgbClr val="969696"/>
                </a:solidFill>
              </a:rPr>
              <a:t>Mouse</a:t>
            </a:r>
            <a:endParaRPr lang="en-US" sz="8000" i="1" dirty="0">
              <a:ln>
                <a:solidFill>
                  <a:schemeClr val="tx2"/>
                </a:solidFill>
              </a:ln>
              <a:solidFill>
                <a:srgbClr val="969696"/>
              </a:solidFill>
            </a:endParaRPr>
          </a:p>
        </p:txBody>
      </p:sp>
      <p:sp>
        <p:nvSpPr>
          <p:cNvPr id="4" name="TextBox 3">
            <a:extLst>
              <a:ext uri="{FF2B5EF4-FFF2-40B4-BE49-F238E27FC236}">
                <a16:creationId xmlns:a16="http://schemas.microsoft.com/office/drawing/2014/main" id="{7B2D9FEB-3147-432E-8840-0BA1BF3C66D3}"/>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2043737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1EB61E5-E8DB-4625-8A88-1A657C804C02}"/>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
        <p:nvSpPr>
          <p:cNvPr id="3" name="Rectangle 2">
            <a:extLst>
              <a:ext uri="{FF2B5EF4-FFF2-40B4-BE49-F238E27FC236}">
                <a16:creationId xmlns:a16="http://schemas.microsoft.com/office/drawing/2014/main" id="{3C37D055-F354-4371-B525-E562A46D993F}"/>
              </a:ext>
            </a:extLst>
          </p:cNvPr>
          <p:cNvSpPr/>
          <p:nvPr/>
        </p:nvSpPr>
        <p:spPr>
          <a:xfrm>
            <a:off x="1" y="794445"/>
            <a:ext cx="5201206" cy="769441"/>
          </a:xfrm>
          <a:prstGeom prst="rect">
            <a:avLst/>
          </a:prstGeom>
        </p:spPr>
        <p:txBody>
          <a:bodyPr wrap="square">
            <a:spAutoFit/>
          </a:bodyPr>
          <a:lstStyle/>
          <a:p>
            <a:pPr algn="r"/>
            <a:r>
              <a:rPr lang="en-US" sz="2400" b="1" dirty="0">
                <a:ln>
                  <a:solidFill>
                    <a:schemeClr val="tx2"/>
                  </a:solidFill>
                </a:ln>
                <a:solidFill>
                  <a:srgbClr val="99FF99"/>
                </a:solidFill>
              </a:rPr>
              <a:t>Farallon Arboreal Salamander </a:t>
            </a:r>
          </a:p>
          <a:p>
            <a:pPr algn="r"/>
            <a:r>
              <a:rPr lang="en-US" sz="2000" i="1" dirty="0">
                <a:solidFill>
                  <a:srgbClr val="99FF99"/>
                </a:solidFill>
              </a:rPr>
              <a:t>(</a:t>
            </a:r>
            <a:r>
              <a:rPr lang="en-US" sz="2000" i="1" dirty="0" err="1">
                <a:solidFill>
                  <a:srgbClr val="99FF99"/>
                </a:solidFill>
              </a:rPr>
              <a:t>Aneides</a:t>
            </a:r>
            <a:r>
              <a:rPr lang="en-US" sz="2000" i="1" dirty="0">
                <a:solidFill>
                  <a:srgbClr val="99FF99"/>
                </a:solidFill>
              </a:rPr>
              <a:t> </a:t>
            </a:r>
            <a:r>
              <a:rPr lang="en-US" sz="2000" i="1" dirty="0" err="1">
                <a:solidFill>
                  <a:srgbClr val="99FF99"/>
                </a:solidFill>
              </a:rPr>
              <a:t>lugubris</a:t>
            </a:r>
            <a:r>
              <a:rPr lang="en-US" sz="2000" i="1" dirty="0">
                <a:solidFill>
                  <a:srgbClr val="99FF99"/>
                </a:solidFill>
              </a:rPr>
              <a:t> </a:t>
            </a:r>
            <a:r>
              <a:rPr lang="en-US" sz="2000" i="1" dirty="0" err="1">
                <a:solidFill>
                  <a:srgbClr val="99FF99"/>
                </a:solidFill>
              </a:rPr>
              <a:t>farallonensis</a:t>
            </a:r>
            <a:r>
              <a:rPr lang="en-US" sz="2000" i="1" dirty="0">
                <a:solidFill>
                  <a:srgbClr val="99FF99"/>
                </a:solidFill>
              </a:rPr>
              <a:t>)</a:t>
            </a:r>
          </a:p>
        </p:txBody>
      </p:sp>
      <p:pic>
        <p:nvPicPr>
          <p:cNvPr id="9" name="Picture 2" descr="Los Farallones: Spelunking for the Farallon Cave Cricket">
            <a:extLst>
              <a:ext uri="{FF2B5EF4-FFF2-40B4-BE49-F238E27FC236}">
                <a16:creationId xmlns:a16="http://schemas.microsoft.com/office/drawing/2014/main" id="{171BE169-5BAC-4612-B313-93E9A4251F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454" t="6837" r="31546" b="13861"/>
          <a:stretch/>
        </p:blipFill>
        <p:spPr bwMode="auto">
          <a:xfrm>
            <a:off x="290783" y="1849031"/>
            <a:ext cx="2967805" cy="36830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CEDD4E7-98CD-4971-809C-5A8E18C5ED35}"/>
              </a:ext>
            </a:extLst>
          </p:cNvPr>
          <p:cNvSpPr txBox="1"/>
          <p:nvPr/>
        </p:nvSpPr>
        <p:spPr>
          <a:xfrm>
            <a:off x="290783" y="1851302"/>
            <a:ext cx="2213106" cy="369332"/>
          </a:xfrm>
          <a:prstGeom prst="rect">
            <a:avLst/>
          </a:prstGeom>
          <a:noFill/>
        </p:spPr>
        <p:txBody>
          <a:bodyPr wrap="none" rtlCol="0">
            <a:spAutoFit/>
          </a:bodyPr>
          <a:lstStyle/>
          <a:p>
            <a:r>
              <a:rPr lang="en-US" dirty="0"/>
              <a:t>Photo: Oscar Johnson</a:t>
            </a:r>
          </a:p>
        </p:txBody>
      </p:sp>
      <p:pic>
        <p:nvPicPr>
          <p:cNvPr id="1028" name="Picture 4">
            <a:extLst>
              <a:ext uri="{FF2B5EF4-FFF2-40B4-BE49-F238E27FC236}">
                <a16:creationId xmlns:a16="http://schemas.microsoft.com/office/drawing/2014/main" id="{F57CA31D-C94F-4806-9BB3-CA2F2D2925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6339" b="16107"/>
          <a:stretch/>
        </p:blipFill>
        <p:spPr bwMode="auto">
          <a:xfrm>
            <a:off x="4572000" y="5037477"/>
            <a:ext cx="4330932" cy="154616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Arboreal Salamander on Log">
            <a:extLst>
              <a:ext uri="{FF2B5EF4-FFF2-40B4-BE49-F238E27FC236}">
                <a16:creationId xmlns:a16="http://schemas.microsoft.com/office/drawing/2014/main" id="{F3310B56-BCA5-4744-B4C1-F3FD548DECC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503"/>
          <a:stretch/>
        </p:blipFill>
        <p:spPr bwMode="auto">
          <a:xfrm>
            <a:off x="5201207" y="866417"/>
            <a:ext cx="3695490" cy="301031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187A8A3-D137-42D7-A78D-EFBE1B32C1DB}"/>
              </a:ext>
            </a:extLst>
          </p:cNvPr>
          <p:cNvSpPr/>
          <p:nvPr/>
        </p:nvSpPr>
        <p:spPr>
          <a:xfrm>
            <a:off x="3258588" y="3867926"/>
            <a:ext cx="5428536" cy="769441"/>
          </a:xfrm>
          <a:prstGeom prst="rect">
            <a:avLst/>
          </a:prstGeom>
        </p:spPr>
        <p:txBody>
          <a:bodyPr wrap="square">
            <a:spAutoFit/>
          </a:bodyPr>
          <a:lstStyle/>
          <a:p>
            <a:r>
              <a:rPr lang="en-US" sz="2400" b="1" dirty="0">
                <a:ln>
                  <a:solidFill>
                    <a:schemeClr val="tx2"/>
                  </a:solidFill>
                </a:ln>
                <a:solidFill>
                  <a:srgbClr val="99FF99"/>
                </a:solidFill>
              </a:rPr>
              <a:t>Farallon Camel Cricket </a:t>
            </a:r>
          </a:p>
          <a:p>
            <a:r>
              <a:rPr lang="en-US" sz="2000" i="1" dirty="0">
                <a:solidFill>
                  <a:srgbClr val="99FF99"/>
                </a:solidFill>
              </a:rPr>
              <a:t>(</a:t>
            </a:r>
            <a:r>
              <a:rPr lang="en-US" sz="2000" i="1" dirty="0" err="1">
                <a:solidFill>
                  <a:srgbClr val="99FF99"/>
                </a:solidFill>
              </a:rPr>
              <a:t>Farallonophilus</a:t>
            </a:r>
            <a:r>
              <a:rPr lang="en-US" sz="2000" i="1" dirty="0">
                <a:solidFill>
                  <a:srgbClr val="99FF99"/>
                </a:solidFill>
              </a:rPr>
              <a:t> </a:t>
            </a:r>
            <a:r>
              <a:rPr lang="en-US" sz="2000" i="1" dirty="0" err="1">
                <a:solidFill>
                  <a:srgbClr val="99FF99"/>
                </a:solidFill>
              </a:rPr>
              <a:t>cavernicolus</a:t>
            </a:r>
            <a:r>
              <a:rPr lang="en-US" sz="2000" i="1" dirty="0">
                <a:solidFill>
                  <a:srgbClr val="99FF99"/>
                </a:solidFill>
              </a:rPr>
              <a:t>)</a:t>
            </a:r>
          </a:p>
        </p:txBody>
      </p:sp>
      <p:sp>
        <p:nvSpPr>
          <p:cNvPr id="10" name="Rectangle 9">
            <a:extLst>
              <a:ext uri="{FF2B5EF4-FFF2-40B4-BE49-F238E27FC236}">
                <a16:creationId xmlns:a16="http://schemas.microsoft.com/office/drawing/2014/main" id="{4350FB76-7A3F-4875-B748-3990C37BD226}"/>
              </a:ext>
            </a:extLst>
          </p:cNvPr>
          <p:cNvSpPr/>
          <p:nvPr/>
        </p:nvSpPr>
        <p:spPr>
          <a:xfrm>
            <a:off x="839585" y="5742370"/>
            <a:ext cx="3732415" cy="769441"/>
          </a:xfrm>
          <a:prstGeom prst="rect">
            <a:avLst/>
          </a:prstGeom>
        </p:spPr>
        <p:txBody>
          <a:bodyPr wrap="square">
            <a:spAutoFit/>
          </a:bodyPr>
          <a:lstStyle/>
          <a:p>
            <a:pPr algn="r"/>
            <a:r>
              <a:rPr lang="en-US" sz="2400" b="1" dirty="0">
                <a:ln>
                  <a:solidFill>
                    <a:schemeClr val="tx2"/>
                  </a:solidFill>
                </a:ln>
                <a:solidFill>
                  <a:srgbClr val="99FF99"/>
                </a:solidFill>
              </a:rPr>
              <a:t>Maritime goldfield </a:t>
            </a:r>
          </a:p>
          <a:p>
            <a:pPr algn="r"/>
            <a:r>
              <a:rPr lang="en-US" sz="2000" i="1" dirty="0">
                <a:solidFill>
                  <a:srgbClr val="99FF99"/>
                </a:solidFill>
              </a:rPr>
              <a:t>(</a:t>
            </a:r>
            <a:r>
              <a:rPr lang="en-US" sz="2000" i="1" dirty="0" err="1">
                <a:solidFill>
                  <a:srgbClr val="99FF99"/>
                </a:solidFill>
              </a:rPr>
              <a:t>Lasthenia</a:t>
            </a:r>
            <a:r>
              <a:rPr lang="en-US" sz="2000" i="1" dirty="0">
                <a:solidFill>
                  <a:srgbClr val="99FF99"/>
                </a:solidFill>
              </a:rPr>
              <a:t> </a:t>
            </a:r>
            <a:r>
              <a:rPr lang="en-US" sz="2000" i="1" dirty="0" err="1">
                <a:solidFill>
                  <a:srgbClr val="99FF99"/>
                </a:solidFill>
              </a:rPr>
              <a:t>maritima</a:t>
            </a:r>
            <a:r>
              <a:rPr lang="en-US" sz="2000" dirty="0">
                <a:solidFill>
                  <a:srgbClr val="99FF99"/>
                </a:solidFill>
              </a:rPr>
              <a:t>)</a:t>
            </a:r>
          </a:p>
        </p:txBody>
      </p:sp>
    </p:spTree>
    <p:extLst>
      <p:ext uri="{BB962C8B-B14F-4D97-AF65-F5344CB8AC3E}">
        <p14:creationId xmlns:p14="http://schemas.microsoft.com/office/powerpoint/2010/main" val="30102805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104" name="Picture 8" descr="https://public-media.smithsonianmag.com/filer/9e/43/9e43e596-fe13-4071-921e-28388375d002/017_bendilley_gough2014_131_email.jpg">
            <a:extLst>
              <a:ext uri="{FF2B5EF4-FFF2-40B4-BE49-F238E27FC236}">
                <a16:creationId xmlns:a16="http://schemas.microsoft.com/office/drawing/2014/main" id="{EA38E8A5-0CCC-432C-BC9A-551E0AFAE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19137"/>
            <a:ext cx="9144000" cy="613886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D6A527D-C9DE-44E7-80DB-B8D46E874903}"/>
              </a:ext>
            </a:extLst>
          </p:cNvPr>
          <p:cNvSpPr/>
          <p:nvPr/>
        </p:nvSpPr>
        <p:spPr>
          <a:xfrm>
            <a:off x="3562838" y="1247194"/>
            <a:ext cx="5581162" cy="954107"/>
          </a:xfrm>
          <a:prstGeom prst="rect">
            <a:avLst/>
          </a:prstGeom>
        </p:spPr>
        <p:txBody>
          <a:bodyPr wrap="square">
            <a:spAutoFit/>
          </a:bodyPr>
          <a:lstStyle/>
          <a:p>
            <a:pPr algn="r"/>
            <a:r>
              <a:rPr lang="en-US" sz="2000" dirty="0">
                <a:ln>
                  <a:solidFill>
                    <a:schemeClr val="tx2"/>
                  </a:solidFill>
                </a:ln>
                <a:solidFill>
                  <a:srgbClr val="99FF99"/>
                </a:solidFill>
              </a:rPr>
              <a:t>A mouse on Gough Island attacks an </a:t>
            </a:r>
          </a:p>
          <a:p>
            <a:pPr algn="r"/>
            <a:r>
              <a:rPr lang="en-US" sz="2000" dirty="0">
                <a:ln>
                  <a:solidFill>
                    <a:schemeClr val="tx2"/>
                  </a:solidFill>
                </a:ln>
                <a:solidFill>
                  <a:srgbClr val="99FF99"/>
                </a:solidFill>
              </a:rPr>
              <a:t>endangered Tristan Albatross chick. </a:t>
            </a:r>
          </a:p>
          <a:p>
            <a:pPr algn="r"/>
            <a:r>
              <a:rPr lang="en-US" sz="1400" i="1" dirty="0">
                <a:ln>
                  <a:solidFill>
                    <a:schemeClr val="tx2"/>
                  </a:solidFill>
                </a:ln>
                <a:solidFill>
                  <a:srgbClr val="99FF99"/>
                </a:solidFill>
              </a:rPr>
              <a:t>Smithsonian Magazine,  April 18, 2016</a:t>
            </a:r>
          </a:p>
        </p:txBody>
      </p:sp>
      <p:sp>
        <p:nvSpPr>
          <p:cNvPr id="7" name="TextBox 6">
            <a:extLst>
              <a:ext uri="{FF2B5EF4-FFF2-40B4-BE49-F238E27FC236}">
                <a16:creationId xmlns:a16="http://schemas.microsoft.com/office/drawing/2014/main" id="{426A6505-FF64-4F6B-B6F9-C36AFF1C0A5C}"/>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1651039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002140"/>
            <a:ext cx="9144000" cy="1384995"/>
          </a:xfrm>
          <a:prstGeom prst="rect">
            <a:avLst/>
          </a:prstGeom>
          <a:noFill/>
        </p:spPr>
        <p:txBody>
          <a:bodyPr wrap="square" rtlCol="0">
            <a:spAutoFit/>
          </a:bodyPr>
          <a:lstStyle/>
          <a:p>
            <a:pPr algn="ctr"/>
            <a:r>
              <a:rPr lang="en-US" sz="2800" b="1" dirty="0">
                <a:ln>
                  <a:solidFill>
                    <a:schemeClr val="tx2"/>
                  </a:solidFill>
                </a:ln>
                <a:solidFill>
                  <a:srgbClr val="99FF99"/>
                </a:solidFill>
                <a:effectLst/>
              </a:rPr>
              <a:t>Hydrobatidae – STORM-PETREL FAMILY</a:t>
            </a:r>
          </a:p>
          <a:p>
            <a:pPr lvl="1"/>
            <a:r>
              <a:rPr lang="en-US" sz="2800" b="1" dirty="0">
                <a:ln>
                  <a:solidFill>
                    <a:schemeClr val="tx2"/>
                  </a:solidFill>
                </a:ln>
                <a:solidFill>
                  <a:srgbClr val="99FF99"/>
                </a:solidFill>
                <a:effectLst/>
              </a:rPr>
              <a:t>Ashy </a:t>
            </a:r>
            <a:r>
              <a:rPr lang="en-US" sz="2800" b="1" dirty="0">
                <a:ln>
                  <a:solidFill>
                    <a:schemeClr val="tx2"/>
                  </a:solidFill>
                </a:ln>
                <a:solidFill>
                  <a:srgbClr val="99FF99"/>
                </a:solidFill>
              </a:rPr>
              <a:t>Storm-Petrel                         Leach’s Storm-Petrel</a:t>
            </a:r>
            <a:endParaRPr lang="en-US" sz="2800" i="1" dirty="0">
              <a:ln>
                <a:solidFill>
                  <a:schemeClr val="tx2"/>
                </a:solidFill>
              </a:ln>
              <a:solidFill>
                <a:srgbClr val="99FF99"/>
              </a:solidFill>
            </a:endParaRPr>
          </a:p>
          <a:p>
            <a:pPr marL="1200150" lvl="2" indent="-285750">
              <a:buFont typeface="Arial" panose="020B0604020202020204" pitchFamily="34" charset="0"/>
              <a:buChar char="•"/>
            </a:pPr>
            <a:endParaRPr lang="en-US" sz="2800" b="1" dirty="0">
              <a:ln>
                <a:solidFill>
                  <a:schemeClr val="tx2"/>
                </a:solidFill>
              </a:ln>
              <a:solidFill>
                <a:srgbClr val="99FF99"/>
              </a:solidFill>
              <a:effectLst/>
            </a:endParaRPr>
          </a:p>
        </p:txBody>
      </p:sp>
      <p:pic>
        <p:nvPicPr>
          <p:cNvPr id="3080" name="Picture 8" descr="Lesp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968" r="10169"/>
          <a:stretch/>
        </p:blipFill>
        <p:spPr bwMode="auto">
          <a:xfrm flipH="1">
            <a:off x="4746567" y="2107564"/>
            <a:ext cx="4397433" cy="4135294"/>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Ashystormpetrel.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9" y="2119745"/>
            <a:ext cx="4569781" cy="412311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65EEC4A-0349-4A4F-94C7-07DAFF3A3371}"/>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27234798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proxy.duckduckgo.com/iu/?u=https%3A%2F%2Ftse3.mm.bing.net%2Fth%3Fid%3DOIP.zsisoJQIVlE2JBoQ35TtOQHaE_%26pid%3DApi&amp;f=1">
            <a:extLst>
              <a:ext uri="{FF2B5EF4-FFF2-40B4-BE49-F238E27FC236}">
                <a16:creationId xmlns:a16="http://schemas.microsoft.com/office/drawing/2014/main" id="{9BCF1B01-BB0A-40F3-8D0A-62FD3F0A4B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04127"/>
            <a:ext cx="9144000" cy="615387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0439AD0-9C62-4F4C-988D-E90E5D4DBE13}"/>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11211283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4775"/>
            <a:ext cx="6033497" cy="3982108"/>
          </a:xfrm>
          <a:prstGeom prst="rect">
            <a:avLst/>
          </a:prstGeom>
        </p:spPr>
      </p:pic>
      <p:sp>
        <p:nvSpPr>
          <p:cNvPr id="10" name="TextBox 9"/>
          <p:cNvSpPr txBox="1"/>
          <p:nvPr/>
        </p:nvSpPr>
        <p:spPr>
          <a:xfrm>
            <a:off x="-389467" y="1831575"/>
            <a:ext cx="3539067" cy="523220"/>
          </a:xfrm>
          <a:prstGeom prst="rect">
            <a:avLst/>
          </a:prstGeom>
          <a:noFill/>
        </p:spPr>
        <p:txBody>
          <a:bodyPr wrap="square" rtlCol="0">
            <a:spAutoFit/>
          </a:bodyPr>
          <a:lstStyle/>
          <a:p>
            <a:pPr lvl="1"/>
            <a:r>
              <a:rPr lang="en-US" sz="2800" b="1" dirty="0">
                <a:ln>
                  <a:solidFill>
                    <a:schemeClr val="tx2"/>
                  </a:solidFill>
                </a:ln>
                <a:solidFill>
                  <a:srgbClr val="99FF99"/>
                </a:solidFill>
              </a:rPr>
              <a:t>Burrowing Owl</a:t>
            </a:r>
            <a:endParaRPr lang="en-US" sz="2800" i="1" dirty="0">
              <a:ln>
                <a:solidFill>
                  <a:schemeClr val="tx2"/>
                </a:solidFill>
              </a:ln>
              <a:solidFill>
                <a:srgbClr val="99FF99"/>
              </a:solidFill>
            </a:endParaRPr>
          </a:p>
        </p:txBody>
      </p:sp>
      <p:pic>
        <p:nvPicPr>
          <p:cNvPr id="22530" name="Picture 2" descr="http://4.bp.blogspot.com/_1zIHPEuZ4Xw/S_w0YTLjceI/AAAAAAAABa0/rh8D7xbhS2Q/s1600/ASSP+carnag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3890"/>
          <a:stretch/>
        </p:blipFill>
        <p:spPr bwMode="auto">
          <a:xfrm>
            <a:off x="4572000" y="2867298"/>
            <a:ext cx="4572000" cy="398210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610100" y="2867298"/>
            <a:ext cx="4533900" cy="523220"/>
          </a:xfrm>
          <a:prstGeom prst="rect">
            <a:avLst/>
          </a:prstGeom>
          <a:noFill/>
        </p:spPr>
        <p:txBody>
          <a:bodyPr wrap="square" rtlCol="0">
            <a:spAutoFit/>
          </a:bodyPr>
          <a:lstStyle/>
          <a:p>
            <a:pPr lvl="1"/>
            <a:r>
              <a:rPr lang="en-US" sz="2800" b="1" dirty="0">
                <a:ln>
                  <a:solidFill>
                    <a:schemeClr val="tx2"/>
                  </a:solidFill>
                </a:ln>
                <a:solidFill>
                  <a:srgbClr val="99FF99"/>
                </a:solidFill>
              </a:rPr>
              <a:t>Ashy Storm-Petrel </a:t>
            </a:r>
            <a:endParaRPr lang="en-US" sz="2800" i="1" dirty="0">
              <a:ln>
                <a:solidFill>
                  <a:schemeClr val="tx2"/>
                </a:solidFill>
              </a:ln>
              <a:solidFill>
                <a:srgbClr val="99FF99"/>
              </a:solidFill>
            </a:endParaRPr>
          </a:p>
        </p:txBody>
      </p:sp>
      <p:sp>
        <p:nvSpPr>
          <p:cNvPr id="13" name="TextBox 12">
            <a:extLst>
              <a:ext uri="{FF2B5EF4-FFF2-40B4-BE49-F238E27FC236}">
                <a16:creationId xmlns:a16="http://schemas.microsoft.com/office/drawing/2014/main" id="{F9CAF0EA-07B7-4BC1-BC10-0ED1C7E12B8D}"/>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367300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b="19317"/>
          <a:stretch/>
        </p:blipFill>
        <p:spPr>
          <a:xfrm>
            <a:off x="7764088" y="5793709"/>
            <a:ext cx="1313411" cy="977007"/>
          </a:xfrm>
          <a:prstGeom prst="rect">
            <a:avLst/>
          </a:prstGeom>
          <a:effectLst>
            <a:glow rad="63500">
              <a:srgbClr val="99FFCC"/>
            </a:glow>
            <a:outerShdw blurRad="50800" dist="50800" dir="5400000" algn="ctr" rotWithShape="0">
              <a:srgbClr val="99FF99"/>
            </a:outerShdw>
          </a:effectLst>
        </p:spPr>
      </p:pic>
      <p:pic>
        <p:nvPicPr>
          <p:cNvPr id="21506" name="Picture 2" descr="http://upload.wikimedia.org/wikipedia/commons/3/39/Albert_Bierstadt_-_Farallon_Islands_(187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18"/>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3657" y="6401384"/>
            <a:ext cx="2940228" cy="276999"/>
          </a:xfrm>
          <a:prstGeom prst="rect">
            <a:avLst/>
          </a:prstGeom>
        </p:spPr>
        <p:txBody>
          <a:bodyPr wrap="none">
            <a:spAutoFit/>
          </a:bodyPr>
          <a:lstStyle/>
          <a:p>
            <a:r>
              <a:rPr lang="de-DE" sz="1200" dirty="0">
                <a:solidFill>
                  <a:srgbClr val="00B0F0"/>
                </a:solidFill>
                <a:latin typeface="arial" panose="020B0604020202020204" pitchFamily="34" charset="0"/>
              </a:rPr>
              <a:t>Albert Bierstadt - Farallon Islands (1872)</a:t>
            </a:r>
            <a:endParaRPr lang="en-US" sz="1200" dirty="0">
              <a:solidFill>
                <a:srgbClr val="00B0F0"/>
              </a:solidFill>
            </a:endParaRPr>
          </a:p>
        </p:txBody>
      </p:sp>
    </p:spTree>
    <p:extLst>
      <p:ext uri="{BB962C8B-B14F-4D97-AF65-F5344CB8AC3E}">
        <p14:creationId xmlns:p14="http://schemas.microsoft.com/office/powerpoint/2010/main" val="3772407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nature.ca/notebooks/images/img/290_p_f3601_p.jpg"/>
          <p:cNvPicPr>
            <a:picLocks noChangeAspect="1" noChangeArrowheads="1"/>
          </p:cNvPicPr>
          <p:nvPr/>
        </p:nvPicPr>
        <p:blipFill rotWithShape="1">
          <a:blip r:embed="rId3">
            <a:extLst>
              <a:ext uri="{28A0092B-C50C-407E-A947-70E740481C1C}">
                <a14:useLocalDpi xmlns:a14="http://schemas.microsoft.com/office/drawing/2010/main" val="0"/>
              </a:ext>
            </a:extLst>
          </a:blip>
          <a:srcRect r="16594"/>
          <a:stretch/>
        </p:blipFill>
        <p:spPr bwMode="auto">
          <a:xfrm>
            <a:off x="1" y="13083"/>
            <a:ext cx="4887884" cy="341854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0042" y="2372981"/>
            <a:ext cx="4753149" cy="523220"/>
          </a:xfrm>
          <a:prstGeom prst="rect">
            <a:avLst/>
          </a:prstGeom>
        </p:spPr>
        <p:txBody>
          <a:bodyPr wrap="square">
            <a:spAutoFit/>
          </a:bodyPr>
          <a:lstStyle/>
          <a:p>
            <a:pPr algn="ctr"/>
            <a:r>
              <a:rPr lang="en-US" sz="2800" b="1" dirty="0">
                <a:ln>
                  <a:solidFill>
                    <a:schemeClr val="tx2"/>
                  </a:solidFill>
                </a:ln>
                <a:solidFill>
                  <a:srgbClr val="99FF99"/>
                </a:solidFill>
              </a:rPr>
              <a:t>Ocean Sunfish </a:t>
            </a:r>
            <a:r>
              <a:rPr lang="en-US" sz="2800" i="1" dirty="0">
                <a:ln>
                  <a:solidFill>
                    <a:schemeClr val="tx2"/>
                  </a:solidFill>
                </a:ln>
                <a:solidFill>
                  <a:srgbClr val="99FF99"/>
                </a:solidFill>
              </a:rPr>
              <a:t>Mola mola</a:t>
            </a:r>
          </a:p>
        </p:txBody>
      </p:sp>
      <p:pic>
        <p:nvPicPr>
          <p:cNvPr id="4" name="Picture 3">
            <a:extLst>
              <a:ext uri="{FF2B5EF4-FFF2-40B4-BE49-F238E27FC236}">
                <a16:creationId xmlns:a16="http://schemas.microsoft.com/office/drawing/2014/main" id="{6CE36CC1-45E4-4EDC-A25F-46335CF2022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1607" b="25412"/>
          <a:stretch/>
        </p:blipFill>
        <p:spPr>
          <a:xfrm>
            <a:off x="0" y="2867889"/>
            <a:ext cx="9156080" cy="3990110"/>
          </a:xfrm>
          <a:prstGeom prst="rect">
            <a:avLst/>
          </a:prstGeom>
        </p:spPr>
      </p:pic>
      <p:pic>
        <p:nvPicPr>
          <p:cNvPr id="5" name="Picture 4">
            <a:extLst>
              <a:ext uri="{FF2B5EF4-FFF2-40B4-BE49-F238E27FC236}">
                <a16:creationId xmlns:a16="http://schemas.microsoft.com/office/drawing/2014/main" id="{B02D60A0-B2A4-4334-A2BD-D0F577664F13}"/>
              </a:ext>
            </a:extLst>
          </p:cNvPr>
          <p:cNvPicPr>
            <a:picLocks noChangeAspect="1"/>
          </p:cNvPicPr>
          <p:nvPr/>
        </p:nvPicPr>
        <p:blipFill rotWithShape="1">
          <a:blip r:embed="rId5">
            <a:extLst>
              <a:ext uri="{28A0092B-C50C-407E-A947-70E740481C1C}">
                <a14:useLocalDpi xmlns:a14="http://schemas.microsoft.com/office/drawing/2010/main" val="0"/>
              </a:ext>
            </a:extLst>
          </a:blip>
          <a:srcRect t="13726" r="13158"/>
          <a:stretch/>
        </p:blipFill>
        <p:spPr>
          <a:xfrm flipH="1">
            <a:off x="4763193" y="-41849"/>
            <a:ext cx="4392887" cy="2896200"/>
          </a:xfrm>
          <a:prstGeom prst="rect">
            <a:avLst/>
          </a:prstGeom>
        </p:spPr>
      </p:pic>
      <p:sp>
        <p:nvSpPr>
          <p:cNvPr id="6" name="Rectangle 5">
            <a:extLst>
              <a:ext uri="{FF2B5EF4-FFF2-40B4-BE49-F238E27FC236}">
                <a16:creationId xmlns:a16="http://schemas.microsoft.com/office/drawing/2014/main" id="{0B1ADA0E-009D-48A7-B5D2-61113179DAFC}"/>
              </a:ext>
            </a:extLst>
          </p:cNvPr>
          <p:cNvSpPr/>
          <p:nvPr/>
        </p:nvSpPr>
        <p:spPr>
          <a:xfrm>
            <a:off x="4763192" y="2365727"/>
            <a:ext cx="4392888" cy="523220"/>
          </a:xfrm>
          <a:prstGeom prst="rect">
            <a:avLst/>
          </a:prstGeom>
        </p:spPr>
        <p:txBody>
          <a:bodyPr wrap="square">
            <a:spAutoFit/>
          </a:bodyPr>
          <a:lstStyle/>
          <a:p>
            <a:pPr lvl="1" algn="ctr"/>
            <a:r>
              <a:rPr lang="en-US" sz="2800" b="1" dirty="0">
                <a:ln>
                  <a:solidFill>
                    <a:schemeClr val="tx2"/>
                  </a:solidFill>
                </a:ln>
                <a:solidFill>
                  <a:srgbClr val="99FF99"/>
                </a:solidFill>
              </a:rPr>
              <a:t>Leatherback</a:t>
            </a:r>
            <a:r>
              <a:rPr lang="en-US" sz="2800" i="1" dirty="0">
                <a:ln>
                  <a:solidFill>
                    <a:schemeClr val="tx2"/>
                  </a:solidFill>
                </a:ln>
                <a:solidFill>
                  <a:srgbClr val="99FF99"/>
                </a:solidFill>
              </a:rPr>
              <a:t> </a:t>
            </a:r>
            <a:r>
              <a:rPr lang="en-US" sz="2800" b="1" dirty="0">
                <a:ln>
                  <a:solidFill>
                    <a:schemeClr val="tx2"/>
                  </a:solidFill>
                </a:ln>
                <a:solidFill>
                  <a:srgbClr val="99FF99"/>
                </a:solidFill>
              </a:rPr>
              <a:t>Sea Turtle</a:t>
            </a:r>
          </a:p>
        </p:txBody>
      </p:sp>
      <p:sp>
        <p:nvSpPr>
          <p:cNvPr id="7" name="Rectangle 6">
            <a:extLst>
              <a:ext uri="{FF2B5EF4-FFF2-40B4-BE49-F238E27FC236}">
                <a16:creationId xmlns:a16="http://schemas.microsoft.com/office/drawing/2014/main" id="{6F05F610-0562-4738-BCA4-0A13224EDD3F}"/>
              </a:ext>
            </a:extLst>
          </p:cNvPr>
          <p:cNvSpPr/>
          <p:nvPr/>
        </p:nvSpPr>
        <p:spPr>
          <a:xfrm>
            <a:off x="10042" y="6334780"/>
            <a:ext cx="9133957" cy="523220"/>
          </a:xfrm>
          <a:prstGeom prst="rect">
            <a:avLst/>
          </a:prstGeom>
        </p:spPr>
        <p:txBody>
          <a:bodyPr wrap="square">
            <a:spAutoFit/>
          </a:bodyPr>
          <a:lstStyle/>
          <a:p>
            <a:pPr algn="ctr"/>
            <a:r>
              <a:rPr lang="en-US" sz="2800" b="1" dirty="0">
                <a:ln>
                  <a:solidFill>
                    <a:schemeClr val="tx2"/>
                  </a:solidFill>
                </a:ln>
                <a:solidFill>
                  <a:srgbClr val="99FF99"/>
                </a:solidFill>
              </a:rPr>
              <a:t>Great White Shark </a:t>
            </a:r>
          </a:p>
        </p:txBody>
      </p:sp>
      <p:sp>
        <p:nvSpPr>
          <p:cNvPr id="9" name="Rectangle 8">
            <a:extLst>
              <a:ext uri="{FF2B5EF4-FFF2-40B4-BE49-F238E27FC236}">
                <a16:creationId xmlns:a16="http://schemas.microsoft.com/office/drawing/2014/main" id="{4498E799-FBA3-4119-9314-9C4993CF9FAD}"/>
              </a:ext>
            </a:extLst>
          </p:cNvPr>
          <p:cNvSpPr/>
          <p:nvPr/>
        </p:nvSpPr>
        <p:spPr>
          <a:xfrm>
            <a:off x="4680065" y="-13993"/>
            <a:ext cx="3212173" cy="307777"/>
          </a:xfrm>
          <a:prstGeom prst="rect">
            <a:avLst/>
          </a:prstGeom>
        </p:spPr>
        <p:txBody>
          <a:bodyPr wrap="square">
            <a:spAutoFit/>
          </a:bodyPr>
          <a:lstStyle/>
          <a:p>
            <a:r>
              <a:rPr lang="en-US" sz="1400" dirty="0"/>
              <a:t>© Enrique Aguirre</a:t>
            </a:r>
          </a:p>
        </p:txBody>
      </p:sp>
    </p:spTree>
    <p:extLst>
      <p:ext uri="{BB962C8B-B14F-4D97-AF65-F5344CB8AC3E}">
        <p14:creationId xmlns:p14="http://schemas.microsoft.com/office/powerpoint/2010/main" val="312738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536521" y="2371941"/>
            <a:ext cx="3607479" cy="3416320"/>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glow rad="228600">
                    <a:schemeClr val="accent1">
                      <a:satMod val="175000"/>
                      <a:alpha val="40000"/>
                    </a:schemeClr>
                  </a:glow>
                </a:effectLst>
              </a:rPr>
              <a:t>Gulf of the </a:t>
            </a:r>
          </a:p>
          <a:p>
            <a:pPr lvl="1" algn="ctr"/>
            <a:r>
              <a:rPr lang="en-US" sz="3600" b="1" dirty="0">
                <a:ln>
                  <a:solidFill>
                    <a:schemeClr val="tx2"/>
                  </a:solidFill>
                </a:ln>
                <a:solidFill>
                  <a:srgbClr val="99FF99"/>
                </a:solidFill>
                <a:effectLst>
                  <a:glow rad="228600">
                    <a:schemeClr val="accent1">
                      <a:satMod val="175000"/>
                      <a:alpha val="40000"/>
                    </a:schemeClr>
                  </a:glow>
                </a:effectLst>
              </a:rPr>
              <a:t>Farallones</a:t>
            </a:r>
          </a:p>
          <a:p>
            <a:pPr lvl="1" algn="ctr"/>
            <a:r>
              <a:rPr lang="en-US" sz="3600" b="1" dirty="0">
                <a:ln>
                  <a:solidFill>
                    <a:schemeClr val="tx2"/>
                  </a:solidFill>
                </a:ln>
                <a:solidFill>
                  <a:srgbClr val="99FF99"/>
                </a:solidFill>
                <a:effectLst>
                  <a:glow rad="228600">
                    <a:schemeClr val="accent1">
                      <a:satMod val="175000"/>
                      <a:alpha val="40000"/>
                    </a:schemeClr>
                  </a:glow>
                </a:effectLst>
              </a:rPr>
              <a:t>---</a:t>
            </a:r>
          </a:p>
          <a:p>
            <a:pPr lvl="1" algn="ctr"/>
            <a:r>
              <a:rPr lang="en-US" sz="3600" b="1" dirty="0">
                <a:ln>
                  <a:solidFill>
                    <a:schemeClr val="tx2"/>
                  </a:solidFill>
                </a:ln>
                <a:solidFill>
                  <a:srgbClr val="99FF99"/>
                </a:solidFill>
                <a:effectLst>
                  <a:glow rad="228600">
                    <a:schemeClr val="accent1">
                      <a:satMod val="175000"/>
                      <a:alpha val="40000"/>
                    </a:schemeClr>
                  </a:glow>
                </a:effectLst>
              </a:rPr>
              <a:t>36 species of marine mammals</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0645" t="19564" r="10968" b="8790"/>
          <a:stretch/>
        </p:blipFill>
        <p:spPr>
          <a:xfrm>
            <a:off x="-1" y="0"/>
            <a:ext cx="5536523" cy="6858000"/>
          </a:xfrm>
          <a:prstGeom prst="rect">
            <a:avLst/>
          </a:prstGeom>
          <a:ln w="38100">
            <a:solidFill>
              <a:srgbClr val="99FF99"/>
            </a:solidFill>
          </a:ln>
        </p:spPr>
      </p:pic>
    </p:spTree>
    <p:extLst>
      <p:ext uri="{BB962C8B-B14F-4D97-AF65-F5344CB8AC3E}">
        <p14:creationId xmlns:p14="http://schemas.microsoft.com/office/powerpoint/2010/main" val="267812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2667"/>
            <a:ext cx="9144000" cy="6265333"/>
          </a:xfrm>
          <a:prstGeom prst="rect">
            <a:avLst/>
          </a:prstGeom>
        </p:spPr>
      </p:pic>
      <p:sp>
        <p:nvSpPr>
          <p:cNvPr id="3" name="TextBox 2"/>
          <p:cNvSpPr txBox="1"/>
          <p:nvPr/>
        </p:nvSpPr>
        <p:spPr>
          <a:xfrm>
            <a:off x="0" y="0"/>
            <a:ext cx="9144000" cy="646331"/>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glow rad="228600">
                    <a:schemeClr val="accent1">
                      <a:satMod val="175000"/>
                      <a:alpha val="40000"/>
                    </a:schemeClr>
                  </a:glow>
                </a:effectLst>
              </a:rPr>
              <a:t>Gulf of the Farallones</a:t>
            </a:r>
          </a:p>
        </p:txBody>
      </p:sp>
    </p:spTree>
    <p:extLst>
      <p:ext uri="{BB962C8B-B14F-4D97-AF65-F5344CB8AC3E}">
        <p14:creationId xmlns:p14="http://schemas.microsoft.com/office/powerpoint/2010/main" val="354737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5878" cy="6991004"/>
          </a:xfrm>
          <a:prstGeom prst="rect">
            <a:avLst/>
          </a:prstGeom>
        </p:spPr>
      </p:pic>
      <p:sp>
        <p:nvSpPr>
          <p:cNvPr id="5" name="TextBox 4"/>
          <p:cNvSpPr txBox="1"/>
          <p:nvPr/>
        </p:nvSpPr>
        <p:spPr>
          <a:xfrm>
            <a:off x="1504604" y="2604466"/>
            <a:ext cx="6916189" cy="584775"/>
          </a:xfrm>
          <a:prstGeom prst="rect">
            <a:avLst/>
          </a:prstGeom>
          <a:noFill/>
          <a:ln>
            <a:noFill/>
          </a:ln>
        </p:spPr>
        <p:txBody>
          <a:bodyPr wrap="square" rtlCol="0">
            <a:spAutoFit/>
          </a:bodyPr>
          <a:lstStyle/>
          <a:p>
            <a:pPr lvl="1"/>
            <a:r>
              <a:rPr lang="en-US" sz="3200" b="1" dirty="0">
                <a:ln>
                  <a:solidFill>
                    <a:schemeClr val="tx2"/>
                  </a:solidFill>
                </a:ln>
                <a:solidFill>
                  <a:schemeClr val="accent5">
                    <a:lumMod val="60000"/>
                    <a:lumOff val="40000"/>
                  </a:schemeClr>
                </a:solidFill>
                <a:effectLst>
                  <a:glow rad="228600">
                    <a:schemeClr val="accent1">
                      <a:satMod val="175000"/>
                      <a:alpha val="40000"/>
                    </a:schemeClr>
                  </a:glow>
                </a:effectLst>
              </a:rPr>
              <a:t>west</a:t>
            </a:r>
            <a:r>
              <a:rPr lang="en-US" sz="3200" b="1" dirty="0">
                <a:ln>
                  <a:solidFill>
                    <a:schemeClr val="tx2"/>
                  </a:solidFill>
                </a:ln>
                <a:solidFill>
                  <a:srgbClr val="99FF99"/>
                </a:solidFill>
                <a:effectLst>
                  <a:glow rad="228600">
                    <a:schemeClr val="accent1">
                      <a:satMod val="175000"/>
                      <a:alpha val="40000"/>
                    </a:schemeClr>
                  </a:glow>
                </a:effectLst>
              </a:rPr>
              <a:t>        PACIFIC OCEAN 	</a:t>
            </a:r>
            <a:r>
              <a:rPr lang="en-US" sz="3200" b="1" dirty="0">
                <a:ln>
                  <a:solidFill>
                    <a:schemeClr val="tx2"/>
                  </a:solidFill>
                </a:ln>
                <a:solidFill>
                  <a:schemeClr val="accent5">
                    <a:lumMod val="60000"/>
                    <a:lumOff val="40000"/>
                  </a:schemeClr>
                </a:solidFill>
                <a:effectLst>
                  <a:glow rad="228600">
                    <a:schemeClr val="accent1">
                      <a:satMod val="175000"/>
                      <a:alpha val="40000"/>
                    </a:schemeClr>
                  </a:glow>
                </a:effectLst>
              </a:rPr>
              <a:t>east</a:t>
            </a:r>
          </a:p>
        </p:txBody>
      </p:sp>
    </p:spTree>
    <p:extLst>
      <p:ext uri="{BB962C8B-B14F-4D97-AF65-F5344CB8AC3E}">
        <p14:creationId xmlns:p14="http://schemas.microsoft.com/office/powerpoint/2010/main" val="1688871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86367"/>
            <a:ext cx="9144000" cy="646331"/>
          </a:xfrm>
          <a:prstGeom prst="rect">
            <a:avLst/>
          </a:prstGeom>
          <a:noFill/>
          <a:ln>
            <a:noFill/>
          </a:ln>
        </p:spPr>
        <p:txBody>
          <a:bodyPr wrap="square" rtlCol="0">
            <a:spAutoFit/>
          </a:bodyPr>
          <a:lstStyle/>
          <a:p>
            <a:pPr lvl="1" algn="ctr"/>
            <a:r>
              <a:rPr lang="en-US" sz="3600" b="1" dirty="0">
                <a:ln>
                  <a:solidFill>
                    <a:schemeClr val="tx2"/>
                  </a:solidFill>
                </a:ln>
                <a:solidFill>
                  <a:srgbClr val="FFFF00"/>
                </a:solidFill>
                <a:effectLst/>
              </a:rPr>
              <a:t>Seabird breeding season: April – July</a:t>
            </a:r>
            <a:endParaRPr lang="en-US" sz="3600" i="1" dirty="0">
              <a:ln>
                <a:solidFill>
                  <a:schemeClr val="tx2"/>
                </a:solidFill>
              </a:ln>
              <a:solidFill>
                <a:srgbClr val="FFFF00"/>
              </a:solidFill>
              <a:effectLst/>
            </a:endParaRPr>
          </a:p>
        </p:txBody>
      </p:sp>
      <p:sp>
        <p:nvSpPr>
          <p:cNvPr id="4" name="TextBox 3"/>
          <p:cNvSpPr txBox="1"/>
          <p:nvPr/>
        </p:nvSpPr>
        <p:spPr>
          <a:xfrm>
            <a:off x="1246910" y="729067"/>
            <a:ext cx="6434050" cy="646331"/>
          </a:xfrm>
          <a:prstGeom prst="rect">
            <a:avLst/>
          </a:prstGeom>
          <a:noFill/>
        </p:spPr>
        <p:txBody>
          <a:bodyPr wrap="square" rtlCol="0">
            <a:spAutoFit/>
          </a:bodyPr>
          <a:lstStyle/>
          <a:p>
            <a:pPr algn="ctr">
              <a:spcAft>
                <a:spcPts val="600"/>
              </a:spcAft>
            </a:pPr>
            <a:r>
              <a:rPr lang="en-US" sz="3600" b="1" dirty="0">
                <a:ln>
                  <a:solidFill>
                    <a:schemeClr val="tx2"/>
                  </a:solidFill>
                </a:ln>
                <a:solidFill>
                  <a:srgbClr val="99FF99"/>
                </a:solidFill>
                <a:effectLst/>
              </a:rPr>
              <a:t>13-14 species</a:t>
            </a:r>
          </a:p>
        </p:txBody>
      </p:sp>
      <p:pic>
        <p:nvPicPr>
          <p:cNvPr id="8" name="Picture 2" descr="https://upload.wikimedia.org/wikipedia/commons/e/e5/Tufted_Puffin_Alaska_%28cropped%29.jpg">
            <a:extLst>
              <a:ext uri="{FF2B5EF4-FFF2-40B4-BE49-F238E27FC236}">
                <a16:creationId xmlns:a16="http://schemas.microsoft.com/office/drawing/2014/main" id="{173DBCB8-6D2D-433E-B509-D62913BCA3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396"/>
          <a:stretch/>
        </p:blipFill>
        <p:spPr bwMode="auto">
          <a:xfrm>
            <a:off x="1492488" y="1375399"/>
            <a:ext cx="6235223" cy="5231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4370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FACE8DF-8520-42A7-9B53-0F08A32C5118}"/>
              </a:ext>
            </a:extLst>
          </p:cNvPr>
          <p:cNvPicPr>
            <a:picLocks noChangeAspect="1"/>
          </p:cNvPicPr>
          <p:nvPr/>
        </p:nvPicPr>
        <p:blipFill rotWithShape="1">
          <a:blip r:embed="rId2">
            <a:extLst>
              <a:ext uri="{28A0092B-C50C-407E-A947-70E740481C1C}">
                <a14:useLocalDpi xmlns:a14="http://schemas.microsoft.com/office/drawing/2010/main" val="0"/>
              </a:ext>
            </a:extLst>
          </a:blip>
          <a:srcRect l="11133"/>
          <a:stretch/>
        </p:blipFill>
        <p:spPr>
          <a:xfrm>
            <a:off x="0" y="0"/>
            <a:ext cx="9144000" cy="6858000"/>
          </a:xfrm>
          <a:prstGeom prst="rect">
            <a:avLst/>
          </a:prstGeom>
        </p:spPr>
      </p:pic>
      <p:sp>
        <p:nvSpPr>
          <p:cNvPr id="4" name="Rectangle 3">
            <a:extLst>
              <a:ext uri="{FF2B5EF4-FFF2-40B4-BE49-F238E27FC236}">
                <a16:creationId xmlns:a16="http://schemas.microsoft.com/office/drawing/2014/main" id="{A0B4DA15-BF06-4E29-AA78-BBBC6AB4B08E}"/>
              </a:ext>
            </a:extLst>
          </p:cNvPr>
          <p:cNvSpPr/>
          <p:nvPr/>
        </p:nvSpPr>
        <p:spPr>
          <a:xfrm>
            <a:off x="0" y="6064143"/>
            <a:ext cx="9123218" cy="646331"/>
          </a:xfrm>
          <a:prstGeom prst="rect">
            <a:avLst/>
          </a:prstGeom>
        </p:spPr>
        <p:txBody>
          <a:bodyPr wrap="square">
            <a:spAutoFit/>
          </a:bodyPr>
          <a:lstStyle/>
          <a:p>
            <a:pPr lvl="1" algn="ctr"/>
            <a:r>
              <a:rPr lang="en-US" sz="3600" b="1" dirty="0">
                <a:ln>
                  <a:solidFill>
                    <a:schemeClr val="tx2"/>
                  </a:solidFill>
                </a:ln>
                <a:solidFill>
                  <a:srgbClr val="99FF99"/>
                </a:solidFill>
              </a:rPr>
              <a:t>06-09-19</a:t>
            </a:r>
          </a:p>
        </p:txBody>
      </p:sp>
    </p:spTree>
    <p:extLst>
      <p:ext uri="{BB962C8B-B14F-4D97-AF65-F5344CB8AC3E}">
        <p14:creationId xmlns:p14="http://schemas.microsoft.com/office/powerpoint/2010/main" val="4253295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cience.kqed.org/quest/wp-content/uploads/poster_frames/WS116_Farallones_6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3307" y="910150"/>
            <a:ext cx="5977385" cy="33622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5636" t="15056" r="36363" b="18853"/>
          <a:stretch/>
        </p:blipFill>
        <p:spPr>
          <a:xfrm>
            <a:off x="-1" y="4463276"/>
            <a:ext cx="2942705" cy="2394724"/>
          </a:xfrm>
          <a:prstGeom prst="rect">
            <a:avLst/>
          </a:prstGeom>
        </p:spPr>
      </p:pic>
      <p:sp>
        <p:nvSpPr>
          <p:cNvPr id="14" name="Rectangle 13"/>
          <p:cNvSpPr/>
          <p:nvPr/>
        </p:nvSpPr>
        <p:spPr>
          <a:xfrm>
            <a:off x="1" y="4450344"/>
            <a:ext cx="1271848" cy="523220"/>
          </a:xfrm>
          <a:prstGeom prst="rect">
            <a:avLst/>
          </a:prstGeom>
        </p:spPr>
        <p:txBody>
          <a:bodyPr wrap="square">
            <a:spAutoFit/>
          </a:bodyPr>
          <a:lstStyle/>
          <a:p>
            <a:r>
              <a:rPr lang="en-US" sz="1400" dirty="0"/>
              <a:t>Scissor-tailed </a:t>
            </a:r>
          </a:p>
          <a:p>
            <a:r>
              <a:rPr lang="en-US" sz="1400" dirty="0"/>
              <a:t>Flycatcher </a:t>
            </a:r>
          </a:p>
        </p:txBody>
      </p:sp>
      <p:sp>
        <p:nvSpPr>
          <p:cNvPr id="15" name="Rectangle 14"/>
          <p:cNvSpPr/>
          <p:nvPr/>
        </p:nvSpPr>
        <p:spPr>
          <a:xfrm>
            <a:off x="0" y="6490742"/>
            <a:ext cx="2942705" cy="307777"/>
          </a:xfrm>
          <a:prstGeom prst="rect">
            <a:avLst/>
          </a:prstGeom>
        </p:spPr>
        <p:txBody>
          <a:bodyPr wrap="square">
            <a:spAutoFit/>
          </a:bodyPr>
          <a:lstStyle/>
          <a:p>
            <a:pPr algn="r"/>
            <a:r>
              <a:rPr lang="en-US" sz="1400" dirty="0"/>
              <a:t>© Larry Stone</a:t>
            </a:r>
          </a:p>
        </p:txBody>
      </p:sp>
      <p:sp>
        <p:nvSpPr>
          <p:cNvPr id="10" name="TextBox 9">
            <a:extLst>
              <a:ext uri="{FF2B5EF4-FFF2-40B4-BE49-F238E27FC236}">
                <a16:creationId xmlns:a16="http://schemas.microsoft.com/office/drawing/2014/main" id="{9749DF82-4C9D-48D3-AEDD-571030E2B1B3}"/>
              </a:ext>
            </a:extLst>
          </p:cNvPr>
          <p:cNvSpPr txBox="1"/>
          <p:nvPr/>
        </p:nvSpPr>
        <p:spPr>
          <a:xfrm>
            <a:off x="7160" y="4782"/>
            <a:ext cx="9136840" cy="646331"/>
          </a:xfrm>
          <a:prstGeom prst="rect">
            <a:avLst/>
          </a:prstGeom>
          <a:noFill/>
          <a:ln>
            <a:noFill/>
          </a:ln>
        </p:spPr>
        <p:txBody>
          <a:bodyPr wrap="square" rtlCol="0">
            <a:spAutoFit/>
          </a:bodyPr>
          <a:lstStyle/>
          <a:p>
            <a:pPr lvl="1" algn="ctr"/>
            <a:r>
              <a:rPr lang="en-US" sz="3600" b="1" dirty="0">
                <a:ln>
                  <a:solidFill>
                    <a:schemeClr val="tx2"/>
                  </a:solidFill>
                </a:ln>
                <a:solidFill>
                  <a:srgbClr val="FFFF00"/>
                </a:solidFill>
                <a:effectLst/>
              </a:rPr>
              <a:t>Largest bird species list of any USFWS refuge</a:t>
            </a:r>
            <a:endParaRPr lang="en-US" sz="3600" i="1" dirty="0">
              <a:ln>
                <a:solidFill>
                  <a:schemeClr val="tx2"/>
                </a:solidFill>
              </a:ln>
              <a:solidFill>
                <a:srgbClr val="99FF99"/>
              </a:solidFill>
              <a:effectLst/>
            </a:endParaRPr>
          </a:p>
        </p:txBody>
      </p:sp>
      <p:pic>
        <p:nvPicPr>
          <p:cNvPr id="16" name="Picture 2" descr="http://upload.wikimedia.org/wikipedia/commons/5/59/Northern_Gannet_2006_2.jpg">
            <a:extLst>
              <a:ext uri="{FF2B5EF4-FFF2-40B4-BE49-F238E27FC236}">
                <a16:creationId xmlns:a16="http://schemas.microsoft.com/office/drawing/2014/main" id="{B23A9C3B-84B1-445E-961F-51F4084FCCD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731" t="5904" r="10844" b="5033"/>
          <a:stretch/>
        </p:blipFill>
        <p:spPr bwMode="auto">
          <a:xfrm>
            <a:off x="5777934" y="4444568"/>
            <a:ext cx="3366065" cy="240865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21561E30-ED21-4580-8EF7-DAE7BF435119}"/>
              </a:ext>
            </a:extLst>
          </p:cNvPr>
          <p:cNvSpPr/>
          <p:nvPr/>
        </p:nvSpPr>
        <p:spPr>
          <a:xfrm>
            <a:off x="5714791" y="4444568"/>
            <a:ext cx="1746175" cy="307777"/>
          </a:xfrm>
          <a:prstGeom prst="rect">
            <a:avLst/>
          </a:prstGeom>
        </p:spPr>
        <p:txBody>
          <a:bodyPr wrap="square">
            <a:spAutoFit/>
          </a:bodyPr>
          <a:lstStyle/>
          <a:p>
            <a:r>
              <a:rPr lang="en-US" sz="1400" dirty="0"/>
              <a:t>Northern Gannet</a:t>
            </a:r>
          </a:p>
        </p:txBody>
      </p:sp>
    </p:spTree>
    <p:extLst>
      <p:ext uri="{BB962C8B-B14F-4D97-AF65-F5344CB8AC3E}">
        <p14:creationId xmlns:p14="http://schemas.microsoft.com/office/powerpoint/2010/main" val="2022851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3"/>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
        <AccountId xsi:nil="true"/>
        <AccountType/>
      </UserInfo>
    </Reviewed_x0020_By_x003f_>
    <Reviewed_x003f_ xmlns="b8c791ff-8839-41d3-a5c3-dadefa89be97">false</Reviewed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72F5B5BD-96D0-49B5-ABFF-74CE6501AD49}"/>
</file>

<file path=customXml/itemProps2.xml><?xml version="1.0" encoding="utf-8"?>
<ds:datastoreItem xmlns:ds="http://schemas.openxmlformats.org/officeDocument/2006/customXml" ds:itemID="{2D92BBCB-0857-47BF-BECB-E54A0C614CC5}"/>
</file>

<file path=customXml/itemProps3.xml><?xml version="1.0" encoding="utf-8"?>
<ds:datastoreItem xmlns:ds="http://schemas.openxmlformats.org/officeDocument/2006/customXml" ds:itemID="{6282F2FB-631E-477B-9CDD-E4C9AAA8E17B}"/>
</file>

<file path=docProps/app.xml><?xml version="1.0" encoding="utf-8"?>
<Properties xmlns="http://schemas.openxmlformats.org/officeDocument/2006/extended-properties" xmlns:vt="http://schemas.openxmlformats.org/officeDocument/2006/docPropsVTypes">
  <Template>Office Theme</Template>
  <TotalTime>5880</TotalTime>
  <Words>1044</Words>
  <Application>Microsoft Office PowerPoint</Application>
  <PresentationFormat>On-screen Show (4:3)</PresentationFormat>
  <Paragraphs>141</Paragraphs>
  <Slides>26</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Arial</vt:lpstr>
      <vt:lpstr>Calibri</vt:lpstr>
      <vt:lpstr>Calibri Light</vt:lpstr>
      <vt:lpstr>Garamond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Roger</dc:creator>
  <cp:lastModifiedBy>Roger Harris</cp:lastModifiedBy>
  <cp:revision>254</cp:revision>
  <dcterms:created xsi:type="dcterms:W3CDTF">2015-01-21T04:52:45Z</dcterms:created>
  <dcterms:modified xsi:type="dcterms:W3CDTF">2020-06-16T19:54:56Z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643700.000000000</vt:lpwstr>
  </property>
  <property fmtid="{D5CDD505-2E9C-101B-9397-08002B2CF9AE}" pid="3" name="ContentTypeId">
    <vt:lpwstr>0x010100AE725DA223521E4F8FF3AAF8EF66E35D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xd_ProgID">
    <vt:lpwstr/>
  </property>
  <property fmtid="{D5CDD505-2E9C-101B-9397-08002B2CF9AE}" pid="11" name="TemplateUrl">
    <vt:lpwstr/>
  </property>
</Properties>
</file>