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MP4" ContentType="video/mp4"/>
  <Default Extension="jpg" ContentType="image/jpeg"/>
  <Override PartName="/ppt/presentation.xml" ContentType="application/vnd.openxmlformats-officedocument.presentationml.presentation.main+xml"/>
  <Override PartName="/ppt/slides/slide2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8.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17.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notesSlides/notesSlide24.xml" ContentType="application/vnd.openxmlformats-officedocument.presentationml.notesSlide+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34"/>
  </p:notesMasterIdLst>
  <p:handoutMasterIdLst>
    <p:handoutMasterId r:id="rId35"/>
  </p:handoutMasterIdLst>
  <p:sldIdLst>
    <p:sldId id="322" r:id="rId2"/>
    <p:sldId id="430" r:id="rId3"/>
    <p:sldId id="387" r:id="rId4"/>
    <p:sldId id="438" r:id="rId5"/>
    <p:sldId id="334" r:id="rId6"/>
    <p:sldId id="428" r:id="rId7"/>
    <p:sldId id="333" r:id="rId8"/>
    <p:sldId id="332" r:id="rId9"/>
    <p:sldId id="392" r:id="rId10"/>
    <p:sldId id="424" r:id="rId11"/>
    <p:sldId id="442" r:id="rId12"/>
    <p:sldId id="399" r:id="rId13"/>
    <p:sldId id="443" r:id="rId14"/>
    <p:sldId id="393" r:id="rId15"/>
    <p:sldId id="366" r:id="rId16"/>
    <p:sldId id="432" r:id="rId17"/>
    <p:sldId id="394" r:id="rId18"/>
    <p:sldId id="419" r:id="rId19"/>
    <p:sldId id="266" r:id="rId20"/>
    <p:sldId id="395" r:id="rId21"/>
    <p:sldId id="315" r:id="rId22"/>
    <p:sldId id="267" r:id="rId23"/>
    <p:sldId id="397" r:id="rId24"/>
    <p:sldId id="373" r:id="rId25"/>
    <p:sldId id="371" r:id="rId26"/>
    <p:sldId id="446" r:id="rId27"/>
    <p:sldId id="441" r:id="rId28"/>
    <p:sldId id="447" r:id="rId29"/>
    <p:sldId id="448" r:id="rId30"/>
    <p:sldId id="449" r:id="rId31"/>
    <p:sldId id="450" r:id="rId32"/>
    <p:sldId id="317" r:id="rId33"/>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85541" autoAdjust="0"/>
  </p:normalViewPr>
  <p:slideViewPr>
    <p:cSldViewPr snapToGrid="0">
      <p:cViewPr varScale="1">
        <p:scale>
          <a:sx n="80" d="100"/>
          <a:sy n="80" d="100"/>
        </p:scale>
        <p:origin x="120" y="192"/>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7/12/2020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7/12/2020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10</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3084563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smtClean="0"/>
              <a:t>FWS utilized a Structured Decision Making (SDM) approach known as the Alternatives Selection Process.  </a:t>
            </a:r>
          </a:p>
          <a:p>
            <a:endParaRPr lang="en-US" sz="1300" b="1" dirty="0" smtClean="0"/>
          </a:p>
          <a:p>
            <a:r>
              <a:rPr lang="en-US" sz="1300" b="1" dirty="0" smtClean="0"/>
              <a:t>Environmental</a:t>
            </a:r>
            <a:r>
              <a:rPr lang="en-US" sz="1300" b="1" baseline="0" dirty="0" smtClean="0"/>
              <a:t> Concerns:  Biological, Physical, Social resources</a:t>
            </a:r>
          </a:p>
          <a:p>
            <a:endParaRPr lang="en-US" sz="1300" b="1" baseline="0" dirty="0" smtClean="0"/>
          </a:p>
          <a:p>
            <a:r>
              <a:rPr lang="en-US" sz="1300" b="1" baseline="0" dirty="0" smtClean="0"/>
              <a:t>Operational Considerations: </a:t>
            </a:r>
            <a:r>
              <a:rPr lang="en-US" sz="1200" b="1" i="0" u="none" strike="noStrike" kern="1200" baseline="0" dirty="0" smtClean="0">
                <a:solidFill>
                  <a:schemeClr val="tx1"/>
                </a:solidFill>
                <a:latin typeface="+mn-lt"/>
                <a:ea typeface="+mn-ea"/>
                <a:cs typeface="+mn-cs"/>
              </a:rPr>
              <a:t>efficacy of the method at eradicating mice, its legal availability, physical availability, safety to humans, logistics, research needs, and the time needed to obtain registration with the EPA.</a:t>
            </a:r>
            <a:endParaRPr lang="en-US" sz="1200" b="0" i="0" u="none" strike="noStrike" kern="1200" baseline="0" dirty="0" smtClean="0">
              <a:solidFill>
                <a:schemeClr val="tx1"/>
              </a:solidFill>
              <a:latin typeface="+mn-lt"/>
              <a:ea typeface="+mn-ea"/>
              <a:cs typeface="+mn-cs"/>
            </a:endParaRPr>
          </a:p>
          <a:p>
            <a:endParaRPr lang="en-US" sz="1300" b="1" dirty="0" smtClean="0"/>
          </a:p>
          <a:p>
            <a:r>
              <a:rPr lang="en-US" sz="1300" b="1" dirty="0" smtClean="0"/>
              <a:t>Minimum</a:t>
            </a:r>
            <a:r>
              <a:rPr lang="en-US" sz="1300" b="1" baseline="0" dirty="0" smtClean="0"/>
              <a:t> Operational Criteria:  Must be c</a:t>
            </a:r>
            <a:r>
              <a:rPr lang="en-US" sz="1200" b="1" i="0" u="none" strike="noStrike" kern="1200" baseline="0" dirty="0" smtClean="0">
                <a:solidFill>
                  <a:schemeClr val="tx1"/>
                </a:solidFill>
                <a:latin typeface="+mn-lt"/>
                <a:ea typeface="+mn-ea"/>
                <a:cs typeface="+mn-cs"/>
              </a:rPr>
              <a:t>onsistent with Refuge management guidelines, feasible to implement, and meet all safety and logistic requirements.</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Mitigation Considerations: Included protected resources from both toxicant impacts and disturbance impacts.</a:t>
            </a:r>
          </a:p>
          <a:p>
            <a:endParaRPr lang="en-US" sz="1300" dirty="0" smtClean="0"/>
          </a:p>
          <a:p>
            <a:r>
              <a:rPr lang="en-US" sz="1300" dirty="0" smtClean="0"/>
              <a:t>This </a:t>
            </a:r>
            <a:r>
              <a:rPr lang="en-US" sz="1300" dirty="0"/>
              <a:t>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r>
              <a:rPr lang="en-US" sz="1300" dirty="0" smtClean="0"/>
              <a:t>).</a:t>
            </a:r>
          </a:p>
          <a:p>
            <a:r>
              <a:rPr lang="en-US" sz="1300" dirty="0" smtClean="0"/>
              <a:t>After thorough vetting, 3 alternatives, including 2 action alternatives and one no action (status quo) alternative, were selected for analyses</a:t>
            </a:r>
            <a:r>
              <a:rPr lang="en-US" sz="1300" baseline="0" dirty="0" smtClean="0"/>
              <a:t> in the Environmental Impact Statement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13</a:t>
            </a:fld>
            <a:endParaRPr lang="en-US" dirty="0"/>
          </a:p>
        </p:txBody>
      </p:sp>
    </p:spTree>
    <p:extLst>
      <p:ext uri="{BB962C8B-B14F-4D97-AF65-F5344CB8AC3E}">
        <p14:creationId xmlns:p14="http://schemas.microsoft.com/office/powerpoint/2010/main" val="2835014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r>
              <a:rPr lang="en-US" b="1" dirty="0" smtClean="0"/>
              <a:t>Came 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14</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p>
          <a:p>
            <a:pPr marL="171450" indent="-171450">
              <a:buFont typeface="Arial" panose="020B0604020202020204" pitchFamily="34" charset="0"/>
              <a:buChar char="•"/>
            </a:pPr>
            <a:r>
              <a:rPr lang="en-US" baseline="0" dirty="0" smtClean="0"/>
              <a:t>Effective on mice in a single feeding</a:t>
            </a:r>
            <a:r>
              <a:rPr lang="en-US" baseline="0" dirty="0" smtClean="0"/>
              <a:t>.</a:t>
            </a:r>
          </a:p>
          <a:p>
            <a:pPr marL="171450" indent="-171450">
              <a:buFont typeface="Arial" panose="020B0604020202020204" pitchFamily="34" charset="0"/>
              <a:buChar char="•"/>
            </a:pPr>
            <a:r>
              <a:rPr lang="en-US" baseline="0" dirty="0" err="1" smtClean="0"/>
              <a:t>Diphacinone</a:t>
            </a:r>
            <a:r>
              <a:rPr lang="en-US" baseline="0" dirty="0" smtClean="0"/>
              <a:t> is not nearly as effective on mice and using it would risk failure.</a:t>
            </a:r>
            <a:endParaRPr lang="en-US" baseline="0" dirty="0" smtClean="0"/>
          </a:p>
          <a:p>
            <a:pPr marL="171450" indent="-171450">
              <a:buFont typeface="Arial" panose="020B0604020202020204" pitchFamily="34" charset="0"/>
              <a:buChar char="•"/>
            </a:pPr>
            <a:r>
              <a:rPr lang="en-US" baseline="0" dirty="0" smtClean="0"/>
              <a:t>One-off 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15</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16</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17</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21</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Every </a:t>
            </a:r>
            <a:r>
              <a:rPr lang="en-US" dirty="0" smtClean="0"/>
              <a:t>successful eradication project has utilized a rodenticide, and most of those used the rodenticide </a:t>
            </a:r>
            <a:r>
              <a:rPr lang="en-US" dirty="0" err="1" smtClean="0"/>
              <a:t>brodifacoum</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24</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Here are names of just a few islands in the US and abroad where successful rodent eradications have occurred.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We’ve incorporated lessons learned from these past projects to incorporate into our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Many of you may be familiar with </a:t>
            </a:r>
            <a:r>
              <a:rPr lang="en-US" b="1" baseline="0" dirty="0" err="1" smtClean="0"/>
              <a:t>Anacapa</a:t>
            </a:r>
            <a:r>
              <a:rPr lang="en-US" b="1" baseline="0" dirty="0" smtClean="0"/>
              <a:t> Island in Channel Islands National Park off southern California A successful rat eradication was conducted there in 2000-2001.</a:t>
            </a:r>
            <a:endParaRPr lang="en-US" b="1" baseline="0" dirty="0" smtClean="0"/>
          </a:p>
          <a:p>
            <a:r>
              <a:rPr lang="en-US" b="1" dirty="0" smtClean="0"/>
              <a:t>All of these islands used the</a:t>
            </a:r>
            <a:r>
              <a:rPr lang="en-US" b="1" baseline="0" dirty="0" smtClean="0"/>
              <a:t> same or similar methods to what we’re proposing on the </a:t>
            </a:r>
            <a:r>
              <a:rPr lang="en-US" b="1" baseline="0" dirty="0" err="1" smtClean="0"/>
              <a:t>Farallones</a:t>
            </a:r>
            <a:r>
              <a:rPr lang="en-US" b="1" baseline="0" dirty="0" smtClean="0"/>
              <a:t>.</a:t>
            </a:r>
            <a:endParaRPr lang="en-US" b="1" dirty="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6662756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16858491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that global seabird populations</a:t>
            </a:r>
            <a:r>
              <a:rPr lang="en-US" baseline="0" dirty="0" smtClean="0"/>
              <a:t> have declined nearly 70% since the 1950s.</a:t>
            </a:r>
          </a:p>
          <a:p>
            <a:r>
              <a:rPr lang="en-US" baseline="0" dirty="0" smtClean="0"/>
              <a:t>The family of species containing the Ashy Storm-Petrel are the most threatened. </a:t>
            </a:r>
          </a:p>
          <a:p>
            <a:r>
              <a:rPr lang="en-US" baseline="0" dirty="0" smtClean="0"/>
              <a:t>A 2016 report by Greater </a:t>
            </a:r>
            <a:r>
              <a:rPr lang="en-US" baseline="0" dirty="0" err="1" smtClean="0"/>
              <a:t>Farallones</a:t>
            </a:r>
            <a:r>
              <a:rPr lang="en-US" baseline="0" dirty="0" smtClean="0"/>
              <a:t> National Marine Sanctuary reported that climate change is one of the greatest threat to the marine ecosystem and that:</a:t>
            </a:r>
          </a:p>
          <a:p>
            <a:pPr marL="285750" marR="0" lvl="0" indent="-28575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Char char="•"/>
              <a:tabLst/>
              <a:defRPr/>
            </a:pPr>
            <a:r>
              <a:rPr lang="en-US" dirty="0" smtClean="0"/>
              <a:t>Impact of invasive species exacerbated by climate change; and</a:t>
            </a:r>
          </a:p>
          <a:p>
            <a:pPr marL="285750" indent="-285750">
              <a:spcAft>
                <a:spcPts val="1800"/>
              </a:spcAft>
              <a:buClr>
                <a:srgbClr val="F1730C"/>
              </a:buClr>
              <a:buFont typeface="Arial" panose="020B0604020202020204" pitchFamily="34" charset="0"/>
              <a:buChar char="•"/>
            </a:pPr>
            <a:r>
              <a:rPr lang="en-US" dirty="0" smtClean="0"/>
              <a:t>Invasive species management is a “key tool” in addressing climate change impacts </a:t>
            </a:r>
          </a:p>
          <a:p>
            <a:pPr marL="0" marR="0" lvl="0" indent="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None/>
              <a:tabLst/>
              <a:defRPr/>
            </a:pPr>
            <a:r>
              <a:rPr lang="en-US" sz="1400" dirty="0" smtClean="0"/>
              <a:t>Greater </a:t>
            </a:r>
            <a:r>
              <a:rPr lang="en-US" sz="1400" dirty="0" err="1" smtClean="0"/>
              <a:t>Farallones</a:t>
            </a:r>
            <a:r>
              <a:rPr lang="en-US" sz="1400" dirty="0" smtClean="0"/>
              <a:t> National Marine Sanctuary Climate Adaptation Plan (2016)</a:t>
            </a:r>
          </a:p>
          <a:p>
            <a:pPr marL="0" indent="0">
              <a:spcAft>
                <a:spcPts val="1800"/>
              </a:spcAft>
              <a:buClr>
                <a:srgbClr val="F1730C"/>
              </a:buClr>
              <a:buFont typeface="Arial" panose="020B0604020202020204" pitchFamily="34" charset="0"/>
              <a:buNone/>
            </a:pPr>
            <a:endParaRPr lang="en-US" sz="1400"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19671385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Estimated that global seabird populations</a:t>
            </a:r>
            <a:r>
              <a:rPr lang="en-US" baseline="0" dirty="0" smtClean="0"/>
              <a:t> have declined nearly 70% since the 1950s.</a:t>
            </a:r>
          </a:p>
          <a:p>
            <a:r>
              <a:rPr lang="en-US" baseline="0" dirty="0" smtClean="0"/>
              <a:t>The family of species containing the Ashy Storm-Petrel are the most threatened. </a:t>
            </a:r>
          </a:p>
          <a:p>
            <a:r>
              <a:rPr lang="en-US" baseline="0" dirty="0" smtClean="0"/>
              <a:t>A 2016 report by Greater </a:t>
            </a:r>
            <a:r>
              <a:rPr lang="en-US" baseline="0" dirty="0" err="1" smtClean="0"/>
              <a:t>Farallones</a:t>
            </a:r>
            <a:r>
              <a:rPr lang="en-US" baseline="0" dirty="0" smtClean="0"/>
              <a:t> National Marine Sanctuary reported that climate change is one of the greatest threat to the marine ecosystem and that:</a:t>
            </a:r>
          </a:p>
          <a:p>
            <a:pPr marL="285750" marR="0" lvl="0" indent="-28575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Char char="•"/>
              <a:tabLst/>
              <a:defRPr/>
            </a:pPr>
            <a:r>
              <a:rPr lang="en-US" dirty="0" smtClean="0"/>
              <a:t>Impact of invasive species exacerbated by climate change; and</a:t>
            </a:r>
          </a:p>
          <a:p>
            <a:pPr marL="285750" indent="-285750">
              <a:spcAft>
                <a:spcPts val="1800"/>
              </a:spcAft>
              <a:buClr>
                <a:srgbClr val="F1730C"/>
              </a:buClr>
              <a:buFont typeface="Arial" panose="020B0604020202020204" pitchFamily="34" charset="0"/>
              <a:buChar char="•"/>
            </a:pPr>
            <a:r>
              <a:rPr lang="en-US" dirty="0" smtClean="0"/>
              <a:t>Invasive species management is a “key tool” in addressing climate change impacts </a:t>
            </a:r>
          </a:p>
          <a:p>
            <a:pPr marL="0" marR="0" lvl="0" indent="0" algn="l" defTabSz="914400" rtl="0" eaLnBrk="1" fontAlgn="auto" latinLnBrk="0" hangingPunct="1">
              <a:lnSpc>
                <a:spcPct val="100000"/>
              </a:lnSpc>
              <a:spcBef>
                <a:spcPts val="0"/>
              </a:spcBef>
              <a:spcAft>
                <a:spcPts val="1800"/>
              </a:spcAft>
              <a:buClr>
                <a:srgbClr val="F1730C"/>
              </a:buClr>
              <a:buSzTx/>
              <a:buFont typeface="Arial" panose="020B0604020202020204" pitchFamily="34" charset="0"/>
              <a:buNone/>
              <a:tabLst/>
              <a:defRPr/>
            </a:pPr>
            <a:r>
              <a:rPr lang="en-US" sz="1400" dirty="0" smtClean="0"/>
              <a:t>Greater </a:t>
            </a:r>
            <a:r>
              <a:rPr lang="en-US" sz="1400" dirty="0" err="1" smtClean="0"/>
              <a:t>Farallones</a:t>
            </a:r>
            <a:r>
              <a:rPr lang="en-US" sz="1400" dirty="0" smtClean="0"/>
              <a:t> National Marine Sanctuary Climate Adaptation Plan (2016)</a:t>
            </a:r>
          </a:p>
          <a:p>
            <a:pPr marL="0" indent="0">
              <a:spcAft>
                <a:spcPts val="1800"/>
              </a:spcAft>
              <a:buClr>
                <a:srgbClr val="F1730C"/>
              </a:buClr>
              <a:buFont typeface="Arial" panose="020B0604020202020204" pitchFamily="34" charset="0"/>
              <a:buNone/>
            </a:pPr>
            <a:endParaRPr lang="en-US" sz="1400"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4220766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Important to act before more is lost</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aseline="0" dirty="0" smtClean="0"/>
              <a:t>With such rapid environmental change happening, it is our responsibility to act.  It is our duty to save what we have now and not wait until the last minute.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Proposal resulted from years of research and planning</a:t>
            </a:r>
          </a:p>
          <a:p>
            <a:pPr marL="171450" indent="-171450">
              <a:buFont typeface="Courier New" panose="02070309020205020404" pitchFamily="49" charset="0"/>
              <a:buChar char="o"/>
            </a:pPr>
            <a:r>
              <a:rPr lang="en-US" dirty="0" smtClean="0"/>
              <a:t>Every possible method examined.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Benefits </a:t>
            </a:r>
            <a:r>
              <a:rPr lang="en-US" sz="1200" b="1" i="1" dirty="0" smtClean="0"/>
              <a:t>must</a:t>
            </a:r>
            <a:r>
              <a:rPr lang="en-US" sz="1200" b="1" dirty="0" smtClean="0"/>
              <a:t> outweigh costs</a:t>
            </a:r>
          </a:p>
          <a:p>
            <a:pPr marL="171450" indent="-171450">
              <a:buFont typeface="Courier New" panose="02070309020205020404" pitchFamily="49" charset="0"/>
              <a:buChar char="o"/>
            </a:pPr>
            <a:r>
              <a:rPr lang="en-US" dirty="0" smtClean="0"/>
              <a:t>  We care deeply about the islands and the surrounding environment.</a:t>
            </a:r>
            <a:r>
              <a:rPr lang="en-US" baseline="0" dirty="0" smtClean="0"/>
              <a:t>  Method must address problem without harming environment.</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One-time application of rodenticide is </a:t>
            </a:r>
            <a:r>
              <a:rPr lang="en-US" sz="1200" b="1" i="1" dirty="0" smtClean="0"/>
              <a:t>only</a:t>
            </a:r>
            <a:r>
              <a:rPr lang="en-US" sz="1200" b="1" dirty="0" smtClean="0"/>
              <a:t> effective tool  </a:t>
            </a:r>
          </a:p>
          <a:p>
            <a:pPr marL="171450" indent="-171450">
              <a:buFont typeface="Courier New" panose="02070309020205020404" pitchFamily="49" charset="0"/>
              <a:buChar char="o"/>
            </a:pPr>
            <a:r>
              <a:rPr lang="en-US" dirty="0" smtClean="0"/>
              <a:t>While there are risks, they can be minimized with only short-term effects.</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Ultimate</a:t>
            </a:r>
            <a:r>
              <a:rPr lang="en-US" sz="1200" b="1" baseline="0" dirty="0" smtClean="0"/>
              <a:t> </a:t>
            </a:r>
            <a:r>
              <a:rPr lang="en-US" sz="1200" b="1" dirty="0" smtClean="0"/>
              <a:t>Result: Restored ecosystem</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dirty="0" smtClean="0"/>
              <a:t>integral</a:t>
            </a:r>
            <a:r>
              <a:rPr lang="en-US" baseline="0" dirty="0" smtClean="0"/>
              <a:t> </a:t>
            </a:r>
            <a:r>
              <a:rPr lang="en-US" dirty="0" smtClean="0"/>
              <a:t>part of a process that has</a:t>
            </a:r>
            <a:r>
              <a:rPr lang="en-US" baseline="0" dirty="0" smtClean="0"/>
              <a:t> been underway for 50 years.</a:t>
            </a:r>
          </a:p>
          <a:p>
            <a:pPr marL="171450" indent="-171450">
              <a:buFont typeface="Courier New" panose="02070309020205020404" pitchFamily="49" charset="0"/>
              <a:buChar char="o"/>
            </a:pPr>
            <a:r>
              <a:rPr lang="en-US" dirty="0" smtClean="0"/>
              <a:t>Removing</a:t>
            </a:r>
            <a:r>
              <a:rPr lang="en-US" baseline="0" dirty="0" smtClean="0"/>
              <a:t> mice will be one of the single most beneficial things that could be done for the </a:t>
            </a:r>
            <a:r>
              <a:rPr lang="en-US" baseline="0" dirty="0" err="1" smtClean="0"/>
              <a:t>Farallones</a:t>
            </a:r>
            <a:r>
              <a:rPr lang="en-US" baseline="0" dirty="0" smtClean="0"/>
              <a:t>, helping to buffer species against the impacts of climate change and other human stressors. </a:t>
            </a:r>
          </a:p>
          <a:p>
            <a:pPr marL="171450" indent="-171450">
              <a:buFont typeface="Courier New" panose="02070309020205020404" pitchFamily="49" charset="0"/>
              <a:buChar char="o"/>
            </a:pPr>
            <a:r>
              <a:rPr lang="en-US" baseline="0" dirty="0" smtClean="0"/>
              <a:t>The Service would not propose such a project if we did believe not that the benefits achieved outweighed the potential costs. </a:t>
            </a:r>
          </a:p>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3667213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Important to act before more is lost</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aseline="0" dirty="0" smtClean="0"/>
              <a:t>With such rapid environmental change happening, it is our responsibility to act.  It is our duty to save what we have now and not wait until the last minute.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Proposal resulted from years of research and planning</a:t>
            </a:r>
          </a:p>
          <a:p>
            <a:pPr marL="171450" indent="-171450">
              <a:buFont typeface="Courier New" panose="02070309020205020404" pitchFamily="49" charset="0"/>
              <a:buChar char="o"/>
            </a:pPr>
            <a:r>
              <a:rPr lang="en-US" dirty="0" smtClean="0"/>
              <a:t>Every possible method examined.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smtClean="0"/>
              <a:t>Benefits </a:t>
            </a:r>
            <a:r>
              <a:rPr lang="en-US" sz="1200" b="1" i="1" dirty="0" smtClean="0"/>
              <a:t>must</a:t>
            </a:r>
            <a:r>
              <a:rPr lang="en-US" sz="1200" b="1" dirty="0" smtClean="0"/>
              <a:t> outweigh costs</a:t>
            </a:r>
          </a:p>
          <a:p>
            <a:pPr marL="171450" indent="-171450">
              <a:buFont typeface="Courier New" panose="02070309020205020404" pitchFamily="49" charset="0"/>
              <a:buChar char="o"/>
            </a:pPr>
            <a:r>
              <a:rPr lang="en-US" dirty="0" smtClean="0"/>
              <a:t>  We care deeply about the islands and the surrounding environment.</a:t>
            </a:r>
            <a:r>
              <a:rPr lang="en-US" baseline="0" dirty="0" smtClean="0"/>
              <a:t>  Method must address problem without harming environment.</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One-time application of rodenticide is </a:t>
            </a:r>
            <a:r>
              <a:rPr lang="en-US" sz="1200" b="1" i="1" dirty="0" smtClean="0"/>
              <a:t>only</a:t>
            </a:r>
            <a:r>
              <a:rPr lang="en-US" sz="1200" b="1" dirty="0" smtClean="0"/>
              <a:t> effective tool  </a:t>
            </a:r>
          </a:p>
          <a:p>
            <a:pPr marL="171450" indent="-171450">
              <a:buFont typeface="Courier New" panose="02070309020205020404" pitchFamily="49" charset="0"/>
              <a:buChar char="o"/>
            </a:pPr>
            <a:r>
              <a:rPr lang="en-US" dirty="0" smtClean="0"/>
              <a:t>While there are risks, they can be minimized with only short-term effects.</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b="1" dirty="0" smtClean="0"/>
              <a:t>Ultimate</a:t>
            </a:r>
            <a:r>
              <a:rPr lang="en-US" sz="1200" b="1" baseline="0" dirty="0" smtClean="0"/>
              <a:t> </a:t>
            </a:r>
            <a:r>
              <a:rPr lang="en-US" sz="1200" b="1" dirty="0" smtClean="0"/>
              <a:t>Result: Restored ecosystem</a:t>
            </a:r>
          </a:p>
          <a:p>
            <a:pPr marL="171450" marR="0" lvl="0"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dirty="0" smtClean="0"/>
              <a:t>integral</a:t>
            </a:r>
            <a:r>
              <a:rPr lang="en-US" baseline="0" dirty="0" smtClean="0"/>
              <a:t> </a:t>
            </a:r>
            <a:r>
              <a:rPr lang="en-US" dirty="0" smtClean="0"/>
              <a:t>part of a process that has</a:t>
            </a:r>
            <a:r>
              <a:rPr lang="en-US" baseline="0" dirty="0" smtClean="0"/>
              <a:t> been underway for 50 years.</a:t>
            </a:r>
          </a:p>
          <a:p>
            <a:pPr marL="171450" indent="-171450">
              <a:buFont typeface="Courier New" panose="02070309020205020404" pitchFamily="49" charset="0"/>
              <a:buChar char="o"/>
            </a:pPr>
            <a:r>
              <a:rPr lang="en-US" dirty="0" smtClean="0"/>
              <a:t>Removing</a:t>
            </a:r>
            <a:r>
              <a:rPr lang="en-US" baseline="0" dirty="0" smtClean="0"/>
              <a:t> mice will be one of the single most beneficial things that could be done for the </a:t>
            </a:r>
            <a:r>
              <a:rPr lang="en-US" baseline="0" dirty="0" err="1" smtClean="0"/>
              <a:t>Farallones</a:t>
            </a:r>
            <a:r>
              <a:rPr lang="en-US" baseline="0" dirty="0" smtClean="0"/>
              <a:t>, helping to buffer species against the impacts of climate change and other human stressors. </a:t>
            </a:r>
          </a:p>
          <a:p>
            <a:pPr marL="171450" indent="-171450">
              <a:buFont typeface="Courier New" panose="02070309020205020404" pitchFamily="49" charset="0"/>
              <a:buChar char="o"/>
            </a:pPr>
            <a:r>
              <a:rPr lang="en-US" baseline="0" dirty="0" smtClean="0"/>
              <a:t>The Service would not propose such a project if we did believe not that the benefits achieved outweighed the potential costs. </a:t>
            </a:r>
          </a:p>
          <a:p>
            <a:pPr marL="171450" indent="-171450">
              <a:buFont typeface="Courier New" panose="02070309020205020404" pitchFamily="49" charset="0"/>
              <a:buChar char="o"/>
            </a:pP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25674865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Thank you.</a:t>
            </a:r>
            <a:endParaRPr lang="en-US" b="1"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4</a:t>
            </a:fld>
            <a:endParaRPr lang="en-US" dirty="0"/>
          </a:p>
        </p:txBody>
      </p:sp>
    </p:spTree>
    <p:extLst>
      <p:ext uri="{BB962C8B-B14F-4D97-AF65-F5344CB8AC3E}">
        <p14:creationId xmlns:p14="http://schemas.microsoft.com/office/powerpoint/2010/main" val="917078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6</a:t>
            </a:fld>
            <a:endParaRPr lang="en-US" dirty="0"/>
          </a:p>
        </p:txBody>
      </p:sp>
    </p:spTree>
    <p:extLst>
      <p:ext uri="{BB962C8B-B14F-4D97-AF65-F5344CB8AC3E}">
        <p14:creationId xmlns:p14="http://schemas.microsoft.com/office/powerpoint/2010/main" val="410503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7</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8</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9</a:t>
            </a:fld>
            <a:endParaRPr lang="en-US" dirty="0"/>
          </a:p>
        </p:txBody>
      </p:sp>
    </p:spTree>
    <p:extLst>
      <p:ext uri="{BB962C8B-B14F-4D97-AF65-F5344CB8AC3E}">
        <p14:creationId xmlns:p14="http://schemas.microsoft.com/office/powerpoint/2010/main" val="1245990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7/12/2020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7/12/2020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7/12/2020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7/12/2020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7/12/2020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7/12/2020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7/12/2020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7/12/2020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7/12/2020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7/12/2020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7/12/2020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31.jp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32.jpe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31.jp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18.emf"/><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emf"/><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43.emf"/><Relationship Id="rId5" Type="http://schemas.openxmlformats.org/officeDocument/2006/relationships/image" Target="../media/image42.jpeg"/><Relationship Id="rId4" Type="http://schemas.openxmlformats.org/officeDocument/2006/relationships/image" Target="../media/image41.emf"/></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1.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emf"/><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0" y="335942"/>
            <a:ext cx="7133763" cy="129244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67038" y="1902913"/>
            <a:ext cx="6033725" cy="382148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2004: Feasibility Study</a:t>
            </a:r>
          </a:p>
          <a:p>
            <a:pPr>
              <a:spcBef>
                <a:spcPts val="1200"/>
              </a:spcBef>
            </a:pPr>
            <a:r>
              <a:rPr lang="en-US" sz="2200" b="1" dirty="0" smtClean="0">
                <a:solidFill>
                  <a:srgbClr val="F1730C"/>
                </a:solidFill>
                <a:effectLst>
                  <a:outerShdw blurRad="38100" dist="38100" dir="2700000" algn="tl">
                    <a:srgbClr val="000000">
                      <a:alpha val="43137"/>
                    </a:srgbClr>
                  </a:outerShdw>
                </a:effectLst>
              </a:rPr>
              <a:t>2006: EA Public Scoping</a:t>
            </a:r>
          </a:p>
          <a:p>
            <a:pPr>
              <a:spcBef>
                <a:spcPts val="1200"/>
              </a:spcBef>
            </a:pPr>
            <a:r>
              <a:rPr lang="en-US" sz="2200" b="1" dirty="0" smtClean="0">
                <a:solidFill>
                  <a:srgbClr val="F1730C"/>
                </a:solidFill>
                <a:effectLst>
                  <a:outerShdw blurRad="38100" dist="38100" dir="2700000" algn="tl">
                    <a:srgbClr val="000000">
                      <a:alpha val="43137"/>
                    </a:srgbClr>
                  </a:outerShdw>
                </a:effectLst>
              </a:rPr>
              <a:t>2009: Comprehensive Conservation Plan</a:t>
            </a:r>
          </a:p>
          <a:p>
            <a:pPr>
              <a:spcBef>
                <a:spcPts val="1200"/>
              </a:spcBef>
            </a:pPr>
            <a:r>
              <a:rPr lang="en-US" sz="2200" b="1" dirty="0" smtClean="0">
                <a:solidFill>
                  <a:srgbClr val="F1730C"/>
                </a:solidFill>
                <a:effectLst>
                  <a:outerShdw blurRad="38100" dist="38100" dir="2700000" algn="tl">
                    <a:srgbClr val="000000">
                      <a:alpha val="43137"/>
                    </a:srgbClr>
                  </a:outerShdw>
                </a:effectLst>
              </a:rPr>
              <a:t>2011: EIS Pubic Scoping </a:t>
            </a:r>
          </a:p>
          <a:p>
            <a:pPr>
              <a:spcBef>
                <a:spcPts val="1200"/>
              </a:spcBef>
            </a:pPr>
            <a:r>
              <a:rPr lang="en-US" sz="2200" b="1" dirty="0" smtClean="0">
                <a:solidFill>
                  <a:srgbClr val="F1730C"/>
                </a:solidFill>
                <a:effectLst>
                  <a:outerShdw blurRad="38100" dist="38100" dir="2700000" algn="tl">
                    <a:srgbClr val="000000">
                      <a:alpha val="43137"/>
                    </a:srgbClr>
                  </a:outerShdw>
                </a:effectLst>
              </a:rPr>
              <a:t>2013: Draft EIS and public comments</a:t>
            </a:r>
          </a:p>
          <a:p>
            <a:pPr>
              <a:spcBef>
                <a:spcPts val="1200"/>
              </a:spcBef>
            </a:pPr>
            <a:r>
              <a:rPr lang="en-US" sz="2200" b="1" dirty="0" smtClean="0">
                <a:solidFill>
                  <a:srgbClr val="F1730C"/>
                </a:solidFill>
                <a:effectLst>
                  <a:outerShdw blurRad="38100" dist="38100" dir="2700000" algn="tl">
                    <a:srgbClr val="000000">
                      <a:alpha val="43137"/>
                    </a:srgbClr>
                  </a:outerShdw>
                </a:effectLst>
              </a:rPr>
              <a:t>2019: Final EIS published</a:t>
            </a:r>
          </a:p>
          <a:p>
            <a:pPr>
              <a:spcBef>
                <a:spcPts val="1200"/>
              </a:spcBef>
            </a:pPr>
            <a:r>
              <a:rPr lang="en-US" sz="2200" b="1" dirty="0" smtClean="0">
                <a:solidFill>
                  <a:srgbClr val="F1730C"/>
                </a:solidFill>
                <a:effectLst>
                  <a:outerShdw blurRad="38100" dist="38100" dir="2700000" algn="tl">
                    <a:srgbClr val="000000">
                      <a:alpha val="43137"/>
                    </a:srgbClr>
                  </a:outerShdw>
                </a:effectLst>
              </a:rPr>
              <a:t>Current: Finalizing NEPA, </a:t>
            </a:r>
            <a:r>
              <a:rPr lang="en-US" sz="2200" b="1" dirty="0" smtClean="0">
                <a:solidFill>
                  <a:srgbClr val="F1730C"/>
                </a:solidFill>
                <a:effectLst>
                  <a:outerShdw blurRad="38100" dist="38100" dir="2700000" algn="tl">
                    <a:srgbClr val="000000">
                      <a:alpha val="43137"/>
                    </a:srgbClr>
                  </a:outerShdw>
                </a:effectLst>
              </a:rPr>
              <a:t>starting permit </a:t>
            </a:r>
            <a:r>
              <a:rPr lang="en-US" sz="2200" b="1" dirty="0" smtClean="0">
                <a:solidFill>
                  <a:srgbClr val="F1730C"/>
                </a:solidFill>
                <a:effectLst>
                  <a:outerShdw blurRad="38100" dist="38100" dir="2700000" algn="tl">
                    <a:srgbClr val="000000">
                      <a:alpha val="43137"/>
                    </a:srgbClr>
                  </a:outerShdw>
                </a:effectLst>
              </a:rPr>
              <a:t>process</a:t>
            </a: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56054" y="1110168"/>
            <a:ext cx="3385456" cy="438346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37680" y="465235"/>
            <a:ext cx="7324299" cy="584775"/>
          </a:xfrm>
          <a:prstGeom prst="rect">
            <a:avLst/>
          </a:prstGeom>
        </p:spPr>
        <p:txBody>
          <a:bodyPr wrap="square">
            <a:spAutoFit/>
          </a:bodyPr>
          <a:lstStyle/>
          <a:p>
            <a:r>
              <a:rPr lang="en-US" sz="3200" b="1" dirty="0">
                <a:solidFill>
                  <a:srgbClr val="007698"/>
                </a:solidFill>
              </a:rPr>
              <a:t>Alternative </a:t>
            </a:r>
            <a:r>
              <a:rPr lang="en-US" sz="3200" b="1" dirty="0" smtClean="0">
                <a:solidFill>
                  <a:srgbClr val="007698"/>
                </a:solidFill>
              </a:rPr>
              <a:t>Selection Process</a:t>
            </a:r>
            <a:endParaRPr lang="en-US" sz="32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6" name="Content Placeholder 2"/>
          <p:cNvSpPr txBox="1">
            <a:spLocks/>
          </p:cNvSpPr>
          <p:nvPr/>
        </p:nvSpPr>
        <p:spPr>
          <a:xfrm>
            <a:off x="5100740" y="1827822"/>
            <a:ext cx="7096419" cy="4435191"/>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pPr>
            <a:r>
              <a:rPr lang="en-US" sz="2200" b="1" dirty="0" smtClean="0">
                <a:effectLst>
                  <a:outerShdw blurRad="38100" dist="38100" dir="2700000" algn="tl">
                    <a:srgbClr val="000000">
                      <a:alpha val="43137"/>
                    </a:srgbClr>
                  </a:outerShdw>
                </a:effectLst>
              </a:rPr>
              <a:t>Mechanical methods</a:t>
            </a:r>
            <a:endParaRPr lang="en-US" sz="2200" b="1" dirty="0" smtClean="0">
              <a:effectLst>
                <a:outerShdw blurRad="38100" dist="38100" dir="2700000" algn="tl">
                  <a:srgbClr val="000000">
                    <a:alpha val="43137"/>
                  </a:srgbClr>
                </a:outerShdw>
              </a:effectLst>
            </a:endParaRPr>
          </a:p>
          <a:p>
            <a:pPr>
              <a:spcBef>
                <a:spcPts val="600"/>
              </a:spcBef>
            </a:pPr>
            <a:r>
              <a:rPr lang="en-US" sz="1800" dirty="0" smtClean="0"/>
              <a:t>Live-trapping</a:t>
            </a:r>
            <a:endParaRPr lang="en-US" sz="1800" dirty="0" smtClean="0"/>
          </a:p>
          <a:p>
            <a:pPr>
              <a:spcBef>
                <a:spcPts val="0"/>
              </a:spcBef>
            </a:pPr>
            <a:r>
              <a:rPr lang="en-US" sz="1800" dirty="0" smtClean="0"/>
              <a:t>Snap-trapping</a:t>
            </a:r>
            <a:endParaRPr lang="en-US" sz="1800" dirty="0" smtClean="0"/>
          </a:p>
          <a:p>
            <a:pPr>
              <a:spcBef>
                <a:spcPts val="0"/>
              </a:spcBef>
            </a:pPr>
            <a:r>
              <a:rPr lang="en-US" sz="1800" dirty="0" smtClean="0"/>
              <a:t>Predator introduction</a:t>
            </a:r>
            <a:endParaRPr lang="en-US" sz="1800" dirty="0" smtClean="0"/>
          </a:p>
          <a:p>
            <a:pPr marL="0" indent="0">
              <a:spcBef>
                <a:spcPts val="1200"/>
              </a:spcBef>
              <a:buNone/>
            </a:pPr>
            <a:r>
              <a:rPr lang="en-US" sz="2200" b="1" dirty="0" smtClean="0">
                <a:effectLst>
                  <a:outerShdw blurRad="38100" dist="38100" dir="2700000" algn="tl">
                    <a:srgbClr val="000000">
                      <a:alpha val="43137"/>
                    </a:srgbClr>
                  </a:outerShdw>
                </a:effectLst>
              </a:rPr>
              <a:t>Theoretical </a:t>
            </a:r>
            <a:r>
              <a:rPr lang="en-US" sz="2200" b="1" dirty="0">
                <a:effectLst>
                  <a:outerShdw blurRad="38100" dist="38100" dir="2700000" algn="tl">
                    <a:srgbClr val="000000">
                      <a:alpha val="43137"/>
                    </a:srgbClr>
                  </a:outerShdw>
                </a:effectLst>
              </a:rPr>
              <a:t>methods</a:t>
            </a:r>
          </a:p>
          <a:p>
            <a:pPr>
              <a:spcBef>
                <a:spcPts val="600"/>
              </a:spcBef>
            </a:pPr>
            <a:r>
              <a:rPr lang="en-US" sz="1800" dirty="0" smtClean="0"/>
              <a:t>Contraception</a:t>
            </a:r>
            <a:endParaRPr lang="en-US" sz="1800" dirty="0"/>
          </a:p>
          <a:p>
            <a:pPr>
              <a:spcBef>
                <a:spcPts val="0"/>
              </a:spcBef>
            </a:pPr>
            <a:r>
              <a:rPr lang="en-US" sz="1800" dirty="0" smtClean="0"/>
              <a:t>Disease</a:t>
            </a:r>
            <a:endParaRPr lang="en-US" sz="1800" dirty="0"/>
          </a:p>
          <a:p>
            <a:pPr>
              <a:spcBef>
                <a:spcPts val="0"/>
              </a:spcBef>
            </a:pPr>
            <a:r>
              <a:rPr lang="en-US" sz="1800" dirty="0" smtClean="0"/>
              <a:t>Genetic modification</a:t>
            </a:r>
          </a:p>
          <a:p>
            <a:pPr marL="0" indent="0">
              <a:spcBef>
                <a:spcPts val="1200"/>
              </a:spcBef>
              <a:buNone/>
            </a:pPr>
            <a:r>
              <a:rPr lang="en-US" sz="2200" b="1" dirty="0" smtClean="0">
                <a:effectLst>
                  <a:outerShdw blurRad="38100" dist="38100" dir="2700000" algn="tl">
                    <a:srgbClr val="000000">
                      <a:alpha val="43137"/>
                    </a:srgbClr>
                  </a:outerShdw>
                </a:effectLst>
              </a:rPr>
              <a:t>Rodenticides: 15 types, 3 primary delivery methods</a:t>
            </a:r>
            <a:endParaRPr lang="en-US" sz="2200" b="1" dirty="0">
              <a:effectLst>
                <a:outerShdw blurRad="38100" dist="38100" dir="2700000" algn="tl">
                  <a:srgbClr val="000000">
                    <a:alpha val="43137"/>
                  </a:srgbClr>
                </a:outerShdw>
              </a:effectLst>
            </a:endParaRPr>
          </a:p>
          <a:p>
            <a:pPr>
              <a:spcBef>
                <a:spcPts val="600"/>
              </a:spcBef>
            </a:pPr>
            <a:r>
              <a:rPr lang="en-US" sz="1800" dirty="0" smtClean="0"/>
              <a:t>Aerial broadcast</a:t>
            </a:r>
            <a:endParaRPr lang="en-US" sz="1800" dirty="0"/>
          </a:p>
          <a:p>
            <a:pPr>
              <a:spcBef>
                <a:spcPts val="0"/>
              </a:spcBef>
            </a:pPr>
            <a:r>
              <a:rPr lang="en-US" sz="1800" dirty="0" smtClean="0"/>
              <a:t>Hand broadcast</a:t>
            </a:r>
            <a:endParaRPr lang="en-US" sz="1800" dirty="0"/>
          </a:p>
          <a:p>
            <a:pPr>
              <a:spcBef>
                <a:spcPts val="0"/>
              </a:spcBef>
            </a:pPr>
            <a:r>
              <a:rPr lang="en-US" sz="1800" dirty="0" smtClean="0"/>
              <a:t>Bait stations</a:t>
            </a:r>
            <a:endParaRPr lang="en-US" sz="1800" b="1" dirty="0">
              <a:solidFill>
                <a:srgbClr val="F1730C"/>
              </a:solidFill>
              <a:effectLst>
                <a:outerShdw blurRad="38100" dist="38100" dir="2700000" algn="tl">
                  <a:srgbClr val="000000">
                    <a:alpha val="43137"/>
                  </a:srgbClr>
                </a:outerShdw>
              </a:effectLst>
            </a:endParaRPr>
          </a:p>
          <a:p>
            <a:pPr marL="0" indent="0">
              <a:spcBef>
                <a:spcPts val="0"/>
              </a:spcBef>
              <a:buNone/>
            </a:pPr>
            <a:endParaRPr lang="en-US" sz="2200" b="1" dirty="0" smtClean="0">
              <a:solidFill>
                <a:srgbClr val="F1730C"/>
              </a:solidFill>
              <a:effectLst>
                <a:outerShdw blurRad="38100" dist="38100" dir="2700000" algn="tl">
                  <a:srgbClr val="000000">
                    <a:alpha val="43137"/>
                  </a:srgbClr>
                </a:outerShdw>
              </a:effectLst>
            </a:endParaRPr>
          </a:p>
        </p:txBody>
      </p:sp>
      <p:sp>
        <p:nvSpPr>
          <p:cNvPr id="2" name="TextBox 1"/>
          <p:cNvSpPr txBox="1"/>
          <p:nvPr/>
        </p:nvSpPr>
        <p:spPr>
          <a:xfrm>
            <a:off x="5056678" y="1199194"/>
            <a:ext cx="6922088" cy="954107"/>
          </a:xfrm>
          <a:prstGeom prst="rect">
            <a:avLst/>
          </a:prstGeom>
          <a:noFill/>
        </p:spPr>
        <p:txBody>
          <a:bodyPr wrap="none" rtlCol="0">
            <a:spAutoFit/>
          </a:bodyPr>
          <a:lstStyle/>
          <a:p>
            <a:r>
              <a:rPr lang="en-US" sz="2800" b="1" dirty="0" smtClean="0">
                <a:solidFill>
                  <a:srgbClr val="F1730C"/>
                </a:solidFill>
              </a:rPr>
              <a:t>49 Possible Methods Initially Examined:</a:t>
            </a:r>
            <a:endParaRPr lang="en-US" sz="2800" b="1" dirty="0">
              <a:solidFill>
                <a:srgbClr val="F1730C"/>
              </a:solidFill>
            </a:endParaRPr>
          </a:p>
          <a:p>
            <a:endParaRPr lang="en-US" sz="2800" dirty="0">
              <a:solidFill>
                <a:srgbClr val="F1730C"/>
              </a:solidFil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2227" y="780748"/>
            <a:ext cx="3912951" cy="506381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5403002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99670" y="713203"/>
            <a:ext cx="7324299" cy="584775"/>
          </a:xfrm>
          <a:prstGeom prst="rect">
            <a:avLst/>
          </a:prstGeom>
        </p:spPr>
        <p:txBody>
          <a:bodyPr wrap="square">
            <a:spAutoFit/>
          </a:bodyPr>
          <a:lstStyle/>
          <a:p>
            <a:r>
              <a:rPr lang="en-US" sz="3200" b="1" dirty="0" smtClean="0">
                <a:solidFill>
                  <a:srgbClr val="007698"/>
                </a:solidFill>
              </a:rPr>
              <a:t>Alternatives Analyzed</a:t>
            </a:r>
            <a:endParaRPr lang="en-US" sz="32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6" name="Content Placeholder 2"/>
          <p:cNvSpPr txBox="1">
            <a:spLocks/>
          </p:cNvSpPr>
          <p:nvPr/>
        </p:nvSpPr>
        <p:spPr>
          <a:xfrm>
            <a:off x="4759780" y="1827822"/>
            <a:ext cx="7297901" cy="4435191"/>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US" sz="2200" b="1" dirty="0" smtClean="0">
                <a:effectLst>
                  <a:outerShdw blurRad="38100" dist="38100" dir="2700000" algn="tl">
                    <a:srgbClr val="000000">
                      <a:alpha val="43137"/>
                    </a:srgbClr>
                  </a:outerShdw>
                </a:effectLst>
              </a:rPr>
              <a:t>A - No Action</a:t>
            </a:r>
          </a:p>
          <a:p>
            <a:pPr marL="0" indent="0">
              <a:spcBef>
                <a:spcPts val="2400"/>
              </a:spcBef>
              <a:buNone/>
            </a:pPr>
            <a:r>
              <a:rPr lang="en-US" sz="2200" b="1" dirty="0" smtClean="0">
                <a:effectLst>
                  <a:outerShdw blurRad="38100" dist="38100" dir="2700000" algn="tl">
                    <a:srgbClr val="000000">
                      <a:alpha val="43137"/>
                    </a:srgbClr>
                  </a:outerShdw>
                </a:effectLst>
              </a:rPr>
              <a:t>B - Aerial broadcast Brodifacoum</a:t>
            </a:r>
            <a:r>
              <a:rPr lang="en-US" sz="2200" b="1" dirty="0">
                <a:effectLst>
                  <a:outerShdw blurRad="38100" dist="38100" dir="2700000" algn="tl">
                    <a:srgbClr val="000000">
                      <a:alpha val="43137"/>
                    </a:srgbClr>
                  </a:outerShdw>
                </a:effectLst>
              </a:rPr>
              <a:t>-</a:t>
            </a:r>
            <a:r>
              <a:rPr lang="en-US" sz="2200" b="1" dirty="0" smtClean="0">
                <a:effectLst>
                  <a:outerShdw blurRad="38100" dist="38100" dir="2700000" algn="tl">
                    <a:srgbClr val="000000">
                      <a:alpha val="43137"/>
                    </a:srgbClr>
                  </a:outerShdw>
                </a:effectLst>
              </a:rPr>
              <a:t>25D Conservation</a:t>
            </a:r>
            <a:endParaRPr lang="en-US" sz="2200" b="1" dirty="0">
              <a:effectLst>
                <a:outerShdw blurRad="38100" dist="38100" dir="2700000" algn="tl">
                  <a:srgbClr val="000000">
                    <a:alpha val="43137"/>
                  </a:srgbClr>
                </a:outerShdw>
              </a:effectLst>
            </a:endParaRPr>
          </a:p>
          <a:p>
            <a:pPr marL="0" indent="0">
              <a:spcBef>
                <a:spcPts val="2400"/>
              </a:spcBef>
              <a:buNone/>
            </a:pPr>
            <a:r>
              <a:rPr lang="en-US" sz="2200" b="1" dirty="0" smtClean="0">
                <a:effectLst>
                  <a:outerShdw blurRad="38100" dist="38100" dir="2700000" algn="tl">
                    <a:srgbClr val="000000">
                      <a:alpha val="43137"/>
                    </a:srgbClr>
                  </a:outerShdw>
                </a:effectLst>
              </a:rPr>
              <a:t>C – Aerial broadcast Diphacinone-50 Conservation</a:t>
            </a:r>
          </a:p>
          <a:p>
            <a:pPr marL="0" indent="0">
              <a:spcBef>
                <a:spcPts val="2400"/>
              </a:spcBef>
              <a:buNone/>
            </a:pPr>
            <a:endParaRPr lang="en-US" sz="2200" b="1" dirty="0">
              <a:solidFill>
                <a:srgbClr val="F1730C"/>
              </a:solidFill>
              <a:effectLst>
                <a:outerShdw blurRad="38100" dist="38100" dir="2700000" algn="tl">
                  <a:srgbClr val="000000">
                    <a:alpha val="43137"/>
                  </a:srgbClr>
                </a:outerShdw>
              </a:effectLst>
            </a:endParaRPr>
          </a:p>
          <a:p>
            <a:pPr marL="0" indent="0">
              <a:spcBef>
                <a:spcPts val="2400"/>
              </a:spcBef>
              <a:buNone/>
            </a:pPr>
            <a:r>
              <a:rPr lang="en-US" sz="2200" b="1" dirty="0" smtClean="0">
                <a:effectLst>
                  <a:outerShdw blurRad="38100" dist="38100" dir="2700000" algn="tl">
                    <a:srgbClr val="000000">
                      <a:alpha val="43137"/>
                    </a:srgbClr>
                  </a:outerShdw>
                </a:effectLst>
              </a:rPr>
              <a:t>Other potential alternatives were dismissed from further analysis because of infeasibility. </a:t>
            </a:r>
            <a:endParaRPr lang="en-US" sz="1800" b="1" dirty="0">
              <a:effectLst>
                <a:outerShdw blurRad="38100" dist="38100" dir="2700000" algn="tl">
                  <a:srgbClr val="000000">
                    <a:alpha val="43137"/>
                  </a:srgbClr>
                </a:outerShdw>
              </a:effectLst>
            </a:endParaRPr>
          </a:p>
          <a:p>
            <a:pPr marL="0" indent="0">
              <a:spcBef>
                <a:spcPts val="2400"/>
              </a:spcBef>
              <a:buNone/>
            </a:pPr>
            <a:endParaRPr lang="en-US" sz="2200" b="1" dirty="0" smtClean="0">
              <a:solidFill>
                <a:srgbClr val="F1730C"/>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6496" y="1050010"/>
            <a:ext cx="3385456" cy="438346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84059087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523274"/>
            <a:ext cx="7237149" cy="3090205"/>
          </a:xfrm>
          <a:prstGeom prst="rect">
            <a:avLst/>
          </a:prstGeom>
          <a:noFill/>
        </p:spPr>
        <p:txBody>
          <a:bodyPr wrap="square" rtlCol="0">
            <a:spAutoFit/>
          </a:bodyPr>
          <a:lstStyle/>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islands</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p>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Proven effective in rodent eradications on islands</a:t>
            </a:r>
          </a:p>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Different </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from mainland </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use:</a:t>
            </a:r>
          </a:p>
          <a:p>
            <a:pPr marL="800100" lvl="1" indent="-342900">
              <a:lnSpc>
                <a:spcPct val="107000"/>
              </a:lnSpc>
              <a:spcAft>
                <a:spcPts val="1800"/>
              </a:spcAft>
              <a:buClr>
                <a:srgbClr val="C00000"/>
              </a:buClr>
              <a:buSzPts val="1000"/>
              <a:buFont typeface="Wingdings" panose="05000000000000000000" pitchFamily="2" charset="2"/>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Mainland – Ongoing, chronic use for control</a:t>
            </a:r>
          </a:p>
          <a:p>
            <a:pPr marL="800100" lvl="1" indent="-342900">
              <a:lnSpc>
                <a:spcPct val="107000"/>
              </a:lnSpc>
              <a:spcAft>
                <a:spcPts val="1800"/>
              </a:spcAft>
              <a:buClr>
                <a:srgbClr val="C00000"/>
              </a:buClr>
              <a:buSzPts val="1000"/>
              <a:buFont typeface="Wingdings" panose="05000000000000000000" pitchFamily="2" charset="2"/>
              <a:buChar char="§"/>
              <a:tabLst>
                <a:tab pos="457200" algn="l"/>
              </a:tabLst>
            </a:pP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Island eradication – One-time use for conservation</a:t>
            </a:r>
            <a:endPar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Non-target </a:t>
            </a:r>
            <a:r>
              <a:rPr lang="en-US" dirty="0" smtClean="0"/>
              <a:t>Resources</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4001095"/>
          </a:xfrm>
          <a:prstGeom prst="rect">
            <a:avLst/>
          </a:prstGeom>
          <a:noFill/>
        </p:spPr>
        <p:txBody>
          <a:bodyPr wrap="square" rtlCol="0">
            <a:spAutoFit/>
          </a:bodyPr>
          <a:lstStyle/>
          <a:p>
            <a:endParaRPr lang="en-US" sz="2400" b="1" dirty="0">
              <a:solidFill>
                <a:srgbClr val="F1730C"/>
              </a:solidFill>
            </a:endParaRPr>
          </a:p>
          <a:p>
            <a:pPr marL="285750" indent="-285750">
              <a:spcBef>
                <a:spcPts val="1200"/>
              </a:spcBef>
              <a:buClr>
                <a:srgbClr val="F1730C"/>
              </a:buClr>
              <a:buFont typeface="Arial" panose="020B0604020202020204" pitchFamily="34" charset="0"/>
              <a:buChar char="•"/>
            </a:pPr>
            <a:r>
              <a:rPr lang="en-US" sz="2000" b="1" dirty="0" smtClean="0"/>
              <a:t>Bait b</a:t>
            </a:r>
            <a:r>
              <a:rPr lang="en-US" sz="2000" b="1" dirty="0" smtClean="0"/>
              <a:t>reaks down rapidly in water/marine environment</a:t>
            </a:r>
          </a:p>
          <a:p>
            <a:pPr marL="285750" indent="-285750">
              <a:spcBef>
                <a:spcPts val="1200"/>
              </a:spcBef>
              <a:buClr>
                <a:srgbClr val="F1730C"/>
              </a:buClr>
              <a:buFont typeface="Arial" panose="020B0604020202020204" pitchFamily="34" charset="0"/>
              <a:buChar char="•"/>
            </a:pPr>
            <a:r>
              <a:rPr lang="en-US" sz="2000" b="1" dirty="0" smtClean="0"/>
              <a:t>Unconsumed bait breaks down within weeks on land</a:t>
            </a:r>
          </a:p>
          <a:p>
            <a:pPr marL="285750" indent="-285750">
              <a:spcBef>
                <a:spcPts val="1200"/>
              </a:spcBef>
              <a:buClr>
                <a:srgbClr val="F1730C"/>
              </a:buClr>
              <a:buFont typeface="Arial" panose="020B0604020202020204" pitchFamily="34" charset="0"/>
              <a:buChar char="•"/>
            </a:pPr>
            <a:r>
              <a:rPr lang="en-US" sz="2000" b="1" dirty="0" smtClean="0"/>
              <a:t>Toxic </a:t>
            </a:r>
            <a:r>
              <a:rPr lang="en-US" sz="2000" b="1" dirty="0"/>
              <a:t>to small </a:t>
            </a:r>
            <a:r>
              <a:rPr lang="en-US" sz="2000" b="1" dirty="0" smtClean="0"/>
              <a:t>mammals and birds</a:t>
            </a:r>
          </a:p>
          <a:p>
            <a:pPr marL="285750" indent="-285750">
              <a:spcBef>
                <a:spcPts val="1200"/>
              </a:spcBef>
              <a:buClr>
                <a:srgbClr val="F1730C"/>
              </a:buClr>
              <a:buFont typeface="Arial" panose="020B0604020202020204" pitchFamily="34" charset="0"/>
              <a:buChar char="•"/>
            </a:pPr>
            <a:r>
              <a:rPr lang="en-US" sz="2000" b="1" dirty="0" smtClean="0"/>
              <a:t>Toxic to some fish</a:t>
            </a:r>
          </a:p>
          <a:p>
            <a:pPr marL="285750" indent="-285750">
              <a:spcBef>
                <a:spcPts val="1200"/>
              </a:spcBef>
              <a:buClr>
                <a:srgbClr val="F1730C"/>
              </a:buClr>
              <a:buFont typeface="Arial" panose="020B0604020202020204" pitchFamily="34" charset="0"/>
              <a:buChar char="•"/>
            </a:pPr>
            <a:r>
              <a:rPr lang="en-US" sz="2000" b="1" dirty="0" smtClean="0"/>
              <a:t>Not toxic to most invertebrates</a:t>
            </a:r>
          </a:p>
          <a:p>
            <a:pPr marL="285750" indent="-285750">
              <a:spcBef>
                <a:spcPts val="1200"/>
              </a:spcBef>
              <a:buClr>
                <a:srgbClr val="F1730C"/>
              </a:buClr>
              <a:buFont typeface="Arial" panose="020B0604020202020204" pitchFamily="34" charset="0"/>
              <a:buChar char="•"/>
            </a:pPr>
            <a:r>
              <a:rPr lang="en-US" sz="2000" b="1" dirty="0" smtClean="0"/>
              <a:t>In </a:t>
            </a:r>
            <a:r>
              <a:rPr lang="en-US" sz="2000" b="1" dirty="0" smtClean="0"/>
              <a:t>eradications, </a:t>
            </a:r>
            <a:r>
              <a:rPr lang="en-US" sz="2000" b="1" dirty="0" smtClean="0"/>
              <a:t>mitigation measures limit impacts to short-term </a:t>
            </a:r>
            <a:r>
              <a:rPr lang="en-US" sz="2000" b="1" dirty="0" smtClean="0"/>
              <a:t>&amp; to individuals</a:t>
            </a:r>
          </a:p>
          <a:p>
            <a:pPr marL="285750" indent="-285750">
              <a:spcBef>
                <a:spcPts val="1200"/>
              </a:spcBef>
              <a:buClr>
                <a:srgbClr val="F1730C"/>
              </a:buClr>
              <a:buFont typeface="Arial" panose="020B0604020202020204" pitchFamily="34" charset="0"/>
              <a:buChar char="•"/>
            </a:pPr>
            <a:endParaRPr lang="en-US" sz="2000" b="1"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52"/>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771153" y="818605"/>
            <a:ext cx="7894374" cy="4231928"/>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t>Start of the art techniques</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Would be conducted by highly trained professionals</a:t>
            </a:r>
          </a:p>
          <a:p>
            <a:pPr marL="285750" indent="-285750">
              <a:spcBef>
                <a:spcPts val="1800"/>
              </a:spcBef>
              <a:buClr>
                <a:srgbClr val="F1730C"/>
              </a:buClr>
              <a:buFont typeface="Arial" panose="020B0604020202020204" pitchFamily="34" charset="0"/>
              <a:buChar char="•"/>
            </a:pPr>
            <a:r>
              <a:rPr lang="en-US" sz="2000" b="1" dirty="0" smtClean="0"/>
              <a:t>Two bait applications, 10-21 days apart </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Total bait: ~2,900 </a:t>
            </a:r>
            <a:r>
              <a:rPr lang="en-US" sz="2000" b="1" dirty="0" err="1" smtClean="0"/>
              <a:t>lbs</a:t>
            </a:r>
            <a:r>
              <a:rPr lang="en-US" sz="2000" b="1" dirty="0" smtClean="0"/>
              <a:t>  (over 121 acres)</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Total rodenticide: ~1.6 </a:t>
            </a:r>
            <a:r>
              <a:rPr lang="en-US" sz="2000" b="1" dirty="0" err="1" smtClean="0"/>
              <a:t>oz</a:t>
            </a:r>
            <a:r>
              <a:rPr lang="en-US" sz="2000" b="1" dirty="0" smtClean="0"/>
              <a:t>  (over 121 acres)</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Operational period: ~5 weeks</a:t>
            </a:r>
            <a:endParaRPr lang="en-US" sz="2000" b="1" dirty="0" smtClean="0"/>
          </a:p>
          <a:p>
            <a:pPr marL="285750" indent="-285750">
              <a:spcBef>
                <a:spcPts val="1800"/>
              </a:spcBef>
              <a:buClr>
                <a:srgbClr val="F1730C"/>
              </a:buClr>
              <a:buFont typeface="Arial" panose="020B0604020202020204" pitchFamily="34" charset="0"/>
              <a:buChar char="•"/>
            </a:pPr>
            <a:endParaRPr lang="en-US" sz="2000" b="1"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062103"/>
          </a:xfrm>
          <a:prstGeom prst="rect">
            <a:avLst/>
          </a:prstGeom>
        </p:spPr>
        <p:txBody>
          <a:bodyPr wrap="square">
            <a:spAutoFit/>
          </a:bodyPr>
          <a:lstStyle/>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rPr>
              <a:t>GPS guided. </a:t>
            </a:r>
            <a:endParaRPr lang="en-US" sz="1400" b="1" dirty="0">
              <a:latin typeface="Arial" panose="020B0604020202020204" pitchFamily="34" charset="0"/>
            </a:endParaRPr>
          </a:p>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rPr>
              <a:t>Spreader bucket regulates bait application</a:t>
            </a:r>
            <a:r>
              <a:rPr lang="en-US" sz="1400" b="1" dirty="0" smtClean="0">
                <a:latin typeface="Arial" panose="020B0604020202020204" pitchFamily="34" charset="0"/>
                <a:cs typeface="Arial" panose="020B0604020202020204" pitchFamily="34" charset="0"/>
              </a:rPr>
              <a:t>. </a:t>
            </a:r>
            <a:endParaRPr lang="en-US" sz="1400" b="1" dirty="0">
              <a:latin typeface="Arial" panose="020B0604020202020204" pitchFamily="34" charset="0"/>
              <a:cs typeface="Arial" panose="020B0604020202020204" pitchFamily="34" charset="0"/>
            </a:endParaRPr>
          </a:p>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Apply bait where it’s needed, not where it’s not wanted. </a:t>
            </a:r>
          </a:p>
          <a:p>
            <a:pPr marL="182880" indent="-182880">
              <a:spcAft>
                <a:spcPts val="1200"/>
              </a:spcAft>
              <a:buClr>
                <a:schemeClr val="accent1"/>
              </a:buClr>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Some small amount of bait drift will occur.</a:t>
            </a:r>
            <a:endParaRPr lang="en-US" sz="14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b="1" dirty="0" smtClean="0">
                <a:latin typeface="Century Gothic" panose="020B0502020202020204" pitchFamily="34" charset="0"/>
              </a:rPr>
              <a:t>Gerry McChesney </a:t>
            </a:r>
          </a:p>
          <a:p>
            <a:pPr marL="0" indent="0">
              <a:lnSpc>
                <a:spcPct val="110000"/>
              </a:lnSpc>
              <a:buNone/>
            </a:pPr>
            <a:r>
              <a:rPr lang="en-US" sz="2000" b="1" dirty="0" smtClean="0">
                <a:latin typeface="Century Gothic" panose="020B0502020202020204" pitchFamily="34" charset="0"/>
              </a:rPr>
              <a:t>Manager, </a:t>
            </a:r>
            <a:r>
              <a:rPr lang="en-US" sz="2000" b="1" dirty="0" err="1" smtClean="0">
                <a:latin typeface="Century Gothic" panose="020B0502020202020204" pitchFamily="34" charset="0"/>
              </a:rPr>
              <a:t>Farallon</a:t>
            </a:r>
            <a:r>
              <a:rPr lang="en-US" sz="2000" b="1" dirty="0" smtClean="0">
                <a:latin typeface="Century Gothic" panose="020B0502020202020204" pitchFamily="34" charset="0"/>
              </a:rPr>
              <a:t> Islands NWR</a:t>
            </a:r>
            <a:endParaRPr lang="en-US" sz="2000" b="1"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extLst>
              <a:ext uri="{28A0092B-C50C-407E-A947-70E740481C1C}">
                <a14:useLocalDpi xmlns:a14="http://schemas.microsoft.com/office/drawing/2010/main"/>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b="1"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a:t>
            </a:r>
            <a:r>
              <a:rPr lang="en-US" sz="2400" dirty="0" smtClean="0">
                <a:solidFill>
                  <a:srgbClr val="007698"/>
                </a:solidFill>
                <a:latin typeface="+mn-lt"/>
              </a:rPr>
              <a:t>include:</a:t>
            </a:r>
            <a:endParaRPr lang="en-US" sz="2400" dirty="0">
              <a:solidFill>
                <a:srgbClr val="007698"/>
              </a:solidFill>
              <a:latin typeface="+mn-lt"/>
            </a:endParaRP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b="1" dirty="0"/>
              <a:t>Eradication Monitoring</a:t>
            </a:r>
            <a:endParaRPr lang="en-US" b="1"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22</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247701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59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100</a:t>
            </a:r>
            <a:r>
              <a:rPr lang="en-US" sz="1400" b="1" kern="1100" dirty="0">
                <a:solidFill>
                  <a:srgbClr val="FFC000"/>
                </a:solidFill>
                <a:latin typeface="+mn-lt"/>
              </a:rPr>
              <a:t>% </a:t>
            </a:r>
            <a:r>
              <a:rPr lang="en-US" sz="1400" b="1" kern="1100" dirty="0">
                <a:latin typeface="+mn-lt"/>
              </a:rPr>
              <a:t>successful </a:t>
            </a:r>
            <a:r>
              <a:rPr lang="en-US" sz="1400" b="1" kern="1100" dirty="0" smtClean="0">
                <a:latin typeface="+mn-lt"/>
              </a:rPr>
              <a:t>mouse eradications </a:t>
            </a:r>
            <a:r>
              <a:rPr lang="en-US" sz="1400" b="1" kern="1100" dirty="0" smtClean="0">
                <a:latin typeface="+mn-lt"/>
              </a:rPr>
              <a:t>(30) since 2007</a:t>
            </a:r>
            <a:endParaRPr lang="en-US" sz="1400" b="1" kern="1100" dirty="0">
              <a:latin typeface="+mn-lt"/>
            </a:endParaRP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smtClean="0">
                <a:latin typeface="+mn-lt"/>
              </a:rPr>
              <a:t>rodent eradications </a:t>
            </a:r>
            <a:r>
              <a:rPr lang="en-US" sz="1400" b="1" kern="1100" dirty="0">
                <a:latin typeface="+mn-lt"/>
              </a:rPr>
              <a:t>in U.S. (all rats</a:t>
            </a:r>
            <a:r>
              <a:rPr lang="en-US" sz="1400" b="1" kern="1100" dirty="0" smtClean="0">
                <a:latin typeface="+mn-lt"/>
              </a:rPr>
              <a:t>)</a:t>
            </a:r>
            <a:endParaRPr lang="en-US" sz="1400" b="1" kern="1100"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3113353" cy="369332"/>
          </a:xfrm>
          <a:prstGeom prst="rect">
            <a:avLst/>
          </a:prstGeom>
          <a:noFill/>
        </p:spPr>
        <p:txBody>
          <a:bodyPr wrap="none" rtlCol="0">
            <a:spAutoFit/>
          </a:bodyPr>
          <a:lstStyle/>
          <a:p>
            <a:r>
              <a:rPr lang="en-US" dirty="0" smtClean="0">
                <a:solidFill>
                  <a:srgbClr val="FF0000"/>
                </a:solidFill>
              </a:rPr>
              <a:t>House Mouse </a:t>
            </a:r>
            <a:r>
              <a:rPr lang="en-US" dirty="0" smtClean="0">
                <a:solidFill>
                  <a:srgbClr val="FF0000"/>
                </a:solidFill>
              </a:rPr>
              <a:t>Eradications</a:t>
            </a:r>
            <a:endParaRPr lang="en-US" dirty="0">
              <a:solidFill>
                <a:srgbClr val="FF0000"/>
              </a:solidFill>
            </a:endParaRPr>
          </a:p>
        </p:txBody>
      </p:sp>
      <p:sp>
        <p:nvSpPr>
          <p:cNvPr id="7" name="TextBox 6"/>
          <p:cNvSpPr txBox="1"/>
          <p:nvPr/>
        </p:nvSpPr>
        <p:spPr>
          <a:xfrm>
            <a:off x="523802" y="4742542"/>
            <a:ext cx="1750800" cy="292388"/>
          </a:xfrm>
          <a:prstGeom prst="rect">
            <a:avLst/>
          </a:prstGeom>
          <a:noFill/>
        </p:spPr>
        <p:txBody>
          <a:bodyPr wrap="none" rtlCol="0">
            <a:spAutoFit/>
          </a:bodyPr>
          <a:lstStyle/>
          <a:p>
            <a:r>
              <a:rPr lang="en-US" sz="1300" dirty="0" smtClean="0">
                <a:solidFill>
                  <a:schemeClr val="bg1"/>
                </a:solidFill>
              </a:rPr>
              <a:t>Source: DIISE </a:t>
            </a:r>
            <a:r>
              <a:rPr lang="en-US" sz="1300" dirty="0" smtClean="0">
                <a:solidFill>
                  <a:schemeClr val="bg1"/>
                </a:solidFill>
              </a:rPr>
              <a:t>(</a:t>
            </a:r>
            <a:r>
              <a:rPr lang="en-US" sz="1300" dirty="0" smtClean="0">
                <a:solidFill>
                  <a:schemeClr val="bg1"/>
                </a:solidFill>
              </a:rPr>
              <a:t>2020)</a:t>
            </a:r>
            <a:endParaRPr lang="en-US" sz="1300" dirty="0" smtClean="0">
              <a:solidFill>
                <a:schemeClr val="bg1"/>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9463" y="0"/>
            <a:ext cx="8312535" cy="6858000"/>
          </a:xfrm>
          <a:prstGeom prst="rect">
            <a:avLst/>
          </a:prstGeom>
        </p:spPr>
      </p:pic>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a:bodyPr>
          <a:lstStyle/>
          <a:p>
            <a:pPr>
              <a:lnSpc>
                <a:spcPct val="120000"/>
              </a:lnSpc>
              <a:spcBef>
                <a:spcPts val="0"/>
              </a:spcBef>
              <a:spcAft>
                <a:spcPts val="1800"/>
              </a:spcAft>
            </a:pPr>
            <a:r>
              <a:rPr lang="en-US" sz="2800" b="1" cap="all" dirty="0"/>
              <a:t>Success </a:t>
            </a:r>
            <a:r>
              <a:rPr lang="en-US" sz="2800" b="1" cap="all" dirty="0" err="1" smtClean="0"/>
              <a:t>StorIES</a:t>
            </a:r>
            <a:endParaRPr lang="en-US" sz="2800" b="1" dirty="0"/>
          </a:p>
        </p:txBody>
      </p:sp>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5">
            <a:extLst>
              <a:ext uri="{FF2B5EF4-FFF2-40B4-BE49-F238E27FC236}">
                <a16:creationId xmlns:a16="http://schemas.microsoft.com/office/drawing/2014/main" id="{40BFBF01-A0D5-4AA3-AD34-E4CD0617F71D}"/>
              </a:ext>
            </a:extLst>
          </p:cNvPr>
          <p:cNvSpPr txBox="1">
            <a:spLocks/>
          </p:cNvSpPr>
          <p:nvPr/>
        </p:nvSpPr>
        <p:spPr>
          <a:xfrm>
            <a:off x="303945" y="1293172"/>
            <a:ext cx="3371072" cy="4024786"/>
          </a:xfrm>
          <a:prstGeom prst="rect">
            <a:avLst/>
          </a:prstGeom>
        </p:spPr>
        <p:txBody>
          <a:bodyPr vert="horz" lIns="91440" tIns="45720" rIns="91440" bIns="45720" rtlCol="0">
            <a:normAutofit lnSpcReduction="10000"/>
          </a:bodyPr>
          <a:lstStyle>
            <a:lvl1pPr marL="0" indent="0" algn="l" defTabSz="914400" rtl="0" eaLnBrk="1" latinLnBrk="0" hangingPunct="1">
              <a:lnSpc>
                <a:spcPct val="100000"/>
              </a:lnSpc>
              <a:spcBef>
                <a:spcPts val="1200"/>
              </a:spcBef>
              <a:buFont typeface="Arial" panose="020B0604020202020204" pitchFamily="34" charset="0"/>
              <a:buNone/>
              <a:defRPr sz="3200" kern="1200">
                <a:solidFill>
                  <a:schemeClr val="bg1"/>
                </a:solidFill>
                <a:latin typeface="+mj-lt"/>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600"/>
              </a:spcBef>
              <a:buFont typeface="Arial" panose="020B0604020202020204" pitchFamily="34" charset="0"/>
              <a:buChar char="•"/>
            </a:pPr>
            <a:r>
              <a:rPr lang="en-US" sz="1600" b="1" dirty="0" err="1" smtClean="0">
                <a:solidFill>
                  <a:srgbClr val="FFFF00"/>
                </a:solidFill>
              </a:rPr>
              <a:t>Anacapa</a:t>
            </a:r>
            <a:r>
              <a:rPr lang="en-US" sz="1600" b="1" dirty="0" smtClean="0">
                <a:solidFill>
                  <a:srgbClr val="FFFF00"/>
                </a:solidFill>
              </a:rPr>
              <a:t> Island, California</a:t>
            </a:r>
          </a:p>
          <a:p>
            <a:pPr marL="285750" indent="-285750">
              <a:spcBef>
                <a:spcPts val="600"/>
              </a:spcBef>
              <a:buFont typeface="Arial" panose="020B0604020202020204" pitchFamily="34" charset="0"/>
              <a:buChar char="•"/>
            </a:pPr>
            <a:r>
              <a:rPr lang="en-US" sz="1600" b="1" dirty="0" smtClean="0"/>
              <a:t>Palmyra Atoll</a:t>
            </a:r>
          </a:p>
          <a:p>
            <a:pPr marL="285750" indent="-285750">
              <a:spcBef>
                <a:spcPts val="600"/>
              </a:spcBef>
              <a:buFont typeface="Arial" panose="020B0604020202020204" pitchFamily="34" charset="0"/>
              <a:buChar char="•"/>
            </a:pPr>
            <a:r>
              <a:rPr lang="en-US" sz="1600" b="1" dirty="0" err="1" smtClean="0"/>
              <a:t>Desecheo</a:t>
            </a:r>
            <a:r>
              <a:rPr lang="en-US" sz="1600" b="1" dirty="0" smtClean="0"/>
              <a:t> Island, Puerto Rico</a:t>
            </a:r>
          </a:p>
          <a:p>
            <a:pPr marL="285750" indent="-285750">
              <a:spcBef>
                <a:spcPts val="600"/>
              </a:spcBef>
              <a:buFont typeface="Arial" panose="020B0604020202020204" pitchFamily="34" charset="0"/>
              <a:buChar char="•"/>
            </a:pPr>
            <a:r>
              <a:rPr lang="en-US" sz="1600" b="1" dirty="0" err="1" smtClean="0"/>
              <a:t>Hawadax</a:t>
            </a:r>
            <a:r>
              <a:rPr lang="en-US" sz="1600" b="1" dirty="0" smtClean="0"/>
              <a:t> Island, AK</a:t>
            </a:r>
          </a:p>
          <a:p>
            <a:pPr marL="285750" indent="-285750">
              <a:spcBef>
                <a:spcPts val="600"/>
              </a:spcBef>
              <a:buFont typeface="Arial" panose="020B0604020202020204" pitchFamily="34" charset="0"/>
              <a:buChar char="•"/>
            </a:pPr>
            <a:r>
              <a:rPr lang="en-US" sz="1600" b="1" dirty="0" smtClean="0"/>
              <a:t>Midway Atoll</a:t>
            </a:r>
          </a:p>
          <a:p>
            <a:pPr marL="285750" indent="-285750">
              <a:spcBef>
                <a:spcPts val="600"/>
              </a:spcBef>
              <a:buFont typeface="Arial" panose="020B0604020202020204" pitchFamily="34" charset="0"/>
              <a:buChar char="•"/>
            </a:pPr>
            <a:r>
              <a:rPr lang="en-US" sz="1600" b="1" dirty="0" smtClean="0"/>
              <a:t>Cocos Island (Guam)</a:t>
            </a:r>
          </a:p>
          <a:p>
            <a:pPr marL="285750" indent="-285750">
              <a:spcBef>
                <a:spcPts val="600"/>
              </a:spcBef>
              <a:buFont typeface="Arial" panose="020B0604020202020204" pitchFamily="34" charset="0"/>
              <a:buChar char="•"/>
            </a:pPr>
            <a:r>
              <a:rPr lang="en-US" sz="1600" b="1" dirty="0" smtClean="0"/>
              <a:t>Galapagos Islands</a:t>
            </a:r>
          </a:p>
          <a:p>
            <a:pPr marL="285750" indent="-285750">
              <a:spcBef>
                <a:spcPts val="600"/>
              </a:spcBef>
              <a:buFont typeface="Arial" panose="020B0604020202020204" pitchFamily="34" charset="0"/>
              <a:buChar char="•"/>
            </a:pPr>
            <a:r>
              <a:rPr lang="en-US" sz="1600" b="1" dirty="0" smtClean="0"/>
              <a:t>Falkland Islands</a:t>
            </a:r>
          </a:p>
          <a:p>
            <a:pPr marL="285750" indent="-285750">
              <a:spcBef>
                <a:spcPts val="600"/>
              </a:spcBef>
              <a:buFont typeface="Arial" panose="020B0604020202020204" pitchFamily="34" charset="0"/>
              <a:buChar char="•"/>
            </a:pPr>
            <a:r>
              <a:rPr lang="en-US" sz="1600" b="1" dirty="0" smtClean="0"/>
              <a:t>Antipodes Islands</a:t>
            </a:r>
          </a:p>
          <a:p>
            <a:pPr marL="285750" indent="-285750">
              <a:spcBef>
                <a:spcPts val="600"/>
              </a:spcBef>
              <a:buFont typeface="Arial" panose="020B0604020202020204" pitchFamily="34" charset="0"/>
              <a:buChar char="•"/>
            </a:pPr>
            <a:r>
              <a:rPr lang="en-US" sz="1600" b="1" dirty="0" smtClean="0"/>
              <a:t>Madeira Islands</a:t>
            </a:r>
          </a:p>
          <a:p>
            <a:pPr marL="285750" indent="-285750">
              <a:spcBef>
                <a:spcPts val="600"/>
              </a:spcBef>
              <a:buFont typeface="Arial" panose="020B0604020202020204" pitchFamily="34" charset="0"/>
              <a:buChar char="•"/>
            </a:pPr>
            <a:r>
              <a:rPr lang="en-US" sz="1600" b="1" dirty="0" err="1" smtClean="0"/>
              <a:t>Motatapu</a:t>
            </a:r>
            <a:r>
              <a:rPr lang="en-US" sz="1600" b="1" dirty="0" smtClean="0"/>
              <a:t> Island</a:t>
            </a:r>
          </a:p>
          <a:p>
            <a:pPr marL="285750" indent="-285750">
              <a:spcBef>
                <a:spcPts val="600"/>
              </a:spcBef>
              <a:buFont typeface="Arial" panose="020B0604020202020204" pitchFamily="34" charset="0"/>
              <a:buChar char="•"/>
            </a:pPr>
            <a:r>
              <a:rPr lang="en-US" sz="1600" b="1" dirty="0" err="1" smtClean="0"/>
              <a:t>Rangitoto</a:t>
            </a:r>
            <a:r>
              <a:rPr lang="en-US" sz="1600" b="1" dirty="0" smtClean="0"/>
              <a:t> Island</a:t>
            </a:r>
          </a:p>
          <a:p>
            <a:pPr marL="285750" indent="-285750">
              <a:spcBef>
                <a:spcPts val="600"/>
              </a:spcBef>
              <a:buFont typeface="Arial" panose="020B0604020202020204" pitchFamily="34" charset="0"/>
              <a:buChar char="•"/>
            </a:pPr>
            <a:r>
              <a:rPr lang="en-US" sz="1600" b="1" dirty="0" smtClean="0"/>
              <a:t>Bahama Islands</a:t>
            </a:r>
          </a:p>
          <a:p>
            <a:pPr marL="285750" indent="-285750">
              <a:spcBef>
                <a:spcPts val="600"/>
              </a:spcBef>
              <a:buFont typeface="Arial" panose="020B0604020202020204" pitchFamily="34" charset="0"/>
              <a:buChar char="•"/>
            </a:pPr>
            <a:endParaRPr lang="en-US" sz="1600" b="1" dirty="0" smtClean="0"/>
          </a:p>
          <a:p>
            <a:pPr marL="285750" indent="-285750">
              <a:spcBef>
                <a:spcPts val="600"/>
              </a:spcBef>
              <a:buFont typeface="Arial" panose="020B0604020202020204" pitchFamily="34" charset="0"/>
              <a:buChar char="•"/>
            </a:pPr>
            <a:endParaRPr lang="en-US" sz="1600" b="1" dirty="0" smtClean="0"/>
          </a:p>
          <a:p>
            <a:pPr marL="285750" indent="-285750">
              <a:spcBef>
                <a:spcPts val="600"/>
              </a:spcBef>
              <a:buFont typeface="Arial" panose="020B0604020202020204" pitchFamily="34" charset="0"/>
              <a:buChar char="•"/>
            </a:pPr>
            <a:endParaRPr lang="en-US" sz="1600" b="1" dirty="0"/>
          </a:p>
        </p:txBody>
      </p:sp>
      <p:sp>
        <p:nvSpPr>
          <p:cNvPr id="3" name="Picture Placeholder 2"/>
          <p:cNvSpPr>
            <a:spLocks noGrp="1"/>
          </p:cNvSpPr>
          <p:nvPr>
            <p:ph type="pic" sz="quarter" idx="14"/>
          </p:nvPr>
        </p:nvSpPr>
        <p:spPr/>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smtClean="0"/>
              <a:t>Why now?</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793302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3624D8AD-3899-441B-BF11-0252B63F27A7}"/>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t="3935" b="5564"/>
          <a:stretch/>
        </p:blipFill>
        <p:spPr>
          <a:xfrm>
            <a:off x="-5102" y="0"/>
            <a:ext cx="12197101" cy="6209210"/>
          </a:xfrm>
        </p:spPr>
      </p:pic>
      <p:sp>
        <p:nvSpPr>
          <p:cNvPr id="15" name="TextBox 14">
            <a:extLst>
              <a:ext uri="{FF2B5EF4-FFF2-40B4-BE49-F238E27FC236}">
                <a16:creationId xmlns:a16="http://schemas.microsoft.com/office/drawing/2014/main" id="{DF02C046-AB2A-406A-A0EB-7FB85DACCA20}"/>
              </a:ext>
            </a:extLst>
          </p:cNvPr>
          <p:cNvSpPr txBox="1"/>
          <p:nvPr/>
        </p:nvSpPr>
        <p:spPr>
          <a:xfrm>
            <a:off x="78377" y="5860868"/>
            <a:ext cx="3948517" cy="246221"/>
          </a:xfrm>
          <a:prstGeom prst="rect">
            <a:avLst/>
          </a:prstGeom>
          <a:noFill/>
        </p:spPr>
        <p:txBody>
          <a:bodyPr wrap="none" rtlCol="0">
            <a:spAutoFit/>
          </a:bodyPr>
          <a:lstStyle/>
          <a:p>
            <a:r>
              <a:rPr lang="en-US" sz="1000" dirty="0">
                <a:solidFill>
                  <a:schemeClr val="bg1">
                    <a:lumMod val="75000"/>
                  </a:schemeClr>
                </a:solidFill>
              </a:rPr>
              <a:t>Courtesy of Cornell Lab of Ornithology. </a:t>
            </a:r>
            <a:r>
              <a:rPr lang="en-US" sz="1000" i="1" dirty="0">
                <a:solidFill>
                  <a:schemeClr val="bg1">
                    <a:lumMod val="75000"/>
                  </a:schemeClr>
                </a:solidFill>
              </a:rPr>
              <a:t>Source: </a:t>
            </a:r>
            <a:r>
              <a:rPr lang="en-US" sz="1000" dirty="0">
                <a:solidFill>
                  <a:schemeClr val="bg1">
                    <a:lumMod val="75000"/>
                  </a:schemeClr>
                </a:solidFill>
              </a:rPr>
              <a:t>Science 2019</a:t>
            </a:r>
          </a:p>
        </p:txBody>
      </p:sp>
    </p:spTree>
    <p:extLst>
      <p:ext uri="{BB962C8B-B14F-4D97-AF65-F5344CB8AC3E}">
        <p14:creationId xmlns:p14="http://schemas.microsoft.com/office/powerpoint/2010/main" val="28780610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80873" y="48120"/>
            <a:ext cx="8630903" cy="6117050"/>
            <a:chOff x="1744332" y="139366"/>
            <a:chExt cx="8739434" cy="636270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1791" y="139366"/>
              <a:ext cx="4371975" cy="63627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4332" y="139366"/>
              <a:ext cx="4371975" cy="6362700"/>
            </a:xfrm>
            <a:prstGeom prst="rect">
              <a:avLst/>
            </a:prstGeom>
          </p:spPr>
        </p:pic>
      </p:grpSp>
      <p:sp>
        <p:nvSpPr>
          <p:cNvPr id="5" name="TextBox 4"/>
          <p:cNvSpPr txBox="1"/>
          <p:nvPr/>
        </p:nvSpPr>
        <p:spPr>
          <a:xfrm>
            <a:off x="3289778" y="6187777"/>
            <a:ext cx="4780476" cy="276999"/>
          </a:xfrm>
          <a:prstGeom prst="rect">
            <a:avLst/>
          </a:prstGeom>
          <a:noFill/>
        </p:spPr>
        <p:txBody>
          <a:bodyPr wrap="none" rtlCol="0">
            <a:spAutoFit/>
          </a:bodyPr>
          <a:lstStyle/>
          <a:p>
            <a:r>
              <a:rPr lang="en-US" sz="1200" dirty="0"/>
              <a:t>From “Lost at Sea”, National </a:t>
            </a:r>
            <a:r>
              <a:rPr lang="en-US" sz="1200" dirty="0" smtClean="0"/>
              <a:t>Geographic Magazine, July 2018</a:t>
            </a:r>
            <a:endParaRPr lang="en-US" sz="1200" dirty="0" smtClean="0"/>
          </a:p>
        </p:txBody>
      </p:sp>
    </p:spTree>
    <p:extLst>
      <p:ext uri="{BB962C8B-B14F-4D97-AF65-F5344CB8AC3E}">
        <p14:creationId xmlns:p14="http://schemas.microsoft.com/office/powerpoint/2010/main" val="22486866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80873" y="48120"/>
            <a:ext cx="8630903" cy="6117050"/>
            <a:chOff x="1744332" y="139366"/>
            <a:chExt cx="8739434" cy="636270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1791" y="139366"/>
              <a:ext cx="4371975" cy="63627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4332" y="139366"/>
              <a:ext cx="4371975" cy="6362700"/>
            </a:xfrm>
            <a:prstGeom prst="rect">
              <a:avLst/>
            </a:prstGeom>
          </p:spPr>
        </p:pic>
      </p:grpSp>
      <p:sp>
        <p:nvSpPr>
          <p:cNvPr id="5" name="TextBox 4"/>
          <p:cNvSpPr txBox="1"/>
          <p:nvPr/>
        </p:nvSpPr>
        <p:spPr>
          <a:xfrm>
            <a:off x="3289778" y="6187777"/>
            <a:ext cx="4780476" cy="276999"/>
          </a:xfrm>
          <a:prstGeom prst="rect">
            <a:avLst/>
          </a:prstGeom>
          <a:noFill/>
        </p:spPr>
        <p:txBody>
          <a:bodyPr wrap="none" rtlCol="0">
            <a:spAutoFit/>
          </a:bodyPr>
          <a:lstStyle/>
          <a:p>
            <a:r>
              <a:rPr lang="en-US" sz="1200" dirty="0"/>
              <a:t>From “Lost at Sea”, National </a:t>
            </a:r>
            <a:r>
              <a:rPr lang="en-US" sz="1200" dirty="0" smtClean="0"/>
              <a:t>Geographic Magazine, July 2018</a:t>
            </a:r>
            <a:endParaRPr lang="en-US" sz="1200" dirty="0" smtClean="0"/>
          </a:p>
        </p:txBody>
      </p:sp>
      <p:sp>
        <p:nvSpPr>
          <p:cNvPr id="6" name="TextBox 5">
            <a:extLst>
              <a:ext uri="{FF2B5EF4-FFF2-40B4-BE49-F238E27FC236}">
                <a16:creationId xmlns:a16="http://schemas.microsoft.com/office/drawing/2014/main" id="{D132D70C-5A58-461C-A434-A121C52634F6}"/>
              </a:ext>
            </a:extLst>
          </p:cNvPr>
          <p:cNvSpPr txBox="1"/>
          <p:nvPr/>
        </p:nvSpPr>
        <p:spPr>
          <a:xfrm>
            <a:off x="372654" y="2572422"/>
            <a:ext cx="2786058" cy="369332"/>
          </a:xfrm>
          <a:prstGeom prst="rect">
            <a:avLst/>
          </a:prstGeom>
          <a:noFill/>
        </p:spPr>
        <p:txBody>
          <a:bodyPr wrap="square" rtlCol="0">
            <a:spAutoFit/>
          </a:bodyPr>
          <a:lstStyle/>
          <a:p>
            <a:pPr>
              <a:spcAft>
                <a:spcPts val="1800"/>
              </a:spcAft>
              <a:buClr>
                <a:srgbClr val="F1730C"/>
              </a:buClr>
            </a:pPr>
            <a:r>
              <a:rPr lang="en-US" b="1" dirty="0" smtClean="0"/>
              <a:t>Leading Threats:</a:t>
            </a:r>
            <a:endParaRPr lang="en-US" b="1" dirty="0" smtClean="0"/>
          </a:p>
        </p:txBody>
      </p:sp>
      <p:sp>
        <p:nvSpPr>
          <p:cNvPr id="7" name="TextBox 6">
            <a:extLst>
              <a:ext uri="{FF2B5EF4-FFF2-40B4-BE49-F238E27FC236}">
                <a16:creationId xmlns:a16="http://schemas.microsoft.com/office/drawing/2014/main" id="{D132D70C-5A58-461C-A434-A121C52634F6}"/>
              </a:ext>
            </a:extLst>
          </p:cNvPr>
          <p:cNvSpPr txBox="1"/>
          <p:nvPr/>
        </p:nvSpPr>
        <p:spPr>
          <a:xfrm>
            <a:off x="306059" y="3405397"/>
            <a:ext cx="2308178" cy="369332"/>
          </a:xfrm>
          <a:prstGeom prst="rect">
            <a:avLst/>
          </a:prstGeom>
          <a:noFill/>
        </p:spPr>
        <p:txBody>
          <a:bodyPr wrap="square" rtlCol="0">
            <a:spAutoFit/>
          </a:bodyPr>
          <a:lstStyle/>
          <a:p>
            <a:pPr marL="285750" indent="-285750">
              <a:spcAft>
                <a:spcPts val="1800"/>
              </a:spcAft>
              <a:buClr>
                <a:srgbClr val="F1730C"/>
              </a:buClr>
              <a:buFont typeface="Arial" panose="020B0604020202020204" pitchFamily="34" charset="0"/>
              <a:buChar char="•"/>
            </a:pPr>
            <a:r>
              <a:rPr lang="en-US" b="1" dirty="0" smtClean="0"/>
              <a:t>Invasive </a:t>
            </a:r>
            <a:r>
              <a:rPr lang="en-US" b="1" dirty="0" smtClean="0"/>
              <a:t>species</a:t>
            </a:r>
            <a:endParaRPr lang="en-US" b="1" dirty="0" smtClean="0"/>
          </a:p>
        </p:txBody>
      </p:sp>
      <p:sp>
        <p:nvSpPr>
          <p:cNvPr id="8" name="TextBox 7">
            <a:extLst>
              <a:ext uri="{FF2B5EF4-FFF2-40B4-BE49-F238E27FC236}">
                <a16:creationId xmlns:a16="http://schemas.microsoft.com/office/drawing/2014/main" id="{D132D70C-5A58-461C-A434-A121C52634F6}"/>
              </a:ext>
            </a:extLst>
          </p:cNvPr>
          <p:cNvSpPr txBox="1"/>
          <p:nvPr/>
        </p:nvSpPr>
        <p:spPr>
          <a:xfrm>
            <a:off x="306059" y="4414843"/>
            <a:ext cx="2308178" cy="369332"/>
          </a:xfrm>
          <a:prstGeom prst="rect">
            <a:avLst/>
          </a:prstGeom>
          <a:noFill/>
        </p:spPr>
        <p:txBody>
          <a:bodyPr wrap="square" rtlCol="0">
            <a:spAutoFit/>
          </a:bodyPr>
          <a:lstStyle/>
          <a:p>
            <a:pPr marL="285750" indent="-285750">
              <a:spcAft>
                <a:spcPts val="1800"/>
              </a:spcAft>
              <a:buClr>
                <a:srgbClr val="F1730C"/>
              </a:buClr>
              <a:buFont typeface="Arial" panose="020B0604020202020204" pitchFamily="34" charset="0"/>
              <a:buChar char="•"/>
            </a:pPr>
            <a:r>
              <a:rPr lang="en-US" b="1" dirty="0" smtClean="0"/>
              <a:t>Climate change</a:t>
            </a:r>
            <a:endParaRPr lang="en-US" b="1" dirty="0" smtClean="0"/>
          </a:p>
        </p:txBody>
      </p:sp>
      <p:sp>
        <p:nvSpPr>
          <p:cNvPr id="9" name="Rectangle 8"/>
          <p:cNvSpPr/>
          <p:nvPr/>
        </p:nvSpPr>
        <p:spPr>
          <a:xfrm>
            <a:off x="3681661" y="3416030"/>
            <a:ext cx="782053" cy="3693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738199" y="3978909"/>
            <a:ext cx="524085" cy="10639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738199" y="4890849"/>
            <a:ext cx="612575" cy="9410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9" idx="1"/>
          </p:cNvCxnSpPr>
          <p:nvPr/>
        </p:nvCxnSpPr>
        <p:spPr>
          <a:xfrm flipH="1" flipV="1">
            <a:off x="2349795" y="2849526"/>
            <a:ext cx="1331866" cy="75117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2598953" y="3710634"/>
            <a:ext cx="1139247" cy="30143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endCxn id="8" idx="3"/>
          </p:cNvCxnSpPr>
          <p:nvPr/>
        </p:nvCxnSpPr>
        <p:spPr>
          <a:xfrm flipH="1" flipV="1">
            <a:off x="2614237" y="4599509"/>
            <a:ext cx="1114099" cy="31803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9153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b="1" dirty="0" smtClean="0"/>
              <a:t>Timeline</a:t>
            </a:r>
            <a:endParaRPr lang="en-US" b="1" dirty="0"/>
          </a:p>
        </p:txBody>
      </p:sp>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879437" y="1443416"/>
            <a:ext cx="7894374" cy="3693319"/>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smtClean="0"/>
              <a:t>Coastal Consistency Determination (target Fall 2020)</a:t>
            </a:r>
          </a:p>
          <a:p>
            <a:pPr marL="285750" indent="-285750">
              <a:spcBef>
                <a:spcPts val="1800"/>
              </a:spcBef>
              <a:buClr>
                <a:srgbClr val="F1730C"/>
              </a:buClr>
              <a:buFont typeface="Arial" panose="020B0604020202020204" pitchFamily="34" charset="0"/>
              <a:buChar char="•"/>
            </a:pPr>
            <a:r>
              <a:rPr lang="en-US" sz="2000" b="1" dirty="0" smtClean="0"/>
              <a:t>Record of Decision (target Fall 2020)</a:t>
            </a:r>
          </a:p>
          <a:p>
            <a:pPr marL="285750" indent="-285750">
              <a:spcBef>
                <a:spcPts val="1800"/>
              </a:spcBef>
              <a:buClr>
                <a:srgbClr val="F1730C"/>
              </a:buClr>
              <a:buFont typeface="Arial" panose="020B0604020202020204" pitchFamily="34" charset="0"/>
              <a:buChar char="•"/>
            </a:pPr>
            <a:r>
              <a:rPr lang="en-US" sz="2000" b="1" dirty="0" smtClean="0"/>
              <a:t>Obtain other environmental permits &amp; consultations</a:t>
            </a:r>
          </a:p>
          <a:p>
            <a:pPr marL="285750" indent="-285750">
              <a:spcBef>
                <a:spcPts val="1800"/>
              </a:spcBef>
              <a:buClr>
                <a:srgbClr val="F1730C"/>
              </a:buClr>
              <a:buFont typeface="Arial" panose="020B0604020202020204" pitchFamily="34" charset="0"/>
              <a:buChar char="•"/>
            </a:pPr>
            <a:r>
              <a:rPr lang="en-US" sz="2000" b="1" dirty="0" smtClean="0"/>
              <a:t>Finalize implementation plans</a:t>
            </a:r>
          </a:p>
          <a:p>
            <a:pPr marL="285750" indent="-285750">
              <a:spcBef>
                <a:spcPts val="1800"/>
              </a:spcBef>
              <a:buClr>
                <a:srgbClr val="F1730C"/>
              </a:buClr>
              <a:buFont typeface="Arial" panose="020B0604020202020204" pitchFamily="34" charset="0"/>
              <a:buChar char="•"/>
            </a:pPr>
            <a:r>
              <a:rPr lang="en-US" sz="2000" b="1" dirty="0" smtClean="0"/>
              <a:t>Implementation (Fall 2022?) </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Ecosystem response monitoring</a:t>
            </a:r>
            <a:endParaRPr lang="en-US" sz="2000" b="1" dirty="0" smtClean="0"/>
          </a:p>
        </p:txBody>
      </p:sp>
    </p:spTree>
    <p:extLst>
      <p:ext uri="{BB962C8B-B14F-4D97-AF65-F5344CB8AC3E}">
        <p14:creationId xmlns:p14="http://schemas.microsoft.com/office/powerpoint/2010/main" val="9568857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b="1" dirty="0" smtClean="0"/>
              <a:t>Restore &amp; Safeguard</a:t>
            </a:r>
            <a:endParaRPr lang="en-US" b="1" dirty="0"/>
          </a:p>
        </p:txBody>
      </p:sp>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D132D70C-5A58-461C-A434-A121C52634F6}"/>
              </a:ext>
            </a:extLst>
          </p:cNvPr>
          <p:cNvSpPr txBox="1"/>
          <p:nvPr/>
        </p:nvSpPr>
        <p:spPr>
          <a:xfrm>
            <a:off x="3879437" y="1443416"/>
            <a:ext cx="7894374" cy="3693319"/>
          </a:xfrm>
          <a:prstGeom prst="rect">
            <a:avLst/>
          </a:prstGeom>
          <a:noFill/>
        </p:spPr>
        <p:txBody>
          <a:bodyPr wrap="square" rtlCol="0">
            <a:spAutoFit/>
          </a:bodyPr>
          <a:lstStyle/>
          <a:p>
            <a:pPr>
              <a:spcBef>
                <a:spcPts val="1800"/>
              </a:spcBef>
            </a:pPr>
            <a:endParaRPr lang="en-US" sz="2400" b="1" dirty="0">
              <a:solidFill>
                <a:srgbClr val="F1730C"/>
              </a:solidFill>
            </a:endParaRPr>
          </a:p>
          <a:p>
            <a:pPr marL="285750" indent="-285750">
              <a:spcBef>
                <a:spcPts val="1800"/>
              </a:spcBef>
              <a:buClr>
                <a:srgbClr val="F1730C"/>
              </a:buClr>
              <a:buFont typeface="Arial" panose="020B0604020202020204" pitchFamily="34" charset="0"/>
              <a:buChar char="•"/>
            </a:pPr>
            <a:r>
              <a:rPr lang="en-US" sz="2000" b="1" dirty="0" err="1" smtClean="0"/>
              <a:t>Farallon</a:t>
            </a:r>
            <a:r>
              <a:rPr lang="en-US" sz="2000" b="1" dirty="0" smtClean="0"/>
              <a:t> ecosystem is out of balance because of mice</a:t>
            </a:r>
          </a:p>
          <a:p>
            <a:pPr marL="285750" indent="-285750">
              <a:spcBef>
                <a:spcPts val="1800"/>
              </a:spcBef>
              <a:buClr>
                <a:srgbClr val="F1730C"/>
              </a:buClr>
              <a:buFont typeface="Arial" panose="020B0604020202020204" pitchFamily="34" charset="0"/>
              <a:buChar char="•"/>
            </a:pPr>
            <a:r>
              <a:rPr lang="en-US" sz="2000" b="1" dirty="0" smtClean="0"/>
              <a:t>Important to act before more is lost</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Proposal resulted from years of research and planning</a:t>
            </a:r>
          </a:p>
          <a:p>
            <a:pPr marL="285750" indent="-285750">
              <a:spcBef>
                <a:spcPts val="1800"/>
              </a:spcBef>
              <a:buClr>
                <a:srgbClr val="F1730C"/>
              </a:buClr>
              <a:buFont typeface="Arial" panose="020B0604020202020204" pitchFamily="34" charset="0"/>
              <a:buChar char="•"/>
            </a:pPr>
            <a:r>
              <a:rPr lang="en-US" sz="2000" b="1" dirty="0" smtClean="0"/>
              <a:t>Benefits </a:t>
            </a:r>
            <a:r>
              <a:rPr lang="en-US" sz="2000" b="1" i="1" dirty="0" smtClean="0"/>
              <a:t>must</a:t>
            </a:r>
            <a:r>
              <a:rPr lang="en-US" sz="2000" b="1" dirty="0" smtClean="0"/>
              <a:t> outweigh costs</a:t>
            </a:r>
          </a:p>
          <a:p>
            <a:pPr marL="285750" indent="-285750">
              <a:spcBef>
                <a:spcPts val="1800"/>
              </a:spcBef>
              <a:buClr>
                <a:srgbClr val="F1730C"/>
              </a:buClr>
              <a:buFont typeface="Arial" panose="020B0604020202020204" pitchFamily="34" charset="0"/>
              <a:buChar char="•"/>
            </a:pPr>
            <a:r>
              <a:rPr lang="en-US" sz="2000" b="1" dirty="0" smtClean="0"/>
              <a:t>One-time application of rodenticide is </a:t>
            </a:r>
            <a:r>
              <a:rPr lang="en-US" sz="2000" b="1" i="1" dirty="0" smtClean="0"/>
              <a:t>only</a:t>
            </a:r>
            <a:r>
              <a:rPr lang="en-US" sz="2000" b="1" dirty="0" smtClean="0"/>
              <a:t> effective tool</a:t>
            </a:r>
            <a:r>
              <a:rPr lang="en-US" sz="2000" b="1" dirty="0" smtClean="0"/>
              <a:t> </a:t>
            </a:r>
            <a:r>
              <a:rPr lang="en-US" sz="2000" b="1" dirty="0" smtClean="0"/>
              <a:t> </a:t>
            </a:r>
            <a:endParaRPr lang="en-US" sz="2000" b="1" dirty="0" smtClean="0"/>
          </a:p>
          <a:p>
            <a:pPr marL="285750" indent="-285750">
              <a:spcBef>
                <a:spcPts val="1800"/>
              </a:spcBef>
              <a:buClr>
                <a:srgbClr val="F1730C"/>
              </a:buClr>
              <a:buFont typeface="Arial" panose="020B0604020202020204" pitchFamily="34" charset="0"/>
              <a:buChar char="•"/>
            </a:pPr>
            <a:r>
              <a:rPr lang="en-US" sz="2000" b="1" dirty="0" smtClean="0"/>
              <a:t>Ultimate Result: Restored ecosystem</a:t>
            </a:r>
            <a:endParaRPr lang="en-US" sz="2000" b="1" dirty="0" smtClean="0"/>
          </a:p>
        </p:txBody>
      </p:sp>
    </p:spTree>
    <p:extLst>
      <p:ext uri="{BB962C8B-B14F-4D97-AF65-F5344CB8AC3E}">
        <p14:creationId xmlns:p14="http://schemas.microsoft.com/office/powerpoint/2010/main" val="22259655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3381749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FI House Mice_Oct17_with oat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2391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1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endParaRPr lang="en-US" dirty="0" smtClean="0"/>
          </a:p>
          <a:p>
            <a:r>
              <a:rPr lang="en-US" sz="2400" dirty="0" err="1" smtClean="0"/>
              <a:t>Farallon</a:t>
            </a:r>
            <a:r>
              <a:rPr lang="en-US" sz="2400" dirty="0" smtClean="0"/>
              <a:t> Islands</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20_By_x003f_ xmlns="b8c791ff-8839-41d3-a5c3-dadefa89be97">
      <UserInfo>
        <DisplayName/>
        <AccountId xsi:nil="true"/>
        <AccountType/>
      </UserInfo>
    </Reviewed_x0020_By_x003f_>
    <Reviewed_x003f_ xmlns="b8c791ff-8839-41d3-a5c3-dadefa89be97">false</Reviewed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31260EAA-C968-455C-BDBA-3E62AAD644E9}"/>
</file>

<file path=customXml/itemProps2.xml><?xml version="1.0" encoding="utf-8"?>
<ds:datastoreItem xmlns:ds="http://schemas.openxmlformats.org/officeDocument/2006/customXml" ds:itemID="{07F76E86-00AF-4167-A62D-C2E846A3D5E7}"/>
</file>

<file path=customXml/itemProps3.xml><?xml version="1.0" encoding="utf-8"?>
<ds:datastoreItem xmlns:ds="http://schemas.openxmlformats.org/officeDocument/2006/customXml" ds:itemID="{ADF2B2FD-773A-458D-BD69-5201722687D9}"/>
</file>

<file path=docProps/app.xml><?xml version="1.0" encoding="utf-8"?>
<Properties xmlns="http://schemas.openxmlformats.org/officeDocument/2006/extended-properties" xmlns:vt="http://schemas.openxmlformats.org/officeDocument/2006/docPropsVTypes">
  <Template/>
  <TotalTime>19230</TotalTime>
  <Words>3249</Words>
  <Application>Microsoft Office PowerPoint</Application>
  <PresentationFormat>Widescreen</PresentationFormat>
  <Paragraphs>332</Paragraphs>
  <Slides>32</Slides>
  <Notes>32</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Century Expanded LT Std</vt:lpstr>
      <vt:lpstr>Century Gothic</vt:lpstr>
      <vt:lpstr>Courier New</vt:lpstr>
      <vt:lpstr>Times New Roman</vt:lpstr>
      <vt:lpstr>Wingdings</vt:lpstr>
      <vt:lpstr>Office Theme</vt:lpstr>
      <vt:lpstr>Farallon Islands   National Wildlife Refuge</vt:lpstr>
      <vt:lpstr>PowerPoint Presentation</vt:lpstr>
      <vt:lpstr>The Problem</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Operations</vt:lpstr>
      <vt:lpstr>PowerPoint Presentation</vt:lpstr>
      <vt:lpstr>PowerPoint Presentation</vt:lpstr>
      <vt:lpstr>Protective Measures</vt:lpstr>
      <vt:lpstr>PowerPoint Presentation</vt:lpstr>
      <vt:lpstr>PowerPoint Presentation</vt:lpstr>
      <vt:lpstr>Success Stories</vt:lpstr>
      <vt:lpstr>PowerPoint Presentation</vt:lpstr>
      <vt:lpstr>PowerPoint Presentation</vt:lpstr>
      <vt:lpstr>Why now?</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712</cp:revision>
  <cp:lastPrinted>2020-02-18T20:35:33Z</cp:lastPrinted>
  <dcterms:created xsi:type="dcterms:W3CDTF">2019-08-01T23:51:04Z</dcterms:created>
  <dcterms:modified xsi:type="dcterms:W3CDTF">2020-07-14T23:54:47Z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643100.000000000</vt:lpwstr>
  </property>
  <property fmtid="{D5CDD505-2E9C-101B-9397-08002B2CF9AE}" pid="3" name="ContentTypeId">
    <vt:lpwstr>0x010100AE725DA223521E4F8FF3AAF8EF66E35D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xd_ProgID">
    <vt:lpwstr/>
  </property>
  <property fmtid="{D5CDD505-2E9C-101B-9397-08002B2CF9AE}" pid="11" name="TemplateUrl">
    <vt:lpwstr/>
  </property>
</Properties>
</file>