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MP4" ContentType="video/mp4"/>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7.xml" ContentType="application/vnd.openxmlformats-officedocument.presentationml.slide+xml"/>
  <Override PartName="/ppt/slides/slide18.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9.xml" ContentType="application/vnd.openxmlformats-officedocument.presentationml.slide+xml"/>
  <Override PartName="/ppt/slides/slide4.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9.xml" ContentType="application/vnd.openxmlformats-officedocument.presentationml.slide+xml"/>
  <Override PartName="/ppt/slides/slide28.xml" ContentType="application/vnd.openxmlformats-officedocument.presentationml.slide+xml"/>
  <Override PartName="/ppt/slides/slide26.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2.xml" ContentType="application/vnd.openxmlformats-officedocument.presentationml.notesSlide+xml"/>
  <Override PartName="/ppt/notesSlides/notesSlide3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9.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slideMasters/slideMaster1.xml" ContentType="application/vnd.openxmlformats-officedocument.presentationml.slideMaster+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1.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35"/>
  </p:notesMasterIdLst>
  <p:handoutMasterIdLst>
    <p:handoutMasterId r:id="rId36"/>
  </p:handoutMasterIdLst>
  <p:sldIdLst>
    <p:sldId id="322" r:id="rId2"/>
    <p:sldId id="430" r:id="rId3"/>
    <p:sldId id="387" r:id="rId4"/>
    <p:sldId id="334" r:id="rId5"/>
    <p:sldId id="428" r:id="rId6"/>
    <p:sldId id="438" r:id="rId7"/>
    <p:sldId id="333" r:id="rId8"/>
    <p:sldId id="439" r:id="rId9"/>
    <p:sldId id="332" r:id="rId10"/>
    <p:sldId id="392" r:id="rId11"/>
    <p:sldId id="424" r:id="rId12"/>
    <p:sldId id="436" r:id="rId13"/>
    <p:sldId id="399" r:id="rId14"/>
    <p:sldId id="423" r:id="rId15"/>
    <p:sldId id="393" r:id="rId16"/>
    <p:sldId id="366" r:id="rId17"/>
    <p:sldId id="429" r:id="rId18"/>
    <p:sldId id="432" r:id="rId19"/>
    <p:sldId id="394" r:id="rId20"/>
    <p:sldId id="419" r:id="rId21"/>
    <p:sldId id="420" r:id="rId22"/>
    <p:sldId id="266" r:id="rId23"/>
    <p:sldId id="395" r:id="rId24"/>
    <p:sldId id="315" r:id="rId25"/>
    <p:sldId id="267" r:id="rId26"/>
    <p:sldId id="397" r:id="rId27"/>
    <p:sldId id="373" r:id="rId28"/>
    <p:sldId id="371" r:id="rId29"/>
    <p:sldId id="441" r:id="rId30"/>
    <p:sldId id="398" r:id="rId31"/>
    <p:sldId id="440" r:id="rId32"/>
    <p:sldId id="437" r:id="rId33"/>
    <p:sldId id="317" r:id="rId34"/>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30C"/>
    <a:srgbClr val="007698"/>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80474" autoAdjust="0"/>
  </p:normalViewPr>
  <p:slideViewPr>
    <p:cSldViewPr snapToGrid="0">
      <p:cViewPr varScale="1">
        <p:scale>
          <a:sx n="80" d="100"/>
          <a:sy n="80" d="100"/>
        </p:scale>
        <p:origin x="120" y="78"/>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4143587" y="1"/>
            <a:ext cx="3169920" cy="481727"/>
          </a:xfrm>
          <a:prstGeom prst="rect">
            <a:avLst/>
          </a:prstGeom>
        </p:spPr>
        <p:txBody>
          <a:bodyPr vert="horz" lIns="96661" tIns="48331" rIns="96661" bIns="48331" rtlCol="0"/>
          <a:lstStyle>
            <a:lvl1pPr algn="r">
              <a:defRPr sz="1300"/>
            </a:lvl1pPr>
          </a:lstStyle>
          <a:p>
            <a:fld id="{F64A34A7-E17A-44FA-8693-02D10E39CF7B}" type="datetimeFigureOut">
              <a:rPr lang="en-US" smtClean="0"/>
              <a:t>7/6/2020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1"/>
            <a:ext cx="3169920" cy="481727"/>
          </a:xfrm>
          <a:prstGeom prst="rect">
            <a:avLst/>
          </a:prstGeom>
        </p:spPr>
        <p:txBody>
          <a:bodyPr vert="horz" lIns="96661" tIns="48331" rIns="96661" bIns="48331" rtlCol="0"/>
          <a:lstStyle>
            <a:lvl1pPr algn="r">
              <a:defRPr sz="1300"/>
            </a:lvl1pPr>
          </a:lstStyle>
          <a:p>
            <a:fld id="{0DE3A0C5-50BE-4692-AB72-7641B36CF1EC}" type="datetimeFigureOut">
              <a:rPr lang="en-US" smtClean="0"/>
              <a:t>7/6/2020</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4"/>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2066" indent="-302066">
              <a:buFont typeface="Arial" panose="020B0604020202020204" pitchFamily="34" charset="0"/>
              <a:buChar char="•"/>
            </a:pPr>
            <a:r>
              <a:rPr lang="en-US" dirty="0" smtClean="0"/>
              <a:t>Refuge has managed South </a:t>
            </a:r>
            <a:r>
              <a:rPr lang="en-US" dirty="0" err="1" smtClean="0"/>
              <a:t>Farallones</a:t>
            </a:r>
            <a:r>
              <a:rPr lang="en-US" dirty="0" smtClean="0"/>
              <a:t> since 1969.</a:t>
            </a:r>
          </a:p>
          <a:p>
            <a:pPr marL="302066" indent="-302066">
              <a:buFont typeface="Arial" panose="020B0604020202020204" pitchFamily="34" charset="0"/>
              <a:buChar char="•"/>
            </a:pPr>
            <a:r>
              <a:rPr lang="en-US" dirty="0" smtClean="0"/>
              <a:t>Islands were highly impacted from past use.</a:t>
            </a:r>
          </a:p>
          <a:p>
            <a:pPr marL="302066" indent="-302066">
              <a:buFont typeface="Arial" panose="020B0604020202020204" pitchFamily="34" charset="0"/>
              <a:buChar char="•"/>
            </a:pPr>
            <a:r>
              <a:rPr lang="en-US" dirty="0" smtClean="0"/>
              <a:t>Refuge has worked to protect and restore island ecosystem.</a:t>
            </a:r>
          </a:p>
          <a:p>
            <a:pPr marL="302066" marR="0" lvl="0" indent="-30206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Long journey of restoration on the island. </a:t>
            </a:r>
            <a:r>
              <a:rPr lang="en-US" b="1" baseline="0" dirty="0" smtClean="0"/>
              <a:t>Restoring the island is restoring an important regional marine environment.</a:t>
            </a:r>
            <a:endParaRPr lang="en-US" b="1" dirty="0" smtClean="0"/>
          </a:p>
          <a:p>
            <a:pPr marL="302066" indent="-302066">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to eradicate invasive mice to remove</a:t>
            </a:r>
            <a:r>
              <a:rPr lang="en-US" baseline="0" dirty="0" smtClean="0"/>
              <a:t> their impacts on </a:t>
            </a:r>
            <a:r>
              <a:rPr lang="en-US" baseline="0" dirty="0" err="1" smtClean="0"/>
              <a:t>Farallon</a:t>
            </a:r>
            <a:r>
              <a:rPr lang="en-US" baseline="0" dirty="0" smtClean="0"/>
              <a:t> ecosystem.</a:t>
            </a:r>
          </a:p>
          <a:p>
            <a:r>
              <a:rPr lang="en-US" baseline="0" dirty="0" smtClean="0"/>
              <a:t>Need a tool that is effective and will eliminate the mice without causing long-term harm to other ecosystem components.</a:t>
            </a:r>
          </a:p>
          <a:p>
            <a:r>
              <a:rPr lang="en-US" baseline="0" dirty="0" smtClean="0"/>
              <a:t>Benefits must outweigh the costs.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10</a:t>
            </a:fld>
            <a:endParaRPr lang="en-US" dirty="0"/>
          </a:p>
        </p:txBody>
      </p:sp>
    </p:spTree>
    <p:extLst>
      <p:ext uri="{BB962C8B-B14F-4D97-AF65-F5344CB8AC3E}">
        <p14:creationId xmlns:p14="http://schemas.microsoft.com/office/powerpoint/2010/main" val="1245990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Environmental</a:t>
            </a:r>
            <a:r>
              <a:rPr lang="en-US" baseline="0" dirty="0" smtClean="0"/>
              <a:t> planning has spanned many years, beginning in 2004.</a:t>
            </a:r>
          </a:p>
          <a:p>
            <a:r>
              <a:rPr lang="en-US" baseline="0" dirty="0" smtClean="0"/>
              <a:t>Process involved experts, other agencies, and the public.</a:t>
            </a:r>
          </a:p>
          <a:p>
            <a:r>
              <a:rPr lang="en-US" baseline="0" dirty="0" smtClean="0"/>
              <a:t>Planning and permitting still ongoing.</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11</a:t>
            </a:fld>
            <a:endParaRPr lang="en-US" dirty="0"/>
          </a:p>
        </p:txBody>
      </p:sp>
    </p:spTree>
    <p:extLst>
      <p:ext uri="{BB962C8B-B14F-4D97-AF65-F5344CB8AC3E}">
        <p14:creationId xmlns:p14="http://schemas.microsoft.com/office/powerpoint/2010/main" val="754756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baseline="0" dirty="0" smtClean="0"/>
              <a:t>We </a:t>
            </a:r>
            <a:r>
              <a:rPr lang="en-US" sz="1400" b="1" dirty="0" smtClean="0"/>
              <a:t>thoroughly considered and vetted all potential options, even those that seem too simple or too far-fetched.</a:t>
            </a:r>
            <a:r>
              <a:rPr lang="en-US" sz="1400" b="1" baseline="0" dirty="0" smtClean="0"/>
              <a:t> We took nothing for granted, used robust science and precedents as our guide. </a:t>
            </a:r>
            <a:endParaRPr lang="en-US" sz="1300" dirty="0" smtClean="0"/>
          </a:p>
          <a:p>
            <a:r>
              <a:rPr lang="en-US" sz="1300" dirty="0" smtClean="0"/>
              <a:t>FWS </a:t>
            </a:r>
            <a:r>
              <a:rPr lang="en-US" sz="1300" dirty="0"/>
              <a:t>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12</a:t>
            </a:fld>
            <a:endParaRPr lang="en-US" dirty="0"/>
          </a:p>
        </p:txBody>
      </p:sp>
    </p:spTree>
    <p:extLst>
      <p:ext uri="{BB962C8B-B14F-4D97-AF65-F5344CB8AC3E}">
        <p14:creationId xmlns:p14="http://schemas.microsoft.com/office/powerpoint/2010/main" val="556024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r>
              <a:rPr lang="en-US" sz="1300" dirty="0" smtClean="0"/>
              <a:t>).</a:t>
            </a:r>
          </a:p>
          <a:p>
            <a:r>
              <a:rPr lang="en-US" sz="1300" dirty="0" smtClean="0"/>
              <a:t>After thorough vetting, 3 alternatives, including 2 action alternatives and one no action (status quo) alternative, were selected for analyses</a:t>
            </a:r>
            <a:r>
              <a:rPr lang="en-US" sz="1300" baseline="0" dirty="0" smtClean="0"/>
              <a:t> in the Environmental Impact Statement (EIS).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13</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potential</a:t>
            </a:r>
            <a:r>
              <a:rPr lang="en-US" baseline="0" dirty="0" smtClean="0"/>
              <a:t> method that has received considerable attention but was dismissed from further analysis in the EIS was contraceptives.</a:t>
            </a:r>
          </a:p>
          <a:p>
            <a:r>
              <a:rPr lang="en-US" baseline="0" dirty="0" smtClean="0"/>
              <a:t>During EIS development, this technique was merely theoretical. More recently, one product (</a:t>
            </a:r>
            <a:r>
              <a:rPr lang="en-US" baseline="0" dirty="0" err="1" smtClean="0"/>
              <a:t>Contrapest</a:t>
            </a:r>
            <a:r>
              <a:rPr lang="en-US" baseline="0" dirty="0" smtClean="0"/>
              <a:t>) has been approved for rat control only.  Must be delivered in a liquid form, in bait stations, repeatedly over a long period of time even for control.  This method is not feasible for eradication and the product has not even been approved for mice. Much work and testing would need to be done before a contraceptive product could be considered for a mouse eradication on the </a:t>
            </a:r>
            <a:r>
              <a:rPr lang="en-US" baseline="0" dirty="0" err="1" smtClean="0"/>
              <a:t>Farallon</a:t>
            </a:r>
            <a:r>
              <a:rPr lang="en-US" baseline="0" dirty="0" smtClean="0"/>
              <a:t> Islands and it’s future availability is uncertain.</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14</a:t>
            </a:fld>
            <a:endParaRPr lang="en-US" dirty="0"/>
          </a:p>
        </p:txBody>
      </p:sp>
    </p:spTree>
    <p:extLst>
      <p:ext uri="{BB962C8B-B14F-4D97-AF65-F5344CB8AC3E}">
        <p14:creationId xmlns:p14="http://schemas.microsoft.com/office/powerpoint/2010/main" val="388198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Preferred alternative</a:t>
            </a:r>
            <a:r>
              <a:rPr lang="en-US" b="1" baseline="0" dirty="0" smtClean="0"/>
              <a:t> selected in Final EIS was for an aerial application (primarily) of the rodenticide </a:t>
            </a:r>
            <a:r>
              <a:rPr lang="en-US" b="1" baseline="0" dirty="0" err="1" smtClean="0"/>
              <a:t>Brodifacoum</a:t>
            </a:r>
            <a:r>
              <a:rPr lang="en-US" b="1" baseline="0" dirty="0" smtClean="0"/>
              <a:t> 25-D Conservation. </a:t>
            </a:r>
          </a:p>
          <a:p>
            <a:r>
              <a:rPr lang="en-US" b="1" dirty="0" smtClean="0"/>
              <a:t>Came to this conclusion after extensive research and consultations, based on science.</a:t>
            </a:r>
          </a:p>
          <a:p>
            <a:r>
              <a:rPr lang="en-US" b="1" baseline="0" dirty="0" smtClean="0"/>
              <a:t>It is the only method available that could effectively eradicate the mice from the </a:t>
            </a:r>
            <a:r>
              <a:rPr lang="en-US" b="1" baseline="0" dirty="0" err="1" smtClean="0"/>
              <a:t>Farallon</a:t>
            </a:r>
            <a:r>
              <a:rPr lang="en-US" b="1" baseline="0" dirty="0" smtClean="0"/>
              <a:t> Islands. </a:t>
            </a:r>
          </a:p>
          <a:p>
            <a:r>
              <a:rPr lang="en-US" b="1" baseline="0" dirty="0" smtClean="0"/>
              <a:t>And used appropriately, it can be used without having long-term environmental impacts.</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15</a:t>
            </a:fld>
            <a:endParaRPr lang="en-US" dirty="0"/>
          </a:p>
        </p:txBody>
      </p:sp>
    </p:spTree>
    <p:extLst>
      <p:ext uri="{BB962C8B-B14F-4D97-AF65-F5344CB8AC3E}">
        <p14:creationId xmlns:p14="http://schemas.microsoft.com/office/powerpoint/2010/main" val="8079011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2</a:t>
            </a:r>
            <a:r>
              <a:rPr lang="en-US" baseline="30000" dirty="0" smtClean="0"/>
              <a:t>nd</a:t>
            </a:r>
            <a:r>
              <a:rPr lang="en-US" dirty="0" smtClean="0"/>
              <a:t> generation anticoagulant that is delivered in a</a:t>
            </a:r>
            <a:r>
              <a:rPr lang="en-US" baseline="0" dirty="0" smtClean="0"/>
              <a:t> cereal-based pellet. </a:t>
            </a:r>
          </a:p>
          <a:p>
            <a:pPr marL="171450" indent="-171450">
              <a:buFont typeface="Arial" panose="020B0604020202020204" pitchFamily="34" charset="0"/>
              <a:buChar char="•"/>
            </a:pPr>
            <a:r>
              <a:rPr lang="en-US" dirty="0" smtClean="0"/>
              <a:t>Approved and registered for conservation projects, specifically</a:t>
            </a:r>
            <a:r>
              <a:rPr lang="en-US" baseline="0" dirty="0" smtClean="0"/>
              <a:t> for eradication projects on islands.</a:t>
            </a:r>
          </a:p>
          <a:p>
            <a:pPr marL="171450" indent="-171450">
              <a:buFont typeface="Arial" panose="020B0604020202020204" pitchFamily="34" charset="0"/>
              <a:buChar char="•"/>
            </a:pPr>
            <a:r>
              <a:rPr lang="en-US" baseline="0" dirty="0" smtClean="0"/>
              <a:t>Highly regulated.</a:t>
            </a:r>
          </a:p>
          <a:p>
            <a:pPr marL="171450" indent="-171450">
              <a:buFont typeface="Arial" panose="020B0604020202020204" pitchFamily="34" charset="0"/>
              <a:buChar char="•"/>
            </a:pPr>
            <a:r>
              <a:rPr lang="en-US" baseline="0" dirty="0" smtClean="0"/>
              <a:t>Effective on mice in a single feeding.</a:t>
            </a:r>
          </a:p>
          <a:p>
            <a:pPr marL="171450" indent="-171450">
              <a:buFont typeface="Arial" panose="020B0604020202020204" pitchFamily="34" charset="0"/>
              <a:buChar char="•"/>
            </a:pPr>
            <a:r>
              <a:rPr lang="en-US" baseline="0" dirty="0" smtClean="0"/>
              <a:t>One-off applications.</a:t>
            </a:r>
          </a:p>
          <a:p>
            <a:pPr marL="171450" indent="-171450">
              <a:buFont typeface="Arial" panose="020B0604020202020204" pitchFamily="34" charset="0"/>
              <a:buChar char="•"/>
            </a:pPr>
            <a:r>
              <a:rPr lang="en-US" baseline="0" dirty="0" smtClean="0"/>
              <a:t>Some may be familiar with efforts to restrict use of </a:t>
            </a:r>
            <a:r>
              <a:rPr lang="en-US" baseline="0" dirty="0" err="1" smtClean="0"/>
              <a:t>Brodifacoum</a:t>
            </a:r>
            <a:r>
              <a:rPr lang="en-US" baseline="0" dirty="0" smtClean="0"/>
              <a:t> and other anti-coagulant rodenticides.</a:t>
            </a:r>
          </a:p>
          <a:p>
            <a:pPr marL="171450" indent="-171450">
              <a:buFont typeface="Arial" panose="020B0604020202020204" pitchFamily="34" charset="0"/>
              <a:buChar char="•"/>
            </a:pPr>
            <a:r>
              <a:rPr lang="en-US" baseline="0" dirty="0" smtClean="0"/>
              <a:t>We support those restrictions in mainland situations where use is chronic and non-target impacts pervasive.</a:t>
            </a:r>
          </a:p>
          <a:p>
            <a:pPr marL="171450" indent="-171450">
              <a:buFont typeface="Arial" panose="020B0604020202020204" pitchFamily="34" charset="0"/>
              <a:buChar char="•"/>
            </a:pPr>
            <a:r>
              <a:rPr lang="en-US" baseline="0" dirty="0" smtClean="0"/>
              <a:t>But we also believe that in cases of one-time applications for conservation purposes, the benefits are very high.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This tool has it’s place and time for appropriate use, and this is it.</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16</a:t>
            </a:fld>
            <a:endParaRPr lang="en-US" dirty="0"/>
          </a:p>
        </p:txBody>
      </p:sp>
    </p:spTree>
    <p:extLst>
      <p:ext uri="{BB962C8B-B14F-4D97-AF65-F5344CB8AC3E}">
        <p14:creationId xmlns:p14="http://schemas.microsoft.com/office/powerpoint/2010/main" val="15272536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Breaks</a:t>
            </a:r>
            <a:r>
              <a:rPr lang="en-US" baseline="0" dirty="0" smtClean="0"/>
              <a:t> down relatively quickly.</a:t>
            </a:r>
          </a:p>
          <a:p>
            <a:r>
              <a:rPr lang="en-US" baseline="0" dirty="0" smtClean="0"/>
              <a:t>Risks to water quality and marine resources very low and very short-term.</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17</a:t>
            </a:fld>
            <a:endParaRPr lang="en-US" dirty="0"/>
          </a:p>
        </p:txBody>
      </p:sp>
    </p:spTree>
    <p:extLst>
      <p:ext uri="{BB962C8B-B14F-4D97-AF65-F5344CB8AC3E}">
        <p14:creationId xmlns:p14="http://schemas.microsoft.com/office/powerpoint/2010/main" val="6030504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Toxicity to small mammals is what makes it effective</a:t>
            </a:r>
            <a:r>
              <a:rPr lang="en-US" baseline="0" dirty="0" smtClean="0"/>
              <a:t> to small mammals like mice.</a:t>
            </a:r>
          </a:p>
          <a:p>
            <a:r>
              <a:rPr lang="en-US" baseline="0" dirty="0" smtClean="0"/>
              <a:t>While toxic to at least some fish, studies have shown that most fish ignore the pellets and do not consume them. Thus, few get exposed and thus risk is very low to fish.</a:t>
            </a:r>
          </a:p>
          <a:p>
            <a:r>
              <a:rPr lang="en-US" baseline="0" dirty="0" smtClean="0"/>
              <a:t>Not toxic to most invertebrates and passes through invertebrate systems quickly.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18</a:t>
            </a:fld>
            <a:endParaRPr lang="en-US" dirty="0"/>
          </a:p>
        </p:txBody>
      </p:sp>
    </p:spTree>
    <p:extLst>
      <p:ext uri="{BB962C8B-B14F-4D97-AF65-F5344CB8AC3E}">
        <p14:creationId xmlns:p14="http://schemas.microsoft.com/office/powerpoint/2010/main" val="3354820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19</a:t>
            </a:fld>
            <a:endParaRPr lang="en-US" dirty="0"/>
          </a:p>
        </p:txBody>
      </p:sp>
    </p:spTree>
    <p:extLst>
      <p:ext uri="{BB962C8B-B14F-4D97-AF65-F5344CB8AC3E}">
        <p14:creationId xmlns:p14="http://schemas.microsoft.com/office/powerpoint/2010/main" val="1935972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trike="noStrike" dirty="0" smtClean="0"/>
              <a:t>My</a:t>
            </a:r>
            <a:r>
              <a:rPr lang="en-US" strike="noStrike" baseline="0" dirty="0" smtClean="0"/>
              <a:t> background.</a:t>
            </a:r>
            <a:endParaRPr lang="en-US" strike="no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a:t>
            </a:fld>
            <a:endParaRPr lang="en-US" dirty="0"/>
          </a:p>
        </p:txBody>
      </p:sp>
    </p:spTree>
    <p:extLst>
      <p:ext uri="{BB962C8B-B14F-4D97-AF65-F5344CB8AC3E}">
        <p14:creationId xmlns:p14="http://schemas.microsoft.com/office/powerpoint/2010/main" val="1247896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20</a:t>
            </a:fld>
            <a:endParaRPr lang="en-US" dirty="0"/>
          </a:p>
        </p:txBody>
      </p:sp>
    </p:spTree>
    <p:extLst>
      <p:ext uri="{BB962C8B-B14F-4D97-AF65-F5344CB8AC3E}">
        <p14:creationId xmlns:p14="http://schemas.microsoft.com/office/powerpoint/2010/main" val="48612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Contrary to erroneous media reporting –</a:t>
            </a:r>
            <a:r>
              <a:rPr lang="en-US" b="1" baseline="0" dirty="0" smtClean="0"/>
              <a:t> we are NOT dropping “tons of pesticide” on the island. The truth it is a small amount – just the amount required to accomplish the specific task of mouse eradication at this location.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Operation is over a short period of time, about 5 weeks.  This is not a long-term project requiring months or years of efforts.  </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21</a:t>
            </a:fld>
            <a:endParaRPr lang="en-US" dirty="0"/>
          </a:p>
        </p:txBody>
      </p:sp>
    </p:spTree>
    <p:extLst>
      <p:ext uri="{BB962C8B-B14F-4D97-AF65-F5344CB8AC3E}">
        <p14:creationId xmlns:p14="http://schemas.microsoft.com/office/powerpoint/2010/main" val="34075058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400" b="1" baseline="0" dirty="0" smtClean="0">
                <a:latin typeface="Arial" panose="020B0604020202020204" pitchFamily="34" charset="0"/>
              </a:rPr>
              <a:t>As you can see here, we are using state of the art technology to ensure the most efficient application that minimizes risks as much as possible.</a:t>
            </a:r>
          </a:p>
          <a:p>
            <a:pPr marL="0" marR="0" lvl="0" indent="0" algn="l" defTabSz="966612" rtl="0" eaLnBrk="1" fontAlgn="auto" latinLnBrk="0" hangingPunct="1">
              <a:lnSpc>
                <a:spcPct val="100000"/>
              </a:lnSpc>
              <a:spcBef>
                <a:spcPts val="0"/>
              </a:spcBef>
              <a:spcAft>
                <a:spcPts val="0"/>
              </a:spcAft>
              <a:buClrTx/>
              <a:buSzTx/>
              <a:buFontTx/>
              <a:buNone/>
              <a:tabLst/>
              <a:defRPr/>
            </a:pPr>
            <a:r>
              <a:rPr lang="en-US" sz="1300" dirty="0" smtClean="0">
                <a:latin typeface="Arial" panose="020B0604020202020204" pitchFamily="34" charset="0"/>
              </a:rPr>
              <a:t>GENERAL </a:t>
            </a:r>
            <a:r>
              <a:rPr lang="en-US" sz="1300" dirty="0">
                <a:latin typeface="Arial" panose="020B0604020202020204" pitchFamily="34" charset="0"/>
              </a:rPr>
              <a:t>DESCRIPTION OF OPERATIONS: The bait will be dispersed using a spreader bucket slung below a helicopter. A rotating disc distributes the bait from the bucket The dose rate, bait direction and swath width can all be controlled within set limits. </a:t>
            </a:r>
            <a:r>
              <a:rPr lang="en-US" sz="1300" dirty="0" smtClean="0">
                <a:latin typeface="Arial" panose="020B0604020202020204" pitchFamily="34" charset="0"/>
                <a:cs typeface="Arial" panose="020B0604020202020204" pitchFamily="34" charset="0"/>
              </a:rPr>
              <a:t>Differential GPS will be used to guide the helicopter along a set of pre-determined paths. </a:t>
            </a:r>
            <a:endParaRPr lang="en-US" sz="1400" dirty="0" smtClean="0"/>
          </a:p>
          <a:p>
            <a:pPr defTabSz="966612">
              <a:defRPr/>
            </a:pPr>
            <a:r>
              <a:rPr lang="en-US" sz="1300" dirty="0" smtClean="0">
                <a:latin typeface="Arial" panose="020B0604020202020204" pitchFamily="34" charset="0"/>
              </a:rPr>
              <a:t>This </a:t>
            </a:r>
            <a:r>
              <a:rPr lang="en-US" sz="1300" dirty="0">
                <a:latin typeface="Arial" panose="020B0604020202020204" pitchFamily="34" charset="0"/>
              </a:rPr>
              <a:t>combination of techniques will enable all terrains </a:t>
            </a:r>
            <a:r>
              <a:rPr lang="en-US" sz="1300" dirty="0" smtClean="0">
                <a:latin typeface="Arial" panose="020B0604020202020204" pitchFamily="34" charset="0"/>
              </a:rPr>
              <a:t>above the high tide line to </a:t>
            </a:r>
            <a:r>
              <a:rPr lang="en-US" sz="1300" dirty="0">
                <a:latin typeface="Arial" panose="020B0604020202020204" pitchFamily="34" charset="0"/>
              </a:rPr>
              <a:t>be effectively </a:t>
            </a:r>
            <a:r>
              <a:rPr lang="en-US" sz="1300" dirty="0" smtClean="0">
                <a:latin typeface="Arial" panose="020B0604020202020204" pitchFamily="34" charset="0"/>
              </a:rPr>
              <a:t>baited while preventing bait</a:t>
            </a:r>
            <a:r>
              <a:rPr lang="en-US" sz="1300" baseline="0" dirty="0" smtClean="0">
                <a:latin typeface="Arial" panose="020B0604020202020204" pitchFamily="34" charset="0"/>
              </a:rPr>
              <a:t> from being delivered where it is not wanted (e.g., marine environment)</a:t>
            </a:r>
            <a:r>
              <a:rPr lang="en-US" sz="1300" dirty="0" smtClean="0">
                <a:latin typeface="Arial" panose="020B0604020202020204" pitchFamily="34" charset="0"/>
              </a:rPr>
              <a: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22</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23</a:t>
            </a:fld>
            <a:endParaRPr lang="en-US" dirty="0"/>
          </a:p>
        </p:txBody>
      </p:sp>
    </p:spTree>
    <p:extLst>
      <p:ext uri="{BB962C8B-B14F-4D97-AF65-F5344CB8AC3E}">
        <p14:creationId xmlns:p14="http://schemas.microsoft.com/office/powerpoint/2010/main" val="32762004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Taking every protective measure possible during operations to minimize as many impacts as possible on other resources of the islands and in the sanctuary.</a:t>
            </a:r>
            <a:endParaRPr lang="en-US" b="1" dirty="0" smtClean="0"/>
          </a:p>
          <a:p>
            <a:endParaRPr lang="en-US" dirty="0" smtClean="0"/>
          </a:p>
          <a:p>
            <a:r>
              <a:rPr lang="en-US" dirty="0" smtClean="0"/>
              <a:t>Note: Will</a:t>
            </a:r>
            <a:r>
              <a:rPr lang="en-US" baseline="0" dirty="0" smtClean="0"/>
              <a:t> search for and remove mouse carcasses but most mice die underground. This is actually good because mice underground are not available to scavengers like gulls.</a:t>
            </a:r>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24</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Monitoring</a:t>
            </a:r>
            <a:r>
              <a:rPr lang="en-US" baseline="0" dirty="0" smtClean="0"/>
              <a:t> will include toxicant exposure to the mice, fish &amp; wildlife, soil and water. </a:t>
            </a:r>
          </a:p>
          <a:p>
            <a:pPr marL="171450" indent="-171450">
              <a:buFont typeface="Arial" panose="020B0604020202020204" pitchFamily="34" charset="0"/>
              <a:buChar char="•"/>
            </a:pPr>
            <a:r>
              <a:rPr lang="en-US" dirty="0" smtClean="0"/>
              <a:t>Monitoring</a:t>
            </a:r>
            <a:r>
              <a:rPr lang="en-US" baseline="0" dirty="0" smtClean="0"/>
              <a:t> will help us track the success of the eradication, mitigation measures, and exposure to the environment on the island, the surrounding waters and the mainland.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It will also help us make adjustments if something doesn’t seem to be working right.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Partnering with Sanctuary’s Beach Watch program to monitor mainland beaches. </a:t>
            </a:r>
            <a:endParaRPr lang="en-US"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25</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26</a:t>
            </a:fld>
            <a:endParaRPr lang="en-US" dirty="0"/>
          </a:p>
        </p:txBody>
      </p:sp>
    </p:spTree>
    <p:extLst>
      <p:ext uri="{BB962C8B-B14F-4D97-AF65-F5344CB8AC3E}">
        <p14:creationId xmlns:p14="http://schemas.microsoft.com/office/powerpoint/2010/main" val="10728714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worldwide effort to rid the world’s islands from the impacts</a:t>
            </a:r>
            <a:r>
              <a:rPr lang="en-US" baseline="0" dirty="0" smtClean="0"/>
              <a:t> of invasive rodents. </a:t>
            </a:r>
          </a:p>
          <a:p>
            <a:r>
              <a:rPr lang="en-US" dirty="0" smtClean="0"/>
              <a:t>Nearly every successful eradication project has utilized a rodenticide, and most of those used the rodenticide </a:t>
            </a:r>
            <a:r>
              <a:rPr lang="en-US" dirty="0" err="1" smtClean="0"/>
              <a:t>brodifacoum</a:t>
            </a:r>
            <a:r>
              <a:rPr lang="en-US" dirty="0" smtClean="0"/>
              <a:t> because</a:t>
            </a:r>
            <a:r>
              <a:rPr lang="en-US" baseline="0" dirty="0" smtClean="0"/>
              <a:t> it is the proven method</a:t>
            </a:r>
            <a:r>
              <a:rPr lang="en-US" dirty="0" smtClean="0"/>
              <a:t>.</a:t>
            </a: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27</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Most similar to our situation. Will use what was learned here to build on its success.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Had many of the same issues as the </a:t>
            </a:r>
            <a:r>
              <a:rPr lang="en-US" b="1" baseline="0" dirty="0" err="1" smtClean="0"/>
              <a:t>Farallon</a:t>
            </a:r>
            <a:r>
              <a:rPr lang="en-US" b="1" baseline="0" dirty="0" smtClean="0"/>
              <a:t> Islands but was even more complex.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Although </a:t>
            </a:r>
            <a:r>
              <a:rPr lang="en-US" b="1" baseline="0" dirty="0" err="1" smtClean="0"/>
              <a:t>Anacapa</a:t>
            </a:r>
            <a:r>
              <a:rPr lang="en-US" b="1" baseline="0" dirty="0" smtClean="0"/>
              <a:t> has a large Western Gull population, gulls were not impacted.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Increases in seabird and intertidal invertebrate populations since the eradication are attributed to the removal of rat predation.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At least two seabird species (ashy storm-petrel and Cassin’s Auklet) have recolonized the islands, while the state threatened Scripps’s </a:t>
            </a:r>
            <a:r>
              <a:rPr lang="en-US" b="1" baseline="0" dirty="0" err="1" smtClean="0"/>
              <a:t>Murrelet</a:t>
            </a:r>
            <a:r>
              <a:rPr lang="en-US" b="1" baseline="0" dirty="0" smtClean="0"/>
              <a:t> has increased.</a:t>
            </a:r>
            <a:endParaRPr lang="en-US" b="1" dirty="0" smtClean="0"/>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28</a:t>
            </a:fld>
            <a:endParaRPr lang="en-US" dirty="0"/>
          </a:p>
        </p:txBody>
      </p:sp>
    </p:spTree>
    <p:extLst>
      <p:ext uri="{BB962C8B-B14F-4D97-AF65-F5344CB8AC3E}">
        <p14:creationId xmlns:p14="http://schemas.microsoft.com/office/powerpoint/2010/main" val="23117488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4250808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9D87F3-4C1E-47BD-BC52-23B8D91C06B7}" type="slidenum">
              <a:rPr lang="en-US" smtClean="0"/>
              <a:t>3</a:t>
            </a:fld>
            <a:endParaRPr lang="en-US" dirty="0"/>
          </a:p>
        </p:txBody>
      </p:sp>
    </p:spTree>
    <p:extLst>
      <p:ext uri="{BB962C8B-B14F-4D97-AF65-F5344CB8AC3E}">
        <p14:creationId xmlns:p14="http://schemas.microsoft.com/office/powerpoint/2010/main" val="2999975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2170640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conservation organizations support this project.  </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29841049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about restoring a unique and globally</a:t>
            </a:r>
            <a:r>
              <a:rPr lang="en-US" baseline="0" dirty="0" smtClean="0"/>
              <a:t> important island ecosystem.</a:t>
            </a:r>
          </a:p>
          <a:p>
            <a:r>
              <a:rPr lang="en-US" dirty="0" smtClean="0"/>
              <a:t>It is an integral</a:t>
            </a:r>
            <a:r>
              <a:rPr lang="en-US" baseline="0" dirty="0" smtClean="0"/>
              <a:t> </a:t>
            </a:r>
            <a:r>
              <a:rPr lang="en-US" dirty="0" smtClean="0"/>
              <a:t>part of a process that has</a:t>
            </a:r>
            <a:r>
              <a:rPr lang="en-US" baseline="0" dirty="0" smtClean="0"/>
              <a:t> been underway for 50 years.</a:t>
            </a:r>
          </a:p>
          <a:p>
            <a:r>
              <a:rPr lang="en-US" baseline="0" dirty="0" smtClean="0"/>
              <a:t>Refuge and marine sanctuary are intertwined. What we do that benefits the Refuge also benefits the Sanctuary, and what is done to benefit the Sanctuary also benefits the Refuge.</a:t>
            </a:r>
          </a:p>
          <a:p>
            <a:r>
              <a:rPr lang="en-US" baseline="0" dirty="0" smtClean="0"/>
              <a:t>The Service would not propose such a project if we did believe not that the benefits achieved outweighed the potential costs. </a:t>
            </a:r>
          </a:p>
          <a:p>
            <a:r>
              <a:rPr lang="en-US" baseline="0" dirty="0" smtClean="0"/>
              <a:t>The methods proposed are the only techniques available to do the job, and can be done safely. </a:t>
            </a:r>
          </a:p>
          <a:p>
            <a:r>
              <a:rPr lang="en-US" baseline="0" dirty="0" smtClean="0"/>
              <a:t>We believe this project has great value for restoring the ecological integrity of both the islands and the surrounding marine environment. </a:t>
            </a:r>
          </a:p>
          <a:p>
            <a:r>
              <a:rPr lang="en-US" baseline="0" dirty="0" smtClean="0"/>
              <a:t>And the time to do it is now.</a:t>
            </a:r>
          </a:p>
          <a:p>
            <a:r>
              <a:rPr lang="en-US" baseline="0" dirty="0" smtClean="0"/>
              <a:t>Thank you.</a:t>
            </a:r>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3803137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Mice introduced</a:t>
            </a:r>
            <a:r>
              <a:rPr lang="en-US" b="1" baseline="0" dirty="0" smtClean="0"/>
              <a:t> in 19</a:t>
            </a:r>
            <a:r>
              <a:rPr lang="en-US" b="1" baseline="30000" dirty="0" smtClean="0"/>
              <a:t>th</a:t>
            </a:r>
            <a:r>
              <a:rPr lang="en-US" b="1" baseline="0" dirty="0" smtClean="0"/>
              <a:t> century.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Key Message: huge problem, only going to get worse, need to address now.</a:t>
            </a:r>
            <a:r>
              <a:rPr lang="en-US" b="1" baseline="0" dirty="0" smtClean="0"/>
              <a:t> </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4</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5</a:t>
            </a:fld>
            <a:endParaRPr lang="en-US" dirty="0"/>
          </a:p>
        </p:txBody>
      </p:sp>
    </p:spTree>
    <p:extLst>
      <p:ext uri="{BB962C8B-B14F-4D97-AF65-F5344CB8AC3E}">
        <p14:creationId xmlns:p14="http://schemas.microsoft.com/office/powerpoint/2010/main" val="4105036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6</a:t>
            </a:fld>
            <a:endParaRPr lang="en-US" dirty="0"/>
          </a:p>
        </p:txBody>
      </p:sp>
    </p:spTree>
    <p:extLst>
      <p:ext uri="{BB962C8B-B14F-4D97-AF65-F5344CB8AC3E}">
        <p14:creationId xmlns:p14="http://schemas.microsoft.com/office/powerpoint/2010/main" val="917078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smtClean="0"/>
              <a:t>Extreme abundance of mice has altered </a:t>
            </a:r>
            <a:r>
              <a:rPr lang="en-US" dirty="0" err="1" smtClean="0"/>
              <a:t>Farallon</a:t>
            </a:r>
            <a:r>
              <a:rPr lang="en-US" dirty="0" smtClean="0"/>
              <a:t> ecosystem.</a:t>
            </a:r>
          </a:p>
          <a:p>
            <a:pPr eaLnBrk="1" hangingPunct="1"/>
            <a:r>
              <a:rPr lang="en-US" dirty="0" smtClean="0"/>
              <a:t>This we know from both studies on the island and studies done elsewhere.</a:t>
            </a:r>
          </a:p>
          <a:p>
            <a:pPr eaLnBrk="1" hangingPunct="1"/>
            <a:r>
              <a:rPr lang="en-US" dirty="0" smtClean="0"/>
              <a:t>Opportunistic omnivores:</a:t>
            </a:r>
            <a:r>
              <a:rPr lang="en-US" baseline="0" dirty="0" smtClean="0"/>
              <a:t> very diverse diet, so impact ecosystem at multiple levels.</a:t>
            </a:r>
          </a:p>
          <a:p>
            <a:pPr eaLnBrk="1" hangingPunct="1"/>
            <a:r>
              <a:rPr lang="en-US" dirty="0" smtClean="0"/>
              <a:t>Even more damaging</a:t>
            </a:r>
            <a:r>
              <a:rPr lang="en-US" baseline="0" dirty="0" smtClean="0"/>
              <a:t> is that impacts are both direct and indirect.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We know that by removing invasive mice from the island, we will decrease negative impacts and have positive benefits that will help restore balance in the ecosystem.</a:t>
            </a:r>
            <a:endParaRPr lang="en-US" b="1" dirty="0" smtClean="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7</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in</a:t>
            </a:r>
            <a:r>
              <a:rPr lang="en-US" baseline="0" dirty="0" smtClean="0"/>
              <a:t> an age of mass extinctions.</a:t>
            </a:r>
          </a:p>
          <a:p>
            <a:r>
              <a:rPr lang="en-US" baseline="0" dirty="0" smtClean="0"/>
              <a:t>Despite small % of earth’s land mass, majority of those extinctions and of today’s endangered vertebrates, are on islands.</a:t>
            </a:r>
          </a:p>
          <a:p>
            <a:r>
              <a:rPr lang="en-US" baseline="0" dirty="0" smtClean="0"/>
              <a:t>Main cause of this situation is invasive species including rats and mice. </a:t>
            </a:r>
          </a:p>
          <a:p>
            <a:r>
              <a:rPr lang="en-US" baseline="0" dirty="0" smtClean="0"/>
              <a:t>Most islands evolved without mammalian predators.  Introductions have been devastating.</a:t>
            </a:r>
          </a:p>
          <a:p>
            <a:r>
              <a:rPr lang="en-US" b="1" baseline="0" dirty="0" smtClean="0"/>
              <a:t>Science and history tells us that we need to act NOW to address the imbalance in the ecosystem.</a:t>
            </a:r>
            <a:endParaRPr lang="en-US" baseline="0" dirty="0" smtClean="0"/>
          </a:p>
        </p:txBody>
      </p:sp>
      <p:sp>
        <p:nvSpPr>
          <p:cNvPr id="4" name="Slide Number Placeholder 3"/>
          <p:cNvSpPr>
            <a:spLocks noGrp="1"/>
          </p:cNvSpPr>
          <p:nvPr>
            <p:ph type="sldNum" sz="quarter" idx="10"/>
          </p:nvPr>
        </p:nvSpPr>
        <p:spPr/>
        <p:txBody>
          <a:bodyPr/>
          <a:lstStyle/>
          <a:p>
            <a:fld id="{BD9D87F3-4C1E-47BD-BC52-23B8D91C06B7}" type="slidenum">
              <a:rPr lang="en-US" smtClean="0"/>
              <a:t>8</a:t>
            </a:fld>
            <a:endParaRPr lang="en-US" dirty="0"/>
          </a:p>
        </p:txBody>
      </p:sp>
    </p:spTree>
    <p:extLst>
      <p:ext uri="{BB962C8B-B14F-4D97-AF65-F5344CB8AC3E}">
        <p14:creationId xmlns:p14="http://schemas.microsoft.com/office/powerpoint/2010/main" val="3225504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By reversing</a:t>
            </a:r>
            <a:r>
              <a:rPr lang="en-US" sz="1200" b="0" i="0" kern="1200" baseline="0" dirty="0" smtClean="0">
                <a:solidFill>
                  <a:schemeClr val="tx1"/>
                </a:solidFill>
                <a:effectLst/>
                <a:latin typeface="+mn-lt"/>
                <a:ea typeface="+mn-ea"/>
                <a:cs typeface="+mn-cs"/>
              </a:rPr>
              <a:t> this unnatural situation, we can help not only storm-petrels but the </a:t>
            </a:r>
            <a:r>
              <a:rPr lang="en-US" sz="1200" b="0" i="0" kern="1200" baseline="0" dirty="0" err="1" smtClean="0">
                <a:solidFill>
                  <a:schemeClr val="tx1"/>
                </a:solidFill>
                <a:effectLst/>
                <a:latin typeface="+mn-lt"/>
                <a:ea typeface="+mn-ea"/>
                <a:cs typeface="+mn-cs"/>
              </a:rPr>
              <a:t>Farallon</a:t>
            </a:r>
            <a:r>
              <a:rPr lang="en-US" sz="1200" b="0" i="0" kern="1200" baseline="0" dirty="0" smtClean="0">
                <a:solidFill>
                  <a:schemeClr val="tx1"/>
                </a:solidFill>
                <a:effectLst/>
                <a:latin typeface="+mn-lt"/>
                <a:ea typeface="+mn-ea"/>
                <a:cs typeface="+mn-cs"/>
              </a:rPr>
              <a:t> ecosystem as a whole.</a:t>
            </a:r>
            <a:endParaRPr lang="en-US" sz="1200" b="0" i="0" kern="1200" dirty="0" smtClean="0">
              <a:solidFill>
                <a:schemeClr val="tx1"/>
              </a:solidFill>
              <a:effectLst/>
              <a:latin typeface="+mn-lt"/>
              <a:ea typeface="+mn-ea"/>
              <a:cs typeface="+mn-cs"/>
            </a:endParaRPr>
          </a:p>
          <a:p>
            <a:r>
              <a:rPr lang="en-US" baseline="0" dirty="0" smtClean="0"/>
              <a:t>By eliminating mouse indirect and direct impacts, we can help restore the integrity of the </a:t>
            </a:r>
            <a:r>
              <a:rPr lang="en-US" baseline="0" dirty="0" err="1" smtClean="0"/>
              <a:t>Farallon</a:t>
            </a:r>
            <a:r>
              <a:rPr lang="en-US" baseline="0" dirty="0" smtClean="0"/>
              <a:t> ecosystem.</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9</a:t>
            </a:fld>
            <a:endParaRPr lang="en-US" dirty="0"/>
          </a:p>
        </p:txBody>
      </p:sp>
    </p:spTree>
    <p:extLst>
      <p:ext uri="{BB962C8B-B14F-4D97-AF65-F5344CB8AC3E}">
        <p14:creationId xmlns:p14="http://schemas.microsoft.com/office/powerpoint/2010/main" val="9254743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7/6/2020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7/6/2020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7/6/2020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7/6/2020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7/6/2020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7/6/2020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7/6/2020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7/6/2020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7/6/2020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7/6/2020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7/6/2020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12"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18.emf"/><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emf"/><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47.emf"/><Relationship Id="rId5" Type="http://schemas.openxmlformats.org/officeDocument/2006/relationships/image" Target="../media/image46.jpeg"/><Relationship Id="rId4" Type="http://schemas.openxmlformats.org/officeDocument/2006/relationships/image" Target="../media/image45.emf"/></Relationships>
</file>

<file path=ppt/slides/_rels/slide2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4.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oleObject" Target="../embeddings/oleObject1.bin"/><Relationship Id="rId3" Type="http://schemas.openxmlformats.org/officeDocument/2006/relationships/notesSlide" Target="../notesSlides/notesSlide30.xml"/><Relationship Id="rId7" Type="http://schemas.openxmlformats.org/officeDocument/2006/relationships/image" Target="../media/image67.jpeg"/><Relationship Id="rId12" Type="http://schemas.openxmlformats.org/officeDocument/2006/relationships/image" Target="../media/image72.png"/><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66.png"/><Relationship Id="rId11" Type="http://schemas.openxmlformats.org/officeDocument/2006/relationships/image" Target="../media/image71.jpeg"/><Relationship Id="rId5" Type="http://schemas.openxmlformats.org/officeDocument/2006/relationships/image" Target="../media/image65.jpeg"/><Relationship Id="rId15" Type="http://schemas.openxmlformats.org/officeDocument/2006/relationships/image" Target="../media/image73.jpeg"/><Relationship Id="rId10" Type="http://schemas.openxmlformats.org/officeDocument/2006/relationships/image" Target="../media/image70.jpeg"/><Relationship Id="rId4" Type="http://schemas.openxmlformats.org/officeDocument/2006/relationships/image" Target="../media/image64.png"/><Relationship Id="rId9" Type="http://schemas.openxmlformats.org/officeDocument/2006/relationships/image" Target="../media/image69.jpeg"/><Relationship Id="rId14" Type="http://schemas.openxmlformats.org/officeDocument/2006/relationships/image" Target="../media/image63.emf"/></Relationships>
</file>

<file path=ppt/slides/_rels/slide32.xml.rels><?xml version="1.0" encoding="UTF-8" standalone="yes"?>
<Relationships xmlns="http://schemas.openxmlformats.org/package/2006/relationships"><Relationship Id="rId8" Type="http://schemas.openxmlformats.org/officeDocument/2006/relationships/image" Target="../media/image79.jpeg"/><Relationship Id="rId13" Type="http://schemas.openxmlformats.org/officeDocument/2006/relationships/image" Target="../media/image84.jpeg"/><Relationship Id="rId3" Type="http://schemas.openxmlformats.org/officeDocument/2006/relationships/image" Target="../media/image74.png"/><Relationship Id="rId7" Type="http://schemas.openxmlformats.org/officeDocument/2006/relationships/image" Target="../media/image78.jpeg"/><Relationship Id="rId12" Type="http://schemas.openxmlformats.org/officeDocument/2006/relationships/image" Target="../media/image83.jpe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77.png"/><Relationship Id="rId11" Type="http://schemas.openxmlformats.org/officeDocument/2006/relationships/image" Target="../media/image82.jpeg"/><Relationship Id="rId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image" Target="../media/image75.jpeg"/><Relationship Id="rId9" Type="http://schemas.openxmlformats.org/officeDocument/2006/relationships/image" Target="../media/image80.png"/></Relationships>
</file>

<file path=ppt/slides/_rels/slide33.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6.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emf"/><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r>
              <a:rPr lang="en-US" dirty="0"/>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normAutofit fontScale="92500"/>
          </a:bodyPr>
          <a:lstStyle/>
          <a:p>
            <a:r>
              <a:rPr lang="en-US" dirty="0"/>
              <a:t>Invasive House </a:t>
            </a:r>
            <a:r>
              <a:rPr lang="en-US" dirty="0" smtClean="0"/>
              <a:t>Mouse </a:t>
            </a:r>
            <a:r>
              <a:rPr lang="en-US" dirty="0"/>
              <a:t>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3838" y="0"/>
            <a:ext cx="5296596" cy="6858000"/>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
        <p:nvSpPr>
          <p:cNvPr id="13" name="Title 3"/>
          <p:cNvSpPr txBox="1">
            <a:spLocks/>
          </p:cNvSpPr>
          <p:nvPr/>
        </p:nvSpPr>
        <p:spPr>
          <a:xfrm>
            <a:off x="0" y="335942"/>
            <a:ext cx="7133763" cy="1292442"/>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4000" b="1" dirty="0" smtClean="0">
                <a:solidFill>
                  <a:srgbClr val="007698"/>
                </a:solidFill>
                <a:effectLst>
                  <a:outerShdw blurRad="38100" dist="38100" dir="2700000" algn="tl">
                    <a:srgbClr val="000000">
                      <a:alpha val="43137"/>
                    </a:srgbClr>
                  </a:outerShdw>
                </a:effectLst>
                <a:cs typeface="Calibri" pitchFamily="34" charset="0"/>
              </a:rPr>
              <a:t>Environmental Planning Process </a:t>
            </a:r>
          </a:p>
          <a:p>
            <a:endParaRPr lang="en-US" sz="4000" b="1" dirty="0">
              <a:solidFill>
                <a:srgbClr val="007698"/>
              </a:solidFill>
              <a:effectLst>
                <a:outerShdw blurRad="38100" dist="38100" dir="2700000" algn="tl">
                  <a:srgbClr val="000000">
                    <a:alpha val="43137"/>
                  </a:srgbClr>
                </a:outerShdw>
              </a:effectLst>
              <a:cs typeface="Calibri" pitchFamily="34" charset="0"/>
            </a:endParaRPr>
          </a:p>
        </p:txBody>
      </p:sp>
      <p:sp>
        <p:nvSpPr>
          <p:cNvPr id="14" name="Content Placeholder 2"/>
          <p:cNvSpPr txBox="1">
            <a:spLocks/>
          </p:cNvSpPr>
          <p:nvPr/>
        </p:nvSpPr>
        <p:spPr>
          <a:xfrm>
            <a:off x="267038" y="1902913"/>
            <a:ext cx="6033725" cy="382148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sz="2200" b="1" dirty="0" smtClean="0">
                <a:solidFill>
                  <a:srgbClr val="F1730C"/>
                </a:solidFill>
                <a:effectLst>
                  <a:outerShdw blurRad="38100" dist="38100" dir="2700000" algn="tl">
                    <a:srgbClr val="000000">
                      <a:alpha val="43137"/>
                    </a:srgbClr>
                  </a:outerShdw>
                </a:effectLst>
              </a:rPr>
              <a:t>2004: Feasibility Study</a:t>
            </a:r>
          </a:p>
          <a:p>
            <a:pPr>
              <a:spcBef>
                <a:spcPts val="1200"/>
              </a:spcBef>
            </a:pPr>
            <a:r>
              <a:rPr lang="en-US" sz="2200" b="1" dirty="0" smtClean="0">
                <a:solidFill>
                  <a:srgbClr val="F1730C"/>
                </a:solidFill>
                <a:effectLst>
                  <a:outerShdw blurRad="38100" dist="38100" dir="2700000" algn="tl">
                    <a:srgbClr val="000000">
                      <a:alpha val="43137"/>
                    </a:srgbClr>
                  </a:outerShdw>
                </a:effectLst>
              </a:rPr>
              <a:t>2006: EA Public Scoping</a:t>
            </a:r>
          </a:p>
          <a:p>
            <a:pPr>
              <a:spcBef>
                <a:spcPts val="1200"/>
              </a:spcBef>
            </a:pPr>
            <a:r>
              <a:rPr lang="en-US" sz="2200" b="1" dirty="0" smtClean="0">
                <a:solidFill>
                  <a:srgbClr val="F1730C"/>
                </a:solidFill>
                <a:effectLst>
                  <a:outerShdw blurRad="38100" dist="38100" dir="2700000" algn="tl">
                    <a:srgbClr val="000000">
                      <a:alpha val="43137"/>
                    </a:srgbClr>
                  </a:outerShdw>
                </a:effectLst>
              </a:rPr>
              <a:t>2009: Comprehensive </a:t>
            </a:r>
            <a:r>
              <a:rPr lang="en-US" sz="2200" b="1" dirty="0" smtClean="0">
                <a:solidFill>
                  <a:srgbClr val="F1730C"/>
                </a:solidFill>
                <a:effectLst>
                  <a:outerShdw blurRad="38100" dist="38100" dir="2700000" algn="tl">
                    <a:srgbClr val="000000">
                      <a:alpha val="43137"/>
                    </a:srgbClr>
                  </a:outerShdw>
                </a:effectLst>
              </a:rPr>
              <a:t>Conservation </a:t>
            </a:r>
            <a:r>
              <a:rPr lang="en-US" sz="2200" b="1" dirty="0" smtClean="0">
                <a:solidFill>
                  <a:srgbClr val="F1730C"/>
                </a:solidFill>
                <a:effectLst>
                  <a:outerShdw blurRad="38100" dist="38100" dir="2700000" algn="tl">
                    <a:srgbClr val="000000">
                      <a:alpha val="43137"/>
                    </a:srgbClr>
                  </a:outerShdw>
                </a:effectLst>
              </a:rPr>
              <a:t>Plan</a:t>
            </a:r>
            <a:endParaRPr lang="en-US" sz="2200" b="1" dirty="0" smtClean="0">
              <a:solidFill>
                <a:srgbClr val="F1730C"/>
              </a:solidFill>
              <a:effectLst>
                <a:outerShdw blurRad="38100" dist="38100" dir="2700000" algn="tl">
                  <a:srgbClr val="000000">
                    <a:alpha val="43137"/>
                  </a:srgbClr>
                </a:outerShdw>
              </a:effectLst>
            </a:endParaRPr>
          </a:p>
          <a:p>
            <a:pPr>
              <a:spcBef>
                <a:spcPts val="1200"/>
              </a:spcBef>
            </a:pPr>
            <a:r>
              <a:rPr lang="en-US" sz="2200" b="1" dirty="0" smtClean="0">
                <a:solidFill>
                  <a:srgbClr val="F1730C"/>
                </a:solidFill>
                <a:effectLst>
                  <a:outerShdw blurRad="38100" dist="38100" dir="2700000" algn="tl">
                    <a:srgbClr val="000000">
                      <a:alpha val="43137"/>
                    </a:srgbClr>
                  </a:outerShdw>
                </a:effectLst>
              </a:rPr>
              <a:t>2011: EIS </a:t>
            </a:r>
            <a:r>
              <a:rPr lang="en-US" sz="2200" b="1" dirty="0" smtClean="0">
                <a:solidFill>
                  <a:srgbClr val="F1730C"/>
                </a:solidFill>
                <a:effectLst>
                  <a:outerShdw blurRad="38100" dist="38100" dir="2700000" algn="tl">
                    <a:srgbClr val="000000">
                      <a:alpha val="43137"/>
                    </a:srgbClr>
                  </a:outerShdw>
                </a:effectLst>
              </a:rPr>
              <a:t>Pubic </a:t>
            </a:r>
            <a:r>
              <a:rPr lang="en-US" sz="2200" b="1" dirty="0" smtClean="0">
                <a:solidFill>
                  <a:srgbClr val="F1730C"/>
                </a:solidFill>
                <a:effectLst>
                  <a:outerShdw blurRad="38100" dist="38100" dir="2700000" algn="tl">
                    <a:srgbClr val="000000">
                      <a:alpha val="43137"/>
                    </a:srgbClr>
                  </a:outerShdw>
                </a:effectLst>
              </a:rPr>
              <a:t>Scoping </a:t>
            </a:r>
            <a:endParaRPr lang="en-US" sz="2200" b="1" dirty="0" smtClean="0">
              <a:solidFill>
                <a:srgbClr val="F1730C"/>
              </a:solidFill>
              <a:effectLst>
                <a:outerShdw blurRad="38100" dist="38100" dir="2700000" algn="tl">
                  <a:srgbClr val="000000">
                    <a:alpha val="43137"/>
                  </a:srgbClr>
                </a:outerShdw>
              </a:effectLst>
            </a:endParaRPr>
          </a:p>
          <a:p>
            <a:pPr>
              <a:spcBef>
                <a:spcPts val="1200"/>
              </a:spcBef>
            </a:pPr>
            <a:r>
              <a:rPr lang="en-US" sz="2200" b="1" dirty="0" smtClean="0">
                <a:solidFill>
                  <a:srgbClr val="F1730C"/>
                </a:solidFill>
                <a:effectLst>
                  <a:outerShdw blurRad="38100" dist="38100" dir="2700000" algn="tl">
                    <a:srgbClr val="000000">
                      <a:alpha val="43137"/>
                    </a:srgbClr>
                  </a:outerShdw>
                </a:effectLst>
              </a:rPr>
              <a:t>2013: Draft </a:t>
            </a:r>
            <a:r>
              <a:rPr lang="en-US" sz="2200" b="1" dirty="0" smtClean="0">
                <a:solidFill>
                  <a:srgbClr val="F1730C"/>
                </a:solidFill>
                <a:effectLst>
                  <a:outerShdw blurRad="38100" dist="38100" dir="2700000" algn="tl">
                    <a:srgbClr val="000000">
                      <a:alpha val="43137"/>
                    </a:srgbClr>
                  </a:outerShdw>
                </a:effectLst>
              </a:rPr>
              <a:t>EIS and public </a:t>
            </a:r>
            <a:r>
              <a:rPr lang="en-US" sz="2200" b="1" dirty="0" smtClean="0">
                <a:solidFill>
                  <a:srgbClr val="F1730C"/>
                </a:solidFill>
                <a:effectLst>
                  <a:outerShdw blurRad="38100" dist="38100" dir="2700000" algn="tl">
                    <a:srgbClr val="000000">
                      <a:alpha val="43137"/>
                    </a:srgbClr>
                  </a:outerShdw>
                </a:effectLst>
              </a:rPr>
              <a:t>comments</a:t>
            </a:r>
          </a:p>
          <a:p>
            <a:pPr>
              <a:spcBef>
                <a:spcPts val="1200"/>
              </a:spcBef>
            </a:pPr>
            <a:r>
              <a:rPr lang="en-US" sz="2200" b="1" dirty="0" smtClean="0">
                <a:solidFill>
                  <a:srgbClr val="F1730C"/>
                </a:solidFill>
                <a:effectLst>
                  <a:outerShdw blurRad="38100" dist="38100" dir="2700000" algn="tl">
                    <a:srgbClr val="000000">
                      <a:alpha val="43137"/>
                    </a:srgbClr>
                  </a:outerShdw>
                </a:effectLst>
              </a:rPr>
              <a:t>2019: Final EIS published</a:t>
            </a:r>
          </a:p>
          <a:p>
            <a:pPr>
              <a:spcBef>
                <a:spcPts val="1200"/>
              </a:spcBef>
            </a:pPr>
            <a:r>
              <a:rPr lang="en-US" sz="2200" b="1" dirty="0" smtClean="0">
                <a:solidFill>
                  <a:srgbClr val="F1730C"/>
                </a:solidFill>
                <a:effectLst>
                  <a:outerShdw blurRad="38100" dist="38100" dir="2700000" algn="tl">
                    <a:srgbClr val="000000">
                      <a:alpha val="43137"/>
                    </a:srgbClr>
                  </a:outerShdw>
                </a:effectLst>
              </a:rPr>
              <a:t>Current: Finalizing NEPA, start permit process</a:t>
            </a:r>
            <a:endParaRPr lang="en-US" sz="2200" b="1" dirty="0" smtClean="0">
              <a:solidFill>
                <a:srgbClr val="F1730C"/>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5446229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283253" y="865623"/>
            <a:ext cx="3621135" cy="5151063"/>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20307538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2617443"/>
            <a:ext cx="11263952" cy="1815882"/>
          </a:xfrm>
          <a:prstGeom prst="rect">
            <a:avLst/>
          </a:prstGeom>
        </p:spPr>
        <p:txBody>
          <a:bodyPr wrap="square">
            <a:spAutoFit/>
          </a:bodyPr>
          <a:lstStyle/>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Currently available only for rat </a:t>
            </a:r>
            <a:r>
              <a:rPr lang="en-US" sz="2400" b="1" dirty="0" smtClean="0">
                <a:solidFill>
                  <a:srgbClr val="F1730C"/>
                </a:solidFill>
              </a:rPr>
              <a:t>control (</a:t>
            </a:r>
            <a:r>
              <a:rPr lang="en-US" sz="2400" b="1" dirty="0" err="1" smtClean="0">
                <a:solidFill>
                  <a:srgbClr val="F1730C"/>
                </a:solidFill>
              </a:rPr>
              <a:t>Senestech</a:t>
            </a:r>
            <a:r>
              <a:rPr lang="en-US" sz="2400" b="1" dirty="0" smtClean="0">
                <a:solidFill>
                  <a:srgbClr val="F1730C"/>
                </a:solidFill>
              </a:rPr>
              <a:t> </a:t>
            </a:r>
            <a:r>
              <a:rPr lang="en-US" sz="2400" b="1" dirty="0" err="1" smtClean="0">
                <a:solidFill>
                  <a:srgbClr val="F1730C"/>
                </a:solidFill>
              </a:rPr>
              <a:t>Contrapest</a:t>
            </a:r>
            <a:r>
              <a:rPr lang="en-US" sz="2400" b="1" baseline="30000" dirty="0" smtClean="0">
                <a:solidFill>
                  <a:srgbClr val="F1730C"/>
                </a:solidFill>
              </a:rPr>
              <a:t>®</a:t>
            </a:r>
            <a:r>
              <a:rPr lang="en-US" sz="2400" b="1" dirty="0" smtClean="0">
                <a:solidFill>
                  <a:srgbClr val="F1730C"/>
                </a:solidFill>
              </a:rPr>
              <a:t>)</a:t>
            </a:r>
            <a:endParaRPr lang="en-US" sz="2400" b="1" dirty="0" smtClean="0">
              <a:solidFill>
                <a:srgbClr val="F1730C"/>
              </a:solidFill>
            </a:endParaRPr>
          </a:p>
          <a:p>
            <a:pPr marL="1371600" lvl="2" indent="-457200">
              <a:spcBef>
                <a:spcPts val="1200"/>
              </a:spcBef>
              <a:spcAft>
                <a:spcPts val="1200"/>
              </a:spcAft>
              <a:buSzPct val="100000"/>
              <a:buFont typeface="Arial" panose="020B0604020202020204" pitchFamily="34" charset="0"/>
              <a:buChar char="•"/>
            </a:pPr>
            <a:r>
              <a:rPr lang="en-US" sz="2400" b="1" dirty="0" smtClean="0">
                <a:solidFill>
                  <a:srgbClr val="F1730C"/>
                </a:solidFill>
              </a:rPr>
              <a:t>Not currently feasible for eradication</a:t>
            </a:r>
          </a:p>
          <a:p>
            <a:pPr marL="1371600" lvl="2" indent="-457200">
              <a:spcBef>
                <a:spcPts val="1200"/>
              </a:spcBef>
              <a:buSzPct val="100000"/>
              <a:buFont typeface="Arial" panose="020B0604020202020204" pitchFamily="34" charset="0"/>
              <a:buChar char="•"/>
            </a:pPr>
            <a:r>
              <a:rPr lang="en-US" sz="2400" b="1" dirty="0" smtClean="0">
                <a:solidFill>
                  <a:srgbClr val="F1730C"/>
                </a:solidFill>
              </a:rPr>
              <a:t>Future availability for </a:t>
            </a:r>
            <a:r>
              <a:rPr lang="en-US" sz="2400" b="1" dirty="0" smtClean="0">
                <a:solidFill>
                  <a:srgbClr val="F1730C"/>
                </a:solidFill>
              </a:rPr>
              <a:t>mice and for eradication </a:t>
            </a:r>
            <a:r>
              <a:rPr lang="en-US" sz="2400" b="1" dirty="0" smtClean="0">
                <a:solidFill>
                  <a:srgbClr val="F1730C"/>
                </a:solidFill>
              </a:rPr>
              <a:t>uncertain</a:t>
            </a:r>
            <a:endParaRPr lang="en-US" sz="2400" b="1" dirty="0">
              <a:solidFill>
                <a:srgbClr val="F1730C"/>
              </a:solidFill>
            </a:endParaRPr>
          </a:p>
        </p:txBody>
      </p:sp>
      <p:sp>
        <p:nvSpPr>
          <p:cNvPr id="4" name="Rectangle 3"/>
          <p:cNvSpPr/>
          <p:nvPr/>
        </p:nvSpPr>
        <p:spPr>
          <a:xfrm>
            <a:off x="406680" y="465235"/>
            <a:ext cx="9807168" cy="1015663"/>
          </a:xfrm>
          <a:prstGeom prst="rect">
            <a:avLst/>
          </a:prstGeom>
        </p:spPr>
        <p:txBody>
          <a:bodyPr wrap="square">
            <a:spAutoFit/>
          </a:bodyPr>
          <a:lstStyle/>
          <a:p>
            <a:r>
              <a:rPr lang="en-US" sz="3600" b="1" dirty="0" smtClean="0">
                <a:solidFill>
                  <a:srgbClr val="007698"/>
                </a:solidFill>
              </a:rPr>
              <a:t>Contraceptives:</a:t>
            </a:r>
            <a:endParaRPr lang="en-US" sz="3600" dirty="0">
              <a:solidFill>
                <a:srgbClr val="007698"/>
              </a:solidFill>
            </a:endParaRPr>
          </a:p>
          <a:p>
            <a:r>
              <a:rPr lang="en-US" sz="2400" b="1" dirty="0" smtClean="0">
                <a:solidFill>
                  <a:srgbClr val="007698"/>
                </a:solidFill>
              </a:rPr>
              <a:t>Dismissed from further analysis </a:t>
            </a:r>
          </a:p>
        </p:txBody>
      </p:sp>
    </p:spTree>
    <p:extLst>
      <p:ext uri="{BB962C8B-B14F-4D97-AF65-F5344CB8AC3E}">
        <p14:creationId xmlns:p14="http://schemas.microsoft.com/office/powerpoint/2010/main" val="21598825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smtClean="0"/>
              <a:t>Preferred Alternative in Final Environmental </a:t>
            </a:r>
          </a:p>
          <a:p>
            <a:r>
              <a:rPr lang="en-US" dirty="0" smtClean="0"/>
              <a:t>Impact Statement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523274"/>
            <a:ext cx="7237149" cy="663580"/>
          </a:xfrm>
          <a:prstGeom prst="rect">
            <a:avLst/>
          </a:prstGeom>
          <a:noFill/>
        </p:spPr>
        <p:txBody>
          <a:bodyPr wrap="square" rtlCol="0">
            <a:spAutoFit/>
          </a:bodyPr>
          <a:lstStyle/>
          <a:p>
            <a:pPr marL="342900" marR="0" lvl="0" indent="-342900">
              <a:lnSpc>
                <a:spcPct val="107000"/>
              </a:lnSpc>
              <a:spcBef>
                <a:spcPts val="0"/>
              </a:spcBef>
              <a:spcAft>
                <a:spcPts val="1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island</a:t>
            </a:r>
            <a:r>
              <a:rPr lang="en-US"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s</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or vessels for </a:t>
            </a:r>
            <a:r>
              <a:rPr lang="en-US"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conservation</a:t>
            </a:r>
            <a:r>
              <a:rPr lang="en-US" b="1" dirty="0" smtClean="0">
                <a:solidFill>
                  <a:srgbClr val="222222"/>
                </a:solidFill>
                <a:latin typeface="Arial" panose="020B0604020202020204" pitchFamily="34" charset="0"/>
                <a:ea typeface="Times New Roman" panose="02020603050405020304" pitchFamily="18" charset="0"/>
                <a:cs typeface="Times New Roman" panose="02020603050405020304" pitchFamily="18" charset="0"/>
              </a:rPr>
              <a:t>.</a:t>
            </a:r>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84" t="-134442"/>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smtClean="0"/>
              <a:t>Disintegrates within </a:t>
            </a:r>
            <a:br>
              <a:rPr lang="en-US" sz="2000" dirty="0" smtClean="0"/>
            </a:br>
            <a:r>
              <a:rPr lang="en-US" sz="2000" dirty="0" smtClean="0"/>
              <a:t>6 months </a:t>
            </a:r>
          </a:p>
          <a:p>
            <a:pPr marL="285750" indent="-285750">
              <a:spcBef>
                <a:spcPts val="1200"/>
              </a:spcBef>
              <a:buClr>
                <a:srgbClr val="F1730C"/>
              </a:buClr>
              <a:buFont typeface="Arial" panose="020B0604020202020204" pitchFamily="34" charset="0"/>
              <a:buChar char="•"/>
            </a:pPr>
            <a:r>
              <a:rPr lang="en-US" sz="2000" dirty="0" smtClean="0"/>
              <a:t>Pellets break down within 5 weeks</a:t>
            </a:r>
          </a:p>
          <a:p>
            <a:pPr marL="285750" indent="-285750">
              <a:spcBef>
                <a:spcPts val="1200"/>
              </a:spcBef>
              <a:buClr>
                <a:srgbClr val="F1730C"/>
              </a:buClr>
              <a:buFont typeface="Arial" panose="020B0604020202020204" pitchFamily="34" charset="0"/>
              <a:buChar char="•"/>
            </a:pPr>
            <a:r>
              <a:rPr lang="en-US" sz="2000" dirty="0" smtClean="0"/>
              <a:t>Becomes biologically unavailable once the pellet breaks down.</a:t>
            </a:r>
            <a:endParaRPr lang="en-US" sz="2000" dirty="0"/>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3077766"/>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a:t>
            </a:r>
            <a:r>
              <a:rPr lang="en-US" sz="2000" dirty="0" smtClean="0"/>
              <a:t>hours</a:t>
            </a:r>
            <a:endParaRPr lang="en-US" sz="2000" dirty="0"/>
          </a:p>
          <a:p>
            <a:pPr marL="285750" indent="-285750">
              <a:spcBef>
                <a:spcPts val="1200"/>
              </a:spcBef>
              <a:buClr>
                <a:srgbClr val="007698"/>
              </a:buClr>
              <a:buFont typeface="Arial" panose="020B0604020202020204" pitchFamily="34" charset="0"/>
              <a:buChar char="•"/>
            </a:pPr>
            <a:r>
              <a:rPr lang="en-US" sz="2000" dirty="0"/>
              <a:t>Toxicant </a:t>
            </a:r>
            <a:r>
              <a:rPr lang="en-US" sz="2000" dirty="0" smtClean="0"/>
              <a:t>settles to </a:t>
            </a:r>
            <a:r>
              <a:rPr lang="en-US" sz="2000" dirty="0"/>
              <a:t>the bottom </a:t>
            </a:r>
            <a:r>
              <a:rPr lang="en-US" sz="2000" dirty="0" smtClean="0"/>
              <a:t>making </a:t>
            </a:r>
            <a:r>
              <a:rPr lang="en-US" sz="2000" dirty="0"/>
              <a:t>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016094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err="1"/>
              <a:t>Brodifacoum</a:t>
            </a:r>
            <a:r>
              <a:rPr lang="en-US" dirty="0"/>
              <a:t> </a:t>
            </a:r>
            <a:r>
              <a:rPr lang="en-US" dirty="0" smtClean="0"/>
              <a:t>Risks to </a:t>
            </a:r>
            <a:r>
              <a:rPr lang="en-US" dirty="0" smtClean="0"/>
              <a:t>Non-target Fish </a:t>
            </a:r>
            <a:r>
              <a:rPr lang="en-US" dirty="0" smtClean="0"/>
              <a:t>&amp; Wildlife</a:t>
            </a:r>
            <a:endParaRPr lang="en-US" dirty="0"/>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7894374" cy="3231654"/>
          </a:xfrm>
          <a:prstGeom prst="rect">
            <a:avLst/>
          </a:prstGeom>
          <a:noFill/>
        </p:spPr>
        <p:txBody>
          <a:bodyPr wrap="square" rtlCol="0">
            <a:spAutoFit/>
          </a:bodyPr>
          <a:lstStyle/>
          <a:p>
            <a:endParaRPr lang="en-US" sz="2400" dirty="0">
              <a:solidFill>
                <a:srgbClr val="F1730C"/>
              </a:solidFill>
            </a:endParaRPr>
          </a:p>
          <a:p>
            <a:pPr marL="285750" indent="-285750">
              <a:spcBef>
                <a:spcPts val="1200"/>
              </a:spcBef>
              <a:buClr>
                <a:srgbClr val="F1730C"/>
              </a:buClr>
              <a:buFont typeface="Arial" panose="020B0604020202020204" pitchFamily="34" charset="0"/>
              <a:buChar char="•"/>
            </a:pPr>
            <a:r>
              <a:rPr lang="en-US" sz="2000" dirty="0" smtClean="0"/>
              <a:t>Highly toxic </a:t>
            </a:r>
            <a:r>
              <a:rPr lang="en-US" sz="2000" dirty="0"/>
              <a:t>to small </a:t>
            </a:r>
            <a:r>
              <a:rPr lang="en-US" sz="2000" dirty="0" smtClean="0"/>
              <a:t>mammals and birds</a:t>
            </a:r>
          </a:p>
          <a:p>
            <a:pPr marL="285750" indent="-285750">
              <a:spcBef>
                <a:spcPts val="1200"/>
              </a:spcBef>
              <a:buClr>
                <a:srgbClr val="F1730C"/>
              </a:buClr>
              <a:buFont typeface="Arial" panose="020B0604020202020204" pitchFamily="34" charset="0"/>
              <a:buChar char="•"/>
            </a:pPr>
            <a:r>
              <a:rPr lang="en-US" sz="2000" dirty="0" smtClean="0"/>
              <a:t>Toxic to some fish</a:t>
            </a:r>
          </a:p>
          <a:p>
            <a:pPr marL="285750" indent="-285750">
              <a:spcBef>
                <a:spcPts val="1200"/>
              </a:spcBef>
              <a:buClr>
                <a:srgbClr val="F1730C"/>
              </a:buClr>
              <a:buFont typeface="Arial" panose="020B0604020202020204" pitchFamily="34" charset="0"/>
              <a:buChar char="•"/>
            </a:pPr>
            <a:r>
              <a:rPr lang="en-US" sz="2000" dirty="0" smtClean="0"/>
              <a:t>Not toxic to most invertebrates</a:t>
            </a:r>
          </a:p>
          <a:p>
            <a:pPr marL="285750" indent="-285750">
              <a:spcBef>
                <a:spcPts val="1200"/>
              </a:spcBef>
              <a:buClr>
                <a:srgbClr val="F1730C"/>
              </a:buClr>
              <a:buFont typeface="Arial" panose="020B0604020202020204" pitchFamily="34" charset="0"/>
              <a:buChar char="•"/>
            </a:pPr>
            <a:r>
              <a:rPr lang="en-US" sz="2000" dirty="0" smtClean="0"/>
              <a:t>Does not </a:t>
            </a:r>
            <a:r>
              <a:rPr lang="en-US" sz="2000" dirty="0" smtClean="0"/>
              <a:t>bio-magnify</a:t>
            </a:r>
            <a:endParaRPr lang="en-US" sz="2000" dirty="0" smtClean="0"/>
          </a:p>
          <a:p>
            <a:pPr marL="285750" indent="-285750">
              <a:spcBef>
                <a:spcPts val="1200"/>
              </a:spcBef>
              <a:buClr>
                <a:srgbClr val="F1730C"/>
              </a:buClr>
              <a:buFont typeface="Arial" panose="020B0604020202020204" pitchFamily="34" charset="0"/>
              <a:buChar char="•"/>
            </a:pPr>
            <a:r>
              <a:rPr lang="en-US" sz="2000" dirty="0" smtClean="0"/>
              <a:t>In eradications, impacts </a:t>
            </a:r>
            <a:r>
              <a:rPr lang="en-US" sz="2000" dirty="0" smtClean="0"/>
              <a:t>are </a:t>
            </a:r>
            <a:r>
              <a:rPr lang="en-US" sz="2000" dirty="0" smtClean="0"/>
              <a:t>short-term &amp; to individuals</a:t>
            </a:r>
            <a:endParaRPr lang="en-US" sz="2000" dirty="0" smtClean="0"/>
          </a:p>
          <a:p>
            <a:pPr marL="285750" indent="-285750">
              <a:spcBef>
                <a:spcPts val="1200"/>
              </a:spcBef>
              <a:buClr>
                <a:srgbClr val="F1730C"/>
              </a:buClr>
              <a:buFont typeface="Arial" panose="020B0604020202020204" pitchFamily="34" charset="0"/>
              <a:buChar char="•"/>
            </a:pPr>
            <a:endParaRPr lang="en-US" sz="2000" dirty="0"/>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8" descr="wegu copy"/>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42882" y="5070764"/>
            <a:ext cx="1717920" cy="1760714"/>
          </a:xfrm>
          <a:prstGeom prst="rect">
            <a:avLst/>
          </a:prstGeom>
          <a:ln>
            <a:noFill/>
          </a:ln>
          <a:effectLst>
            <a:outerShdw blurRad="292100" dist="139700" dir="2700000" algn="tl" rotWithShape="0">
              <a:srgbClr val="333333">
                <a:alpha val="65000"/>
              </a:srgbClr>
            </a:outerShdw>
          </a:effectLst>
        </p:spPr>
      </p:pic>
      <p:pic>
        <p:nvPicPr>
          <p:cNvPr id="13" name="Picture 12"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360362" y="5076530"/>
            <a:ext cx="1693098" cy="1754948"/>
          </a:xfrm>
          <a:prstGeom prst="rect">
            <a:avLst/>
          </a:prstGeom>
          <a:ln w="25400" cmpd="sng">
            <a:solidFill>
              <a:schemeClr val="bg2"/>
            </a:solidFill>
          </a:ln>
          <a:effectLst/>
        </p:spPr>
      </p:pic>
      <p:pic>
        <p:nvPicPr>
          <p:cNvPr id="14" name="Picture 13">
            <a:extLst>
              <a:ext uri="{FF2B5EF4-FFF2-40B4-BE49-F238E27FC236}">
                <a16:creationId xmlns:a16="http://schemas.microsoft.com/office/drawing/2014/main" id="{9F75B038-A972-44B5-9C6F-FB40D2A86AF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7219" b="15286"/>
          <a:stretch/>
        </p:blipFill>
        <p:spPr>
          <a:xfrm>
            <a:off x="3195208" y="5070765"/>
            <a:ext cx="2849328" cy="1760714"/>
          </a:xfrm>
          <a:prstGeom prst="rect">
            <a:avLst/>
          </a:prstGeom>
        </p:spPr>
      </p:pic>
      <p:pic>
        <p:nvPicPr>
          <p:cNvPr id="15" name="Picture 14">
            <a:extLst>
              <a:ext uri="{FF2B5EF4-FFF2-40B4-BE49-F238E27FC236}">
                <a16:creationId xmlns:a16="http://schemas.microsoft.com/office/drawing/2014/main" id="{83DC7BB0-005E-404D-A66A-5B5901FCED9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152"/>
          <a:stretch/>
        </p:blipFill>
        <p:spPr>
          <a:xfrm>
            <a:off x="8089354" y="5086691"/>
            <a:ext cx="2042455" cy="1758642"/>
          </a:xfrm>
          <a:prstGeom prst="rect">
            <a:avLst/>
          </a:prstGeom>
        </p:spPr>
      </p:pic>
    </p:spTree>
    <p:extLst>
      <p:ext uri="{BB962C8B-B14F-4D97-AF65-F5344CB8AC3E}">
        <p14:creationId xmlns:p14="http://schemas.microsoft.com/office/powerpoint/2010/main" val="33657223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1094" y="0"/>
            <a:ext cx="8603675" cy="6452757"/>
          </a:xfrm>
          <a:prstGeom prst="rect">
            <a:avLst/>
          </a:prstGeom>
        </p:spPr>
      </p:pic>
      <p:sp>
        <p:nvSpPr>
          <p:cNvPr id="3" name="Text Placeholder 2">
            <a:extLst>
              <a:ext uri="{FF2B5EF4-FFF2-40B4-BE49-F238E27FC236}">
                <a16:creationId xmlns:a16="http://schemas.microsoft.com/office/drawing/2014/main" id="{E87BF5F0-545B-4E3E-97C9-F0D60D22ACEA}"/>
              </a:ext>
            </a:extLst>
          </p:cNvPr>
          <p:cNvSpPr txBox="1">
            <a:spLocks/>
          </p:cNvSpPr>
          <p:nvPr/>
        </p:nvSpPr>
        <p:spPr>
          <a:xfrm>
            <a:off x="6410960" y="324805"/>
            <a:ext cx="4522129" cy="904555"/>
          </a:xfrm>
          <a:prstGeom prst="rect">
            <a:avLst/>
          </a:prstGeom>
        </p:spPr>
        <p:txBody>
          <a:bodyPr>
            <a:normAutofit lnSpcReduction="10000"/>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2000" b="1" dirty="0" smtClean="0">
                <a:latin typeface="Century Gothic" panose="020B0502020202020204" pitchFamily="34" charset="0"/>
              </a:rPr>
              <a:t>Gerry McChesney </a:t>
            </a:r>
          </a:p>
          <a:p>
            <a:pPr marL="0" indent="0">
              <a:lnSpc>
                <a:spcPct val="110000"/>
              </a:lnSpc>
              <a:buNone/>
            </a:pPr>
            <a:r>
              <a:rPr lang="en-US" sz="2000" b="1" dirty="0" smtClean="0">
                <a:latin typeface="Century Gothic" panose="020B0502020202020204" pitchFamily="34" charset="0"/>
              </a:rPr>
              <a:t>Manager, </a:t>
            </a:r>
            <a:r>
              <a:rPr lang="en-US" sz="2000" b="1" dirty="0" err="1" smtClean="0">
                <a:latin typeface="Century Gothic" panose="020B0502020202020204" pitchFamily="34" charset="0"/>
              </a:rPr>
              <a:t>Farallon</a:t>
            </a:r>
            <a:r>
              <a:rPr lang="en-US" sz="2000" b="1" dirty="0" smtClean="0">
                <a:latin typeface="Century Gothic" panose="020B0502020202020204" pitchFamily="34" charset="0"/>
              </a:rPr>
              <a:t> Islands NWR</a:t>
            </a:r>
            <a:endParaRPr lang="en-US" sz="2000" b="1" dirty="0">
              <a:latin typeface="Century Gothic" panose="020B0502020202020204" pitchFamily="34" charset="0"/>
            </a:endParaRPr>
          </a:p>
        </p:txBody>
      </p:sp>
    </p:spTree>
    <p:extLst>
      <p:ext uri="{BB962C8B-B14F-4D97-AF65-F5344CB8AC3E}">
        <p14:creationId xmlns:p14="http://schemas.microsoft.com/office/powerpoint/2010/main" val="29338117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804088997"/>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b="1"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b="1" dirty="0">
                          <a:solidFill>
                            <a:srgbClr val="007698"/>
                          </a:solidFill>
                        </a:rPr>
                        <a:t>Proposed Action</a:t>
                      </a: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b="1" dirty="0"/>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b="1" dirty="0"/>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b="1"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b="1"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Fall months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b="1" dirty="0"/>
                        <a:t>Number of </a:t>
                      </a:r>
                      <a:r>
                        <a:rPr lang="en-US" sz="1300" b="1" dirty="0" smtClean="0"/>
                        <a:t>applications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b="1"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b="1"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24 lb/acre (16 </a:t>
                      </a:r>
                      <a:r>
                        <a:rPr lang="en-US" sz="1300" b="1" dirty="0" err="1"/>
                        <a:t>lb</a:t>
                      </a:r>
                      <a:r>
                        <a:rPr lang="en-US" sz="1300" b="1" dirty="0"/>
                        <a:t>/acre </a:t>
                      </a:r>
                      <a:r>
                        <a:rPr lang="en-US" sz="1300" b="1" dirty="0" smtClean="0"/>
                        <a:t>+ 8 </a:t>
                      </a:r>
                      <a:r>
                        <a:rPr lang="en-US" sz="1300" b="1" dirty="0" err="1"/>
                        <a:t>lb</a:t>
                      </a:r>
                      <a:r>
                        <a:rPr lang="en-US" sz="1300" b="1" dirty="0"/>
                        <a:t>/acre</a:t>
                      </a:r>
                      <a:r>
                        <a:rPr lang="en-US" sz="1300" b="1" dirty="0" smtClean="0"/>
                        <a:t>)</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b="1"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2,917 </a:t>
                      </a:r>
                      <a:r>
                        <a:rPr lang="en-US" sz="1300" b="1" dirty="0" err="1" smtClean="0"/>
                        <a:t>lb</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baseline="0" dirty="0" smtClean="0"/>
                        <a:t>1.6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20154835"/>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035174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t="-8112"/>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4258221774"/>
              </p:ext>
            </p:extLst>
          </p:nvPr>
        </p:nvGraphicFramePr>
        <p:xfrm>
          <a:off x="3483429" y="558484"/>
          <a:ext cx="8404626" cy="438478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63845">
                <a:tc>
                  <a:txBody>
                    <a:bodyPr/>
                    <a:lstStyle/>
                    <a:p>
                      <a:pPr algn="r"/>
                      <a:r>
                        <a:rPr lang="en-US" sz="1300" dirty="0">
                          <a:solidFill>
                            <a:schemeClr val="bg1">
                              <a:lumMod val="65000"/>
                            </a:schemeClr>
                          </a:solidFill>
                        </a:rPr>
                        <a:t>Primary bait delivery method (~90%)</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Aerial broadcast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solidFill>
                            <a:schemeClr val="bg1">
                              <a:lumMod val="65000"/>
                            </a:schemeClr>
                          </a:solidFill>
                        </a:rPr>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smtClean="0">
                          <a:solidFill>
                            <a:schemeClr val="bg1">
                              <a:lumMod val="65000"/>
                            </a:schemeClr>
                          </a:solidFill>
                        </a:rPr>
                        <a:t>Timing</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smtClean="0">
                          <a:solidFill>
                            <a:schemeClr val="bg1">
                              <a:lumMod val="65000"/>
                            </a:schemeClr>
                          </a:solidFill>
                        </a:rPr>
                        <a:t>Fall months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dirty="0">
                          <a:solidFill>
                            <a:schemeClr val="bg1">
                              <a:lumMod val="65000"/>
                            </a:schemeClr>
                          </a:solidFill>
                        </a:rPr>
                        <a:t>Number of </a:t>
                      </a:r>
                      <a:r>
                        <a:rPr lang="en-US" sz="1300" dirty="0" smtClean="0">
                          <a:solidFill>
                            <a:schemeClr val="bg1">
                              <a:lumMod val="65000"/>
                            </a:schemeClr>
                          </a:solidFill>
                        </a:rPr>
                        <a:t>applications</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solidFill>
                            <a:schemeClr val="bg1">
                              <a:lumMod val="65000"/>
                            </a:schemeClr>
                          </a:solidFill>
                        </a:rPr>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391907">
                <a:tc>
                  <a:txBody>
                    <a:bodyPr/>
                    <a:lstStyle/>
                    <a:p>
                      <a:pPr algn="r"/>
                      <a:r>
                        <a:rPr lang="en-US" sz="1300" dirty="0">
                          <a:solidFill>
                            <a:schemeClr val="bg1">
                              <a:lumMod val="65000"/>
                            </a:schemeClr>
                          </a:solidFill>
                        </a:rPr>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24 lb/acre (16 </a:t>
                      </a:r>
                      <a:r>
                        <a:rPr lang="en-US" sz="1300" dirty="0" err="1">
                          <a:solidFill>
                            <a:schemeClr val="bg1">
                              <a:lumMod val="65000"/>
                            </a:schemeClr>
                          </a:solidFill>
                        </a:rPr>
                        <a:t>lb</a:t>
                      </a:r>
                      <a:r>
                        <a:rPr lang="en-US" sz="1300" dirty="0">
                          <a:solidFill>
                            <a:schemeClr val="bg1">
                              <a:lumMod val="65000"/>
                            </a:schemeClr>
                          </a:solidFill>
                        </a:rPr>
                        <a:t>/acre </a:t>
                      </a:r>
                      <a:r>
                        <a:rPr lang="en-US" sz="1300" dirty="0" smtClean="0">
                          <a:solidFill>
                            <a:schemeClr val="bg1">
                              <a:lumMod val="65000"/>
                            </a:schemeClr>
                          </a:solidFill>
                        </a:rPr>
                        <a:t>+ 8 </a:t>
                      </a:r>
                      <a:r>
                        <a:rPr lang="en-US" sz="1300" dirty="0" err="1">
                          <a:solidFill>
                            <a:schemeClr val="bg1">
                              <a:lumMod val="65000"/>
                            </a:schemeClr>
                          </a:solidFill>
                        </a:rPr>
                        <a:t>lb</a:t>
                      </a:r>
                      <a:r>
                        <a:rPr lang="en-US" sz="1300" dirty="0">
                          <a:solidFill>
                            <a:schemeClr val="bg1">
                              <a:lumMod val="65000"/>
                            </a:schemeClr>
                          </a:solidFill>
                        </a:rPr>
                        <a:t>/acre</a:t>
                      </a:r>
                      <a:r>
                        <a:rPr lang="en-US" sz="1300" dirty="0" smtClean="0">
                          <a:solidFill>
                            <a:schemeClr val="bg1">
                              <a:lumMod val="65000"/>
                            </a:schemeClr>
                          </a:solidFill>
                        </a:rPr>
                        <a:t>)</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solidFill>
                            <a:schemeClr val="bg1">
                              <a:lumMod val="65000"/>
                            </a:schemeClr>
                          </a:solidFill>
                        </a:rPr>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bg1">
                              <a:lumMod val="65000"/>
                            </a:schemeClr>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solidFill>
                            <a:schemeClr val="bg1">
                              <a:lumMod val="65000"/>
                            </a:schemeClr>
                          </a:solidFill>
                        </a:rPr>
                        <a:t>2,917 </a:t>
                      </a:r>
                      <a:r>
                        <a:rPr lang="en-US" sz="1300" dirty="0" err="1" smtClean="0">
                          <a:solidFill>
                            <a:schemeClr val="bg1">
                              <a:lumMod val="65000"/>
                            </a:schemeClr>
                          </a:solidFill>
                        </a:rPr>
                        <a:t>lb</a:t>
                      </a:r>
                      <a:endParaRPr lang="en-US" sz="1300" dirty="0">
                        <a:solidFill>
                          <a:schemeClr val="bg1">
                            <a:lumMod val="65000"/>
                          </a:schemeClr>
                        </a:solidFill>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b="1"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a:t>0.0025</a:t>
                      </a:r>
                      <a:r>
                        <a:rPr lang="en-US" sz="1300" b="1" dirty="0" smtClean="0"/>
                        <a:t>% (2.5 parts</a:t>
                      </a:r>
                      <a:r>
                        <a:rPr lang="en-US" sz="1300" b="1" baseline="0" dirty="0" smtClean="0"/>
                        <a:t> per million)</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r h="250087">
                <a:tc>
                  <a:txBody>
                    <a:bodyPr/>
                    <a:lstStyle/>
                    <a:p>
                      <a:pPr algn="r"/>
                      <a:r>
                        <a:rPr lang="en-US" sz="1300" b="1" dirty="0" smtClean="0"/>
                        <a:t>Total amount of rodenticide to be applied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baseline="0" dirty="0" smtClean="0"/>
                        <a:t>1.6 </a:t>
                      </a:r>
                      <a:r>
                        <a:rPr lang="en-US" sz="1300" b="1" baseline="0" dirty="0" err="1" smtClean="0"/>
                        <a:t>oz</a:t>
                      </a:r>
                      <a:r>
                        <a:rPr lang="en-US" sz="1300" b="1" baseline="0" dirty="0" smtClean="0"/>
                        <a:t>  (33 g)</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413180911"/>
                  </a:ext>
                </a:extLst>
              </a:tr>
              <a:tr h="250087">
                <a:tc>
                  <a:txBody>
                    <a:bodyPr/>
                    <a:lstStyle/>
                    <a:p>
                      <a:pPr algn="r"/>
                      <a:r>
                        <a:rPr lang="en-US" sz="1300" b="1" dirty="0" smtClean="0"/>
                        <a:t>Total Operational Period</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smtClean="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b="1" dirty="0" smtClean="0"/>
                        <a:t>~5 weeks</a:t>
                      </a:r>
                      <a:endParaRPr lang="en-US" sz="1300" b="1"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87868436"/>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1429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a:t>
            </a:r>
            <a:r>
              <a:rPr lang="en-US" dirty="0" smtClean="0"/>
              <a:t>terrestrial and marine environment</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extLst>
              <a:ext uri="{28A0092B-C50C-407E-A947-70E740481C1C}">
                <a14:useLocalDpi xmlns:a14="http://schemas.microsoft.com/office/drawing/2010/main"/>
              </a:ext>
            </a:extLst>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a:t>
            </a:r>
            <a:r>
              <a:rPr lang="en-US" dirty="0" smtClean="0"/>
              <a:t>removal</a:t>
            </a:r>
            <a:endParaRPr lang="en-US" dirty="0"/>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25</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52"/>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smtClean="0"/>
              <a:t>GFNMS Beach </a:t>
            </a:r>
            <a:r>
              <a:rPr lang="en-US" sz="2400" dirty="0"/>
              <a:t>W</a:t>
            </a:r>
            <a:r>
              <a:rPr lang="en-US" sz="2400" dirty="0" smtClean="0"/>
              <a:t>atch</a:t>
            </a:r>
            <a:endParaRPr lang="en-US" dirty="0"/>
          </a:p>
        </p:txBody>
      </p:sp>
    </p:spTree>
    <p:extLst>
      <p:ext uri="{BB962C8B-B14F-4D97-AF65-F5344CB8AC3E}">
        <p14:creationId xmlns:p14="http://schemas.microsoft.com/office/powerpoint/2010/main" val="22786566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b="1"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57 </a:t>
            </a:r>
            <a:r>
              <a:rPr lang="en-US" sz="1400" b="1"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smtClean="0">
                <a:solidFill>
                  <a:srgbClr val="FFC000"/>
                </a:solidFill>
                <a:latin typeface="+mn-lt"/>
              </a:rPr>
              <a:t>Nearly </a:t>
            </a:r>
            <a:r>
              <a:rPr lang="en-US" sz="1400" b="1" kern="1100" dirty="0">
                <a:solidFill>
                  <a:srgbClr val="FFC000"/>
                </a:solidFill>
                <a:latin typeface="+mn-lt"/>
              </a:rPr>
              <a:t>100% </a:t>
            </a:r>
            <a:r>
              <a:rPr lang="en-US" sz="1400" b="1" kern="1100" dirty="0">
                <a:latin typeface="+mn-lt"/>
              </a:rPr>
              <a:t>successful </a:t>
            </a:r>
            <a:r>
              <a:rPr lang="en-US" sz="1400" b="1" kern="1100" dirty="0" smtClean="0">
                <a:latin typeface="+mn-lt"/>
              </a:rPr>
              <a:t>mouse eradications since </a:t>
            </a:r>
            <a:r>
              <a:rPr lang="en-US" sz="1400" b="1" kern="1100" dirty="0">
                <a:latin typeface="+mn-lt"/>
              </a:rPr>
              <a:t>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b="1" kern="1100" dirty="0">
                <a:latin typeface="+mn-lt"/>
              </a:rPr>
              <a:t>eradications in U.S. (all rats</a:t>
            </a:r>
            <a:r>
              <a:rPr lang="en-US" sz="1400" b="1" kern="1100" dirty="0" smtClean="0">
                <a:latin typeface="+mn-lt"/>
              </a:rPr>
              <a:t>)</a:t>
            </a:r>
            <a:endParaRPr lang="en-US" sz="1400" b="1" kern="1100" dirty="0">
              <a:latin typeface="+mn-lt"/>
            </a:endParaRP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b="1" dirty="0"/>
              <a:t>Worldwide </a:t>
            </a:r>
            <a:r>
              <a:rPr lang="en-US" sz="2800" b="1" dirty="0" smtClean="0"/>
              <a:t>Rodent </a:t>
            </a:r>
            <a:r>
              <a:rPr lang="en-US" sz="2800" b="1" dirty="0"/>
              <a:t>Eradication</a:t>
            </a:r>
          </a:p>
        </p:txBody>
      </p:sp>
      <p:sp>
        <p:nvSpPr>
          <p:cNvPr id="2" name="TextBox 1"/>
          <p:cNvSpPr txBox="1"/>
          <p:nvPr/>
        </p:nvSpPr>
        <p:spPr>
          <a:xfrm>
            <a:off x="4096512" y="445073"/>
            <a:ext cx="2359941" cy="369332"/>
          </a:xfrm>
          <a:prstGeom prst="rect">
            <a:avLst/>
          </a:prstGeom>
          <a:noFill/>
        </p:spPr>
        <p:txBody>
          <a:bodyPr wrap="none" rtlCol="0">
            <a:spAutoFit/>
          </a:bodyPr>
          <a:lstStyle/>
          <a:p>
            <a:r>
              <a:rPr lang="en-US" dirty="0" smtClean="0">
                <a:solidFill>
                  <a:srgbClr val="FF0000"/>
                </a:solidFill>
              </a:rPr>
              <a:t>Mouse Eradications</a:t>
            </a:r>
            <a:endParaRPr lang="en-US" dirty="0">
              <a:solidFill>
                <a:srgbClr val="FF0000"/>
              </a:solidFill>
            </a:endParaRPr>
          </a:p>
        </p:txBody>
      </p:sp>
    </p:spTree>
    <p:extLst>
      <p:ext uri="{BB962C8B-B14F-4D97-AF65-F5344CB8AC3E}">
        <p14:creationId xmlns:p14="http://schemas.microsoft.com/office/powerpoint/2010/main" val="6362120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9463" y="0"/>
            <a:ext cx="8312535" cy="6858000"/>
          </a:xfrm>
          <a:prstGeom prst="rect">
            <a:avLst/>
          </a:prstGeom>
        </p:spPr>
      </p:pic>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286530"/>
            <a:ext cx="3371072" cy="1218065"/>
          </a:xfrm>
        </p:spPr>
        <p:txBody>
          <a:bodyPr>
            <a:normAutofit fontScale="62500" lnSpcReduction="20000"/>
          </a:bodyPr>
          <a:lstStyle/>
          <a:p>
            <a:pPr>
              <a:lnSpc>
                <a:spcPct val="120000"/>
              </a:lnSpc>
              <a:spcBef>
                <a:spcPts val="0"/>
              </a:spcBef>
              <a:spcAft>
                <a:spcPts val="1800"/>
              </a:spcAft>
            </a:pPr>
            <a:r>
              <a:rPr lang="en-US" sz="4800" b="1" cap="all" dirty="0"/>
              <a:t>Success </a:t>
            </a:r>
            <a:r>
              <a:rPr lang="en-US" sz="4800" b="1" cap="all" dirty="0" smtClean="0"/>
              <a:t>Story</a:t>
            </a:r>
            <a:endParaRPr lang="en-US" sz="4800" b="1" cap="all" dirty="0"/>
          </a:p>
          <a:p>
            <a:pPr>
              <a:lnSpc>
                <a:spcPct val="120000"/>
              </a:lnSpc>
              <a:spcBef>
                <a:spcPts val="0"/>
              </a:spcBef>
              <a:spcAft>
                <a:spcPts val="1800"/>
              </a:spcAft>
            </a:pPr>
            <a:r>
              <a:rPr lang="en-US" sz="2800" b="1" dirty="0" err="1" smtClean="0"/>
              <a:t>Anacapa</a:t>
            </a:r>
            <a:r>
              <a:rPr lang="en-US" sz="2800" b="1" dirty="0" smtClean="0"/>
              <a:t> </a:t>
            </a:r>
            <a:r>
              <a:rPr lang="en-US" sz="2800" b="1" dirty="0" smtClean="0"/>
              <a:t>Island, </a:t>
            </a:r>
            <a:r>
              <a:rPr lang="en-US" sz="2800" b="1" dirty="0" smtClean="0"/>
              <a:t>California</a:t>
            </a:r>
            <a:endParaRPr lang="en-US" sz="2800" b="1" dirty="0"/>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4" cstate="screen">
            <a:extLst>
              <a:ext uri="{28A0092B-C50C-407E-A947-70E740481C1C}">
                <a14:useLocalDpi xmlns:a14="http://schemas.microsoft.com/office/drawing/2010/main"/>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511770" y="6288125"/>
            <a:ext cx="1675459" cy="461665"/>
          </a:xfrm>
          <a:prstGeom prst="rect">
            <a:avLst/>
          </a:prstGeom>
          <a:noFill/>
        </p:spPr>
        <p:txBody>
          <a:bodyPr wrap="none" rtlCol="0">
            <a:spAutoFit/>
          </a:bodyPr>
          <a:lstStyle/>
          <a:p>
            <a:r>
              <a:rPr lang="en-US" sz="1200" dirty="0" err="1" smtClean="0">
                <a:solidFill>
                  <a:schemeClr val="bg1"/>
                </a:solidFill>
              </a:rPr>
              <a:t>Howald</a:t>
            </a:r>
            <a:r>
              <a:rPr lang="en-US" sz="1200" dirty="0" smtClean="0">
                <a:solidFill>
                  <a:schemeClr val="bg1"/>
                </a:solidFill>
              </a:rPr>
              <a:t> et al. (2009)</a:t>
            </a:r>
          </a:p>
          <a:p>
            <a:r>
              <a:rPr lang="en-US" sz="1200" dirty="0" smtClean="0">
                <a:solidFill>
                  <a:schemeClr val="bg1"/>
                </a:solidFill>
              </a:rPr>
              <a:t>Newton et al. (2016)</a:t>
            </a:r>
            <a:endParaRPr lang="en-US" sz="1200" dirty="0">
              <a:solidFill>
                <a:schemeClr val="bg1"/>
              </a:solidFill>
            </a:endParaRPr>
          </a:p>
        </p:txBody>
      </p:sp>
      <p:sp>
        <p:nvSpPr>
          <p:cNvPr id="9" name="Text Placeholder 5">
            <a:extLst>
              <a:ext uri="{FF2B5EF4-FFF2-40B4-BE49-F238E27FC236}">
                <a16:creationId xmlns:a16="http://schemas.microsoft.com/office/drawing/2014/main" id="{40BFBF01-A0D5-4AA3-AD34-E4CD0617F71D}"/>
              </a:ext>
            </a:extLst>
          </p:cNvPr>
          <p:cNvSpPr txBox="1">
            <a:spLocks/>
          </p:cNvSpPr>
          <p:nvPr/>
        </p:nvSpPr>
        <p:spPr>
          <a:xfrm>
            <a:off x="303945" y="1942877"/>
            <a:ext cx="3371072" cy="1218065"/>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200"/>
              </a:spcBef>
              <a:buFont typeface="Arial" panose="020B0604020202020204" pitchFamily="34" charset="0"/>
              <a:buNone/>
              <a:defRPr sz="3200" kern="1200">
                <a:solidFill>
                  <a:schemeClr val="bg1"/>
                </a:solidFill>
                <a:latin typeface="+mj-lt"/>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US" sz="1800" b="1" dirty="0" smtClean="0"/>
              <a:t>Black (roof) rats</a:t>
            </a:r>
          </a:p>
          <a:p>
            <a:pPr>
              <a:spcBef>
                <a:spcPts val="600"/>
              </a:spcBef>
            </a:pPr>
            <a:r>
              <a:rPr lang="en-US" sz="1800" b="1" dirty="0" smtClean="0"/>
              <a:t>2000-2001</a:t>
            </a:r>
            <a:endParaRPr lang="en-US" sz="1800" b="1" dirty="0"/>
          </a:p>
        </p:txBody>
      </p:sp>
    </p:spTree>
    <p:extLst>
      <p:ext uri="{BB962C8B-B14F-4D97-AF65-F5344CB8AC3E}">
        <p14:creationId xmlns:p14="http://schemas.microsoft.com/office/powerpoint/2010/main" val="31889601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3624D8AD-3899-441B-BF11-0252B63F27A7}"/>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3935" b="5564"/>
          <a:stretch/>
        </p:blipFill>
        <p:spPr>
          <a:xfrm>
            <a:off x="-5102" y="0"/>
            <a:ext cx="12197101" cy="6209210"/>
          </a:xfrm>
        </p:spPr>
      </p:pic>
      <p:sp>
        <p:nvSpPr>
          <p:cNvPr id="15" name="TextBox 14">
            <a:extLst>
              <a:ext uri="{FF2B5EF4-FFF2-40B4-BE49-F238E27FC236}">
                <a16:creationId xmlns:a16="http://schemas.microsoft.com/office/drawing/2014/main" id="{DF02C046-AB2A-406A-A0EB-7FB85DACCA20}"/>
              </a:ext>
            </a:extLst>
          </p:cNvPr>
          <p:cNvSpPr txBox="1"/>
          <p:nvPr/>
        </p:nvSpPr>
        <p:spPr>
          <a:xfrm>
            <a:off x="78377" y="5860868"/>
            <a:ext cx="3948517" cy="246221"/>
          </a:xfrm>
          <a:prstGeom prst="rect">
            <a:avLst/>
          </a:prstGeom>
          <a:noFill/>
        </p:spPr>
        <p:txBody>
          <a:bodyPr wrap="none" rtlCol="0">
            <a:spAutoFit/>
          </a:bodyPr>
          <a:lstStyle/>
          <a:p>
            <a:r>
              <a:rPr lang="en-US" sz="1000" dirty="0">
                <a:solidFill>
                  <a:schemeClr val="bg1">
                    <a:lumMod val="75000"/>
                  </a:schemeClr>
                </a:solidFill>
              </a:rPr>
              <a:t>Courtesy of Cornell Lab of Ornithology. </a:t>
            </a:r>
            <a:r>
              <a:rPr lang="en-US" sz="1000" i="1" dirty="0">
                <a:solidFill>
                  <a:schemeClr val="bg1">
                    <a:lumMod val="75000"/>
                  </a:schemeClr>
                </a:solidFill>
              </a:rPr>
              <a:t>Source: </a:t>
            </a:r>
            <a:r>
              <a:rPr lang="en-US" sz="1000" dirty="0">
                <a:solidFill>
                  <a:schemeClr val="bg1">
                    <a:lumMod val="75000"/>
                  </a:schemeClr>
                </a:solidFill>
              </a:rPr>
              <a:t>Science 2019</a:t>
            </a:r>
          </a:p>
        </p:txBody>
      </p:sp>
    </p:spTree>
    <p:extLst>
      <p:ext uri="{BB962C8B-B14F-4D97-AF65-F5344CB8AC3E}">
        <p14:creationId xmlns:p14="http://schemas.microsoft.com/office/powerpoint/2010/main" val="28780610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a:t>
            </a:r>
            <a:r>
              <a:rPr lang="en-US" dirty="0" smtClean="0"/>
              <a:t>the </a:t>
            </a:r>
            <a:r>
              <a:rPr lang="en-US" dirty="0" err="1" smtClean="0"/>
              <a:t>Farallon</a:t>
            </a:r>
            <a:r>
              <a:rPr lang="en-US" dirty="0" smtClean="0"/>
              <a:t> ecosystem</a:t>
            </a:r>
            <a:endParaRPr lang="en-US" dirty="0"/>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BC50E989-FE7B-4456-97C8-0415D39A7E05}"/>
              </a:ext>
            </a:extLst>
          </p:cNvPr>
          <p:cNvSpPr txBox="1"/>
          <p:nvPr/>
        </p:nvSpPr>
        <p:spPr>
          <a:xfrm>
            <a:off x="426260" y="668369"/>
            <a:ext cx="11146971" cy="584775"/>
          </a:xfrm>
          <a:prstGeom prst="rect">
            <a:avLst/>
          </a:prstGeom>
          <a:noFill/>
        </p:spPr>
        <p:txBody>
          <a:bodyPr wrap="square" rtlCol="0">
            <a:spAutoFit/>
          </a:bodyPr>
          <a:lstStyle/>
          <a:p>
            <a:pPr algn="ctr"/>
            <a:r>
              <a:rPr lang="en-US" sz="3200" dirty="0" smtClean="0">
                <a:solidFill>
                  <a:srgbClr val="007698"/>
                </a:solidFill>
              </a:rPr>
              <a:t>Climate Change</a:t>
            </a:r>
            <a:endParaRPr lang="en-US" sz="3200" dirty="0">
              <a:solidFill>
                <a:srgbClr val="007698"/>
              </a:solidFill>
            </a:endParaRPr>
          </a:p>
        </p:txBody>
      </p:sp>
      <p:sp>
        <p:nvSpPr>
          <p:cNvPr id="36" name="TextBox 35">
            <a:extLst>
              <a:ext uri="{FF2B5EF4-FFF2-40B4-BE49-F238E27FC236}">
                <a16:creationId xmlns:a16="http://schemas.microsoft.com/office/drawing/2014/main" id="{D132D70C-5A58-461C-A434-A121C52634F6}"/>
              </a:ext>
            </a:extLst>
          </p:cNvPr>
          <p:cNvSpPr txBox="1"/>
          <p:nvPr/>
        </p:nvSpPr>
        <p:spPr>
          <a:xfrm>
            <a:off x="1304679" y="2238332"/>
            <a:ext cx="9656089" cy="877163"/>
          </a:xfrm>
          <a:prstGeom prst="rect">
            <a:avLst/>
          </a:prstGeom>
          <a:noFill/>
        </p:spPr>
        <p:txBody>
          <a:bodyPr wrap="square" rtlCol="0">
            <a:spAutoFit/>
          </a:bodyPr>
          <a:lstStyle/>
          <a:p>
            <a:pPr marL="285750" indent="-285750">
              <a:spcAft>
                <a:spcPts val="1800"/>
              </a:spcAft>
              <a:buClr>
                <a:srgbClr val="F1730C"/>
              </a:buClr>
              <a:buFont typeface="Arial" panose="020B0604020202020204" pitchFamily="34" charset="0"/>
              <a:buChar char="•"/>
            </a:pPr>
            <a:r>
              <a:rPr lang="en-US" dirty="0" smtClean="0"/>
              <a:t>Invasive </a:t>
            </a:r>
            <a:r>
              <a:rPr lang="en-US" dirty="0"/>
              <a:t>species management </a:t>
            </a:r>
            <a:r>
              <a:rPr lang="en-US" dirty="0" smtClean="0"/>
              <a:t>a </a:t>
            </a:r>
            <a:r>
              <a:rPr lang="en-US" dirty="0"/>
              <a:t>“key tool” in addressing climate change impacts </a:t>
            </a:r>
            <a:endParaRPr lang="en-US" sz="2000" dirty="0" smtClean="0"/>
          </a:p>
          <a:p>
            <a:pPr marL="285750" indent="-285750">
              <a:spcAft>
                <a:spcPts val="1800"/>
              </a:spcAft>
              <a:buClr>
                <a:srgbClr val="F1730C"/>
              </a:buClr>
              <a:buFont typeface="Arial" panose="020B0604020202020204" pitchFamily="34" charset="0"/>
              <a:buChar char="•"/>
            </a:pPr>
            <a:r>
              <a:rPr lang="en-US" dirty="0"/>
              <a:t>I</a:t>
            </a:r>
            <a:r>
              <a:rPr lang="en-US" dirty="0" smtClean="0"/>
              <a:t>mpact </a:t>
            </a:r>
            <a:r>
              <a:rPr lang="en-US" dirty="0"/>
              <a:t>of invasive species </a:t>
            </a:r>
            <a:r>
              <a:rPr lang="en-US" dirty="0" smtClean="0"/>
              <a:t>exacerbated </a:t>
            </a:r>
            <a:r>
              <a:rPr lang="en-US" dirty="0"/>
              <a:t>by climate </a:t>
            </a:r>
            <a:r>
              <a:rPr lang="en-US" dirty="0" smtClean="0"/>
              <a:t>change</a:t>
            </a:r>
          </a:p>
        </p:txBody>
      </p:sp>
      <p:sp>
        <p:nvSpPr>
          <p:cNvPr id="37" name="TextBox 36"/>
          <p:cNvSpPr txBox="1"/>
          <p:nvPr/>
        </p:nvSpPr>
        <p:spPr>
          <a:xfrm>
            <a:off x="919556" y="4543571"/>
            <a:ext cx="6003567" cy="276999"/>
          </a:xfrm>
          <a:prstGeom prst="rect">
            <a:avLst/>
          </a:prstGeom>
          <a:noFill/>
        </p:spPr>
        <p:txBody>
          <a:bodyPr wrap="none" rtlCol="0">
            <a:spAutoFit/>
          </a:bodyPr>
          <a:lstStyle/>
          <a:p>
            <a:r>
              <a:rPr lang="en-US" sz="1200" dirty="0" smtClean="0"/>
              <a:t>Greater </a:t>
            </a:r>
            <a:r>
              <a:rPr lang="en-US" sz="1200" dirty="0" err="1" smtClean="0"/>
              <a:t>Farallones</a:t>
            </a:r>
            <a:r>
              <a:rPr lang="en-US" sz="1200" dirty="0" smtClean="0"/>
              <a:t> National Marine Sanctuary Climate Adaptation Plan (2016)</a:t>
            </a:r>
            <a:endParaRPr lang="en-US" sz="1200" dirty="0" smtClean="0"/>
          </a:p>
        </p:txBody>
      </p:sp>
    </p:spTree>
    <p:extLst>
      <p:ext uri="{BB962C8B-B14F-4D97-AF65-F5344CB8AC3E}">
        <p14:creationId xmlns:p14="http://schemas.microsoft.com/office/powerpoint/2010/main" val="37756019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Partners and Other Supporters </a:t>
            </a:r>
            <a:endParaRPr lang="en-US" sz="3200" dirty="0">
              <a:solidFill>
                <a:srgbClr val="007698"/>
              </a:solidFill>
            </a:endParaRPr>
          </a:p>
        </p:txBody>
      </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633" y="1023301"/>
            <a:ext cx="2794593" cy="990553"/>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01841" y="1074190"/>
            <a:ext cx="2633789" cy="1095281"/>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6842" y="2766613"/>
            <a:ext cx="2124174" cy="1008153"/>
          </a:xfrm>
          <a:prstGeom prst="rect">
            <a:avLst/>
          </a:prstGeom>
        </p:spPr>
      </p:pic>
      <p:pic>
        <p:nvPicPr>
          <p:cNvPr id="17" name="Picture 16"/>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687965" y="4556445"/>
            <a:ext cx="2237932" cy="1448141"/>
          </a:xfrm>
          <a:prstGeom prst="rect">
            <a:avLst/>
          </a:prstGeom>
        </p:spPr>
      </p:pic>
      <p:pic>
        <p:nvPicPr>
          <p:cNvPr id="22" name="Picture 2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27437" y="2766613"/>
            <a:ext cx="1649377" cy="1649377"/>
          </a:xfrm>
          <a:prstGeom prst="rect">
            <a:avLst/>
          </a:prstGeom>
        </p:spPr>
      </p:pic>
      <p:pic>
        <p:nvPicPr>
          <p:cNvPr id="24" name="Picture 2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75461" y="1074190"/>
            <a:ext cx="1467081" cy="1467081"/>
          </a:xfrm>
          <a:prstGeom prst="rect">
            <a:avLst/>
          </a:prstGeom>
        </p:spPr>
      </p:pic>
      <p:pic>
        <p:nvPicPr>
          <p:cNvPr id="29" name="Picture 2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925897" y="2990355"/>
            <a:ext cx="2204567" cy="745206"/>
          </a:xfrm>
          <a:prstGeom prst="rect">
            <a:avLst/>
          </a:prstGeom>
        </p:spPr>
      </p:pic>
      <p:pic>
        <p:nvPicPr>
          <p:cNvPr id="2" name="Picture 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539922" y="4268146"/>
            <a:ext cx="1301094" cy="1821532"/>
          </a:xfrm>
          <a:prstGeom prst="rect">
            <a:avLst/>
          </a:prstGeom>
        </p:spPr>
      </p:pic>
      <p:pic>
        <p:nvPicPr>
          <p:cNvPr id="7" name="Picture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579547" y="1266022"/>
            <a:ext cx="2090565" cy="633143"/>
          </a:xfrm>
          <a:prstGeom prst="rect">
            <a:avLst/>
          </a:prstGeom>
        </p:spPr>
      </p:pic>
      <p:graphicFrame>
        <p:nvGraphicFramePr>
          <p:cNvPr id="33" name="Object 11"/>
          <p:cNvGraphicFramePr>
            <a:graphicFrameLocks noChangeAspect="1"/>
          </p:cNvGraphicFramePr>
          <p:nvPr>
            <p:extLst/>
          </p:nvPr>
        </p:nvGraphicFramePr>
        <p:xfrm>
          <a:off x="8579547" y="2949202"/>
          <a:ext cx="2568394" cy="1284197"/>
        </p:xfrm>
        <a:graphic>
          <a:graphicData uri="http://schemas.openxmlformats.org/presentationml/2006/ole">
            <mc:AlternateContent xmlns:mc="http://schemas.openxmlformats.org/markup-compatibility/2006">
              <mc:Choice xmlns:v="urn:schemas-microsoft-com:vml" Requires="v">
                <p:oleObj spid="_x0000_s2052" name="Acrobat Document" r:id="rId13" imgW="3606480" imgH="1831680" progId="AcroExch.Document">
                  <p:embed/>
                </p:oleObj>
              </mc:Choice>
              <mc:Fallback>
                <p:oleObj name="Acrobat Document" r:id="rId13" imgW="3606480" imgH="1831680" progId="AcroExch.Document">
                  <p:embed/>
                  <p:pic>
                    <p:nvPicPr>
                      <p:cNvPr id="33"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579547" y="2949202"/>
                        <a:ext cx="2568394" cy="1284197"/>
                      </a:xfrm>
                      <a:prstGeom prst="rect">
                        <a:avLst/>
                      </a:prstGeom>
                      <a:noFill/>
                      <a:ln>
                        <a:noFill/>
                      </a:ln>
                      <a:effectLst/>
                      <a:extLst/>
                    </p:spPr>
                  </p:pic>
                </p:oleObj>
              </mc:Fallback>
            </mc:AlternateContent>
          </a:graphicData>
        </a:graphic>
      </p:graphicFrame>
      <p:pic>
        <p:nvPicPr>
          <p:cNvPr id="8" name="Picture 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150141" y="4838520"/>
            <a:ext cx="1960645" cy="889831"/>
          </a:xfrm>
          <a:prstGeom prst="rect">
            <a:avLst/>
          </a:prstGeom>
        </p:spPr>
      </p:pic>
    </p:spTree>
    <p:extLst>
      <p:ext uri="{BB962C8B-B14F-4D97-AF65-F5344CB8AC3E}">
        <p14:creationId xmlns:p14="http://schemas.microsoft.com/office/powerpoint/2010/main" val="1758373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223201"/>
            <a:ext cx="11146971" cy="584775"/>
          </a:xfrm>
          <a:prstGeom prst="rect">
            <a:avLst/>
          </a:prstGeom>
          <a:noFill/>
        </p:spPr>
        <p:txBody>
          <a:bodyPr wrap="square" rtlCol="0">
            <a:spAutoFit/>
          </a:bodyPr>
          <a:lstStyle/>
          <a:p>
            <a:pPr algn="ctr"/>
            <a:r>
              <a:rPr lang="en-US" sz="3200" dirty="0" smtClean="0">
                <a:solidFill>
                  <a:srgbClr val="007698"/>
                </a:solidFill>
              </a:rPr>
              <a:t>Partners and Other Supporters </a:t>
            </a:r>
            <a:r>
              <a:rPr lang="en-US" sz="3200" dirty="0" smtClean="0">
                <a:solidFill>
                  <a:srgbClr val="007698"/>
                </a:solidFill>
              </a:rPr>
              <a:t>(</a:t>
            </a:r>
            <a:r>
              <a:rPr lang="en-US" sz="3200" dirty="0" err="1" smtClean="0">
                <a:solidFill>
                  <a:srgbClr val="007698"/>
                </a:solidFill>
              </a:rPr>
              <a:t>con’t</a:t>
            </a:r>
            <a:r>
              <a:rPr lang="en-US" sz="3200" dirty="0" smtClean="0">
                <a:solidFill>
                  <a:srgbClr val="007698"/>
                </a:solidFill>
              </a:rPr>
              <a:t>)</a:t>
            </a:r>
            <a:endParaRPr lang="en-US" sz="3200" dirty="0">
              <a:solidFill>
                <a:srgbClr val="007698"/>
              </a:solidFill>
            </a:endParaRPr>
          </a:p>
        </p:txBody>
      </p:sp>
      <p:pic>
        <p:nvPicPr>
          <p:cNvPr id="13" name="Picture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30706" y="2548680"/>
            <a:ext cx="1163992" cy="1659308"/>
          </a:xfrm>
          <a:prstGeom prst="rect">
            <a:avLst/>
          </a:prstGeom>
        </p:spPr>
      </p:pic>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14347" y="3162668"/>
            <a:ext cx="2413302" cy="793976"/>
          </a:xfrm>
          <a:prstGeom prst="rect">
            <a:avLst/>
          </a:prstGeom>
        </p:spPr>
      </p:pic>
      <p:pic>
        <p:nvPicPr>
          <p:cNvPr id="23" name="Picture 2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617372" y="1420294"/>
            <a:ext cx="3191745" cy="923569"/>
          </a:xfrm>
          <a:prstGeom prst="rect">
            <a:avLst/>
          </a:prstGeom>
        </p:spPr>
      </p:pic>
      <p:pic>
        <p:nvPicPr>
          <p:cNvPr id="25" name="Picture 2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93912" y="2731073"/>
            <a:ext cx="1715320" cy="1715320"/>
          </a:xfrm>
          <a:prstGeom prst="rect">
            <a:avLst/>
          </a:prstGeom>
        </p:spPr>
      </p:pic>
      <p:pic>
        <p:nvPicPr>
          <p:cNvPr id="28" name="Picture 2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2749" y="4643121"/>
            <a:ext cx="1560541" cy="1560541"/>
          </a:xfrm>
          <a:prstGeom prst="rect">
            <a:avLst/>
          </a:prstGeom>
        </p:spPr>
      </p:pic>
      <p:grpSp>
        <p:nvGrpSpPr>
          <p:cNvPr id="4" name="Group 3"/>
          <p:cNvGrpSpPr/>
          <p:nvPr/>
        </p:nvGrpSpPr>
        <p:grpSpPr>
          <a:xfrm>
            <a:off x="8452309" y="4524804"/>
            <a:ext cx="2460393" cy="1558876"/>
            <a:chOff x="6758485" y="5122280"/>
            <a:chExt cx="2460393" cy="1558876"/>
          </a:xfrm>
        </p:grpSpPr>
        <p:pic>
          <p:nvPicPr>
            <p:cNvPr id="3" name="Picture 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13873" y="5122280"/>
              <a:ext cx="1305005" cy="1136358"/>
            </a:xfrm>
            <a:prstGeom prst="rect">
              <a:avLst/>
            </a:prstGeom>
          </p:spPr>
        </p:pic>
        <p:sp>
          <p:nvSpPr>
            <p:cNvPr id="30" name="Text Placeholder 2">
              <a:extLst>
                <a:ext uri="{FF2B5EF4-FFF2-40B4-BE49-F238E27FC236}">
                  <a16:creationId xmlns:a16="http://schemas.microsoft.com/office/drawing/2014/main" id="{E87BF5F0-545B-4E3E-97C9-F0D60D22ACEA}"/>
                </a:ext>
              </a:extLst>
            </p:cNvPr>
            <p:cNvSpPr txBox="1">
              <a:spLocks/>
            </p:cNvSpPr>
            <p:nvPr/>
          </p:nvSpPr>
          <p:spPr>
            <a:xfrm>
              <a:off x="6758485" y="5776601"/>
              <a:ext cx="2137542" cy="904555"/>
            </a:xfrm>
            <a:prstGeom prst="rect">
              <a:avLst/>
            </a:prstGeom>
          </p:spPr>
          <p:txBody>
            <a:bodyPr>
              <a:noAutofit/>
            </a:bodyPr>
            <a:lst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US" sz="1400" b="1" dirty="0" smtClean="0">
                  <a:latin typeface="Century Gothic" panose="020B0502020202020204" pitchFamily="34" charset="0"/>
                </a:rPr>
                <a:t>Conservation</a:t>
              </a:r>
            </a:p>
            <a:p>
              <a:pPr marL="0" indent="0">
                <a:spcBef>
                  <a:spcPts val="0"/>
                </a:spcBef>
                <a:buNone/>
              </a:pPr>
              <a:r>
                <a:rPr lang="en-US" sz="1400" b="1" dirty="0" smtClean="0">
                  <a:latin typeface="Century Gothic" panose="020B0502020202020204" pitchFamily="34" charset="0"/>
                </a:rPr>
                <a:t>                Action</a:t>
              </a:r>
            </a:p>
            <a:p>
              <a:pPr marL="0" indent="0">
                <a:spcBef>
                  <a:spcPts val="0"/>
                </a:spcBef>
                <a:buNone/>
              </a:pPr>
              <a:r>
                <a:rPr lang="en-US" sz="1400" b="1" dirty="0" smtClean="0">
                  <a:latin typeface="Century Gothic" panose="020B0502020202020204" pitchFamily="34" charset="0"/>
                </a:rPr>
                <a:t>                     League</a:t>
              </a:r>
              <a:endParaRPr lang="en-US" sz="1400" b="1" dirty="0">
                <a:latin typeface="Century Gothic" panose="020B0502020202020204" pitchFamily="34" charset="0"/>
              </a:endParaRPr>
            </a:p>
          </p:txBody>
        </p:sp>
      </p:grpSp>
      <p:pic>
        <p:nvPicPr>
          <p:cNvPr id="32" name="Picture 8" descr="NFWF"/>
          <p:cNvPicPr>
            <a:picLocks noChangeAspect="1" noChangeArrowheads="1"/>
          </p:cNvPicPr>
          <p:nvPr/>
        </p:nvPicPr>
        <p:blipFill>
          <a:blip r:embed="rId9" cstate="screen"/>
          <a:srcRect/>
          <a:stretch>
            <a:fillRect/>
          </a:stretch>
        </p:blipFill>
        <p:spPr bwMode="auto">
          <a:xfrm>
            <a:off x="6429415" y="4570632"/>
            <a:ext cx="1332141" cy="1284665"/>
          </a:xfrm>
          <a:prstGeom prst="rect">
            <a:avLst/>
          </a:prstGeom>
          <a:noFill/>
          <a:ln w="9525">
            <a:noFill/>
            <a:miter lim="800000"/>
            <a:headEnd/>
            <a:tailEnd/>
          </a:ln>
        </p:spPr>
      </p:pic>
      <p:pic>
        <p:nvPicPr>
          <p:cNvPr id="33" name="Picture 3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106523" y="1444559"/>
            <a:ext cx="2944324" cy="1104121"/>
          </a:xfrm>
          <a:prstGeom prst="rect">
            <a:avLst/>
          </a:prstGeom>
        </p:spPr>
      </p:pic>
      <p:pic>
        <p:nvPicPr>
          <p:cNvPr id="34" name="Picture 3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2534" y="3266110"/>
            <a:ext cx="2765684" cy="403329"/>
          </a:xfrm>
          <a:prstGeom prst="rect">
            <a:avLst/>
          </a:prstGeom>
        </p:spPr>
      </p:pic>
      <p:pic>
        <p:nvPicPr>
          <p:cNvPr id="35" name="Picture 34"/>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3893912" y="4446393"/>
            <a:ext cx="1308861" cy="1651474"/>
          </a:xfrm>
          <a:prstGeom prst="rect">
            <a:avLst/>
          </a:prstGeom>
        </p:spPr>
      </p:pic>
      <p:pic>
        <p:nvPicPr>
          <p:cNvPr id="36" name="Picture 3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413020" y="1363483"/>
            <a:ext cx="1240110" cy="1104288"/>
          </a:xfrm>
          <a:prstGeom prst="rect">
            <a:avLst/>
          </a:prstGeom>
        </p:spPr>
      </p:pic>
    </p:spTree>
    <p:extLst>
      <p:ext uri="{BB962C8B-B14F-4D97-AF65-F5344CB8AC3E}">
        <p14:creationId xmlns:p14="http://schemas.microsoft.com/office/powerpoint/2010/main" val="3248845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FI House Mice_Oct17_with oat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23918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18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33817490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a:extLst>
              <a:ext uri="{FF2B5EF4-FFF2-40B4-BE49-F238E27FC236}">
                <a16:creationId xmlns:a16="http://schemas.microsoft.com/office/drawing/2014/main" id="{F93958B0-018A-48B4-9F91-54D4BE70844D}"/>
              </a:ext>
            </a:extLst>
          </p:cNvPr>
          <p:cNvCxnSpPr>
            <a:cxnSpLocks/>
          </p:cNvCxnSpPr>
          <p:nvPr/>
        </p:nvCxnSpPr>
        <p:spPr>
          <a:xfrm flipH="1" flipV="1">
            <a:off x="4408497" y="1525730"/>
            <a:ext cx="3362396" cy="1822427"/>
          </a:xfrm>
          <a:prstGeom prst="straightConnector1">
            <a:avLst/>
          </a:prstGeom>
          <a:ln w="508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20932985">
            <a:off x="7075666" y="1965669"/>
            <a:ext cx="3910696" cy="2925384"/>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908550" y="1377011"/>
            <a:ext cx="1950263" cy="1360052"/>
          </a:xfrm>
          <a:prstGeom prst="rect">
            <a:avLst/>
          </a:prstGeom>
        </p:spPr>
      </p:pic>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4" descr="PetelWings"/>
          <p:cNvPicPr>
            <a:picLocks noChangeAspect="1" noChangeArrowheads="1"/>
          </p:cNvPicPr>
          <p:nvPr/>
        </p:nvPicPr>
        <p:blipFill>
          <a:blip r:embed="rId3" cstate="email"/>
          <a:srcRect/>
          <a:stretch>
            <a:fillRect/>
          </a:stretch>
        </p:blipFill>
        <p:spPr bwMode="auto">
          <a:xfrm>
            <a:off x="7806702" y="2798875"/>
            <a:ext cx="4244540" cy="3381244"/>
          </a:xfrm>
          <a:prstGeom prst="rect">
            <a:avLst/>
          </a:prstGeom>
          <a:ln>
            <a:noFill/>
          </a:ln>
          <a:effectLst>
            <a:outerShdw blurRad="292100" dist="139700" dir="2700000" algn="tl" rotWithShape="0">
              <a:srgbClr val="333333">
                <a:alpha val="65000"/>
              </a:srgbClr>
            </a:outerShdw>
          </a:effectLst>
        </p:spPr>
      </p:pic>
      <p:pic>
        <p:nvPicPr>
          <p:cNvPr id="23" name="Picture 2" descr="http://4.bp.blogspot.com/_1zIHPEuZ4Xw/S_w0YTLjceI/AAAAAAAABa0/rh8D7xbhS2Q/s1600/ASSP+carnag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3890"/>
          <a:stretch/>
        </p:blipFill>
        <p:spPr bwMode="auto">
          <a:xfrm>
            <a:off x="7092441" y="324852"/>
            <a:ext cx="3333093" cy="290304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A1C8A0F1-BD5B-446E-92EA-EEC5C1ACDB9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20932985">
            <a:off x="408496" y="3421489"/>
            <a:ext cx="3910696" cy="2925384"/>
          </a:xfrm>
          <a:prstGeom prst="rect">
            <a:avLst/>
          </a:prstGeom>
        </p:spPr>
      </p:pic>
      <p:pic>
        <p:nvPicPr>
          <p:cNvPr id="25" name="Picture 24">
            <a:extLst>
              <a:ext uri="{FF2B5EF4-FFF2-40B4-BE49-F238E27FC236}">
                <a16:creationId xmlns:a16="http://schemas.microsoft.com/office/drawing/2014/main" id="{F2746E32-9F1D-4DB4-B095-D743FC2C62F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90150" y="3816232"/>
            <a:ext cx="1204581" cy="1827117"/>
          </a:xfrm>
          <a:prstGeom prst="rect">
            <a:avLst/>
          </a:prstGeom>
        </p:spPr>
      </p:pic>
      <p:pic>
        <p:nvPicPr>
          <p:cNvPr id="26" name="Picture 25">
            <a:extLst>
              <a:ext uri="{FF2B5EF4-FFF2-40B4-BE49-F238E27FC236}">
                <a16:creationId xmlns:a16="http://schemas.microsoft.com/office/drawing/2014/main" id="{3AD0EC59-89C9-47E6-B323-F1A422B2B91C}"/>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184210" y="536671"/>
            <a:ext cx="3111789" cy="2170064"/>
          </a:xfrm>
          <a:prstGeom prst="rect">
            <a:avLst/>
          </a:prstGeom>
        </p:spPr>
      </p:pic>
      <p:cxnSp>
        <p:nvCxnSpPr>
          <p:cNvPr id="29" name="Straight Arrow Connector 28">
            <a:extLst>
              <a:ext uri="{FF2B5EF4-FFF2-40B4-BE49-F238E27FC236}">
                <a16:creationId xmlns:a16="http://schemas.microsoft.com/office/drawing/2014/main" id="{99066CD1-77DC-4CCD-BC59-394EB5736425}"/>
              </a:ext>
            </a:extLst>
          </p:cNvPr>
          <p:cNvCxnSpPr>
            <a:cxnSpLocks/>
          </p:cNvCxnSpPr>
          <p:nvPr/>
        </p:nvCxnSpPr>
        <p:spPr>
          <a:xfrm flipV="1">
            <a:off x="2072239" y="2706735"/>
            <a:ext cx="1110204" cy="1291828"/>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99066CD1-77DC-4CCD-BC59-394EB5736425}"/>
              </a:ext>
            </a:extLst>
          </p:cNvPr>
          <p:cNvCxnSpPr>
            <a:cxnSpLocks/>
          </p:cNvCxnSpPr>
          <p:nvPr/>
        </p:nvCxnSpPr>
        <p:spPr>
          <a:xfrm>
            <a:off x="4486746" y="2921732"/>
            <a:ext cx="2003404" cy="1485808"/>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3121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smtClean="0">
                <a:cs typeface="Calibri" pitchFamily="34" charset="0"/>
              </a:rPr>
              <a:t>Mouse impacts on </a:t>
            </a:r>
            <a:r>
              <a:rPr lang="en-US" dirty="0">
                <a:cs typeface="Calibri" pitchFamily="34" charset="0"/>
              </a:rPr>
              <a:t>ashy storm-petrel</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a:t>
            </a:r>
            <a:r>
              <a:rPr lang="en-US" dirty="0">
                <a:cs typeface="Calibri" pitchFamily="34" charset="0"/>
              </a:rPr>
              <a:t>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salamanders</a:t>
            </a:r>
            <a:endParaRPr lang="en-US"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Mouse </a:t>
            </a:r>
            <a:r>
              <a:rPr lang="en-US" dirty="0" smtClean="0">
                <a:cs typeface="Calibri" pitchFamily="34" charset="0"/>
              </a:rPr>
              <a:t>impacts on native </a:t>
            </a:r>
            <a:r>
              <a:rPr lang="en-US" dirty="0">
                <a:cs typeface="Calibri" pitchFamily="34" charset="0"/>
              </a:rPr>
              <a:t>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5708F8E1-B07E-4395-9664-118EA9AE3947}"/>
</file>

<file path=customXml/itemProps2.xml><?xml version="1.0" encoding="utf-8"?>
<ds:datastoreItem xmlns:ds="http://schemas.openxmlformats.org/officeDocument/2006/customXml" ds:itemID="{3515FDE0-5469-429C-89DE-6A2DC1489D40}"/>
</file>

<file path=customXml/itemProps3.xml><?xml version="1.0" encoding="utf-8"?>
<ds:datastoreItem xmlns:ds="http://schemas.openxmlformats.org/officeDocument/2006/customXml" ds:itemID="{8038D3AD-31F4-4888-BD66-76A7F56A69E5}"/>
</file>

<file path=docProps/app.xml><?xml version="1.0" encoding="utf-8"?>
<Properties xmlns="http://schemas.openxmlformats.org/officeDocument/2006/extended-properties" xmlns:vt="http://schemas.openxmlformats.org/officeDocument/2006/docPropsVTypes">
  <Template/>
  <TotalTime>15946</TotalTime>
  <Words>2925</Words>
  <Application>Microsoft Office PowerPoint</Application>
  <PresentationFormat>Widescreen</PresentationFormat>
  <Paragraphs>329</Paragraphs>
  <Slides>33</Slides>
  <Notes>32</Notes>
  <HiddenSlides>0</HiddenSlides>
  <MMClips>1</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40" baseType="lpstr">
      <vt:lpstr>Arial</vt:lpstr>
      <vt:lpstr>Calibri</vt:lpstr>
      <vt:lpstr>Century Expanded LT Std</vt:lpstr>
      <vt:lpstr>Century Gothic</vt:lpstr>
      <vt:lpstr>Times New Roman</vt:lpstr>
      <vt:lpstr>Office Theme</vt:lpstr>
      <vt:lpstr>Acrobat Document</vt:lpstr>
      <vt:lpstr>Farallon Islands   National Wildlife Refuge</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Protective Measures</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McChesney, Gerry</cp:lastModifiedBy>
  <cp:revision>663</cp:revision>
  <cp:lastPrinted>2020-02-18T20:35:33Z</cp:lastPrinted>
  <dcterms:created xsi:type="dcterms:W3CDTF">2019-08-01T23:51:04Z</dcterms:created>
  <dcterms:modified xsi:type="dcterms:W3CDTF">2020-07-08T00:49:55Z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643200.000000000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