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3" r:id="rId1"/>
  </p:sldMasterIdLst>
  <p:notesMasterIdLst>
    <p:notesMasterId r:id="rId70"/>
  </p:notesMasterIdLst>
  <p:handoutMasterIdLst>
    <p:handoutMasterId r:id="rId71"/>
  </p:handoutMasterIdLst>
  <p:sldIdLst>
    <p:sldId id="322" r:id="rId2"/>
    <p:sldId id="386" r:id="rId3"/>
    <p:sldId id="298" r:id="rId4"/>
    <p:sldId id="337" r:id="rId5"/>
    <p:sldId id="300" r:id="rId6"/>
    <p:sldId id="384" r:id="rId7"/>
    <p:sldId id="301" r:id="rId8"/>
    <p:sldId id="385" r:id="rId9"/>
    <p:sldId id="323" r:id="rId10"/>
    <p:sldId id="324" r:id="rId11"/>
    <p:sldId id="318" r:id="rId12"/>
    <p:sldId id="319" r:id="rId13"/>
    <p:sldId id="387" r:id="rId14"/>
    <p:sldId id="333" r:id="rId15"/>
    <p:sldId id="334" r:id="rId16"/>
    <p:sldId id="327" r:id="rId17"/>
    <p:sldId id="335" r:id="rId18"/>
    <p:sldId id="389" r:id="rId19"/>
    <p:sldId id="388" r:id="rId20"/>
    <p:sldId id="328" r:id="rId21"/>
    <p:sldId id="339" r:id="rId22"/>
    <p:sldId id="340" r:id="rId23"/>
    <p:sldId id="331" r:id="rId24"/>
    <p:sldId id="390" r:id="rId25"/>
    <p:sldId id="391" r:id="rId26"/>
    <p:sldId id="332" r:id="rId27"/>
    <p:sldId id="392" r:id="rId28"/>
    <p:sldId id="341" r:id="rId29"/>
    <p:sldId id="347" r:id="rId30"/>
    <p:sldId id="349" r:id="rId31"/>
    <p:sldId id="400" r:id="rId32"/>
    <p:sldId id="401" r:id="rId33"/>
    <p:sldId id="402" r:id="rId34"/>
    <p:sldId id="403" r:id="rId35"/>
    <p:sldId id="404" r:id="rId36"/>
    <p:sldId id="405" r:id="rId37"/>
    <p:sldId id="406" r:id="rId38"/>
    <p:sldId id="399" r:id="rId39"/>
    <p:sldId id="393" r:id="rId40"/>
    <p:sldId id="366" r:id="rId41"/>
    <p:sldId id="374" r:id="rId42"/>
    <p:sldId id="394" r:id="rId43"/>
    <p:sldId id="367" r:id="rId44"/>
    <p:sldId id="268" r:id="rId45"/>
    <p:sldId id="321" r:id="rId46"/>
    <p:sldId id="369" r:id="rId47"/>
    <p:sldId id="266" r:id="rId48"/>
    <p:sldId id="395" r:id="rId49"/>
    <p:sldId id="315" r:id="rId50"/>
    <p:sldId id="336" r:id="rId51"/>
    <p:sldId id="370" r:id="rId52"/>
    <p:sldId id="326" r:id="rId53"/>
    <p:sldId id="267" r:id="rId54"/>
    <p:sldId id="396" r:id="rId55"/>
    <p:sldId id="346" r:id="rId56"/>
    <p:sldId id="345" r:id="rId57"/>
    <p:sldId id="288" r:id="rId58"/>
    <p:sldId id="378" r:id="rId59"/>
    <p:sldId id="379" r:id="rId60"/>
    <p:sldId id="380" r:id="rId61"/>
    <p:sldId id="381" r:id="rId62"/>
    <p:sldId id="382" r:id="rId63"/>
    <p:sldId id="397" r:id="rId64"/>
    <p:sldId id="371" r:id="rId65"/>
    <p:sldId id="372" r:id="rId66"/>
    <p:sldId id="373" r:id="rId67"/>
    <p:sldId id="398" r:id="rId68"/>
    <p:sldId id="317" r:id="rId6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4920" userDrawn="1">
          <p15:clr>
            <a:srgbClr val="A4A3A4"/>
          </p15:clr>
        </p15:guide>
        <p15:guide id="3" pos="3552" userDrawn="1">
          <p15:clr>
            <a:srgbClr val="A4A3A4"/>
          </p15:clr>
        </p15:guide>
        <p15:guide id="4" pos="3840" userDrawn="1">
          <p15:clr>
            <a:srgbClr val="A4A3A4"/>
          </p15:clr>
        </p15:guide>
        <p15:guide id="5" pos="631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iyan Sisson" initials="HS" lastIdx="28" clrIdx="0">
    <p:extLst>
      <p:ext uri="{19B8F6BF-5375-455C-9EA6-DF929625EA0E}">
        <p15:presenceInfo xmlns:p15="http://schemas.microsoft.com/office/powerpoint/2012/main" userId="cc789d3b397fb6f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0B5BA"/>
    <a:srgbClr val="007698"/>
    <a:srgbClr val="F173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79" autoAdjust="0"/>
    <p:restoredTop sz="94542" autoAdjust="0"/>
  </p:normalViewPr>
  <p:slideViewPr>
    <p:cSldViewPr snapToGrid="0">
      <p:cViewPr varScale="1">
        <p:scale>
          <a:sx n="108" d="100"/>
          <a:sy n="108" d="100"/>
        </p:scale>
        <p:origin x="1386" y="162"/>
      </p:cViewPr>
      <p:guideLst>
        <p:guide orient="horz" pos="2160"/>
        <p:guide pos="4920"/>
        <p:guide pos="3552"/>
        <p:guide pos="3840"/>
        <p:guide pos="6312"/>
      </p:guideLst>
    </p:cSldViewPr>
  </p:slideViewPr>
  <p:outlineViewPr>
    <p:cViewPr>
      <p:scale>
        <a:sx n="33" d="100"/>
        <a:sy n="33" d="100"/>
      </p:scale>
      <p:origin x="0" y="-13818"/>
    </p:cViewPr>
  </p:outlineViewPr>
  <p:notesTextViewPr>
    <p:cViewPr>
      <p:scale>
        <a:sx n="1" d="1"/>
        <a:sy n="1" d="1"/>
      </p:scale>
      <p:origin x="0" y="0"/>
    </p:cViewPr>
  </p:notesTextViewPr>
  <p:sorterViewPr>
    <p:cViewPr>
      <p:scale>
        <a:sx n="100" d="100"/>
        <a:sy n="100" d="100"/>
      </p:scale>
      <p:origin x="0" y="-6150"/>
    </p:cViewPr>
  </p:sorterViewPr>
  <p:notesViewPr>
    <p:cSldViewPr snapToGrid="0">
      <p:cViewPr varScale="1">
        <p:scale>
          <a:sx n="87" d="100"/>
          <a:sy n="87" d="100"/>
        </p:scale>
        <p:origin x="5760" y="66"/>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4003554-8FF4-43C6-B98E-E7175C18E64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3EA90FB7-AE20-431D-9F93-9290A597861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64A34A7-E17A-44FA-8693-02D10E39CF7B}" type="datetimeFigureOut">
              <a:rPr lang="en-US" smtClean="0"/>
              <a:t>2/12/2020</a:t>
            </a:fld>
            <a:endParaRPr lang="en-US" dirty="0"/>
          </a:p>
        </p:txBody>
      </p:sp>
      <p:sp>
        <p:nvSpPr>
          <p:cNvPr id="4" name="Footer Placeholder 3">
            <a:extLst>
              <a:ext uri="{FF2B5EF4-FFF2-40B4-BE49-F238E27FC236}">
                <a16:creationId xmlns:a16="http://schemas.microsoft.com/office/drawing/2014/main" id="{CB536119-1F9F-41F1-B14C-D90FB912421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2F2167E9-3F6F-43E1-BADC-A230098D84E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AAFBB4-91CD-4BDC-9060-A24D39FF959B}" type="slidenum">
              <a:rPr lang="en-US" smtClean="0"/>
              <a:t>‹#›</a:t>
            </a:fld>
            <a:endParaRPr lang="en-US" dirty="0"/>
          </a:p>
        </p:txBody>
      </p:sp>
    </p:spTree>
    <p:extLst>
      <p:ext uri="{BB962C8B-B14F-4D97-AF65-F5344CB8AC3E}">
        <p14:creationId xmlns:p14="http://schemas.microsoft.com/office/powerpoint/2010/main" val="38699818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E3A0C5-50BE-4692-AB72-7641B36CF1EC}" type="datetimeFigureOut">
              <a:rPr lang="en-US" smtClean="0"/>
              <a:t>2/12/2020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9D87F3-4C1E-47BD-BC52-23B8D91C06B7}" type="slidenum">
              <a:rPr lang="en-US" smtClean="0"/>
              <a:t>‹#›</a:t>
            </a:fld>
            <a:endParaRPr lang="en-US" dirty="0"/>
          </a:p>
        </p:txBody>
      </p:sp>
    </p:spTree>
    <p:extLst>
      <p:ext uri="{BB962C8B-B14F-4D97-AF65-F5344CB8AC3E}">
        <p14:creationId xmlns:p14="http://schemas.microsoft.com/office/powerpoint/2010/main" val="21573702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1</a:t>
            </a:fld>
            <a:endParaRPr lang="en-US" dirty="0"/>
          </a:p>
        </p:txBody>
      </p:sp>
    </p:spTree>
    <p:extLst>
      <p:ext uri="{BB962C8B-B14F-4D97-AF65-F5344CB8AC3E}">
        <p14:creationId xmlns:p14="http://schemas.microsoft.com/office/powerpoint/2010/main" val="42448738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14</a:t>
            </a:fld>
            <a:endParaRPr lang="en-US" dirty="0"/>
          </a:p>
        </p:txBody>
      </p:sp>
    </p:spTree>
    <p:extLst>
      <p:ext uri="{BB962C8B-B14F-4D97-AF65-F5344CB8AC3E}">
        <p14:creationId xmlns:p14="http://schemas.microsoft.com/office/powerpoint/2010/main" val="3358114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15</a:t>
            </a:fld>
            <a:endParaRPr lang="en-US" dirty="0"/>
          </a:p>
        </p:txBody>
      </p:sp>
    </p:spTree>
    <p:extLst>
      <p:ext uri="{BB962C8B-B14F-4D97-AF65-F5344CB8AC3E}">
        <p14:creationId xmlns:p14="http://schemas.microsoft.com/office/powerpoint/2010/main" val="22238212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16</a:t>
            </a:fld>
            <a:endParaRPr lang="en-US" dirty="0"/>
          </a:p>
        </p:txBody>
      </p:sp>
    </p:spTree>
    <p:extLst>
      <p:ext uri="{BB962C8B-B14F-4D97-AF65-F5344CB8AC3E}">
        <p14:creationId xmlns:p14="http://schemas.microsoft.com/office/powerpoint/2010/main" val="13340645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Population Index from Mist Netting Analyses for Ashy Storm-petrels, 1992–2012,</a:t>
            </a:r>
          </a:p>
          <a:p>
            <a:r>
              <a:rPr lang="en-US" sz="1200" b="0" i="0" u="none" strike="noStrike" kern="1200" baseline="0" dirty="0">
                <a:solidFill>
                  <a:schemeClr val="tx1"/>
                </a:solidFill>
                <a:latin typeface="+mn-lt"/>
                <a:ea typeface="+mn-ea"/>
                <a:cs typeface="+mn-cs"/>
              </a:rPr>
              <a:t>from SE Farallon Island (Bradley 2013, pers. comm.). The index is set at 1.0 for 1992 (see</a:t>
            </a:r>
          </a:p>
          <a:p>
            <a:r>
              <a:rPr lang="en-US" sz="1200" b="0" i="0" u="none" strike="noStrike" kern="1200" baseline="0" dirty="0">
                <a:solidFill>
                  <a:schemeClr val="tx1"/>
                </a:solidFill>
                <a:latin typeface="+mn-lt"/>
                <a:ea typeface="+mn-ea"/>
                <a:cs typeface="+mn-cs"/>
              </a:rPr>
              <a:t>Methods section). Index values are presumed directly proportional to abundance of ashy</a:t>
            </a:r>
          </a:p>
          <a:p>
            <a:r>
              <a:rPr lang="en-US" sz="1200" b="0" i="0" u="none" strike="noStrike" kern="1200" baseline="0" dirty="0">
                <a:solidFill>
                  <a:schemeClr val="tx1"/>
                </a:solidFill>
                <a:latin typeface="+mn-lt"/>
                <a:ea typeface="+mn-ea"/>
                <a:cs typeface="+mn-cs"/>
              </a:rPr>
              <a:t>storm-petrels on the island (Nur </a:t>
            </a:r>
            <a:r>
              <a:rPr lang="en-US" sz="1200" b="0" i="1" u="none" strike="noStrike" kern="1200" baseline="0" dirty="0">
                <a:solidFill>
                  <a:schemeClr val="tx1"/>
                </a:solidFill>
                <a:latin typeface="+mn-lt"/>
                <a:ea typeface="+mn-ea"/>
                <a:cs typeface="+mn-cs"/>
              </a:rPr>
              <a:t>et al. </a:t>
            </a:r>
            <a:r>
              <a:rPr lang="en-US" sz="1200" b="0" i="0" u="none" strike="noStrike" kern="1200" baseline="0" dirty="0">
                <a:solidFill>
                  <a:schemeClr val="tx1"/>
                </a:solidFill>
                <a:latin typeface="+mn-lt"/>
                <a:ea typeface="+mn-ea"/>
                <a:cs typeface="+mn-cs"/>
              </a:rPr>
              <a:t>2013, p. 50). Vertical axis represents variations from</a:t>
            </a:r>
          </a:p>
          <a:p>
            <a:r>
              <a:rPr lang="en-US" sz="1200" b="0" i="0" u="none" strike="noStrike" kern="1200" baseline="0" dirty="0">
                <a:solidFill>
                  <a:schemeClr val="tx1"/>
                </a:solidFill>
                <a:latin typeface="+mn-lt"/>
                <a:ea typeface="+mn-ea"/>
                <a:cs typeface="+mn-cs"/>
              </a:rPr>
              <a:t>the baseline year of 1992.</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17</a:t>
            </a:fld>
            <a:endParaRPr lang="en-US" dirty="0"/>
          </a:p>
        </p:txBody>
      </p:sp>
    </p:spTree>
    <p:extLst>
      <p:ext uri="{BB962C8B-B14F-4D97-AF65-F5344CB8AC3E}">
        <p14:creationId xmlns:p14="http://schemas.microsoft.com/office/powerpoint/2010/main" val="30391168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Population Index from Mist Netting Analyses for Ashy Storm-petrels, 1992–2012,</a:t>
            </a:r>
          </a:p>
          <a:p>
            <a:r>
              <a:rPr lang="en-US" sz="1200" b="0" i="0" u="none" strike="noStrike" kern="1200" baseline="0" dirty="0">
                <a:solidFill>
                  <a:schemeClr val="tx1"/>
                </a:solidFill>
                <a:latin typeface="+mn-lt"/>
                <a:ea typeface="+mn-ea"/>
                <a:cs typeface="+mn-cs"/>
              </a:rPr>
              <a:t>from SE Farallon Island (Bradley 2013, pers. comm.). The index is set at 1.0 for 1992 (see</a:t>
            </a:r>
          </a:p>
          <a:p>
            <a:r>
              <a:rPr lang="en-US" sz="1200" b="0" i="0" u="none" strike="noStrike" kern="1200" baseline="0" dirty="0">
                <a:solidFill>
                  <a:schemeClr val="tx1"/>
                </a:solidFill>
                <a:latin typeface="+mn-lt"/>
                <a:ea typeface="+mn-ea"/>
                <a:cs typeface="+mn-cs"/>
              </a:rPr>
              <a:t>Methods section). Index values are presumed directly proportional to abundance of ashy</a:t>
            </a:r>
          </a:p>
          <a:p>
            <a:r>
              <a:rPr lang="en-US" sz="1200" b="0" i="0" u="none" strike="noStrike" kern="1200" baseline="0" dirty="0">
                <a:solidFill>
                  <a:schemeClr val="tx1"/>
                </a:solidFill>
                <a:latin typeface="+mn-lt"/>
                <a:ea typeface="+mn-ea"/>
                <a:cs typeface="+mn-cs"/>
              </a:rPr>
              <a:t>storm-petrels on the island (Nur </a:t>
            </a:r>
            <a:r>
              <a:rPr lang="en-US" sz="1200" b="0" i="1" u="none" strike="noStrike" kern="1200" baseline="0" dirty="0">
                <a:solidFill>
                  <a:schemeClr val="tx1"/>
                </a:solidFill>
                <a:latin typeface="+mn-lt"/>
                <a:ea typeface="+mn-ea"/>
                <a:cs typeface="+mn-cs"/>
              </a:rPr>
              <a:t>et al. </a:t>
            </a:r>
            <a:r>
              <a:rPr lang="en-US" sz="1200" b="0" i="0" u="none" strike="noStrike" kern="1200" baseline="0" dirty="0">
                <a:solidFill>
                  <a:schemeClr val="tx1"/>
                </a:solidFill>
                <a:latin typeface="+mn-lt"/>
                <a:ea typeface="+mn-ea"/>
                <a:cs typeface="+mn-cs"/>
              </a:rPr>
              <a:t>2013, p. 50). Vertical axis represents variations from</a:t>
            </a:r>
          </a:p>
          <a:p>
            <a:r>
              <a:rPr lang="en-US" sz="1200" b="0" i="0" u="none" strike="noStrike" kern="1200" baseline="0" dirty="0">
                <a:solidFill>
                  <a:schemeClr val="tx1"/>
                </a:solidFill>
                <a:latin typeface="+mn-lt"/>
                <a:ea typeface="+mn-ea"/>
                <a:cs typeface="+mn-cs"/>
              </a:rPr>
              <a:t>the baseline year of 1992.</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18</a:t>
            </a:fld>
            <a:endParaRPr lang="en-US" dirty="0"/>
          </a:p>
        </p:txBody>
      </p:sp>
    </p:spTree>
    <p:extLst>
      <p:ext uri="{BB962C8B-B14F-4D97-AF65-F5344CB8AC3E}">
        <p14:creationId xmlns:p14="http://schemas.microsoft.com/office/powerpoint/2010/main" val="26451793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Population Index from Mist Netting Analyses for Ashy Storm-petrels, 1992–2012,</a:t>
            </a:r>
          </a:p>
          <a:p>
            <a:r>
              <a:rPr lang="en-US" sz="1200" b="0" i="0" u="none" strike="noStrike" kern="1200" baseline="0" dirty="0">
                <a:solidFill>
                  <a:schemeClr val="tx1"/>
                </a:solidFill>
                <a:latin typeface="+mn-lt"/>
                <a:ea typeface="+mn-ea"/>
                <a:cs typeface="+mn-cs"/>
              </a:rPr>
              <a:t>from SE Farallon Island (Bradley 2013, pers. comm.). The index is set at 1.0 for 1992 (see</a:t>
            </a:r>
          </a:p>
          <a:p>
            <a:r>
              <a:rPr lang="en-US" sz="1200" b="0" i="0" u="none" strike="noStrike" kern="1200" baseline="0" dirty="0">
                <a:solidFill>
                  <a:schemeClr val="tx1"/>
                </a:solidFill>
                <a:latin typeface="+mn-lt"/>
                <a:ea typeface="+mn-ea"/>
                <a:cs typeface="+mn-cs"/>
              </a:rPr>
              <a:t>Methods section). Index values are presumed directly proportional to abundance of ashy</a:t>
            </a:r>
          </a:p>
          <a:p>
            <a:r>
              <a:rPr lang="en-US" sz="1200" b="0" i="0" u="none" strike="noStrike" kern="1200" baseline="0" dirty="0">
                <a:solidFill>
                  <a:schemeClr val="tx1"/>
                </a:solidFill>
                <a:latin typeface="+mn-lt"/>
                <a:ea typeface="+mn-ea"/>
                <a:cs typeface="+mn-cs"/>
              </a:rPr>
              <a:t>storm-petrels on the island (Nur </a:t>
            </a:r>
            <a:r>
              <a:rPr lang="en-US" sz="1200" b="0" i="1" u="none" strike="noStrike" kern="1200" baseline="0" dirty="0">
                <a:solidFill>
                  <a:schemeClr val="tx1"/>
                </a:solidFill>
                <a:latin typeface="+mn-lt"/>
                <a:ea typeface="+mn-ea"/>
                <a:cs typeface="+mn-cs"/>
              </a:rPr>
              <a:t>et al. </a:t>
            </a:r>
            <a:r>
              <a:rPr lang="en-US" sz="1200" b="0" i="0" u="none" strike="noStrike" kern="1200" baseline="0" dirty="0">
                <a:solidFill>
                  <a:schemeClr val="tx1"/>
                </a:solidFill>
                <a:latin typeface="+mn-lt"/>
                <a:ea typeface="+mn-ea"/>
                <a:cs typeface="+mn-cs"/>
              </a:rPr>
              <a:t>2013, p. 50). Vertical axis represents variations from</a:t>
            </a:r>
          </a:p>
          <a:p>
            <a:r>
              <a:rPr lang="en-US" sz="1200" b="0" i="0" u="none" strike="noStrike" kern="1200" baseline="0" dirty="0">
                <a:solidFill>
                  <a:schemeClr val="tx1"/>
                </a:solidFill>
                <a:latin typeface="+mn-lt"/>
                <a:ea typeface="+mn-ea"/>
                <a:cs typeface="+mn-cs"/>
              </a:rPr>
              <a:t>the baseline year of 1992.</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19</a:t>
            </a:fld>
            <a:endParaRPr lang="en-US" dirty="0"/>
          </a:p>
        </p:txBody>
      </p:sp>
    </p:spTree>
    <p:extLst>
      <p:ext uri="{BB962C8B-B14F-4D97-AF65-F5344CB8AC3E}">
        <p14:creationId xmlns:p14="http://schemas.microsoft.com/office/powerpoint/2010/main" val="21336874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20</a:t>
            </a:fld>
            <a:endParaRPr lang="en-US" dirty="0"/>
          </a:p>
        </p:txBody>
      </p:sp>
    </p:spTree>
    <p:extLst>
      <p:ext uri="{BB962C8B-B14F-4D97-AF65-F5344CB8AC3E}">
        <p14:creationId xmlns:p14="http://schemas.microsoft.com/office/powerpoint/2010/main" val="34904193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21</a:t>
            </a:fld>
            <a:endParaRPr lang="en-US" dirty="0"/>
          </a:p>
        </p:txBody>
      </p:sp>
    </p:spTree>
    <p:extLst>
      <p:ext uri="{BB962C8B-B14F-4D97-AF65-F5344CB8AC3E}">
        <p14:creationId xmlns:p14="http://schemas.microsoft.com/office/powerpoint/2010/main" val="32697288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22</a:t>
            </a:fld>
            <a:endParaRPr lang="en-US" dirty="0"/>
          </a:p>
        </p:txBody>
      </p:sp>
    </p:spTree>
    <p:extLst>
      <p:ext uri="{BB962C8B-B14F-4D97-AF65-F5344CB8AC3E}">
        <p14:creationId xmlns:p14="http://schemas.microsoft.com/office/powerpoint/2010/main" val="26754104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23</a:t>
            </a:fld>
            <a:endParaRPr lang="en-US" dirty="0"/>
          </a:p>
        </p:txBody>
      </p:sp>
    </p:spTree>
    <p:extLst>
      <p:ext uri="{BB962C8B-B14F-4D97-AF65-F5344CB8AC3E}">
        <p14:creationId xmlns:p14="http://schemas.microsoft.com/office/powerpoint/2010/main" val="29364144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3</a:t>
            </a:fld>
            <a:endParaRPr lang="en-US" dirty="0"/>
          </a:p>
        </p:txBody>
      </p:sp>
    </p:spTree>
    <p:extLst>
      <p:ext uri="{BB962C8B-B14F-4D97-AF65-F5344CB8AC3E}">
        <p14:creationId xmlns:p14="http://schemas.microsoft.com/office/powerpoint/2010/main" val="40587672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24</a:t>
            </a:fld>
            <a:endParaRPr lang="en-US" dirty="0"/>
          </a:p>
        </p:txBody>
      </p:sp>
    </p:spTree>
    <p:extLst>
      <p:ext uri="{BB962C8B-B14F-4D97-AF65-F5344CB8AC3E}">
        <p14:creationId xmlns:p14="http://schemas.microsoft.com/office/powerpoint/2010/main" val="38451638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25</a:t>
            </a:fld>
            <a:endParaRPr lang="en-US" dirty="0"/>
          </a:p>
        </p:txBody>
      </p:sp>
    </p:spTree>
    <p:extLst>
      <p:ext uri="{BB962C8B-B14F-4D97-AF65-F5344CB8AC3E}">
        <p14:creationId xmlns:p14="http://schemas.microsoft.com/office/powerpoint/2010/main" val="9351772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26</a:t>
            </a:fld>
            <a:endParaRPr lang="en-US" dirty="0"/>
          </a:p>
        </p:txBody>
      </p:sp>
    </p:spTree>
    <p:extLst>
      <p:ext uri="{BB962C8B-B14F-4D97-AF65-F5344CB8AC3E}">
        <p14:creationId xmlns:p14="http://schemas.microsoft.com/office/powerpoint/2010/main" val="9254743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28</a:t>
            </a:fld>
            <a:endParaRPr lang="en-US" dirty="0"/>
          </a:p>
        </p:txBody>
      </p:sp>
    </p:spTree>
    <p:extLst>
      <p:ext uri="{BB962C8B-B14F-4D97-AF65-F5344CB8AC3E}">
        <p14:creationId xmlns:p14="http://schemas.microsoft.com/office/powerpoint/2010/main" val="5660140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29</a:t>
            </a:fld>
            <a:endParaRPr lang="en-US" dirty="0"/>
          </a:p>
        </p:txBody>
      </p:sp>
    </p:spTree>
    <p:extLst>
      <p:ext uri="{BB962C8B-B14F-4D97-AF65-F5344CB8AC3E}">
        <p14:creationId xmlns:p14="http://schemas.microsoft.com/office/powerpoint/2010/main" val="40722402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30</a:t>
            </a:fld>
            <a:endParaRPr lang="en-US" dirty="0"/>
          </a:p>
        </p:txBody>
      </p:sp>
    </p:spTree>
    <p:extLst>
      <p:ext uri="{BB962C8B-B14F-4D97-AF65-F5344CB8AC3E}">
        <p14:creationId xmlns:p14="http://schemas.microsoft.com/office/powerpoint/2010/main" val="2637662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31</a:t>
            </a:fld>
            <a:endParaRPr lang="en-US" dirty="0"/>
          </a:p>
        </p:txBody>
      </p:sp>
    </p:spTree>
    <p:extLst>
      <p:ext uri="{BB962C8B-B14F-4D97-AF65-F5344CB8AC3E}">
        <p14:creationId xmlns:p14="http://schemas.microsoft.com/office/powerpoint/2010/main" val="14438515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32</a:t>
            </a:fld>
            <a:endParaRPr lang="en-US" dirty="0"/>
          </a:p>
        </p:txBody>
      </p:sp>
    </p:spTree>
    <p:extLst>
      <p:ext uri="{BB962C8B-B14F-4D97-AF65-F5344CB8AC3E}">
        <p14:creationId xmlns:p14="http://schemas.microsoft.com/office/powerpoint/2010/main" val="20837894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33</a:t>
            </a:fld>
            <a:endParaRPr lang="en-US" dirty="0"/>
          </a:p>
        </p:txBody>
      </p:sp>
    </p:spTree>
    <p:extLst>
      <p:ext uri="{BB962C8B-B14F-4D97-AF65-F5344CB8AC3E}">
        <p14:creationId xmlns:p14="http://schemas.microsoft.com/office/powerpoint/2010/main" val="21621078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34</a:t>
            </a:fld>
            <a:endParaRPr lang="en-US" dirty="0"/>
          </a:p>
        </p:txBody>
      </p:sp>
    </p:spTree>
    <p:extLst>
      <p:ext uri="{BB962C8B-B14F-4D97-AF65-F5344CB8AC3E}">
        <p14:creationId xmlns:p14="http://schemas.microsoft.com/office/powerpoint/2010/main" val="12807985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r>
              <a:rPr lang="en-US" dirty="0"/>
              <a:t>- Refuge supports the largest seabird colony in the contiguous U.S., with nearly 300,000 breeding birds of 13 species (200,000 on South Farallones);</a:t>
            </a:r>
          </a:p>
          <a:p>
            <a:pPr eaLnBrk="1" hangingPunct="1">
              <a:buFontTx/>
              <a:buChar char="-"/>
            </a:pPr>
            <a:r>
              <a:rPr lang="en-US" dirty="0"/>
              <a:t>World’s largest colonies of Ashy</a:t>
            </a:r>
            <a:r>
              <a:rPr lang="en-US" baseline="0" dirty="0"/>
              <a:t> Storm-Petrel, Brandt’s Cormorant, and Western Gull.</a:t>
            </a:r>
          </a:p>
          <a:p>
            <a:pPr marL="0" marR="0" indent="0" algn="l" defTabSz="914400" rtl="0" eaLnBrk="1" fontAlgn="base" latinLnBrk="0" hangingPunct="1">
              <a:lnSpc>
                <a:spcPct val="100000"/>
              </a:lnSpc>
              <a:spcBef>
                <a:spcPct val="30000"/>
              </a:spcBef>
              <a:spcAft>
                <a:spcPct val="0"/>
              </a:spcAft>
              <a:buClrTx/>
              <a:buSzTx/>
              <a:buFontTx/>
              <a:buChar char="-"/>
              <a:tabLst/>
              <a:defRPr/>
            </a:pPr>
            <a:r>
              <a:rPr lang="en-US" dirty="0"/>
              <a:t>Yet the numbers</a:t>
            </a:r>
            <a:r>
              <a:rPr lang="en-US" baseline="0" dirty="0"/>
              <a:t> </a:t>
            </a:r>
            <a:r>
              <a:rPr lang="en-US" dirty="0"/>
              <a:t>of breeding seabirds are only ~1/3 or so of what they were before human impacts,</a:t>
            </a:r>
            <a:r>
              <a:rPr lang="en-US" baseline="0" dirty="0"/>
              <a:t> </a:t>
            </a:r>
            <a:r>
              <a:rPr lang="en-US" b="1" baseline="0" dirty="0"/>
              <a:t>The breeding seabirds formerly numbered over 1 million! </a:t>
            </a:r>
            <a:endParaRPr lang="en-US" baseline="0" dirty="0"/>
          </a:p>
          <a:p>
            <a:pPr eaLnBrk="1" hangingPunct="1"/>
            <a:r>
              <a:rPr lang="en-US" baseline="0" dirty="0"/>
              <a:t>- Extensive data collection on the islands’ seabird community since the early 1970s has made the Farallones one of the foremost natural laboratories for monitoring changes in the North Pacific Ocean ecosystem.</a:t>
            </a:r>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5</a:t>
            </a:fld>
            <a:endParaRPr lang="en-US" dirty="0"/>
          </a:p>
        </p:txBody>
      </p:sp>
    </p:spTree>
    <p:extLst>
      <p:ext uri="{BB962C8B-B14F-4D97-AF65-F5344CB8AC3E}">
        <p14:creationId xmlns:p14="http://schemas.microsoft.com/office/powerpoint/2010/main" val="19041027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35</a:t>
            </a:fld>
            <a:endParaRPr lang="en-US" dirty="0"/>
          </a:p>
        </p:txBody>
      </p:sp>
    </p:spTree>
    <p:extLst>
      <p:ext uri="{BB962C8B-B14F-4D97-AF65-F5344CB8AC3E}">
        <p14:creationId xmlns:p14="http://schemas.microsoft.com/office/powerpoint/2010/main" val="25474151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36</a:t>
            </a:fld>
            <a:endParaRPr lang="en-US" dirty="0"/>
          </a:p>
        </p:txBody>
      </p:sp>
    </p:spTree>
    <p:extLst>
      <p:ext uri="{BB962C8B-B14F-4D97-AF65-F5344CB8AC3E}">
        <p14:creationId xmlns:p14="http://schemas.microsoft.com/office/powerpoint/2010/main" val="4230184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37</a:t>
            </a:fld>
            <a:endParaRPr lang="en-US" dirty="0"/>
          </a:p>
        </p:txBody>
      </p:sp>
    </p:spTree>
    <p:extLst>
      <p:ext uri="{BB962C8B-B14F-4D97-AF65-F5344CB8AC3E}">
        <p14:creationId xmlns:p14="http://schemas.microsoft.com/office/powerpoint/2010/main" val="19966078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38</a:t>
            </a:fld>
            <a:endParaRPr lang="en-US" dirty="0"/>
          </a:p>
        </p:txBody>
      </p:sp>
    </p:spTree>
    <p:extLst>
      <p:ext uri="{BB962C8B-B14F-4D97-AF65-F5344CB8AC3E}">
        <p14:creationId xmlns:p14="http://schemas.microsoft.com/office/powerpoint/2010/main" val="98485194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43</a:t>
            </a:fld>
            <a:endParaRPr lang="en-US" dirty="0"/>
          </a:p>
        </p:txBody>
      </p:sp>
    </p:spTree>
    <p:extLst>
      <p:ext uri="{BB962C8B-B14F-4D97-AF65-F5344CB8AC3E}">
        <p14:creationId xmlns:p14="http://schemas.microsoft.com/office/powerpoint/2010/main" val="22547140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44</a:t>
            </a:fld>
            <a:endParaRPr lang="en-US" dirty="0"/>
          </a:p>
        </p:txBody>
      </p:sp>
    </p:spTree>
    <p:extLst>
      <p:ext uri="{BB962C8B-B14F-4D97-AF65-F5344CB8AC3E}">
        <p14:creationId xmlns:p14="http://schemas.microsoft.com/office/powerpoint/2010/main" val="35813277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45</a:t>
            </a:fld>
            <a:endParaRPr lang="en-US" dirty="0"/>
          </a:p>
        </p:txBody>
      </p:sp>
    </p:spTree>
    <p:extLst>
      <p:ext uri="{BB962C8B-B14F-4D97-AF65-F5344CB8AC3E}">
        <p14:creationId xmlns:p14="http://schemas.microsoft.com/office/powerpoint/2010/main" val="13728832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rPr>
              <a:t>GENERAL DESCRIPTION OF OPERATIONS: The bait will be dispersed using a spreader bucket slung below a helicopter. A rotating disc throws the bait up to 40 m sideways, enabling a swath of up to 80 m to be baited in a single pass. Overlapping each swath will ensure that there are no gaps in the distribution of baits. The dose rate, bait direction and swath width can all be controlled within set limits. This combination of techniques will enable all terrains to be effectively baited. The </a:t>
            </a:r>
            <a:r>
              <a:rPr lang="en-US" sz="1200" dirty="0">
                <a:latin typeface="Arial" panose="020B0604020202020204" pitchFamily="34" charset="0"/>
                <a:cs typeface="Arial" panose="020B0604020202020204" pitchFamily="34" charset="0"/>
              </a:rPr>
              <a:t>exact method of distributing bait aerially will be finalized in consultation with the helicopter contractors. Differential GPS will be used to guide the helicopter along a set of pre-determined paths designed to ensure that all areas are adequately baited. Computer-generated plots of the actual path flown will be inspected after the flight to confirm that this has been done. Any identified gaps will be re-flown. Additional precautions will be taken to ensure that spillage of bait into the marine environment is minimized. </a:t>
            </a:r>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47</a:t>
            </a:fld>
            <a:endParaRPr lang="en-US" dirty="0"/>
          </a:p>
        </p:txBody>
      </p:sp>
    </p:spTree>
    <p:extLst>
      <p:ext uri="{BB962C8B-B14F-4D97-AF65-F5344CB8AC3E}">
        <p14:creationId xmlns:p14="http://schemas.microsoft.com/office/powerpoint/2010/main" val="226570620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49</a:t>
            </a:fld>
            <a:endParaRPr lang="en-US" dirty="0"/>
          </a:p>
        </p:txBody>
      </p:sp>
    </p:spTree>
    <p:extLst>
      <p:ext uri="{BB962C8B-B14F-4D97-AF65-F5344CB8AC3E}">
        <p14:creationId xmlns:p14="http://schemas.microsoft.com/office/powerpoint/2010/main" val="39509092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50</a:t>
            </a:fld>
            <a:endParaRPr lang="en-US" dirty="0"/>
          </a:p>
        </p:txBody>
      </p:sp>
    </p:spTree>
    <p:extLst>
      <p:ext uri="{BB962C8B-B14F-4D97-AF65-F5344CB8AC3E}">
        <p14:creationId xmlns:p14="http://schemas.microsoft.com/office/powerpoint/2010/main" val="15871340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Islands</a:t>
            </a:r>
            <a:r>
              <a:rPr lang="en-US" baseline="0" dirty="0"/>
              <a:t> provide important breeding and resting habitat.</a:t>
            </a:r>
          </a:p>
          <a:p>
            <a:r>
              <a:rPr lang="en-US" dirty="0"/>
              <a:t>-  Pinnipeds were formerly decimated by seal hunters.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  </a:t>
            </a:r>
            <a:r>
              <a:rPr lang="en-US" strike="sngStrike" dirty="0"/>
              <a:t>Though recovery has occurred for some species such as the now abundant California</a:t>
            </a:r>
            <a:r>
              <a:rPr lang="en-US" strike="sngStrike" baseline="0" dirty="0"/>
              <a:t> sea lion</a:t>
            </a:r>
            <a:r>
              <a:rPr lang="en-US" strike="sngStrike" dirty="0"/>
              <a:t>,</a:t>
            </a:r>
            <a:r>
              <a:rPr lang="en-US" strike="sngStrike" baseline="0" dirty="0"/>
              <a:t> threatened Stellar sea lions are declining and Northern Fur Seals are just a fraction of historic numbers.</a:t>
            </a:r>
            <a:endParaRPr lang="en-US" strike="sngStrike"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7</a:t>
            </a:fld>
            <a:endParaRPr lang="en-US" dirty="0"/>
          </a:p>
        </p:txBody>
      </p:sp>
    </p:spTree>
    <p:extLst>
      <p:ext uri="{BB962C8B-B14F-4D97-AF65-F5344CB8AC3E}">
        <p14:creationId xmlns:p14="http://schemas.microsoft.com/office/powerpoint/2010/main" val="34482696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52</a:t>
            </a:fld>
            <a:endParaRPr lang="en-US" dirty="0"/>
          </a:p>
        </p:txBody>
      </p:sp>
    </p:spTree>
    <p:extLst>
      <p:ext uri="{BB962C8B-B14F-4D97-AF65-F5344CB8AC3E}">
        <p14:creationId xmlns:p14="http://schemas.microsoft.com/office/powerpoint/2010/main" val="401039058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53</a:t>
            </a:fld>
            <a:endParaRPr lang="en-US" dirty="0"/>
          </a:p>
        </p:txBody>
      </p:sp>
    </p:spTree>
    <p:extLst>
      <p:ext uri="{BB962C8B-B14F-4D97-AF65-F5344CB8AC3E}">
        <p14:creationId xmlns:p14="http://schemas.microsoft.com/office/powerpoint/2010/main" val="560175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55</a:t>
            </a:fld>
            <a:endParaRPr lang="en-US" dirty="0"/>
          </a:p>
        </p:txBody>
      </p:sp>
    </p:spTree>
    <p:extLst>
      <p:ext uri="{BB962C8B-B14F-4D97-AF65-F5344CB8AC3E}">
        <p14:creationId xmlns:p14="http://schemas.microsoft.com/office/powerpoint/2010/main" val="161054310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56</a:t>
            </a:fld>
            <a:endParaRPr lang="en-US" dirty="0"/>
          </a:p>
        </p:txBody>
      </p:sp>
    </p:spTree>
    <p:extLst>
      <p:ext uri="{BB962C8B-B14F-4D97-AF65-F5344CB8AC3E}">
        <p14:creationId xmlns:p14="http://schemas.microsoft.com/office/powerpoint/2010/main" val="314216428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eaLnBrk="1" fontAlgn="t" latinLnBrk="0" hangingPunct="1"/>
            <a:r>
              <a:rPr lang="en-US" sz="1200" b="1" i="0" u="none" strike="noStrike" kern="1200" dirty="0">
                <a:solidFill>
                  <a:schemeClr val="tx1"/>
                </a:solidFill>
                <a:effectLst/>
                <a:latin typeface="+mn-lt"/>
                <a:ea typeface="+mn-ea"/>
                <a:cs typeface="+mn-cs"/>
              </a:rPr>
              <a:t>SCENARIO</a:t>
            </a:r>
            <a:endParaRPr lang="en-US" sz="1200" b="0" i="0" u="none" strike="noStrike" kern="1200" dirty="0">
              <a:solidFill>
                <a:schemeClr val="tx1"/>
              </a:solidFill>
              <a:effectLst/>
              <a:latin typeface="+mn-lt"/>
              <a:ea typeface="+mn-ea"/>
              <a:cs typeface="+mn-cs"/>
            </a:endParaRPr>
          </a:p>
          <a:p>
            <a:pPr rtl="0" eaLnBrk="1" fontAlgn="auto" latinLnBrk="0" hangingPunct="1"/>
            <a:r>
              <a:rPr lang="en-US" sz="1200" b="0" i="0" u="none" strike="noStrike" kern="1200" dirty="0">
                <a:solidFill>
                  <a:schemeClr val="tx1"/>
                </a:solidFill>
                <a:effectLst/>
                <a:latin typeface="+mn-lt"/>
                <a:ea typeface="+mn-ea"/>
                <a:cs typeface="+mn-cs"/>
              </a:rPr>
              <a:t>A shipping accident or an incident during the transfer of bait by helicopter from ship to shore results in bait entering the marine environment.</a:t>
            </a:r>
          </a:p>
          <a:p>
            <a:pPr rtl="0" eaLnBrk="1" fontAlgn="t" latinLnBrk="0" hangingPunct="1"/>
            <a:r>
              <a:rPr lang="en-US" sz="1200" b="1" i="0" u="none" strike="noStrike" kern="1200" dirty="0">
                <a:solidFill>
                  <a:schemeClr val="tx1"/>
                </a:solidFill>
                <a:effectLst/>
                <a:latin typeface="+mn-lt"/>
                <a:ea typeface="+mn-ea"/>
                <a:cs typeface="+mn-cs"/>
              </a:rPr>
              <a:t>PRECAUTIONS</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Bait will remain in secure water-resistant containers for all transport.</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vessel shipping bait to the South Farallon Islands will only depart the mainland if sea conditions are suitable.</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Helicopter off-loading of the bait from ship to shore will only be undertaken in good visibility and in wind speeds less than 25knots.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helicopter with a lifting capacity that exceeds the load size of the bait containers will be used to off-load bait containers from the ship onto Southeast Farallon Island.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Only one container of bait will be airlifted at a time and each container will be attached to the helicopter’s belly hook by at least two straps that individually exceed the limits of the load.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All aviation, maritime and shipping regulations will be followed.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log of all flight activity, including the helicopter flight path, will be kept.</a:t>
            </a:r>
          </a:p>
          <a:p>
            <a:pPr rtl="0" eaLnBrk="1" fontAlgn="t" latinLnBrk="0" hangingPunct="1"/>
            <a:r>
              <a:rPr lang="en-US" sz="1200" b="1" i="0" u="none" strike="noStrike" kern="1200" dirty="0">
                <a:solidFill>
                  <a:schemeClr val="tx1"/>
                </a:solidFill>
                <a:effectLst/>
                <a:latin typeface="+mn-lt"/>
                <a:ea typeface="+mn-ea"/>
                <a:cs typeface="+mn-cs"/>
              </a:rPr>
              <a:t>RESPONSE</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In the event of a bait container being lost into the sea the National Response Center and other federal and state authorities will be notified immediately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If rodent bait is shipped to the island for the operation, it would be packaged in sealed containers weighing approximately 300 kg each. If one or more of these containerized loads of rodent bait were spilled into the sea or on land, all attempts would be made to determine a safe and feasible way to recover the bait container(s).</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Regardless of whether the container can be immediately recovered, USFWS staff will document the coordinates of the spill location and will support the U.S. Coast Guard and other response authorities to recover the lost container or containers.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If a bait container breaks open on impact and rodent bait cannot be contained,  the spill coordinates will be documented and USFWS staff will support the response personnel to recover any bait that can be recovered.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Spill kits consisting of wheelie bin, brush and shovel, plastic rubbish bags, plastic drums, scoop nets/shovels for gathering bait in water and personal protective equipment (PPE) will be carried on-board any  vessels transporting bait to and from Southeast Farallon Island at all times. </a:t>
            </a:r>
          </a:p>
          <a:p>
            <a:pPr marL="0" indent="0" rtl="0" eaLnBrk="1" fontAlgn="auto" latinLnBrk="0" hangingPunct="1">
              <a:buFont typeface="Arial" panose="020B0604020202020204" pitchFamily="34" charset="0"/>
              <a:buNone/>
            </a:pPr>
            <a:endParaRPr lang="en-US" sz="1200" b="0" i="0" u="none" strike="noStrike" kern="1200" dirty="0">
              <a:solidFill>
                <a:schemeClr val="tx1"/>
              </a:solidFill>
              <a:effectLst/>
              <a:latin typeface="+mn-lt"/>
              <a:ea typeface="+mn-ea"/>
              <a:cs typeface="+mn-cs"/>
            </a:endParaRPr>
          </a:p>
          <a:p>
            <a:pPr marL="0" indent="0" rtl="0" eaLnBrk="1" fontAlgn="auto" latinLnBrk="0" hangingPunct="1">
              <a:buFont typeface="Arial" panose="020B0604020202020204" pitchFamily="34" charset="0"/>
              <a:buNone/>
            </a:pPr>
            <a:r>
              <a:rPr lang="en-US" sz="1200" b="1" i="0" u="none" strike="noStrike" kern="1200" dirty="0">
                <a:solidFill>
                  <a:schemeClr val="tx1"/>
                </a:solidFill>
                <a:effectLst/>
                <a:latin typeface="+mn-lt"/>
                <a:ea typeface="+mn-ea"/>
                <a:cs typeface="+mn-cs"/>
              </a:rPr>
              <a:t>SCENARIO</a:t>
            </a:r>
          </a:p>
          <a:p>
            <a:pPr marL="0" indent="0" rtl="0" eaLnBrk="1" fontAlgn="auto" latinLnBrk="0" hangingPunct="1">
              <a:buFont typeface="Arial" panose="020B0604020202020204" pitchFamily="34" charset="0"/>
              <a:buNone/>
            </a:pPr>
            <a:r>
              <a:rPr lang="en-US" sz="1200" b="0" i="0" u="none" strike="noStrike" kern="1200" dirty="0">
                <a:solidFill>
                  <a:schemeClr val="tx1"/>
                </a:solidFill>
                <a:effectLst/>
                <a:latin typeface="+mn-lt"/>
                <a:ea typeface="+mn-ea"/>
                <a:cs typeface="+mn-cs"/>
              </a:rPr>
              <a:t>A bait spreading bucket with a partial or full load of bait is lost into the marine environment.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i="0" u="none" strike="noStrike" kern="1200" dirty="0">
                <a:solidFill>
                  <a:schemeClr val="tx1"/>
                </a:solidFill>
                <a:effectLst/>
                <a:latin typeface="+mn-lt"/>
                <a:ea typeface="+mn-ea"/>
                <a:cs typeface="+mn-cs"/>
              </a:rPr>
              <a:t>PRECAUTIONS</a:t>
            </a:r>
          </a:p>
          <a:p>
            <a:pPr marL="171450" indent="-171450" rtl="0" eaLnBrk="1" fontAlgn="auto"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spreader bucket will not be loaded over its capacity.</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helicopter with a lifting capacity that exceeds the load size of the bait spreading bucket complete with a full load of bait will be used for bait application.</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Aerial bait spread will only be undertaken in good visibility and in wind speeds less than 25-30 knots .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helicopter pilot experienced with the application of rodenticide bait will be used.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helicopter will remain within 200m of land at all time during bait spread.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bait spreading bucket will be attached to the helicopter’s belly hook by at least two strops that individually exceed the limits of the load.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All aviation regulations will be followed.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log of all flight activity will be kept.</a:t>
            </a:r>
          </a:p>
          <a:p>
            <a:pPr marL="0" indent="0" rtl="0" eaLnBrk="1" fontAlgn="t" latinLnBrk="0" hangingPunct="1">
              <a:buFont typeface="Arial" panose="020B0604020202020204" pitchFamily="34" charset="0"/>
              <a:buNone/>
            </a:pPr>
            <a:r>
              <a:rPr lang="en-US" sz="1200" b="1" i="0" u="none" strike="noStrike" kern="1200" dirty="0">
                <a:solidFill>
                  <a:schemeClr val="tx1"/>
                </a:solidFill>
                <a:effectLst/>
                <a:latin typeface="+mn-lt"/>
                <a:ea typeface="+mn-ea"/>
                <a:cs typeface="+mn-cs"/>
              </a:rPr>
              <a:t>RESPONSE</a:t>
            </a:r>
            <a:endParaRPr lang="en-US" sz="1200" b="0" i="0" u="none" strike="noStrike" kern="1200" dirty="0">
              <a:solidFill>
                <a:schemeClr val="tx1"/>
              </a:solidFill>
              <a:effectLst/>
              <a:latin typeface="+mn-lt"/>
              <a:ea typeface="+mn-ea"/>
              <a:cs typeface="+mn-cs"/>
            </a:endParaRP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National Response Center and other appropriate authorities will be notified immediately in the event of a bait-spreading bucket being lost into the marine environment.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USFWS staff will document the coordinates of the spill location and will support the response personnel to recover the lost bucket and any uncontained bait.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Spill kits consisting of wheelie bin, brush and shovel, plastic rubbish bags, plastic drums, scoop nets for gathering bait in water and PPE will be carried on-board the ship and on Southeast Farallon Island at all times. </a:t>
            </a:r>
          </a:p>
          <a:p>
            <a:pPr rtl="0" eaLnBrk="1" fontAlgn="auto" latinLnBrk="0" hangingPunct="1"/>
            <a:endParaRPr lang="en-US" sz="1200" b="0" i="0" u="none" strike="noStrike" kern="1200" dirty="0">
              <a:solidFill>
                <a:schemeClr val="tx1"/>
              </a:solidFill>
              <a:effectLst/>
              <a:latin typeface="+mn-lt"/>
              <a:ea typeface="+mn-ea"/>
              <a:cs typeface="+mn-cs"/>
            </a:endParaRPr>
          </a:p>
          <a:p>
            <a:pPr rtl="0" eaLnBrk="1" fontAlgn="auto" latinLnBrk="0" hangingPunct="1"/>
            <a:r>
              <a:rPr lang="en-US" sz="1200" b="1" i="0" u="none" strike="noStrike" kern="1200" dirty="0">
                <a:solidFill>
                  <a:schemeClr val="tx1"/>
                </a:solidFill>
                <a:effectLst/>
                <a:latin typeface="+mn-lt"/>
                <a:ea typeface="+mn-ea"/>
                <a:cs typeface="+mn-cs"/>
              </a:rPr>
              <a:t>SCENARIO</a:t>
            </a:r>
          </a:p>
          <a:p>
            <a:pPr rtl="0" eaLnBrk="1" fontAlgn="auto" latinLnBrk="0" hangingPunct="1"/>
            <a:r>
              <a:rPr lang="en-US" sz="1200" b="0" i="0" u="none" strike="noStrike" kern="1200" dirty="0">
                <a:solidFill>
                  <a:schemeClr val="tx1"/>
                </a:solidFill>
                <a:effectLst/>
                <a:latin typeface="+mn-lt"/>
                <a:ea typeface="+mn-ea"/>
                <a:cs typeface="+mn-cs"/>
              </a:rPr>
              <a:t>A bait spreading bucket with a partial or full load of bait or container of bait being stored on Southeast Farallon Island is spilled into the terrestrial environment.</a:t>
            </a:r>
          </a:p>
          <a:p>
            <a:pPr rtl="0" eaLnBrk="1" fontAlgn="t" latinLnBrk="0" hangingPunct="1"/>
            <a:r>
              <a:rPr lang="en-US" sz="1200" b="1" i="0" u="none" strike="noStrike" kern="1200" dirty="0">
                <a:solidFill>
                  <a:schemeClr val="tx1"/>
                </a:solidFill>
                <a:effectLst/>
                <a:latin typeface="+mn-lt"/>
                <a:ea typeface="+mn-ea"/>
                <a:cs typeface="+mn-cs"/>
              </a:rPr>
              <a:t>PRECAUTIONS</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spreader bucket or other container type will not be loaded over its capacity.</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helicopter with a lifting capacity that exceeds the load size of the bait spreading bucket complete with a full load of bait will be used for bait application.</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Containers of bait will be placed on stable, flat surfaces.</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Sufficient number of personnel will be used when moving bait from one terrestrial location to another.</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Aerial bait spread will only be undertaken in good visibility and in wind speeds less than 25knots.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helicopter pilot experienced with the application of rodenticide bait will be used.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bait spreading bucket will be attached to the helicopter’s belly hook by at least two strops that individually exceed the limits of the load.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All aviation regulations will be followed.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log of all flight activity, including the helicopter flight path, will be kept.</a:t>
            </a:r>
          </a:p>
          <a:p>
            <a:pPr marL="0" indent="0" rtl="0" eaLnBrk="1" fontAlgn="t" latinLnBrk="0" hangingPunct="1">
              <a:buFont typeface="Arial" panose="020B0604020202020204" pitchFamily="34" charset="0"/>
              <a:buNone/>
            </a:pPr>
            <a:r>
              <a:rPr lang="en-US" sz="1200" b="1" i="0" u="none" strike="noStrike" kern="1200" dirty="0">
                <a:solidFill>
                  <a:schemeClr val="tx1"/>
                </a:solidFill>
                <a:effectLst/>
                <a:latin typeface="+mn-lt"/>
                <a:ea typeface="+mn-ea"/>
                <a:cs typeface="+mn-cs"/>
              </a:rPr>
              <a:t>RESPONSE</a:t>
            </a:r>
            <a:endParaRPr lang="en-US" sz="1200" b="0" i="0" u="none" strike="noStrike" kern="1200" dirty="0">
              <a:solidFill>
                <a:schemeClr val="tx1"/>
              </a:solidFill>
              <a:effectLst/>
              <a:latin typeface="+mn-lt"/>
              <a:ea typeface="+mn-ea"/>
              <a:cs typeface="+mn-cs"/>
            </a:endParaRP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In the event of a bait-spreading bucket spilling bait onto land, or bait spilled onto land by other means, USFWS staff will document the spill location and other information pertinent to the spill before initiating a cleanup operation to recover the bait.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spill kit consisting of wheelie bin, brush and shovel, plastic rubbish bags, plastic drums and PPE will be available on Southeast Farallon Island for this purpose. </a:t>
            </a:r>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57</a:t>
            </a:fld>
            <a:endParaRPr lang="en-US" dirty="0"/>
          </a:p>
        </p:txBody>
      </p:sp>
    </p:spTree>
    <p:extLst>
      <p:ext uri="{BB962C8B-B14F-4D97-AF65-F5344CB8AC3E}">
        <p14:creationId xmlns:p14="http://schemas.microsoft.com/office/powerpoint/2010/main" val="356885117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66</a:t>
            </a:fld>
            <a:endParaRPr lang="en-US" dirty="0"/>
          </a:p>
        </p:txBody>
      </p:sp>
    </p:spTree>
    <p:extLst>
      <p:ext uri="{BB962C8B-B14F-4D97-AF65-F5344CB8AC3E}">
        <p14:creationId xmlns:p14="http://schemas.microsoft.com/office/powerpoint/2010/main" val="23780159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Islands</a:t>
            </a:r>
            <a:r>
              <a:rPr lang="en-US" baseline="0" dirty="0"/>
              <a:t> provide important breeding and resting habitat.</a:t>
            </a:r>
          </a:p>
          <a:p>
            <a:r>
              <a:rPr lang="en-US" dirty="0"/>
              <a:t>-  Pinnipeds were formerly decimated by seal hunters.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  </a:t>
            </a:r>
            <a:r>
              <a:rPr lang="en-US" strike="sngStrike" dirty="0"/>
              <a:t>Though recovery has occurred for some species such as the now abundant California</a:t>
            </a:r>
            <a:r>
              <a:rPr lang="en-US" strike="sngStrike" baseline="0" dirty="0"/>
              <a:t> sea lion</a:t>
            </a:r>
            <a:r>
              <a:rPr lang="en-US" strike="sngStrike" dirty="0"/>
              <a:t>,</a:t>
            </a:r>
            <a:r>
              <a:rPr lang="en-US" strike="sngStrike" baseline="0" dirty="0"/>
              <a:t> threatened Stellar sea lions are declining and Northern Fur Seals are just a fraction of historic numbers.</a:t>
            </a:r>
            <a:endParaRPr lang="en-US" strike="sngStrike"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8</a:t>
            </a:fld>
            <a:endParaRPr lang="en-US" dirty="0"/>
          </a:p>
        </p:txBody>
      </p:sp>
    </p:spTree>
    <p:extLst>
      <p:ext uri="{BB962C8B-B14F-4D97-AF65-F5344CB8AC3E}">
        <p14:creationId xmlns:p14="http://schemas.microsoft.com/office/powerpoint/2010/main" val="29923239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marL="285750" indent="-285750">
              <a:buFont typeface="Arial" pitchFamily="34" charset="0"/>
              <a:buChar char="•"/>
            </a:pPr>
            <a:r>
              <a:rPr lang="en-US" dirty="0"/>
              <a:t>Early 19</a:t>
            </a:r>
            <a:r>
              <a:rPr lang="en-US" baseline="30000" dirty="0"/>
              <a:t>th</a:t>
            </a:r>
            <a:r>
              <a:rPr lang="en-US" dirty="0"/>
              <a:t> century:  </a:t>
            </a:r>
          </a:p>
          <a:p>
            <a:pPr marL="742950" lvl="1" indent="-285750">
              <a:buFont typeface="Courier New" pitchFamily="49" charset="0"/>
              <a:buChar char="o"/>
            </a:pPr>
            <a:r>
              <a:rPr lang="en-US" dirty="0"/>
              <a:t>Marine mammal hunting</a:t>
            </a:r>
          </a:p>
          <a:p>
            <a:pPr marL="742950" lvl="1" indent="-285750">
              <a:buFont typeface="Courier New" pitchFamily="49" charset="0"/>
              <a:buChar char="o"/>
            </a:pPr>
            <a:r>
              <a:rPr lang="en-US" dirty="0"/>
              <a:t>Late 19</a:t>
            </a:r>
            <a:r>
              <a:rPr lang="en-US" baseline="30000" dirty="0"/>
              <a:t>th</a:t>
            </a:r>
            <a:r>
              <a:rPr lang="en-US" dirty="0"/>
              <a:t> century: </a:t>
            </a:r>
          </a:p>
          <a:p>
            <a:pPr marL="742950" lvl="1" indent="-285750">
              <a:buFont typeface="Courier New" pitchFamily="49" charset="0"/>
              <a:buChar char="o"/>
            </a:pPr>
            <a:r>
              <a:rPr lang="en-US" dirty="0"/>
              <a:t>Commercial egging</a:t>
            </a:r>
          </a:p>
          <a:p>
            <a:pPr marL="742950" lvl="1" indent="-285750">
              <a:buFont typeface="Courier New" pitchFamily="49" charset="0"/>
              <a:buChar char="o"/>
            </a:pPr>
            <a:r>
              <a:rPr lang="en-US" dirty="0"/>
              <a:t>Construction of lighthouse and houses, lighthouse keepers</a:t>
            </a:r>
          </a:p>
          <a:p>
            <a:endParaRPr lang="en-US" dirty="0"/>
          </a:p>
          <a:p>
            <a:pPr marL="285750" indent="-285750">
              <a:buFont typeface="Arial" pitchFamily="34" charset="0"/>
              <a:buChar char="•"/>
            </a:pPr>
            <a:r>
              <a:rPr lang="en-US" dirty="0"/>
              <a:t>Early to mid-20</a:t>
            </a:r>
            <a:r>
              <a:rPr lang="en-US" baseline="30000" dirty="0"/>
              <a:t>th</a:t>
            </a:r>
            <a:r>
              <a:rPr lang="en-US" dirty="0"/>
              <a:t> century:</a:t>
            </a:r>
          </a:p>
          <a:p>
            <a:pPr marL="742950" lvl="1" indent="-285750">
              <a:buFont typeface="Courier New" pitchFamily="49" charset="0"/>
              <a:buChar char="o"/>
            </a:pPr>
            <a:r>
              <a:rPr lang="en-US" dirty="0"/>
              <a:t>Lighthouse keepers</a:t>
            </a:r>
          </a:p>
          <a:p>
            <a:pPr marL="742950" lvl="1" indent="-285750">
              <a:buFont typeface="Courier New" pitchFamily="49" charset="0"/>
              <a:buChar char="o"/>
            </a:pPr>
            <a:r>
              <a:rPr lang="en-US" dirty="0"/>
              <a:t>U.S. Navy Radio Station</a:t>
            </a:r>
          </a:p>
          <a:p>
            <a:endParaRPr lang="en-US" dirty="0"/>
          </a:p>
          <a:p>
            <a:pPr marL="285750" indent="-285750">
              <a:buFont typeface="Arial" pitchFamily="34" charset="0"/>
              <a:buChar char="•"/>
            </a:pPr>
            <a:r>
              <a:rPr lang="en-US" dirty="0"/>
              <a:t>1969 – present:</a:t>
            </a:r>
          </a:p>
          <a:p>
            <a:pPr marL="742950" lvl="1" indent="-285750">
              <a:buFont typeface="Courier New" pitchFamily="49" charset="0"/>
              <a:buChar char="o"/>
            </a:pPr>
            <a:r>
              <a:rPr lang="en-US" dirty="0"/>
              <a:t>Farallon Islands National Wildlife Refuge</a:t>
            </a:r>
          </a:p>
          <a:p>
            <a:endParaRPr lang="en-US" dirty="0"/>
          </a:p>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9</a:t>
            </a:fld>
            <a:endParaRPr lang="en-US" dirty="0"/>
          </a:p>
        </p:txBody>
      </p:sp>
    </p:spTree>
    <p:extLst>
      <p:ext uri="{BB962C8B-B14F-4D97-AF65-F5344CB8AC3E}">
        <p14:creationId xmlns:p14="http://schemas.microsoft.com/office/powerpoint/2010/main" val="14671648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marL="285750" indent="-285750">
              <a:buFont typeface="Arial" pitchFamily="34" charset="0"/>
              <a:buChar char="•"/>
            </a:pPr>
            <a:r>
              <a:rPr lang="en-US" dirty="0"/>
              <a:t>Early 19</a:t>
            </a:r>
            <a:r>
              <a:rPr lang="en-US" baseline="30000" dirty="0"/>
              <a:t>th</a:t>
            </a:r>
            <a:r>
              <a:rPr lang="en-US" dirty="0"/>
              <a:t> century:  </a:t>
            </a:r>
          </a:p>
          <a:p>
            <a:pPr marL="742950" lvl="1" indent="-285750">
              <a:buFont typeface="Courier New" pitchFamily="49" charset="0"/>
              <a:buChar char="o"/>
            </a:pPr>
            <a:r>
              <a:rPr lang="en-US" dirty="0"/>
              <a:t>Marine mammal hunting</a:t>
            </a:r>
          </a:p>
          <a:p>
            <a:pPr marL="742950" lvl="1" indent="-285750">
              <a:buFont typeface="Courier New" pitchFamily="49" charset="0"/>
              <a:buChar char="o"/>
            </a:pPr>
            <a:r>
              <a:rPr lang="en-US" dirty="0"/>
              <a:t>Late 19</a:t>
            </a:r>
            <a:r>
              <a:rPr lang="en-US" baseline="30000" dirty="0"/>
              <a:t>th</a:t>
            </a:r>
            <a:r>
              <a:rPr lang="en-US" dirty="0"/>
              <a:t> century: </a:t>
            </a:r>
          </a:p>
          <a:p>
            <a:pPr marL="742950" lvl="1" indent="-285750">
              <a:buFont typeface="Courier New" pitchFamily="49" charset="0"/>
              <a:buChar char="o"/>
            </a:pPr>
            <a:r>
              <a:rPr lang="en-US" dirty="0"/>
              <a:t>Commercial egging</a:t>
            </a:r>
          </a:p>
          <a:p>
            <a:pPr marL="742950" lvl="1" indent="-285750">
              <a:buFont typeface="Courier New" pitchFamily="49" charset="0"/>
              <a:buChar char="o"/>
            </a:pPr>
            <a:r>
              <a:rPr lang="en-US" dirty="0"/>
              <a:t>Construction of lighthouse and houses, lighthouse keepers</a:t>
            </a:r>
          </a:p>
          <a:p>
            <a:endParaRPr lang="en-US" dirty="0"/>
          </a:p>
          <a:p>
            <a:pPr marL="285750" indent="-285750">
              <a:buFont typeface="Arial" pitchFamily="34" charset="0"/>
              <a:buChar char="•"/>
            </a:pPr>
            <a:r>
              <a:rPr lang="en-US" dirty="0"/>
              <a:t>Early to mid-20</a:t>
            </a:r>
            <a:r>
              <a:rPr lang="en-US" baseline="30000" dirty="0"/>
              <a:t>th</a:t>
            </a:r>
            <a:r>
              <a:rPr lang="en-US" dirty="0"/>
              <a:t> century:</a:t>
            </a:r>
          </a:p>
          <a:p>
            <a:pPr marL="742950" lvl="1" indent="-285750">
              <a:buFont typeface="Courier New" pitchFamily="49" charset="0"/>
              <a:buChar char="o"/>
            </a:pPr>
            <a:r>
              <a:rPr lang="en-US" dirty="0"/>
              <a:t>Lighthouse keepers</a:t>
            </a:r>
          </a:p>
          <a:p>
            <a:pPr marL="742950" lvl="1" indent="-285750">
              <a:buFont typeface="Courier New" pitchFamily="49" charset="0"/>
              <a:buChar char="o"/>
            </a:pPr>
            <a:r>
              <a:rPr lang="en-US" dirty="0"/>
              <a:t>U.S. Navy Radio Station</a:t>
            </a:r>
          </a:p>
          <a:p>
            <a:endParaRPr lang="en-US" dirty="0"/>
          </a:p>
          <a:p>
            <a:pPr marL="285750" indent="-285750">
              <a:buFont typeface="Arial" pitchFamily="34" charset="0"/>
              <a:buChar char="•"/>
            </a:pPr>
            <a:r>
              <a:rPr lang="en-US" dirty="0"/>
              <a:t>1969 – present:</a:t>
            </a:r>
          </a:p>
          <a:p>
            <a:pPr marL="742950" lvl="1" indent="-285750">
              <a:buFont typeface="Courier New" pitchFamily="49" charset="0"/>
              <a:buChar char="o"/>
            </a:pPr>
            <a:r>
              <a:rPr lang="en-US" dirty="0"/>
              <a:t>Farallon Islands National Wildlife Refuge</a:t>
            </a:r>
          </a:p>
          <a:p>
            <a:endParaRPr lang="en-US" dirty="0"/>
          </a:p>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10</a:t>
            </a:fld>
            <a:endParaRPr lang="en-US" dirty="0"/>
          </a:p>
        </p:txBody>
      </p:sp>
    </p:spTree>
    <p:extLst>
      <p:ext uri="{BB962C8B-B14F-4D97-AF65-F5344CB8AC3E}">
        <p14:creationId xmlns:p14="http://schemas.microsoft.com/office/powerpoint/2010/main" val="10426328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11</a:t>
            </a:fld>
            <a:endParaRPr lang="en-US" dirty="0"/>
          </a:p>
        </p:txBody>
      </p:sp>
    </p:spTree>
    <p:extLst>
      <p:ext uri="{BB962C8B-B14F-4D97-AF65-F5344CB8AC3E}">
        <p14:creationId xmlns:p14="http://schemas.microsoft.com/office/powerpoint/2010/main" val="16196578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12</a:t>
            </a:fld>
            <a:endParaRPr lang="en-US" dirty="0"/>
          </a:p>
        </p:txBody>
      </p:sp>
    </p:spTree>
    <p:extLst>
      <p:ext uri="{BB962C8B-B14F-4D97-AF65-F5344CB8AC3E}">
        <p14:creationId xmlns:p14="http://schemas.microsoft.com/office/powerpoint/2010/main" val="381213249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17DF3D3A-1B68-465E-869D-0CD216A065B3}"/>
              </a:ext>
            </a:extLst>
          </p:cNvPr>
          <p:cNvSpPr>
            <a:spLocks noGrp="1"/>
          </p:cNvSpPr>
          <p:nvPr>
            <p:ph type="pic" sz="quarter" idx="11"/>
          </p:nvPr>
        </p:nvSpPr>
        <p:spPr>
          <a:xfrm>
            <a:off x="4955768" y="0"/>
            <a:ext cx="7236231" cy="6858000"/>
          </a:xfrm>
        </p:spPr>
        <p:txBody>
          <a:bodyPr anchor="ctr"/>
          <a:lstStyle>
            <a:lvl1pPr marL="0" indent="0" algn="ctr">
              <a:buNone/>
              <a:defRPr/>
            </a:lvl1pPr>
          </a:lstStyle>
          <a:p>
            <a:endParaRPr lang="en-US" dirty="0"/>
          </a:p>
        </p:txBody>
      </p:sp>
      <p:sp>
        <p:nvSpPr>
          <p:cNvPr id="2" name="Title 1">
            <a:extLst>
              <a:ext uri="{FF2B5EF4-FFF2-40B4-BE49-F238E27FC236}">
                <a16:creationId xmlns:a16="http://schemas.microsoft.com/office/drawing/2014/main" id="{EF19707E-5D63-4290-A993-83A8BD948262}"/>
              </a:ext>
            </a:extLst>
          </p:cNvPr>
          <p:cNvSpPr>
            <a:spLocks noGrp="1"/>
          </p:cNvSpPr>
          <p:nvPr>
            <p:ph type="ctrTitle"/>
          </p:nvPr>
        </p:nvSpPr>
        <p:spPr>
          <a:xfrm>
            <a:off x="1524000" y="573579"/>
            <a:ext cx="3081103" cy="2759826"/>
          </a:xfrm>
        </p:spPr>
        <p:txBody>
          <a:bodyPr anchor="b">
            <a:noAutofit/>
          </a:bodyPr>
          <a:lstStyle>
            <a:lvl1pPr algn="r">
              <a:defRPr sz="4800"/>
            </a:lvl1pPr>
          </a:lstStyle>
          <a:p>
            <a:r>
              <a:rPr lang="en-US" dirty="0"/>
              <a:t>Click to edit Master title style</a:t>
            </a:r>
          </a:p>
        </p:txBody>
      </p:sp>
      <p:sp>
        <p:nvSpPr>
          <p:cNvPr id="3" name="Subtitle 2">
            <a:extLst>
              <a:ext uri="{FF2B5EF4-FFF2-40B4-BE49-F238E27FC236}">
                <a16:creationId xmlns:a16="http://schemas.microsoft.com/office/drawing/2014/main" id="{5EDE746F-241E-40A4-B8A8-D9EBBDC3F6F4}"/>
              </a:ext>
            </a:extLst>
          </p:cNvPr>
          <p:cNvSpPr>
            <a:spLocks noGrp="1"/>
          </p:cNvSpPr>
          <p:nvPr>
            <p:ph type="subTitle" idx="1"/>
          </p:nvPr>
        </p:nvSpPr>
        <p:spPr>
          <a:xfrm>
            <a:off x="1524000" y="3429000"/>
            <a:ext cx="3081103" cy="910244"/>
          </a:xfrm>
        </p:spPr>
        <p:txBody>
          <a:bodyPr/>
          <a:lstStyle>
            <a:lvl1pPr marL="0" indent="0" algn="r">
              <a:buNone/>
              <a:defRPr sz="2400">
                <a:solidFill>
                  <a:srgbClr val="F1730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571CBEA2-3975-45D8-B7C6-310469450743}"/>
              </a:ext>
            </a:extLst>
          </p:cNvPr>
          <p:cNvSpPr>
            <a:spLocks noGrp="1"/>
          </p:cNvSpPr>
          <p:nvPr>
            <p:ph type="dt" sz="half" idx="10"/>
          </p:nvPr>
        </p:nvSpPr>
        <p:spPr>
          <a:xfrm>
            <a:off x="1523999" y="4461684"/>
            <a:ext cx="3081103" cy="365125"/>
          </a:xfrm>
        </p:spPr>
        <p:txBody>
          <a:bodyPr/>
          <a:lstStyle>
            <a:lvl1pPr>
              <a:defRPr sz="1200">
                <a:latin typeface="+mn-lt"/>
              </a:defRPr>
            </a:lvl1pPr>
          </a:lstStyle>
          <a:p>
            <a:pPr algn="r"/>
            <a:fld id="{2906AE72-B24F-4A32-9705-A10CC73C306F}" type="datetime1">
              <a:rPr lang="en-US" smtClean="0"/>
              <a:pPr algn="r"/>
              <a:t>2/12/2020</a:t>
            </a:fld>
            <a:endParaRPr lang="en-US" dirty="0"/>
          </a:p>
        </p:txBody>
      </p:sp>
      <p:pic>
        <p:nvPicPr>
          <p:cNvPr id="7" name="Picture 6">
            <a:extLst>
              <a:ext uri="{FF2B5EF4-FFF2-40B4-BE49-F238E27FC236}">
                <a16:creationId xmlns:a16="http://schemas.microsoft.com/office/drawing/2014/main" id="{066E4946-8F13-4FFD-8951-00FAD40A2E7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94872" y="5890716"/>
            <a:ext cx="610231" cy="726465"/>
          </a:xfrm>
          <a:prstGeom prst="rect">
            <a:avLst/>
          </a:prstGeom>
        </p:spPr>
      </p:pic>
      <p:pic>
        <p:nvPicPr>
          <p:cNvPr id="8" name="Picture 7" descr="A close up of a sign&#10;&#10;Description automatically generated">
            <a:extLst>
              <a:ext uri="{FF2B5EF4-FFF2-40B4-BE49-F238E27FC236}">
                <a16:creationId xmlns:a16="http://schemas.microsoft.com/office/drawing/2014/main" id="{91C0A0B4-D779-454C-8D13-9DB9D1EB230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087219" y="5863919"/>
            <a:ext cx="753262" cy="753262"/>
          </a:xfrm>
          <a:prstGeom prst="rect">
            <a:avLst/>
          </a:prstGeom>
        </p:spPr>
      </p:pic>
      <p:sp>
        <p:nvSpPr>
          <p:cNvPr id="9" name="Rectangle 8">
            <a:extLst>
              <a:ext uri="{FF2B5EF4-FFF2-40B4-BE49-F238E27FC236}">
                <a16:creationId xmlns:a16="http://schemas.microsoft.com/office/drawing/2014/main" id="{38E75E95-6472-4300-A9AE-EB0520C1F74B}"/>
              </a:ext>
            </a:extLst>
          </p:cNvPr>
          <p:cNvSpPr/>
          <p:nvPr userDrawn="1"/>
        </p:nvSpPr>
        <p:spPr>
          <a:xfrm>
            <a:off x="4910049" y="-45720"/>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049403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2230D-5073-4490-9A27-7700C812CBA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E4D7FE2-C452-4043-A87B-E01B1CCAD78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085FC87-B62E-465F-BBD1-DBEBE3B339E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6A9A56F-FE62-4B80-AFEC-E82E58290AD5}"/>
              </a:ext>
            </a:extLst>
          </p:cNvPr>
          <p:cNvSpPr>
            <a:spLocks noGrp="1"/>
          </p:cNvSpPr>
          <p:nvPr>
            <p:ph type="dt" sz="half" idx="10"/>
          </p:nvPr>
        </p:nvSpPr>
        <p:spPr/>
        <p:txBody>
          <a:bodyPr/>
          <a:lstStyle/>
          <a:p>
            <a:fld id="{E7CA8951-0236-41A0-85EF-08B102C7BF22}" type="datetime1">
              <a:rPr lang="en-US" smtClean="0"/>
              <a:t>2/12/2020</a:t>
            </a:fld>
            <a:endParaRPr lang="en-US" dirty="0"/>
          </a:p>
        </p:txBody>
      </p:sp>
      <p:sp>
        <p:nvSpPr>
          <p:cNvPr id="6" name="Footer Placeholder 5">
            <a:extLst>
              <a:ext uri="{FF2B5EF4-FFF2-40B4-BE49-F238E27FC236}">
                <a16:creationId xmlns:a16="http://schemas.microsoft.com/office/drawing/2014/main" id="{8C5A8FD4-04E1-43A2-8DAB-E5D21367DA0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F7613B4-1172-4842-BBE5-D8AC3EE63832}"/>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8160350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23877-B93F-48E6-9B8A-2B5EA1D924B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1E84F20-0932-4EDF-92B2-E74ED33108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AFBD4D6-85FB-4448-B715-3DE4C4519AE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A6C5995-F74D-4B53-8739-C6C878B4DD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0A36F5F-4BCA-4E7D-8CE8-09256E06F5F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55BDD50-CC58-47E9-9E27-7751CC18C94C}"/>
              </a:ext>
            </a:extLst>
          </p:cNvPr>
          <p:cNvSpPr>
            <a:spLocks noGrp="1"/>
          </p:cNvSpPr>
          <p:nvPr>
            <p:ph type="dt" sz="half" idx="10"/>
          </p:nvPr>
        </p:nvSpPr>
        <p:spPr/>
        <p:txBody>
          <a:bodyPr/>
          <a:lstStyle/>
          <a:p>
            <a:fld id="{2C195C15-D73D-4AC5-88F9-C068B6E203AE}" type="datetime1">
              <a:rPr lang="en-US" smtClean="0"/>
              <a:t>2/12/2020</a:t>
            </a:fld>
            <a:endParaRPr lang="en-US" dirty="0"/>
          </a:p>
        </p:txBody>
      </p:sp>
      <p:sp>
        <p:nvSpPr>
          <p:cNvPr id="8" name="Footer Placeholder 7">
            <a:extLst>
              <a:ext uri="{FF2B5EF4-FFF2-40B4-BE49-F238E27FC236}">
                <a16:creationId xmlns:a16="http://schemas.microsoft.com/office/drawing/2014/main" id="{B757AAFA-2001-4441-9D63-EDC4C917307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499C14AA-6946-4EF8-933F-827486B6E981}"/>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806276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56749-8F3E-4BA2-B201-D5129ED2127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A96832-36BE-4FBD-85EB-B2D3135A4B8E}"/>
              </a:ext>
            </a:extLst>
          </p:cNvPr>
          <p:cNvSpPr>
            <a:spLocks noGrp="1"/>
          </p:cNvSpPr>
          <p:nvPr>
            <p:ph type="dt" sz="half" idx="10"/>
          </p:nvPr>
        </p:nvSpPr>
        <p:spPr/>
        <p:txBody>
          <a:bodyPr/>
          <a:lstStyle/>
          <a:p>
            <a:fld id="{8F70EC33-901A-4740-A761-8108CB361765}" type="datetime1">
              <a:rPr lang="en-US" smtClean="0"/>
              <a:t>2/12/2020</a:t>
            </a:fld>
            <a:endParaRPr lang="en-US" dirty="0"/>
          </a:p>
        </p:txBody>
      </p:sp>
      <p:sp>
        <p:nvSpPr>
          <p:cNvPr id="4" name="Footer Placeholder 3">
            <a:extLst>
              <a:ext uri="{FF2B5EF4-FFF2-40B4-BE49-F238E27FC236}">
                <a16:creationId xmlns:a16="http://schemas.microsoft.com/office/drawing/2014/main" id="{FAD8E799-5DC7-44D0-BCE4-7B88CB1BF040}"/>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08280057-A88E-4D28-987B-F43E098B291C}"/>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20371784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5F2BC8C-8E2F-405E-BCEF-958A5C38F629}"/>
              </a:ext>
            </a:extLst>
          </p:cNvPr>
          <p:cNvSpPr>
            <a:spLocks noGrp="1"/>
          </p:cNvSpPr>
          <p:nvPr>
            <p:ph type="dt" sz="half" idx="10"/>
          </p:nvPr>
        </p:nvSpPr>
        <p:spPr/>
        <p:txBody>
          <a:bodyPr/>
          <a:lstStyle/>
          <a:p>
            <a:fld id="{7F7FF9E4-EDBF-4C64-8B45-310FA77DF4FD}" type="datetime1">
              <a:rPr lang="en-US" smtClean="0"/>
              <a:t>2/12/2020</a:t>
            </a:fld>
            <a:endParaRPr lang="en-US" dirty="0"/>
          </a:p>
        </p:txBody>
      </p:sp>
      <p:sp>
        <p:nvSpPr>
          <p:cNvPr id="3" name="Footer Placeholder 2">
            <a:extLst>
              <a:ext uri="{FF2B5EF4-FFF2-40B4-BE49-F238E27FC236}">
                <a16:creationId xmlns:a16="http://schemas.microsoft.com/office/drawing/2014/main" id="{DAB7B376-F898-4493-A4DA-8A04B0DBA9B1}"/>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8A8EF334-3798-44E2-B786-EF21DB6B73E0}"/>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574159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09F90-4B9B-4077-96B9-7E4094A5F31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85066DA-9587-4A63-B3E7-EE7E39DC84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0BF6749-0BBF-4BD4-8C30-925C58BE29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2E1766F-FB7B-4181-95A5-780A771CD285}"/>
              </a:ext>
            </a:extLst>
          </p:cNvPr>
          <p:cNvSpPr>
            <a:spLocks noGrp="1"/>
          </p:cNvSpPr>
          <p:nvPr>
            <p:ph type="dt" sz="half" idx="10"/>
          </p:nvPr>
        </p:nvSpPr>
        <p:spPr/>
        <p:txBody>
          <a:bodyPr/>
          <a:lstStyle/>
          <a:p>
            <a:fld id="{2C823455-0F51-4319-9E62-1B866007C274}" type="datetime1">
              <a:rPr lang="en-US" smtClean="0"/>
              <a:t>2/12/2020</a:t>
            </a:fld>
            <a:endParaRPr lang="en-US" dirty="0"/>
          </a:p>
        </p:txBody>
      </p:sp>
      <p:sp>
        <p:nvSpPr>
          <p:cNvPr id="6" name="Footer Placeholder 5">
            <a:extLst>
              <a:ext uri="{FF2B5EF4-FFF2-40B4-BE49-F238E27FC236}">
                <a16:creationId xmlns:a16="http://schemas.microsoft.com/office/drawing/2014/main" id="{745F3E96-CEEA-414A-BAF6-A9DBA89C217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5182F53-00CE-4617-A35B-CA5509DA6389}"/>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990260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834B1-8895-4116-B6BD-8C3929E212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54D79E5-1C05-44F8-B3F1-B132625825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E540F2F8-EF2C-4CFA-8210-D67CDF6489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970FA60-2A60-496E-BC71-91EA0642BE38}"/>
              </a:ext>
            </a:extLst>
          </p:cNvPr>
          <p:cNvSpPr>
            <a:spLocks noGrp="1"/>
          </p:cNvSpPr>
          <p:nvPr>
            <p:ph type="dt" sz="half" idx="10"/>
          </p:nvPr>
        </p:nvSpPr>
        <p:spPr/>
        <p:txBody>
          <a:bodyPr/>
          <a:lstStyle/>
          <a:p>
            <a:fld id="{DEB82D52-DF0F-4CB0-86CD-E619C32470B4}" type="datetime1">
              <a:rPr lang="en-US" smtClean="0"/>
              <a:t>2/12/2020</a:t>
            </a:fld>
            <a:endParaRPr lang="en-US" dirty="0"/>
          </a:p>
        </p:txBody>
      </p:sp>
      <p:sp>
        <p:nvSpPr>
          <p:cNvPr id="6" name="Footer Placeholder 5">
            <a:extLst>
              <a:ext uri="{FF2B5EF4-FFF2-40B4-BE49-F238E27FC236}">
                <a16:creationId xmlns:a16="http://schemas.microsoft.com/office/drawing/2014/main" id="{43BB42BF-393F-4390-A6E6-C716EDE45D2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39F6320-6C39-48C7-8907-9E11C2239BD1}"/>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059416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B5C8E-451D-444A-9D89-C16711706D6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A4378C0-4B20-489E-912D-DE4CF26D501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033D410-D6D1-49BD-8D88-90ABD00B2150}"/>
              </a:ext>
            </a:extLst>
          </p:cNvPr>
          <p:cNvSpPr>
            <a:spLocks noGrp="1"/>
          </p:cNvSpPr>
          <p:nvPr>
            <p:ph type="dt" sz="half" idx="10"/>
          </p:nvPr>
        </p:nvSpPr>
        <p:spPr/>
        <p:txBody>
          <a:bodyPr/>
          <a:lstStyle/>
          <a:p>
            <a:fld id="{554449F0-B0B7-4D93-A28D-1E7EE27E0DB9}" type="datetime1">
              <a:rPr lang="en-US" smtClean="0"/>
              <a:t>2/12/2020</a:t>
            </a:fld>
            <a:endParaRPr lang="en-US" dirty="0"/>
          </a:p>
        </p:txBody>
      </p:sp>
      <p:sp>
        <p:nvSpPr>
          <p:cNvPr id="5" name="Footer Placeholder 4">
            <a:extLst>
              <a:ext uri="{FF2B5EF4-FFF2-40B4-BE49-F238E27FC236}">
                <a16:creationId xmlns:a16="http://schemas.microsoft.com/office/drawing/2014/main" id="{12F30CF3-4AB0-47BC-B933-FD1D40A15B6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A324B6A-7847-4A0E-8EA9-F7CD55618174}"/>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17413893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57C065-B5E4-4020-A415-0FA2BE82C2C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0B07216-684A-4BF9-A280-99835774D6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833930-AE39-4170-A59C-8E81143DC0D3}"/>
              </a:ext>
            </a:extLst>
          </p:cNvPr>
          <p:cNvSpPr>
            <a:spLocks noGrp="1"/>
          </p:cNvSpPr>
          <p:nvPr>
            <p:ph type="dt" sz="half" idx="10"/>
          </p:nvPr>
        </p:nvSpPr>
        <p:spPr/>
        <p:txBody>
          <a:bodyPr/>
          <a:lstStyle/>
          <a:p>
            <a:fld id="{2C503F13-9B0E-4031-AACF-5663ECDA031A}" type="datetime1">
              <a:rPr lang="en-US" smtClean="0"/>
              <a:t>2/12/2020</a:t>
            </a:fld>
            <a:endParaRPr lang="en-US" dirty="0"/>
          </a:p>
        </p:txBody>
      </p:sp>
      <p:sp>
        <p:nvSpPr>
          <p:cNvPr id="5" name="Footer Placeholder 4">
            <a:extLst>
              <a:ext uri="{FF2B5EF4-FFF2-40B4-BE49-F238E27FC236}">
                <a16:creationId xmlns:a16="http://schemas.microsoft.com/office/drawing/2014/main" id="{251232BF-531B-4CCC-B3BC-CAACED8320B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2ED50FE-6918-4891-9A5D-DD40B5F50725}"/>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27536802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671095A6-A0B1-45F8-9DD7-FB7111418DA2}"/>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rgbClr val="F1730C"/>
                </a:solidFill>
              </a:defRPr>
            </a:lvl1pPr>
            <a:lvl2pPr marL="274320" indent="-182880">
              <a:buClr>
                <a:schemeClr val="accent1"/>
              </a:buClr>
              <a:defRPr sz="1800"/>
            </a:lvl2pPr>
            <a:lvl3pPr marL="548640" indent="-182880">
              <a:defRPr sz="1600"/>
            </a:lvl3pPr>
            <a:lvl4pPr marL="914400" indent="-182880">
              <a:buFont typeface="Century Gothic" panose="020B0502020202020204" pitchFamily="34" charset="0"/>
              <a:buChar char="–"/>
              <a:defRPr sz="1400"/>
            </a:lvl4pPr>
            <a:lvl5pPr marL="1188720" indent="-182880">
              <a:defRPr sz="1200"/>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rgbClr val="007698"/>
                </a:solidFill>
                <a:latin typeface="+mj-lt"/>
              </a:defRPr>
            </a:lvl1pPr>
          </a:lstStyle>
          <a:p>
            <a:pPr lvl="0"/>
            <a:r>
              <a:rPr lang="en-US" dirty="0"/>
              <a:t>Click to edit</a:t>
            </a:r>
          </a:p>
        </p:txBody>
      </p:sp>
      <p:pic>
        <p:nvPicPr>
          <p:cNvPr id="20" name="Picture 19" descr="A drawing of a face&#10;&#10;Description automatically generated">
            <a:extLst>
              <a:ext uri="{FF2B5EF4-FFF2-40B4-BE49-F238E27FC236}">
                <a16:creationId xmlns:a16="http://schemas.microsoft.com/office/drawing/2014/main" id="{B4BA23A2-4C61-4C75-899E-986B9F20D7C8}"/>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1870364" y="6225949"/>
            <a:ext cx="890586" cy="474979"/>
          </a:xfrm>
          <a:prstGeom prst="rect">
            <a:avLst/>
          </a:prstGeom>
        </p:spPr>
      </p:pic>
      <p:sp>
        <p:nvSpPr>
          <p:cNvPr id="7" name="Rectangle 6">
            <a:extLst>
              <a:ext uri="{FF2B5EF4-FFF2-40B4-BE49-F238E27FC236}">
                <a16:creationId xmlns:a16="http://schemas.microsoft.com/office/drawing/2014/main" id="{380BA86A-035D-4343-ADF9-323B5F3F47C8}"/>
              </a:ext>
            </a:extLst>
          </p:cNvPr>
          <p:cNvSpPr/>
          <p:nvPr userDrawn="1"/>
        </p:nvSpPr>
        <p:spPr>
          <a:xfrm>
            <a:off x="3047998" y="-45720"/>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94012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ADA3B3B0-C96C-4F86-B525-51F5F03631CB}"/>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87400" cy="3707476"/>
          </a:xfrm>
        </p:spPr>
        <p:txBody>
          <a:bodyPr/>
          <a:lstStyle>
            <a:lvl1pPr marL="0" indent="0">
              <a:buNone/>
              <a:defRPr sz="2200">
                <a:solidFill>
                  <a:srgbClr val="F1730C"/>
                </a:solidFill>
              </a:defRPr>
            </a:lvl1pPr>
            <a:lvl2pPr marL="274320" indent="-182880">
              <a:buClr>
                <a:schemeClr val="accent1"/>
              </a:buClr>
              <a:defRPr sz="1800"/>
            </a:lvl2pPr>
            <a:lvl3pPr marL="548640" indent="-182880">
              <a:defRPr sz="1600"/>
            </a:lvl3pPr>
            <a:lvl4pPr marL="914400" indent="-182880">
              <a:buFont typeface="Century Gothic" panose="020B0502020202020204" pitchFamily="34" charset="0"/>
              <a:buChar char="–"/>
              <a:defRPr sz="1400"/>
            </a:lvl4pPr>
            <a:lvl5pPr marL="1188720" indent="-182880">
              <a:defRPr sz="1200"/>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87400" cy="1187189"/>
          </a:xfrm>
        </p:spPr>
        <p:txBody>
          <a:bodyPr>
            <a:normAutofit/>
          </a:bodyPr>
          <a:lstStyle>
            <a:lvl1pPr marL="0" indent="0">
              <a:buNone/>
              <a:defRPr sz="3200">
                <a:solidFill>
                  <a:srgbClr val="007698"/>
                </a:solidFill>
                <a:latin typeface="+mj-lt"/>
              </a:defRPr>
            </a:lvl1pPr>
          </a:lstStyle>
          <a:p>
            <a:pPr lvl="0"/>
            <a:r>
              <a:rPr lang="en-US" dirty="0"/>
              <a:t>Click to edit</a:t>
            </a:r>
          </a:p>
        </p:txBody>
      </p:sp>
      <p:pic>
        <p:nvPicPr>
          <p:cNvPr id="11" name="Picture 10" descr="A drawing of a face&#10;&#10;Description automatically generated">
            <a:extLst>
              <a:ext uri="{FF2B5EF4-FFF2-40B4-BE49-F238E27FC236}">
                <a16:creationId xmlns:a16="http://schemas.microsoft.com/office/drawing/2014/main" id="{47F4FA29-CD3E-41E3-9F15-0674DF68F396}"/>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2600759" y="6225949"/>
            <a:ext cx="890586" cy="474979"/>
          </a:xfrm>
          <a:prstGeom prst="rect">
            <a:avLst/>
          </a:prstGeom>
        </p:spPr>
      </p:pic>
      <p:sp>
        <p:nvSpPr>
          <p:cNvPr id="7" name="Rectangle 6">
            <a:extLst>
              <a:ext uri="{FF2B5EF4-FFF2-40B4-BE49-F238E27FC236}">
                <a16:creationId xmlns:a16="http://schemas.microsoft.com/office/drawing/2014/main" id="{380BA86A-035D-4343-ADF9-323B5F3F47C8}"/>
              </a:ext>
            </a:extLst>
          </p:cNvPr>
          <p:cNvSpPr/>
          <p:nvPr userDrawn="1"/>
        </p:nvSpPr>
        <p:spPr>
          <a:xfrm>
            <a:off x="3788025" y="-45720"/>
            <a:ext cx="91440" cy="6949440"/>
          </a:xfrm>
          <a:prstGeom prst="rect">
            <a:avLst/>
          </a:prstGeom>
          <a:solidFill>
            <a:srgbClr val="60B5BA"/>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358659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88C23B12-8A8E-4DDD-9AB8-ADA885851CF3}"/>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8" name="Rectangle 7">
            <a:extLst>
              <a:ext uri="{FF2B5EF4-FFF2-40B4-BE49-F238E27FC236}">
                <a16:creationId xmlns:a16="http://schemas.microsoft.com/office/drawing/2014/main" id="{C789D54E-9B29-4776-BC0E-535B52C8F243}"/>
              </a:ext>
            </a:extLst>
          </p:cNvPr>
          <p:cNvSpPr/>
          <p:nvPr userDrawn="1"/>
        </p:nvSpPr>
        <p:spPr>
          <a:xfrm>
            <a:off x="0" y="0"/>
            <a:ext cx="304799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8500EEF7-C3FE-42E0-9CD6-16FC296BDFAB}"/>
              </a:ext>
            </a:extLst>
          </p:cNvPr>
          <p:cNvSpPr/>
          <p:nvPr userDrawn="1"/>
        </p:nvSpPr>
        <p:spPr>
          <a:xfrm>
            <a:off x="3049575" y="-45720"/>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chemeClr val="bg1"/>
                </a:solidFill>
                <a:latin typeface="+mj-lt"/>
              </a:defRPr>
            </a:lvl1pPr>
          </a:lstStyle>
          <a:p>
            <a:pPr lvl="0"/>
            <a:r>
              <a:rPr lang="en-US" dirty="0"/>
              <a:t>Click to edit</a:t>
            </a:r>
          </a:p>
        </p:txBody>
      </p:sp>
      <p:pic>
        <p:nvPicPr>
          <p:cNvPr id="13" name="Picture 12">
            <a:extLst>
              <a:ext uri="{FF2B5EF4-FFF2-40B4-BE49-F238E27FC236}">
                <a16:creationId xmlns:a16="http://schemas.microsoft.com/office/drawing/2014/main" id="{0DBCDC07-DAB9-4540-973A-BE625B2431E9}"/>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rcRect/>
          <a:stretch/>
        </p:blipFill>
        <p:spPr>
          <a:xfrm>
            <a:off x="1870364" y="6226738"/>
            <a:ext cx="890586" cy="473401"/>
          </a:xfrm>
          <a:prstGeom prst="rect">
            <a:avLst/>
          </a:prstGeom>
        </p:spPr>
      </p:pic>
    </p:spTree>
    <p:extLst>
      <p:ext uri="{BB962C8B-B14F-4D97-AF65-F5344CB8AC3E}">
        <p14:creationId xmlns:p14="http://schemas.microsoft.com/office/powerpoint/2010/main" val="7844867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0936FAEF-DA8D-4ED5-9623-5BD7637420A5}"/>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AC758346-EA57-46A3-8B35-604357CBA953}"/>
              </a:ext>
            </a:extLst>
          </p:cNvPr>
          <p:cNvSpPr/>
          <p:nvPr userDrawn="1"/>
        </p:nvSpPr>
        <p:spPr>
          <a:xfrm>
            <a:off x="0" y="0"/>
            <a:ext cx="378802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54150"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54150" cy="1187189"/>
          </a:xfrm>
        </p:spPr>
        <p:txBody>
          <a:bodyPr>
            <a:normAutofit/>
          </a:bodyPr>
          <a:lstStyle>
            <a:lvl1pPr marL="0" indent="0">
              <a:buNone/>
              <a:defRPr sz="3200">
                <a:solidFill>
                  <a:schemeClr val="bg1"/>
                </a:solidFill>
                <a:latin typeface="+mj-lt"/>
              </a:defRPr>
            </a:lvl1pPr>
          </a:lstStyle>
          <a:p>
            <a:pPr lvl="0"/>
            <a:r>
              <a:rPr lang="en-US" dirty="0"/>
              <a:t>Click to edit</a:t>
            </a:r>
          </a:p>
        </p:txBody>
      </p:sp>
      <p:sp>
        <p:nvSpPr>
          <p:cNvPr id="8" name="Rectangle 7">
            <a:extLst>
              <a:ext uri="{FF2B5EF4-FFF2-40B4-BE49-F238E27FC236}">
                <a16:creationId xmlns:a16="http://schemas.microsoft.com/office/drawing/2014/main" id="{6E714118-237B-45A9-82C4-162E5BA7013C}"/>
              </a:ext>
            </a:extLst>
          </p:cNvPr>
          <p:cNvSpPr/>
          <p:nvPr userDrawn="1"/>
        </p:nvSpPr>
        <p:spPr>
          <a:xfrm>
            <a:off x="3785679" y="-45720"/>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0C0DB34C-C963-4EA1-9375-FC7E33800922}"/>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rcRect/>
          <a:stretch/>
        </p:blipFill>
        <p:spPr>
          <a:xfrm>
            <a:off x="2567509" y="6226738"/>
            <a:ext cx="890586" cy="473401"/>
          </a:xfrm>
          <a:prstGeom prst="rect">
            <a:avLst/>
          </a:prstGeom>
        </p:spPr>
      </p:pic>
    </p:spTree>
    <p:extLst>
      <p:ext uri="{BB962C8B-B14F-4D97-AF65-F5344CB8AC3E}">
        <p14:creationId xmlns:p14="http://schemas.microsoft.com/office/powerpoint/2010/main" val="3081365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789D54E-9B29-4776-BC0E-535B52C8F243}"/>
              </a:ext>
            </a:extLst>
          </p:cNvPr>
          <p:cNvSpPr/>
          <p:nvPr userDrawn="1"/>
        </p:nvSpPr>
        <p:spPr>
          <a:xfrm>
            <a:off x="0" y="0"/>
            <a:ext cx="3047998"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17">
            <a:extLst>
              <a:ext uri="{FF2B5EF4-FFF2-40B4-BE49-F238E27FC236}">
                <a16:creationId xmlns:a16="http://schemas.microsoft.com/office/drawing/2014/main" id="{88C23B12-8A8E-4DDD-9AB8-ADA885851CF3}"/>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8500EEF7-C3FE-42E0-9CD6-16FC296BDFAB}"/>
              </a:ext>
            </a:extLst>
          </p:cNvPr>
          <p:cNvSpPr/>
          <p:nvPr userDrawn="1"/>
        </p:nvSpPr>
        <p:spPr>
          <a:xfrm>
            <a:off x="3049575" y="-45720"/>
            <a:ext cx="91440" cy="6949440"/>
          </a:xfrm>
          <a:prstGeom prst="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chemeClr val="tx1"/>
                </a:solidFill>
              </a:defRPr>
            </a:lvl1pPr>
            <a:lvl2pPr marL="274320" indent="-182880">
              <a:buClr>
                <a:schemeClr val="bg1"/>
              </a:buClr>
              <a:defRPr sz="1800">
                <a:solidFill>
                  <a:schemeClr val="tx1"/>
                </a:solidFill>
              </a:defRPr>
            </a:lvl2pPr>
            <a:lvl3pPr marL="548640" indent="-182880">
              <a:defRPr sz="1600">
                <a:solidFill>
                  <a:schemeClr val="tx1"/>
                </a:solidFill>
              </a:defRPr>
            </a:lvl3pPr>
            <a:lvl4pPr marL="914400" indent="-182880">
              <a:buFont typeface="Century Gothic" panose="020B0502020202020204" pitchFamily="34" charset="0"/>
              <a:buChar char="–"/>
              <a:defRPr sz="1400">
                <a:solidFill>
                  <a:schemeClr val="tx1"/>
                </a:solidFill>
              </a:defRPr>
            </a:lvl4pPr>
            <a:lvl5pPr marL="1188720" indent="-182880">
              <a:defRPr sz="1200">
                <a:solidFill>
                  <a:schemeClr val="tx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chemeClr val="bg1"/>
                </a:solidFill>
                <a:latin typeface="+mj-lt"/>
              </a:defRPr>
            </a:lvl1pPr>
          </a:lstStyle>
          <a:p>
            <a:pPr lvl="0"/>
            <a:r>
              <a:rPr lang="en-US" dirty="0"/>
              <a:t>Click to edit</a:t>
            </a:r>
          </a:p>
        </p:txBody>
      </p:sp>
      <p:pic>
        <p:nvPicPr>
          <p:cNvPr id="11" name="Picture 10" descr="A drawing of a face&#10;&#10;Description automatically generated">
            <a:extLst>
              <a:ext uri="{FF2B5EF4-FFF2-40B4-BE49-F238E27FC236}">
                <a16:creationId xmlns:a16="http://schemas.microsoft.com/office/drawing/2014/main" id="{D6EA1DA8-7B00-418D-9370-366877F0F285}"/>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1870364" y="6225949"/>
            <a:ext cx="890586" cy="474979"/>
          </a:xfrm>
          <a:prstGeom prst="rect">
            <a:avLst/>
          </a:prstGeom>
        </p:spPr>
      </p:pic>
    </p:spTree>
    <p:extLst>
      <p:ext uri="{BB962C8B-B14F-4D97-AF65-F5344CB8AC3E}">
        <p14:creationId xmlns:p14="http://schemas.microsoft.com/office/powerpoint/2010/main" val="3992086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0936FAEF-DA8D-4ED5-9623-5BD7637420A5}"/>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AC758346-EA57-46A3-8B35-604357CBA953}"/>
              </a:ext>
            </a:extLst>
          </p:cNvPr>
          <p:cNvSpPr/>
          <p:nvPr userDrawn="1"/>
        </p:nvSpPr>
        <p:spPr>
          <a:xfrm>
            <a:off x="0" y="0"/>
            <a:ext cx="3788024"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54150"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54150" cy="1187189"/>
          </a:xfrm>
        </p:spPr>
        <p:txBody>
          <a:bodyPr>
            <a:normAutofit/>
          </a:bodyPr>
          <a:lstStyle>
            <a:lvl1pPr marL="0" indent="0">
              <a:buNone/>
              <a:defRPr sz="3200">
                <a:solidFill>
                  <a:schemeClr val="bg1"/>
                </a:solidFill>
                <a:latin typeface="+mj-lt"/>
              </a:defRPr>
            </a:lvl1pPr>
          </a:lstStyle>
          <a:p>
            <a:pPr lvl="0"/>
            <a:r>
              <a:rPr lang="en-US" dirty="0"/>
              <a:t>Click to edit</a:t>
            </a:r>
          </a:p>
        </p:txBody>
      </p:sp>
      <p:sp>
        <p:nvSpPr>
          <p:cNvPr id="8" name="Rectangle 7">
            <a:extLst>
              <a:ext uri="{FF2B5EF4-FFF2-40B4-BE49-F238E27FC236}">
                <a16:creationId xmlns:a16="http://schemas.microsoft.com/office/drawing/2014/main" id="{6E714118-237B-45A9-82C4-162E5BA7013C}"/>
              </a:ext>
            </a:extLst>
          </p:cNvPr>
          <p:cNvSpPr/>
          <p:nvPr userDrawn="1"/>
        </p:nvSpPr>
        <p:spPr>
          <a:xfrm>
            <a:off x="3785679" y="-45720"/>
            <a:ext cx="91440" cy="6949440"/>
          </a:xfrm>
          <a:prstGeom prst="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noFill/>
            </a:endParaRPr>
          </a:p>
        </p:txBody>
      </p:sp>
      <p:pic>
        <p:nvPicPr>
          <p:cNvPr id="11" name="Picture 10">
            <a:extLst>
              <a:ext uri="{FF2B5EF4-FFF2-40B4-BE49-F238E27FC236}">
                <a16:creationId xmlns:a16="http://schemas.microsoft.com/office/drawing/2014/main" id="{0C0DB34C-C963-4EA1-9375-FC7E33800922}"/>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rcRect/>
          <a:stretch/>
        </p:blipFill>
        <p:spPr>
          <a:xfrm>
            <a:off x="2567509" y="6226738"/>
            <a:ext cx="890586" cy="473401"/>
          </a:xfrm>
          <a:prstGeom prst="rect">
            <a:avLst/>
          </a:prstGeom>
        </p:spPr>
      </p:pic>
    </p:spTree>
    <p:extLst>
      <p:ext uri="{BB962C8B-B14F-4D97-AF65-F5344CB8AC3E}">
        <p14:creationId xmlns:p14="http://schemas.microsoft.com/office/powerpoint/2010/main" val="21358563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9" name="Picture Placeholder 17">
            <a:extLst>
              <a:ext uri="{FF2B5EF4-FFF2-40B4-BE49-F238E27FC236}">
                <a16:creationId xmlns:a16="http://schemas.microsoft.com/office/drawing/2014/main" id="{1EB587F3-E9F0-4C8D-AADB-867041C380C8}"/>
              </a:ext>
            </a:extLst>
          </p:cNvPr>
          <p:cNvSpPr>
            <a:spLocks noGrp="1"/>
          </p:cNvSpPr>
          <p:nvPr>
            <p:ph type="pic" sz="quarter" idx="14"/>
          </p:nvPr>
        </p:nvSpPr>
        <p:spPr>
          <a:xfrm>
            <a:off x="0" y="0"/>
            <a:ext cx="12192000" cy="6118585"/>
          </a:xfrm>
        </p:spPr>
        <p:txBody>
          <a:bodyPr anchor="ctr"/>
          <a:lstStyle>
            <a:lvl1pPr marL="0" indent="0" algn="ctr">
              <a:buNone/>
              <a:defRPr/>
            </a:lvl1pPr>
          </a:lstStyle>
          <a:p>
            <a:endParaRPr lang="en-US" dirty="0"/>
          </a:p>
        </p:txBody>
      </p:sp>
      <p:sp>
        <p:nvSpPr>
          <p:cNvPr id="8" name="Rectangle 7">
            <a:extLst>
              <a:ext uri="{FF2B5EF4-FFF2-40B4-BE49-F238E27FC236}">
                <a16:creationId xmlns:a16="http://schemas.microsoft.com/office/drawing/2014/main" id="{8592AF6A-4234-4522-9038-E7B96C380018}"/>
              </a:ext>
            </a:extLst>
          </p:cNvPr>
          <p:cNvSpPr/>
          <p:nvPr userDrawn="1"/>
        </p:nvSpPr>
        <p:spPr>
          <a:xfrm rot="5400000">
            <a:off x="5326381" y="1175774"/>
            <a:ext cx="45719" cy="10698480"/>
          </a:xfrm>
          <a:prstGeom prst="rect">
            <a:avLst/>
          </a:prstGeom>
          <a:solidFill>
            <a:srgbClr val="60B5B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drawing of a face&#10;&#10;Description automatically generated">
            <a:extLst>
              <a:ext uri="{FF2B5EF4-FFF2-40B4-BE49-F238E27FC236}">
                <a16:creationId xmlns:a16="http://schemas.microsoft.com/office/drawing/2014/main" id="{BF6B8201-533A-42D1-B82D-D35901FE57A6}"/>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10931238" y="6287525"/>
            <a:ext cx="890586" cy="474979"/>
          </a:xfrm>
          <a:prstGeom prst="rect">
            <a:avLst/>
          </a:prstGeom>
        </p:spPr>
      </p:pic>
    </p:spTree>
    <p:extLst>
      <p:ext uri="{BB962C8B-B14F-4D97-AF65-F5344CB8AC3E}">
        <p14:creationId xmlns:p14="http://schemas.microsoft.com/office/powerpoint/2010/main" val="1692230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EA368E-1273-4493-880A-A67F298453B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D528513-5127-4348-A2FF-799754D7819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E07D26D-D5E0-4359-9A09-88FEB7BCBACD}"/>
              </a:ext>
            </a:extLst>
          </p:cNvPr>
          <p:cNvSpPr>
            <a:spLocks noGrp="1"/>
          </p:cNvSpPr>
          <p:nvPr>
            <p:ph type="dt" sz="half" idx="10"/>
          </p:nvPr>
        </p:nvSpPr>
        <p:spPr/>
        <p:txBody>
          <a:bodyPr/>
          <a:lstStyle/>
          <a:p>
            <a:fld id="{79B5F547-CBCE-489F-AC4D-6C7149B32137}" type="datetime1">
              <a:rPr lang="en-US" smtClean="0"/>
              <a:t>2/12/2020</a:t>
            </a:fld>
            <a:endParaRPr lang="en-US" dirty="0"/>
          </a:p>
        </p:txBody>
      </p:sp>
      <p:sp>
        <p:nvSpPr>
          <p:cNvPr id="5" name="Footer Placeholder 4">
            <a:extLst>
              <a:ext uri="{FF2B5EF4-FFF2-40B4-BE49-F238E27FC236}">
                <a16:creationId xmlns:a16="http://schemas.microsoft.com/office/drawing/2014/main" id="{79EBF43A-11C2-407A-AE8A-FF962526AF1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DB1254A-B05D-4233-B5FD-1FB4EDEE90B9}"/>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1746912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20D2A28-B4FD-4B58-9CD6-F8479423D0F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2F9031D8-DC55-4A90-A8C9-A11D38D59A6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103D3E01-D437-4791-8D34-55C0E83A3BF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00">
                <a:solidFill>
                  <a:schemeClr val="tx1">
                    <a:tint val="75000"/>
                  </a:schemeClr>
                </a:solidFill>
                <a:latin typeface="+mn-lt"/>
              </a:defRPr>
            </a:lvl1pPr>
          </a:lstStyle>
          <a:p>
            <a:fld id="{52325B0F-C80C-4178-8F80-D0CC6B2CE7FE}" type="datetime1">
              <a:rPr lang="en-US" smtClean="0"/>
              <a:pPr/>
              <a:t>2/12/2020</a:t>
            </a:fld>
            <a:endParaRPr lang="en-US" dirty="0"/>
          </a:p>
        </p:txBody>
      </p:sp>
      <p:sp>
        <p:nvSpPr>
          <p:cNvPr id="5" name="Footer Placeholder 4">
            <a:extLst>
              <a:ext uri="{FF2B5EF4-FFF2-40B4-BE49-F238E27FC236}">
                <a16:creationId xmlns:a16="http://schemas.microsoft.com/office/drawing/2014/main" id="{4C25BBED-6B93-4E4B-ACC0-981A46D0D4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1">
                    <a:tint val="75000"/>
                  </a:schemeClr>
                </a:solidFill>
                <a:latin typeface="+mn-lt"/>
              </a:defRPr>
            </a:lvl1pPr>
          </a:lstStyle>
          <a:p>
            <a:endParaRPr lang="en-US" dirty="0"/>
          </a:p>
        </p:txBody>
      </p:sp>
      <p:sp>
        <p:nvSpPr>
          <p:cNvPr id="6" name="Slide Number Placeholder 5">
            <a:extLst>
              <a:ext uri="{FF2B5EF4-FFF2-40B4-BE49-F238E27FC236}">
                <a16:creationId xmlns:a16="http://schemas.microsoft.com/office/drawing/2014/main" id="{07062317-1BF7-429C-AB0F-F0D0373900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a:solidFill>
                  <a:schemeClr val="bg1">
                    <a:lumMod val="75000"/>
                  </a:schemeClr>
                </a:solidFill>
                <a:latin typeface="+mn-lt"/>
              </a:defRPr>
            </a:lvl1pPr>
          </a:lstStyle>
          <a:p>
            <a:fld id="{FFF42332-FF45-4C7B-82E2-E06EB7787F7D}" type="slidenum">
              <a:rPr lang="en-US" smtClean="0"/>
              <a:pPr/>
              <a:t>‹#›</a:t>
            </a:fld>
            <a:endParaRPr lang="en-US" dirty="0"/>
          </a:p>
        </p:txBody>
      </p:sp>
    </p:spTree>
    <p:extLst>
      <p:ext uri="{BB962C8B-B14F-4D97-AF65-F5344CB8AC3E}">
        <p14:creationId xmlns:p14="http://schemas.microsoft.com/office/powerpoint/2010/main" val="3560053089"/>
      </p:ext>
    </p:extLst>
  </p:cSld>
  <p:clrMap bg1="lt1" tx1="dk1" bg2="lt2" tx2="dk2" accent1="accent1" accent2="accent2" accent3="accent3" accent4="accent4" accent5="accent5" accent6="accent6" hlink="hlink" folHlink="folHlink"/>
  <p:sldLayoutIdLst>
    <p:sldLayoutId id="2147484054" r:id="rId1"/>
    <p:sldLayoutId id="2147484055" r:id="rId2"/>
    <p:sldLayoutId id="2147484066" r:id="rId3"/>
    <p:sldLayoutId id="2147484069" r:id="rId4"/>
    <p:sldLayoutId id="2147484067" r:id="rId5"/>
    <p:sldLayoutId id="2147484073" r:id="rId6"/>
    <p:sldLayoutId id="2147484074" r:id="rId7"/>
    <p:sldLayoutId id="2147484071" r:id="rId8"/>
    <p:sldLayoutId id="2147484056" r:id="rId9"/>
    <p:sldLayoutId id="2147484057" r:id="rId10"/>
    <p:sldLayoutId id="2147484058" r:id="rId11"/>
    <p:sldLayoutId id="2147484059" r:id="rId12"/>
    <p:sldLayoutId id="2147484060" r:id="rId13"/>
    <p:sldLayoutId id="2147484061" r:id="rId14"/>
    <p:sldLayoutId id="2147484062" r:id="rId15"/>
    <p:sldLayoutId id="2147484063" r:id="rId16"/>
    <p:sldLayoutId id="2147484064" r:id="rId17"/>
  </p:sldLayoutIdLst>
  <p:hf hdr="0" ftr="0" dt="0"/>
  <p:txStyles>
    <p:titleStyle>
      <a:lvl1pPr algn="l" defTabSz="914400" rtl="0" eaLnBrk="1" latinLnBrk="0" hangingPunct="1">
        <a:lnSpc>
          <a:spcPct val="100000"/>
        </a:lnSpc>
        <a:spcBef>
          <a:spcPts val="1200"/>
        </a:spcBef>
        <a:buNone/>
        <a:defRPr sz="3600" kern="1200">
          <a:solidFill>
            <a:srgbClr val="007698"/>
          </a:solidFill>
          <a:latin typeface="+mj-lt"/>
          <a:ea typeface="+mj-ea"/>
          <a:cs typeface="+mj-cs"/>
        </a:defRPr>
      </a:lvl1pPr>
    </p:titleStyle>
    <p:body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30.jpg"/></Relationships>
</file>

<file path=ppt/slides/_rels/slide1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34.emf"/></Relationships>
</file>

<file path=ppt/slides/_rels/slide1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9.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14.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emf"/><Relationship Id="rId7" Type="http://schemas.openxmlformats.org/officeDocument/2006/relationships/image" Target="../media/image40.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 Id="rId9" Type="http://schemas.openxmlformats.org/officeDocument/2006/relationships/image" Target="../media/image42.png"/></Relationships>
</file>

<file path=ppt/slides/_rels/slide15.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41.png"/></Relationships>
</file>

<file path=ppt/slides/_rels/slide1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41.png"/></Relationships>
</file>

<file path=ppt/slides/_rels/slide1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41.png"/></Relationships>
</file>

<file path=ppt/slides/_rels/slide1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41.png"/></Relationships>
</file>

<file path=ppt/slides/_rels/slide2.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9.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2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49.jpeg"/><Relationship Id="rId4" Type="http://schemas.openxmlformats.org/officeDocument/2006/relationships/image" Target="../media/image36.emf"/></Relationships>
</file>

<file path=ppt/slides/_rels/slide2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7.xml"/><Relationship Id="rId1" Type="http://schemas.openxmlformats.org/officeDocument/2006/relationships/slideLayout" Target="../slideLayouts/slideLayout4.xml"/><Relationship Id="rId5" Type="http://schemas.openxmlformats.org/officeDocument/2006/relationships/image" Target="../media/image49.jpeg"/><Relationship Id="rId4" Type="http://schemas.openxmlformats.org/officeDocument/2006/relationships/image" Target="../media/image51.png"/></Relationships>
</file>

<file path=ppt/slides/_rels/slide2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8.xml"/><Relationship Id="rId1" Type="http://schemas.openxmlformats.org/officeDocument/2006/relationships/slideLayout" Target="../slideLayouts/slideLayout4.xml"/><Relationship Id="rId5" Type="http://schemas.openxmlformats.org/officeDocument/2006/relationships/image" Target="../media/image49.jpeg"/><Relationship Id="rId4" Type="http://schemas.openxmlformats.org/officeDocument/2006/relationships/image" Target="../media/image53.png"/></Relationships>
</file>

<file path=ppt/slides/_rels/slide23.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19.xml"/><Relationship Id="rId1" Type="http://schemas.openxmlformats.org/officeDocument/2006/relationships/slideLayout" Target="../slideLayouts/slideLayout4.xml"/><Relationship Id="rId5" Type="http://schemas.openxmlformats.org/officeDocument/2006/relationships/image" Target="../media/image49.jpeg"/><Relationship Id="rId4" Type="http://schemas.openxmlformats.org/officeDocument/2006/relationships/image" Target="../media/image55.png"/></Relationships>
</file>

<file path=ppt/slides/_rels/slide24.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20.xml"/><Relationship Id="rId1" Type="http://schemas.openxmlformats.org/officeDocument/2006/relationships/slideLayout" Target="../slideLayouts/slideLayout4.xml"/><Relationship Id="rId5" Type="http://schemas.openxmlformats.org/officeDocument/2006/relationships/image" Target="../media/image49.jpeg"/><Relationship Id="rId4" Type="http://schemas.openxmlformats.org/officeDocument/2006/relationships/image" Target="../media/image56.png"/></Relationships>
</file>

<file path=ppt/slides/_rels/slide25.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21.xml"/><Relationship Id="rId1" Type="http://schemas.openxmlformats.org/officeDocument/2006/relationships/slideLayout" Target="../slideLayouts/slideLayout4.xml"/><Relationship Id="rId5" Type="http://schemas.openxmlformats.org/officeDocument/2006/relationships/image" Target="../media/image49.jpeg"/><Relationship Id="rId4" Type="http://schemas.openxmlformats.org/officeDocument/2006/relationships/image" Target="../media/image57.png"/></Relationships>
</file>

<file path=ppt/slides/_rels/slide2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s>
</file>

<file path=ppt/slides/_rels/slide27.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9.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28.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image" Target="../media/image65.png"/><Relationship Id="rId11" Type="http://schemas.openxmlformats.org/officeDocument/2006/relationships/image" Target="../media/image70.png"/><Relationship Id="rId5" Type="http://schemas.openxmlformats.org/officeDocument/2006/relationships/image" Target="../media/image64.png"/><Relationship Id="rId10" Type="http://schemas.openxmlformats.org/officeDocument/2006/relationships/image" Target="../media/image69.png"/><Relationship Id="rId4" Type="http://schemas.openxmlformats.org/officeDocument/2006/relationships/image" Target="../media/image63.png"/><Relationship Id="rId9" Type="http://schemas.openxmlformats.org/officeDocument/2006/relationships/image" Target="../media/image68.png"/></Relationships>
</file>

<file path=ppt/slides/_rels/slide2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4.xml"/><Relationship Id="rId1" Type="http://schemas.openxmlformats.org/officeDocument/2006/relationships/slideLayout" Target="../slideLayouts/slideLayout6.xml"/><Relationship Id="rId4" Type="http://schemas.openxmlformats.org/officeDocument/2006/relationships/image" Target="../media/image72.pn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73.png"/><Relationship Id="rId7" Type="http://schemas.openxmlformats.org/officeDocument/2006/relationships/image" Target="../media/image77.png"/><Relationship Id="rId2" Type="http://schemas.openxmlformats.org/officeDocument/2006/relationships/notesSlide" Target="../notesSlides/notesSlide25.xml"/><Relationship Id="rId1" Type="http://schemas.openxmlformats.org/officeDocument/2006/relationships/slideLayout" Target="../slideLayouts/slideLayout8.xml"/><Relationship Id="rId6" Type="http://schemas.openxmlformats.org/officeDocument/2006/relationships/image" Target="../media/image76.png"/><Relationship Id="rId5" Type="http://schemas.openxmlformats.org/officeDocument/2006/relationships/image" Target="../media/image75.png"/><Relationship Id="rId10" Type="http://schemas.openxmlformats.org/officeDocument/2006/relationships/image" Target="../media/image80.png"/><Relationship Id="rId4" Type="http://schemas.openxmlformats.org/officeDocument/2006/relationships/image" Target="../media/image74.png"/><Relationship Id="rId9" Type="http://schemas.openxmlformats.org/officeDocument/2006/relationships/image" Target="../media/image79.png"/></Relationships>
</file>

<file path=ppt/slides/_rels/slide31.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notesSlide" Target="../notesSlides/notesSlide26.xml"/><Relationship Id="rId1" Type="http://schemas.openxmlformats.org/officeDocument/2006/relationships/slideLayout" Target="../slideLayouts/slideLayout8.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 Id="rId9" Type="http://schemas.openxmlformats.org/officeDocument/2006/relationships/image" Target="../media/image80.png"/></Relationships>
</file>

<file path=ppt/slides/_rels/slide32.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notesSlide" Target="../notesSlides/notesSlide27.xml"/><Relationship Id="rId1" Type="http://schemas.openxmlformats.org/officeDocument/2006/relationships/slideLayout" Target="../slideLayouts/slideLayout8.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 Id="rId9" Type="http://schemas.openxmlformats.org/officeDocument/2006/relationships/image" Target="../media/image80.png"/></Relationships>
</file>

<file path=ppt/slides/_rels/slide33.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75.png"/><Relationship Id="rId7" Type="http://schemas.openxmlformats.org/officeDocument/2006/relationships/image" Target="../media/image79.png"/><Relationship Id="rId2" Type="http://schemas.openxmlformats.org/officeDocument/2006/relationships/notesSlide" Target="../notesSlides/notesSlide28.xml"/><Relationship Id="rId1" Type="http://schemas.openxmlformats.org/officeDocument/2006/relationships/slideLayout" Target="../slideLayouts/slideLayout8.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s/_rels/slide34.xml.rels><?xml version="1.0" encoding="UTF-8" standalone="yes"?>
<Relationships xmlns="http://schemas.openxmlformats.org/package/2006/relationships"><Relationship Id="rId3" Type="http://schemas.openxmlformats.org/officeDocument/2006/relationships/image" Target="../media/image76.png"/><Relationship Id="rId7" Type="http://schemas.openxmlformats.org/officeDocument/2006/relationships/image" Target="../media/image80.png"/><Relationship Id="rId2" Type="http://schemas.openxmlformats.org/officeDocument/2006/relationships/notesSlide" Target="../notesSlides/notesSlide29.xml"/><Relationship Id="rId1" Type="http://schemas.openxmlformats.org/officeDocument/2006/relationships/slideLayout" Target="../slideLayouts/slideLayout8.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35.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30.xml"/><Relationship Id="rId1" Type="http://schemas.openxmlformats.org/officeDocument/2006/relationships/slideLayout" Target="../slideLayouts/slideLayout8.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3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1.xml"/><Relationship Id="rId1" Type="http://schemas.openxmlformats.org/officeDocument/2006/relationships/slideLayout" Target="../slideLayouts/slideLayout8.xml"/><Relationship Id="rId5" Type="http://schemas.openxmlformats.org/officeDocument/2006/relationships/image" Target="../media/image80.png"/><Relationship Id="rId4" Type="http://schemas.openxmlformats.org/officeDocument/2006/relationships/image" Target="../media/image79.png"/></Relationships>
</file>

<file path=ppt/slides/_rels/slide3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2.xml"/><Relationship Id="rId1" Type="http://schemas.openxmlformats.org/officeDocument/2006/relationships/slideLayout" Target="../slideLayouts/slideLayout8.xml"/><Relationship Id="rId4" Type="http://schemas.openxmlformats.org/officeDocument/2006/relationships/image" Target="../media/image80.png"/></Relationships>
</file>

<file path=ppt/slides/_rels/slide3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9.jpeg"/><Relationship Id="rId11" Type="http://schemas.openxmlformats.org/officeDocument/2006/relationships/image" Target="../media/image82.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85.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9.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43.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89.png"/><Relationship Id="rId7" Type="http://schemas.openxmlformats.org/officeDocument/2006/relationships/image" Target="../media/image93.emf"/><Relationship Id="rId2" Type="http://schemas.openxmlformats.org/officeDocument/2006/relationships/notesSlide" Target="../notesSlides/notesSlide37.xml"/><Relationship Id="rId1" Type="http://schemas.openxmlformats.org/officeDocument/2006/relationships/slideLayout" Target="../slideLayouts/slideLayout13.xml"/><Relationship Id="rId6" Type="http://schemas.openxmlformats.org/officeDocument/2006/relationships/image" Target="../media/image92.emf"/><Relationship Id="rId5" Type="http://schemas.openxmlformats.org/officeDocument/2006/relationships/image" Target="../media/image91.jpg"/><Relationship Id="rId4" Type="http://schemas.openxmlformats.org/officeDocument/2006/relationships/image" Target="../media/image90.emf"/></Relationships>
</file>

<file path=ppt/slides/_rels/slide48.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9.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49.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0.jpeg"/><Relationship Id="rId7" Type="http://schemas.openxmlformats.org/officeDocument/2006/relationships/image" Target="../media/image15.jpeg"/><Relationship Id="rId2" Type="http://schemas.openxmlformats.org/officeDocument/2006/relationships/notesSlide" Target="../notesSlides/notesSlide38.xml"/><Relationship Id="rId1" Type="http://schemas.openxmlformats.org/officeDocument/2006/relationships/slideLayout" Target="../slideLayouts/slideLayout6.xml"/><Relationship Id="rId6" Type="http://schemas.openxmlformats.org/officeDocument/2006/relationships/image" Target="../media/image25.jpeg"/><Relationship Id="rId5" Type="http://schemas.openxmlformats.org/officeDocument/2006/relationships/image" Target="../media/image26.jpeg"/><Relationship Id="rId4" Type="http://schemas.openxmlformats.org/officeDocument/2006/relationships/image" Target="../media/image94.jpeg"/></Relationships>
</file>

<file path=ppt/slides/_rels/slide5.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emf"/><Relationship Id="rId7" Type="http://schemas.openxmlformats.org/officeDocument/2006/relationships/image" Target="../media/image20.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10" Type="http://schemas.openxmlformats.org/officeDocument/2006/relationships/image" Target="../media/image22.jpeg"/><Relationship Id="rId4" Type="http://schemas.openxmlformats.org/officeDocument/2006/relationships/image" Target="../media/image17.jpeg"/><Relationship Id="rId9" Type="http://schemas.openxmlformats.org/officeDocument/2006/relationships/image" Target="../media/image12.jpeg"/></Relationships>
</file>

<file path=ppt/slides/_rels/slide50.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39.xml"/><Relationship Id="rId1" Type="http://schemas.openxmlformats.org/officeDocument/2006/relationships/slideLayout" Target="../slideLayouts/slideLayout6.xml"/><Relationship Id="rId6" Type="http://schemas.openxmlformats.org/officeDocument/2006/relationships/image" Target="../media/image97.png"/><Relationship Id="rId5" Type="http://schemas.openxmlformats.org/officeDocument/2006/relationships/image" Target="../media/image96.emf"/><Relationship Id="rId4" Type="http://schemas.openxmlformats.org/officeDocument/2006/relationships/image" Target="../media/image34.emf"/></Relationships>
</file>

<file path=ppt/slides/_rels/slide51.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jp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40.xml"/><Relationship Id="rId1" Type="http://schemas.openxmlformats.org/officeDocument/2006/relationships/slideLayout" Target="../slideLayouts/slideLayout3.xml"/><Relationship Id="rId4" Type="http://schemas.openxmlformats.org/officeDocument/2006/relationships/image" Target="../media/image101.jpg"/></Relationships>
</file>

<file path=ppt/slides/_rels/slide53.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41.xml"/><Relationship Id="rId1" Type="http://schemas.openxmlformats.org/officeDocument/2006/relationships/slideLayout" Target="../slideLayouts/slideLayout6.xml"/><Relationship Id="rId6" Type="http://schemas.openxmlformats.org/officeDocument/2006/relationships/image" Target="../media/image105.jpeg"/><Relationship Id="rId5" Type="http://schemas.openxmlformats.org/officeDocument/2006/relationships/image" Target="../media/image104.jpg"/><Relationship Id="rId4" Type="http://schemas.openxmlformats.org/officeDocument/2006/relationships/image" Target="../media/image103.jpeg"/></Relationships>
</file>

<file path=ppt/slides/_rels/slide54.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9.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55.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08.jp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109.emf"/></Relationships>
</file>

<file path=ppt/slides/_rels/slide58.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11.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image" Target="../media/image16.emf"/><Relationship Id="rId1" Type="http://schemas.openxmlformats.org/officeDocument/2006/relationships/slideLayout" Target="../slideLayouts/slideLayout8.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 Id="rId9" Type="http://schemas.openxmlformats.org/officeDocument/2006/relationships/image" Target="../media/image22.jpeg"/></Relationships>
</file>

<file path=ppt/slides/_rels/slide60.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9.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64.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jpeg"/><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jpg"/><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3" Type="http://schemas.openxmlformats.org/officeDocument/2006/relationships/image" Target="../media/image121.png"/><Relationship Id="rId7" Type="http://schemas.openxmlformats.org/officeDocument/2006/relationships/image" Target="../media/image125.png"/><Relationship Id="rId2" Type="http://schemas.openxmlformats.org/officeDocument/2006/relationships/image" Target="../media/image120.png"/><Relationship Id="rId1" Type="http://schemas.openxmlformats.org/officeDocument/2006/relationships/slideLayout" Target="../slideLayouts/slideLayout8.xml"/><Relationship Id="rId6" Type="http://schemas.openxmlformats.org/officeDocument/2006/relationships/image" Target="../media/image124.png"/><Relationship Id="rId5" Type="http://schemas.openxmlformats.org/officeDocument/2006/relationships/image" Target="../media/image123.png"/><Relationship Id="rId4" Type="http://schemas.openxmlformats.org/officeDocument/2006/relationships/image" Target="../media/image122.png"/></Relationships>
</file>

<file path=ppt/slides/_rels/slide68.xml.rels><?xml version="1.0" encoding="UTF-8" standalone="yes"?>
<Relationships xmlns="http://schemas.openxmlformats.org/package/2006/relationships"><Relationship Id="rId2" Type="http://schemas.openxmlformats.org/officeDocument/2006/relationships/image" Target="../media/image126.jp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27.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8.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27.jpe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rocky island in the middle of a body of water&#10;&#10;Description automatically generated">
            <a:extLst>
              <a:ext uri="{FF2B5EF4-FFF2-40B4-BE49-F238E27FC236}">
                <a16:creationId xmlns:a16="http://schemas.microsoft.com/office/drawing/2014/main" id="{5E96CBE5-803B-4998-83ED-6A184FC9DCB8}"/>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l="5426" r="10768"/>
          <a:stretch/>
        </p:blipFill>
        <p:spPr>
          <a:xfrm>
            <a:off x="4956175" y="0"/>
            <a:ext cx="7235825" cy="6858000"/>
          </a:xfrm>
        </p:spPr>
      </p:pic>
      <p:sp>
        <p:nvSpPr>
          <p:cNvPr id="24" name="Title 23">
            <a:extLst>
              <a:ext uri="{FF2B5EF4-FFF2-40B4-BE49-F238E27FC236}">
                <a16:creationId xmlns:a16="http://schemas.microsoft.com/office/drawing/2014/main" id="{2A4FF4FA-1AC6-4703-A792-861E94A51B8B}"/>
              </a:ext>
            </a:extLst>
          </p:cNvPr>
          <p:cNvSpPr>
            <a:spLocks noGrp="1"/>
          </p:cNvSpPr>
          <p:nvPr>
            <p:ph type="ctrTitle"/>
          </p:nvPr>
        </p:nvSpPr>
        <p:spPr>
          <a:xfrm>
            <a:off x="557784" y="1184488"/>
            <a:ext cx="3929873" cy="2244512"/>
          </a:xfrm>
        </p:spPr>
        <p:txBody>
          <a:bodyPr/>
          <a:lstStyle/>
          <a:p>
            <a:r>
              <a:rPr lang="en-US" sz="6000" dirty="0"/>
              <a:t>Farallon Islands  </a:t>
            </a:r>
            <a:br>
              <a:rPr lang="en-US" dirty="0"/>
            </a:br>
            <a:r>
              <a:rPr lang="en-US" sz="2400" dirty="0"/>
              <a:t>National Wildlife Refuge</a:t>
            </a:r>
            <a:endParaRPr lang="en-US" dirty="0"/>
          </a:p>
        </p:txBody>
      </p:sp>
      <p:sp>
        <p:nvSpPr>
          <p:cNvPr id="25" name="Subtitle 24">
            <a:extLst>
              <a:ext uri="{FF2B5EF4-FFF2-40B4-BE49-F238E27FC236}">
                <a16:creationId xmlns:a16="http://schemas.microsoft.com/office/drawing/2014/main" id="{78C04B31-1730-4649-ADAC-7464FF6F536F}"/>
              </a:ext>
            </a:extLst>
          </p:cNvPr>
          <p:cNvSpPr>
            <a:spLocks noGrp="1"/>
          </p:cNvSpPr>
          <p:nvPr>
            <p:ph type="subTitle" idx="1"/>
          </p:nvPr>
        </p:nvSpPr>
        <p:spPr>
          <a:xfrm>
            <a:off x="1291904" y="3868684"/>
            <a:ext cx="3195754" cy="910244"/>
          </a:xfrm>
        </p:spPr>
        <p:txBody>
          <a:bodyPr/>
          <a:lstStyle/>
          <a:p>
            <a:r>
              <a:rPr lang="en-US" dirty="0"/>
              <a:t>Invasive House Mice Eradication Project</a:t>
            </a:r>
          </a:p>
        </p:txBody>
      </p:sp>
      <p:sp>
        <p:nvSpPr>
          <p:cNvPr id="55" name="Rectangle 54">
            <a:extLst>
              <a:ext uri="{FF2B5EF4-FFF2-40B4-BE49-F238E27FC236}">
                <a16:creationId xmlns:a16="http://schemas.microsoft.com/office/drawing/2014/main" id="{9B297087-F320-4C25-ACC0-67460FE3A314}"/>
              </a:ext>
            </a:extLst>
          </p:cNvPr>
          <p:cNvSpPr/>
          <p:nvPr/>
        </p:nvSpPr>
        <p:spPr>
          <a:xfrm>
            <a:off x="4910049" y="-27432"/>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989773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95D8955-5F6F-45DD-BF20-02BD0B1CC3FC}"/>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97DD4CFE-561B-4E06-94C1-E0A231107A3E}"/>
              </a:ext>
            </a:extLst>
          </p:cNvPr>
          <p:cNvPicPr>
            <a:picLocks noChangeAspect="1"/>
          </p:cNvPicPr>
          <p:nvPr/>
        </p:nvPicPr>
        <p:blipFill rotWithShape="1">
          <a:blip r:embed="rId3">
            <a:extLst>
              <a:ext uri="{28A0092B-C50C-407E-A947-70E740481C1C}">
                <a14:useLocalDpi xmlns:a14="http://schemas.microsoft.com/office/drawing/2010/main" val="0"/>
              </a:ext>
            </a:extLst>
          </a:blip>
          <a:srcRect b="4038"/>
          <a:stretch/>
        </p:blipFill>
        <p:spPr>
          <a:xfrm>
            <a:off x="9090778" y="0"/>
            <a:ext cx="3101222" cy="3716323"/>
          </a:xfrm>
          <a:prstGeom prst="rect">
            <a:avLst/>
          </a:prstGeom>
        </p:spPr>
      </p:pic>
      <p:pic>
        <p:nvPicPr>
          <p:cNvPr id="8" name="Picture 7">
            <a:extLst>
              <a:ext uri="{FF2B5EF4-FFF2-40B4-BE49-F238E27FC236}">
                <a16:creationId xmlns:a16="http://schemas.microsoft.com/office/drawing/2014/main" id="{E7ABF2E9-8607-48CE-B123-6C647EE7BAD1}"/>
              </a:ext>
            </a:extLst>
          </p:cNvPr>
          <p:cNvPicPr>
            <a:picLocks noChangeAspect="1"/>
          </p:cNvPicPr>
          <p:nvPr/>
        </p:nvPicPr>
        <p:blipFill rotWithShape="1">
          <a:blip r:embed="rId4">
            <a:extLst>
              <a:ext uri="{28A0092B-C50C-407E-A947-70E740481C1C}">
                <a14:useLocalDpi xmlns:a14="http://schemas.microsoft.com/office/drawing/2010/main" val="0"/>
              </a:ext>
            </a:extLst>
          </a:blip>
          <a:srcRect l="10751" b="4038"/>
          <a:stretch/>
        </p:blipFill>
        <p:spPr>
          <a:xfrm>
            <a:off x="3101223" y="0"/>
            <a:ext cx="5866978" cy="3716323"/>
          </a:xfrm>
          <a:prstGeom prst="rect">
            <a:avLst/>
          </a:prstGeom>
        </p:spPr>
      </p:pic>
      <p:pic>
        <p:nvPicPr>
          <p:cNvPr id="14" name="Picture 13">
            <a:extLst>
              <a:ext uri="{FF2B5EF4-FFF2-40B4-BE49-F238E27FC236}">
                <a16:creationId xmlns:a16="http://schemas.microsoft.com/office/drawing/2014/main" id="{E4AD86C5-514C-459D-A4FA-5AF27858DC5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16189" r="1000" b="39811"/>
          <a:stretch/>
        </p:blipFill>
        <p:spPr>
          <a:xfrm>
            <a:off x="3139438" y="3840480"/>
            <a:ext cx="9052562" cy="3017519"/>
          </a:xfrm>
          <a:prstGeom prst="rect">
            <a:avLst/>
          </a:prstGeom>
        </p:spPr>
      </p:pic>
      <p:sp>
        <p:nvSpPr>
          <p:cNvPr id="4" name="Content Placeholder 3">
            <a:extLst>
              <a:ext uri="{FF2B5EF4-FFF2-40B4-BE49-F238E27FC236}">
                <a16:creationId xmlns:a16="http://schemas.microsoft.com/office/drawing/2014/main" id="{AD1C8E00-C7F0-4EB4-ADE0-712996174AD7}"/>
              </a:ext>
            </a:extLst>
          </p:cNvPr>
          <p:cNvSpPr>
            <a:spLocks noGrp="1"/>
          </p:cNvSpPr>
          <p:nvPr>
            <p:ph idx="1"/>
          </p:nvPr>
        </p:nvSpPr>
        <p:spPr>
          <a:xfrm>
            <a:off x="303945" y="722376"/>
            <a:ext cx="2457005" cy="5571077"/>
          </a:xfrm>
        </p:spPr>
        <p:txBody>
          <a:bodyPr>
            <a:normAutofit/>
          </a:bodyPr>
          <a:lstStyle/>
          <a:p>
            <a:pPr>
              <a:lnSpc>
                <a:spcPct val="100000"/>
              </a:lnSpc>
              <a:spcBef>
                <a:spcPts val="1200"/>
              </a:spcBef>
            </a:pPr>
            <a:r>
              <a:rPr lang="en-US" sz="2000" dirty="0"/>
              <a:t>Early to mid-20th century</a:t>
            </a:r>
          </a:p>
          <a:p>
            <a:pPr lvl="1">
              <a:lnSpc>
                <a:spcPct val="100000"/>
              </a:lnSpc>
              <a:spcBef>
                <a:spcPts val="1200"/>
              </a:spcBef>
            </a:pPr>
            <a:r>
              <a:rPr lang="en-US" sz="1600" dirty="0"/>
              <a:t>Lighthouse keepers</a:t>
            </a:r>
          </a:p>
          <a:p>
            <a:pPr lvl="1">
              <a:lnSpc>
                <a:spcPct val="100000"/>
              </a:lnSpc>
              <a:spcBef>
                <a:spcPts val="1200"/>
              </a:spcBef>
            </a:pPr>
            <a:r>
              <a:rPr lang="en-US" sz="1600" dirty="0"/>
              <a:t>U.S. Navy radio station</a:t>
            </a:r>
          </a:p>
          <a:p>
            <a:pPr>
              <a:lnSpc>
                <a:spcPct val="100000"/>
              </a:lnSpc>
              <a:spcBef>
                <a:spcPts val="1200"/>
              </a:spcBef>
            </a:pPr>
            <a:r>
              <a:rPr lang="en-US" sz="2000" dirty="0"/>
              <a:t>1969 – present</a:t>
            </a:r>
          </a:p>
          <a:p>
            <a:pPr lvl="1">
              <a:lnSpc>
                <a:spcPct val="100000"/>
              </a:lnSpc>
              <a:spcBef>
                <a:spcPts val="1200"/>
              </a:spcBef>
            </a:pPr>
            <a:r>
              <a:rPr lang="en-US" sz="1600" dirty="0"/>
              <a:t>South Farallon Islands added to the Farallon Islands National Wildlife Refuge</a:t>
            </a:r>
          </a:p>
          <a:p>
            <a:pPr lvl="1"/>
            <a:r>
              <a:rPr lang="en-US" sz="1600" dirty="0"/>
              <a:t>Stewardship, long-term monitoring, and research of island ecosystem</a:t>
            </a:r>
          </a:p>
        </p:txBody>
      </p:sp>
      <p:sp>
        <p:nvSpPr>
          <p:cNvPr id="9" name="Rectangle 8">
            <a:extLst>
              <a:ext uri="{FF2B5EF4-FFF2-40B4-BE49-F238E27FC236}">
                <a16:creationId xmlns:a16="http://schemas.microsoft.com/office/drawing/2014/main" id="{83E5B891-B077-4922-A1A6-50F6D9845DF4}"/>
              </a:ext>
            </a:extLst>
          </p:cNvPr>
          <p:cNvSpPr/>
          <p:nvPr/>
        </p:nvSpPr>
        <p:spPr>
          <a:xfrm>
            <a:off x="3048689" y="0"/>
            <a:ext cx="91440" cy="685800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268571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B8834B6-B1B9-457C-8327-6F363C9AF85C}"/>
              </a:ext>
            </a:extLst>
          </p:cNvPr>
          <p:cNvSpPr/>
          <p:nvPr/>
        </p:nvSpPr>
        <p:spPr>
          <a:xfrm>
            <a:off x="3115160" y="0"/>
            <a:ext cx="9134856" cy="6858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28A353CA-520E-4EC2-9A0C-D3FF8780028E}"/>
              </a:ext>
            </a:extLst>
          </p:cNvPr>
          <p:cNvPicPr>
            <a:picLocks noChangeAspect="1"/>
          </p:cNvPicPr>
          <p:nvPr/>
        </p:nvPicPr>
        <p:blipFill rotWithShape="1">
          <a:blip r:embed="rId3" cstate="print">
            <a:alphaModFix amt="85000"/>
            <a:extLst>
              <a:ext uri="{28A0092B-C50C-407E-A947-70E740481C1C}">
                <a14:useLocalDpi xmlns:a14="http://schemas.microsoft.com/office/drawing/2010/main" val="0"/>
              </a:ext>
            </a:extLst>
          </a:blip>
          <a:srcRect l="6611" t="-10185" r="4078" b="10185"/>
          <a:stretch/>
        </p:blipFill>
        <p:spPr>
          <a:xfrm>
            <a:off x="3138352" y="-754"/>
            <a:ext cx="9111664" cy="6858754"/>
          </a:xfrm>
          <a:prstGeom prst="rect">
            <a:avLst/>
          </a:prstGeom>
        </p:spPr>
      </p:pic>
      <p:sp>
        <p:nvSpPr>
          <p:cNvPr id="2" name="TextBox 1"/>
          <p:cNvSpPr txBox="1"/>
          <p:nvPr/>
        </p:nvSpPr>
        <p:spPr>
          <a:xfrm>
            <a:off x="3899376" y="680349"/>
            <a:ext cx="4393247" cy="3447098"/>
          </a:xfrm>
          <a:prstGeom prst="rect">
            <a:avLst/>
          </a:prstGeom>
          <a:noFill/>
        </p:spPr>
        <p:txBody>
          <a:bodyPr wrap="square" lIns="182880" tIns="274320" rIns="182880" bIns="182880" rtlCol="0">
            <a:spAutoFit/>
          </a:bodyPr>
          <a:lstStyle/>
          <a:p>
            <a:pPr marL="182880" indent="-182880">
              <a:spcBef>
                <a:spcPts val="1200"/>
              </a:spcBef>
              <a:buClr>
                <a:srgbClr val="F1730C"/>
              </a:buClr>
              <a:buFont typeface="Arial" panose="020B0604020202020204" pitchFamily="34" charset="0"/>
              <a:buChar char="•"/>
            </a:pPr>
            <a:r>
              <a:rPr lang="en-US" dirty="0"/>
              <a:t>Breeding seabird populations, demographics, ecology</a:t>
            </a:r>
          </a:p>
          <a:p>
            <a:pPr marL="182880" indent="-182880">
              <a:spcBef>
                <a:spcPts val="1200"/>
              </a:spcBef>
              <a:buClr>
                <a:srgbClr val="F1730C"/>
              </a:buClr>
              <a:buFont typeface="Arial" panose="020B0604020202020204" pitchFamily="34" charset="0"/>
              <a:buChar char="•"/>
            </a:pPr>
            <a:r>
              <a:rPr lang="en-US" dirty="0"/>
              <a:t>Pinniped populations and demographics</a:t>
            </a:r>
          </a:p>
          <a:p>
            <a:pPr marL="182880" indent="-182880">
              <a:spcBef>
                <a:spcPts val="1200"/>
              </a:spcBef>
              <a:buClr>
                <a:srgbClr val="F1730C"/>
              </a:buClr>
              <a:buFont typeface="Arial" panose="020B0604020202020204" pitchFamily="34" charset="0"/>
              <a:buChar char="•"/>
            </a:pPr>
            <a:r>
              <a:rPr lang="en-US" dirty="0"/>
              <a:t>Migrant birds</a:t>
            </a:r>
          </a:p>
          <a:p>
            <a:pPr marL="182880" indent="-182880">
              <a:spcBef>
                <a:spcPts val="1200"/>
              </a:spcBef>
              <a:buClr>
                <a:srgbClr val="F1730C"/>
              </a:buClr>
              <a:buFont typeface="Arial" panose="020B0604020202020204" pitchFamily="34" charset="0"/>
              <a:buChar char="•"/>
            </a:pPr>
            <a:r>
              <a:rPr lang="en-US" dirty="0"/>
              <a:t>Seabird predation</a:t>
            </a:r>
          </a:p>
          <a:p>
            <a:pPr marL="182880" indent="-182880">
              <a:spcBef>
                <a:spcPts val="1200"/>
              </a:spcBef>
              <a:buClr>
                <a:srgbClr val="F1730C"/>
              </a:buClr>
              <a:buFont typeface="Arial" panose="020B0604020202020204" pitchFamily="34" charset="0"/>
              <a:buChar char="•"/>
            </a:pPr>
            <a:r>
              <a:rPr lang="en-US" dirty="0"/>
              <a:t>Migrant burrowing owls </a:t>
            </a:r>
          </a:p>
          <a:p>
            <a:pPr marL="182880" indent="-182880">
              <a:spcBef>
                <a:spcPts val="1200"/>
              </a:spcBef>
              <a:buClr>
                <a:srgbClr val="F1730C"/>
              </a:buClr>
              <a:buFont typeface="Arial" panose="020B0604020202020204" pitchFamily="34" charset="0"/>
              <a:buChar char="•"/>
            </a:pPr>
            <a:r>
              <a:rPr lang="en-US" dirty="0"/>
              <a:t>Arboreal salamanders</a:t>
            </a:r>
            <a:endParaRPr lang="en-US" sz="600" dirty="0"/>
          </a:p>
        </p:txBody>
      </p:sp>
      <p:sp>
        <p:nvSpPr>
          <p:cNvPr id="6" name="Content Placeholder 5">
            <a:extLst>
              <a:ext uri="{FF2B5EF4-FFF2-40B4-BE49-F238E27FC236}">
                <a16:creationId xmlns:a16="http://schemas.microsoft.com/office/drawing/2014/main" id="{B8911AD2-5590-4D68-B4EE-1C351B643805}"/>
              </a:ext>
            </a:extLst>
          </p:cNvPr>
          <p:cNvSpPr>
            <a:spLocks noGrp="1"/>
          </p:cNvSpPr>
          <p:nvPr>
            <p:ph idx="1"/>
          </p:nvPr>
        </p:nvSpPr>
        <p:spPr>
          <a:xfrm>
            <a:off x="303945" y="4127447"/>
            <a:ext cx="2613426" cy="2015242"/>
          </a:xfrm>
        </p:spPr>
        <p:txBody>
          <a:bodyPr>
            <a:normAutofit/>
          </a:bodyPr>
          <a:lstStyle/>
          <a:p>
            <a:r>
              <a:rPr lang="en-US" sz="2000" dirty="0"/>
              <a:t>Today, our long-term data sets form </a:t>
            </a:r>
            <a:r>
              <a:rPr lang="en-US" sz="2000" b="1" u="sng" dirty="0"/>
              <a:t>baseline knowledge</a:t>
            </a:r>
            <a:r>
              <a:rPr lang="en-US" sz="2000" dirty="0"/>
              <a:t>.</a:t>
            </a:r>
          </a:p>
        </p:txBody>
      </p:sp>
      <p:sp>
        <p:nvSpPr>
          <p:cNvPr id="7" name="Text Placeholder 6">
            <a:extLst>
              <a:ext uri="{FF2B5EF4-FFF2-40B4-BE49-F238E27FC236}">
                <a16:creationId xmlns:a16="http://schemas.microsoft.com/office/drawing/2014/main" id="{699835B1-F3A0-4A2F-AD39-E73613186322}"/>
              </a:ext>
            </a:extLst>
          </p:cNvPr>
          <p:cNvSpPr>
            <a:spLocks noGrp="1"/>
          </p:cNvSpPr>
          <p:nvPr>
            <p:ph type="body" sz="quarter" idx="13"/>
          </p:nvPr>
        </p:nvSpPr>
        <p:spPr>
          <a:xfrm>
            <a:off x="303945" y="558485"/>
            <a:ext cx="2457005" cy="3568962"/>
          </a:xfrm>
        </p:spPr>
        <p:txBody>
          <a:bodyPr>
            <a:noAutofit/>
          </a:bodyPr>
          <a:lstStyle/>
          <a:p>
            <a:pPr>
              <a:lnSpc>
                <a:spcPct val="110000"/>
              </a:lnSpc>
            </a:pPr>
            <a:r>
              <a:rPr lang="en-US" dirty="0"/>
              <a:t>Research and Monitoring on the Island for 50+ Years</a:t>
            </a:r>
          </a:p>
        </p:txBody>
      </p:sp>
      <p:sp>
        <p:nvSpPr>
          <p:cNvPr id="3" name="TextBox 2">
            <a:extLst>
              <a:ext uri="{FF2B5EF4-FFF2-40B4-BE49-F238E27FC236}">
                <a16:creationId xmlns:a16="http://schemas.microsoft.com/office/drawing/2014/main" id="{00AD1C91-33BA-4BB8-B072-EB64EF650796}"/>
              </a:ext>
            </a:extLst>
          </p:cNvPr>
          <p:cNvSpPr txBox="1"/>
          <p:nvPr/>
        </p:nvSpPr>
        <p:spPr>
          <a:xfrm>
            <a:off x="8292623" y="916068"/>
            <a:ext cx="3224792" cy="2092881"/>
          </a:xfrm>
          <a:prstGeom prst="rect">
            <a:avLst/>
          </a:prstGeom>
          <a:noFill/>
        </p:spPr>
        <p:txBody>
          <a:bodyPr wrap="square" rtlCol="0">
            <a:spAutoFit/>
          </a:bodyPr>
          <a:lstStyle/>
          <a:p>
            <a:pPr marL="182880" indent="-182880">
              <a:spcBef>
                <a:spcPts val="1200"/>
              </a:spcBef>
              <a:buClr>
                <a:srgbClr val="F1730C"/>
              </a:buClr>
              <a:buFont typeface="Arial" panose="020B0604020202020204" pitchFamily="34" charset="0"/>
              <a:buChar char="•"/>
            </a:pPr>
            <a:r>
              <a:rPr lang="en-US" dirty="0"/>
              <a:t>Farallon camel crickets</a:t>
            </a:r>
          </a:p>
          <a:p>
            <a:pPr marL="182880" indent="-182880">
              <a:spcBef>
                <a:spcPts val="1200"/>
              </a:spcBef>
              <a:buClr>
                <a:srgbClr val="F1730C"/>
              </a:buClr>
              <a:buFont typeface="Arial" panose="020B0604020202020204" pitchFamily="34" charset="0"/>
              <a:buChar char="•"/>
            </a:pPr>
            <a:r>
              <a:rPr lang="en-US" dirty="0"/>
              <a:t>Vegetation</a:t>
            </a:r>
          </a:p>
          <a:p>
            <a:pPr marL="182880" indent="-182880">
              <a:spcBef>
                <a:spcPts val="1200"/>
              </a:spcBef>
              <a:buClr>
                <a:srgbClr val="F1730C"/>
              </a:buClr>
              <a:buFont typeface="Arial" panose="020B0604020202020204" pitchFamily="34" charset="0"/>
              <a:buChar char="•"/>
            </a:pPr>
            <a:r>
              <a:rPr lang="en-US" dirty="0"/>
              <a:t>Cetaceans </a:t>
            </a:r>
          </a:p>
          <a:p>
            <a:pPr marL="182880" indent="-182880">
              <a:spcBef>
                <a:spcPts val="1200"/>
              </a:spcBef>
              <a:buClr>
                <a:srgbClr val="F1730C"/>
              </a:buClr>
              <a:buFont typeface="Arial" panose="020B0604020202020204" pitchFamily="34" charset="0"/>
              <a:buChar char="•"/>
            </a:pPr>
            <a:r>
              <a:rPr lang="en-US" dirty="0"/>
              <a:t>White sharks</a:t>
            </a:r>
          </a:p>
          <a:p>
            <a:pPr marL="182880" indent="-182880">
              <a:spcBef>
                <a:spcPts val="1200"/>
              </a:spcBef>
              <a:buClr>
                <a:srgbClr val="F1730C"/>
              </a:buClr>
              <a:buFont typeface="Arial" panose="020B0604020202020204" pitchFamily="34" charset="0"/>
              <a:buChar char="•"/>
            </a:pPr>
            <a:r>
              <a:rPr lang="en-US" dirty="0"/>
              <a:t>Intertidal communities</a:t>
            </a:r>
          </a:p>
        </p:txBody>
      </p:sp>
      <p:sp>
        <p:nvSpPr>
          <p:cNvPr id="10" name="Rectangle 9">
            <a:extLst>
              <a:ext uri="{FF2B5EF4-FFF2-40B4-BE49-F238E27FC236}">
                <a16:creationId xmlns:a16="http://schemas.microsoft.com/office/drawing/2014/main" id="{C3537333-29AC-4D55-A4FE-B3216335FC53}"/>
              </a:ext>
            </a:extLst>
          </p:cNvPr>
          <p:cNvSpPr/>
          <p:nvPr/>
        </p:nvSpPr>
        <p:spPr>
          <a:xfrm>
            <a:off x="3048689" y="0"/>
            <a:ext cx="91440" cy="685800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01122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3D541DC-C0ED-443B-B399-87ED622FDAC9}"/>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4936" t="13568" r="32384" b="20259"/>
          <a:stretch/>
        </p:blipFill>
        <p:spPr>
          <a:xfrm>
            <a:off x="3136829" y="4192652"/>
            <a:ext cx="2885366" cy="2158819"/>
          </a:xfrm>
          <a:prstGeom prst="rect">
            <a:avLst/>
          </a:prstGeom>
        </p:spPr>
      </p:pic>
      <p:pic>
        <p:nvPicPr>
          <p:cNvPr id="5" name="Picture 4"/>
          <p:cNvPicPr>
            <a:picLocks noChangeAspect="1"/>
          </p:cNvPicPr>
          <p:nvPr/>
        </p:nvPicPr>
        <p:blipFill>
          <a:blip r:embed="rId4"/>
          <a:stretch>
            <a:fillRect/>
          </a:stretch>
        </p:blipFill>
        <p:spPr>
          <a:xfrm>
            <a:off x="6046456" y="4192652"/>
            <a:ext cx="3235918" cy="2158819"/>
          </a:xfrm>
          <a:prstGeom prst="rect">
            <a:avLst/>
          </a:prstGeom>
        </p:spPr>
      </p:pic>
      <p:sp>
        <p:nvSpPr>
          <p:cNvPr id="7" name="Content Placeholder 6">
            <a:extLst>
              <a:ext uri="{FF2B5EF4-FFF2-40B4-BE49-F238E27FC236}">
                <a16:creationId xmlns:a16="http://schemas.microsoft.com/office/drawing/2014/main" id="{0D4985A8-D4D0-4F77-87F7-81F7B7767624}"/>
              </a:ext>
            </a:extLst>
          </p:cNvPr>
          <p:cNvSpPr>
            <a:spLocks noGrp="1"/>
          </p:cNvSpPr>
          <p:nvPr>
            <p:ph idx="1"/>
          </p:nvPr>
        </p:nvSpPr>
        <p:spPr>
          <a:xfrm>
            <a:off x="3388048" y="1107995"/>
            <a:ext cx="8533877" cy="2984820"/>
          </a:xfrm>
        </p:spPr>
        <p:txBody>
          <a:bodyPr numCol="2">
            <a:normAutofit/>
          </a:bodyPr>
          <a:lstStyle/>
          <a:p>
            <a:pPr lvl="1">
              <a:spcBef>
                <a:spcPts val="600"/>
              </a:spcBef>
            </a:pPr>
            <a:r>
              <a:rPr lang="en-US" sz="1600" dirty="0">
                <a:latin typeface="+mn-lt"/>
              </a:rPr>
              <a:t>House mouse density estimate</a:t>
            </a:r>
          </a:p>
          <a:p>
            <a:pPr lvl="1">
              <a:spcBef>
                <a:spcPts val="600"/>
              </a:spcBef>
            </a:pPr>
            <a:r>
              <a:rPr lang="en-US" sz="1600" dirty="0">
                <a:latin typeface="+mn-lt"/>
              </a:rPr>
              <a:t>Bait palatability and preference trials</a:t>
            </a:r>
          </a:p>
          <a:p>
            <a:pPr lvl="1">
              <a:spcBef>
                <a:spcPts val="600"/>
              </a:spcBef>
            </a:pPr>
            <a:r>
              <a:rPr lang="en-US" sz="1600" dirty="0">
                <a:latin typeface="+mn-lt"/>
              </a:rPr>
              <a:t>Bait exposure rates (efficacy)</a:t>
            </a:r>
          </a:p>
          <a:p>
            <a:pPr lvl="1">
              <a:spcBef>
                <a:spcPts val="600"/>
              </a:spcBef>
            </a:pPr>
            <a:r>
              <a:rPr lang="en-US" sz="1600" dirty="0">
                <a:latin typeface="+mn-lt"/>
              </a:rPr>
              <a:t>Bait station field test</a:t>
            </a:r>
          </a:p>
          <a:p>
            <a:pPr lvl="1">
              <a:spcBef>
                <a:spcPts val="600"/>
              </a:spcBef>
            </a:pPr>
            <a:r>
              <a:rPr lang="en-US" sz="1600" dirty="0">
                <a:latin typeface="+mn-lt"/>
              </a:rPr>
              <a:t>Mapping of accessible and sensitive areas</a:t>
            </a:r>
          </a:p>
          <a:p>
            <a:pPr lvl="1">
              <a:spcBef>
                <a:spcPts val="600"/>
              </a:spcBef>
            </a:pPr>
            <a:r>
              <a:rPr lang="en-US" sz="1600" dirty="0">
                <a:latin typeface="+mn-lt"/>
              </a:rPr>
              <a:t>Collection of mouse samples and genetic analysis</a:t>
            </a:r>
          </a:p>
          <a:p>
            <a:pPr lvl="1">
              <a:spcBef>
                <a:spcPts val="600"/>
              </a:spcBef>
            </a:pPr>
            <a:r>
              <a:rPr lang="en-US" sz="1600" dirty="0">
                <a:latin typeface="+mn-lt"/>
              </a:rPr>
              <a:t>Bait degradation trials</a:t>
            </a:r>
          </a:p>
          <a:p>
            <a:pPr lvl="1">
              <a:spcBef>
                <a:spcPts val="600"/>
              </a:spcBef>
            </a:pPr>
            <a:r>
              <a:rPr lang="en-US" sz="1600" dirty="0">
                <a:latin typeface="+mn-lt"/>
              </a:rPr>
              <a:t>Gull hazing trials</a:t>
            </a:r>
          </a:p>
          <a:p>
            <a:pPr lvl="1">
              <a:spcBef>
                <a:spcPts val="600"/>
              </a:spcBef>
            </a:pPr>
            <a:r>
              <a:rPr lang="en-US" sz="1600" dirty="0">
                <a:latin typeface="+mn-lt"/>
              </a:rPr>
              <a:t>Gull risk assessment</a:t>
            </a:r>
          </a:p>
          <a:p>
            <a:pPr lvl="1">
              <a:spcBef>
                <a:spcPts val="600"/>
              </a:spcBef>
            </a:pPr>
            <a:r>
              <a:rPr lang="en-US" sz="1600" dirty="0">
                <a:latin typeface="+mn-lt"/>
              </a:rPr>
              <a:t>Impacts of mice on ashy storm-petrels</a:t>
            </a:r>
          </a:p>
          <a:p>
            <a:pPr lvl="1">
              <a:spcBef>
                <a:spcPts val="600"/>
              </a:spcBef>
            </a:pPr>
            <a:r>
              <a:rPr lang="en-US" sz="1600" dirty="0">
                <a:latin typeface="+mn-lt"/>
              </a:rPr>
              <a:t>House mouse diet</a:t>
            </a:r>
          </a:p>
          <a:p>
            <a:pPr lvl="1">
              <a:spcBef>
                <a:spcPts val="600"/>
              </a:spcBef>
            </a:pPr>
            <a:r>
              <a:rPr lang="en-US" sz="1600" dirty="0">
                <a:latin typeface="+mn-lt"/>
              </a:rPr>
              <a:t>Salamander hazard study</a:t>
            </a:r>
          </a:p>
          <a:p>
            <a:pPr lvl="1">
              <a:spcBef>
                <a:spcPts val="600"/>
              </a:spcBef>
            </a:pPr>
            <a:r>
              <a:rPr lang="en-US" sz="1600" dirty="0">
                <a:latin typeface="+mn-lt"/>
              </a:rPr>
              <a:t>Conservation measures: Seabird, salamander, cricket, burrowing owl, plant populations</a:t>
            </a:r>
          </a:p>
          <a:p>
            <a:pPr lvl="1">
              <a:spcBef>
                <a:spcPts val="600"/>
              </a:spcBef>
            </a:pPr>
            <a:r>
              <a:rPr lang="en-US" sz="1600" dirty="0">
                <a:latin typeface="+mn-lt"/>
              </a:rPr>
              <a:t>Black abalone survey</a:t>
            </a:r>
            <a:endParaRPr lang="en-US" dirty="0">
              <a:latin typeface="+mn-lt"/>
            </a:endParaRPr>
          </a:p>
        </p:txBody>
      </p:sp>
      <p:sp>
        <p:nvSpPr>
          <p:cNvPr id="8" name="Text Placeholder 7">
            <a:extLst>
              <a:ext uri="{FF2B5EF4-FFF2-40B4-BE49-F238E27FC236}">
                <a16:creationId xmlns:a16="http://schemas.microsoft.com/office/drawing/2014/main" id="{95AFAFAD-5291-4E96-8D8F-C2470A859284}"/>
              </a:ext>
            </a:extLst>
          </p:cNvPr>
          <p:cNvSpPr>
            <a:spLocks noGrp="1"/>
          </p:cNvSpPr>
          <p:nvPr>
            <p:ph type="body" sz="quarter" idx="13"/>
          </p:nvPr>
        </p:nvSpPr>
        <p:spPr>
          <a:xfrm>
            <a:off x="303945" y="558484"/>
            <a:ext cx="2622135" cy="1763687"/>
          </a:xfrm>
        </p:spPr>
        <p:txBody>
          <a:bodyPr>
            <a:normAutofit/>
          </a:bodyPr>
          <a:lstStyle/>
          <a:p>
            <a:r>
              <a:rPr lang="en-US" dirty="0"/>
              <a:t>Pre-Eradication Studies</a:t>
            </a:r>
          </a:p>
        </p:txBody>
      </p:sp>
      <p:pic>
        <p:nvPicPr>
          <p:cNvPr id="12" name="Picture 11">
            <a:extLst>
              <a:ext uri="{FF2B5EF4-FFF2-40B4-BE49-F238E27FC236}">
                <a16:creationId xmlns:a16="http://schemas.microsoft.com/office/drawing/2014/main" id="{56097676-EFA3-415B-A6AA-5A781A201D7C}"/>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9306634" y="4192652"/>
            <a:ext cx="2885366" cy="2163697"/>
          </a:xfrm>
          <a:prstGeom prst="rect">
            <a:avLst/>
          </a:prstGeom>
        </p:spPr>
      </p:pic>
      <p:sp>
        <p:nvSpPr>
          <p:cNvPr id="13" name="Rectangle 12">
            <a:extLst>
              <a:ext uri="{FF2B5EF4-FFF2-40B4-BE49-F238E27FC236}">
                <a16:creationId xmlns:a16="http://schemas.microsoft.com/office/drawing/2014/main" id="{A65B9E29-B3A6-4F7B-B15B-6D4DE684532A}"/>
              </a:ext>
            </a:extLst>
          </p:cNvPr>
          <p:cNvSpPr/>
          <p:nvPr/>
        </p:nvSpPr>
        <p:spPr>
          <a:xfrm>
            <a:off x="3048689" y="0"/>
            <a:ext cx="91440" cy="685800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a:extLst>
              <a:ext uri="{FF2B5EF4-FFF2-40B4-BE49-F238E27FC236}">
                <a16:creationId xmlns:a16="http://schemas.microsoft.com/office/drawing/2014/main" id="{D96D164B-BAF1-40B6-A8D5-13CB7C771CB3}"/>
              </a:ext>
            </a:extLst>
          </p:cNvPr>
          <p:cNvSpPr txBox="1"/>
          <p:nvPr/>
        </p:nvSpPr>
        <p:spPr>
          <a:xfrm>
            <a:off x="303946" y="2400493"/>
            <a:ext cx="2605680" cy="1763688"/>
          </a:xfrm>
          <a:prstGeom prst="rect">
            <a:avLst/>
          </a:prstGeom>
          <a:noFill/>
        </p:spPr>
        <p:txBody>
          <a:bodyPr wrap="square" rtlCol="0">
            <a:spAutoFit/>
          </a:bodyPr>
          <a:lstStyle/>
          <a:p>
            <a:pPr>
              <a:lnSpc>
                <a:spcPct val="110000"/>
              </a:lnSpc>
            </a:pPr>
            <a:r>
              <a:rPr lang="en-US" sz="2000" dirty="0">
                <a:solidFill>
                  <a:srgbClr val="F1730C"/>
                </a:solidFill>
                <a:latin typeface="Century Expanded LT Std" panose="02040604060705020304" pitchFamily="18" charset="0"/>
              </a:rPr>
              <a:t>Studies conducted to inform the Southeast Farallon Island invasive mouse eradication project</a:t>
            </a:r>
          </a:p>
        </p:txBody>
      </p:sp>
      <p:sp>
        <p:nvSpPr>
          <p:cNvPr id="2" name="TextBox 1">
            <a:extLst>
              <a:ext uri="{FF2B5EF4-FFF2-40B4-BE49-F238E27FC236}">
                <a16:creationId xmlns:a16="http://schemas.microsoft.com/office/drawing/2014/main" id="{6D116577-0A0B-412C-8BB8-75480AEA3300}"/>
              </a:ext>
            </a:extLst>
          </p:cNvPr>
          <p:cNvSpPr txBox="1"/>
          <p:nvPr/>
        </p:nvSpPr>
        <p:spPr>
          <a:xfrm>
            <a:off x="3549188" y="435428"/>
            <a:ext cx="8230454" cy="523220"/>
          </a:xfrm>
          <a:prstGeom prst="rect">
            <a:avLst/>
          </a:prstGeom>
          <a:noFill/>
        </p:spPr>
        <p:txBody>
          <a:bodyPr wrap="square" rtlCol="0">
            <a:spAutoFit/>
          </a:bodyPr>
          <a:lstStyle/>
          <a:p>
            <a:r>
              <a:rPr lang="en-US" sz="2800" dirty="0">
                <a:solidFill>
                  <a:srgbClr val="007698"/>
                </a:solidFill>
              </a:rPr>
              <a:t>More than </a:t>
            </a:r>
            <a:r>
              <a:rPr lang="en-US" sz="2800" dirty="0">
                <a:solidFill>
                  <a:srgbClr val="F1730C"/>
                </a:solidFill>
              </a:rPr>
              <a:t>### Studies </a:t>
            </a:r>
            <a:r>
              <a:rPr lang="en-US" sz="2800" dirty="0">
                <a:solidFill>
                  <a:srgbClr val="007698"/>
                </a:solidFill>
              </a:rPr>
              <a:t>Conducted</a:t>
            </a:r>
          </a:p>
        </p:txBody>
      </p:sp>
    </p:spTree>
    <p:extLst>
      <p:ext uri="{BB962C8B-B14F-4D97-AF65-F5344CB8AC3E}">
        <p14:creationId xmlns:p14="http://schemas.microsoft.com/office/powerpoint/2010/main" val="28871648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515600" cy="2852737"/>
          </a:xfrm>
        </p:spPr>
        <p:txBody>
          <a:bodyPr/>
          <a:lstStyle/>
          <a:p>
            <a:r>
              <a:rPr lang="en-US" dirty="0"/>
              <a:t>The Problem</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The effect of invasive house mice on Farallon Island</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32886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0" name="Straight Arrow Connector 49">
            <a:extLst>
              <a:ext uri="{FF2B5EF4-FFF2-40B4-BE49-F238E27FC236}">
                <a16:creationId xmlns:a16="http://schemas.microsoft.com/office/drawing/2014/main" id="{9CE68455-CA18-4B63-8135-55B6E3B7A078}"/>
              </a:ext>
            </a:extLst>
          </p:cNvPr>
          <p:cNvCxnSpPr>
            <a:cxnSpLocks/>
          </p:cNvCxnSpPr>
          <p:nvPr/>
        </p:nvCxnSpPr>
        <p:spPr>
          <a:xfrm>
            <a:off x="3596643" y="3338883"/>
            <a:ext cx="800431" cy="0"/>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B9ADB732-DD3D-46DB-AF75-D0CDD2C7F79A}"/>
              </a:ext>
            </a:extLst>
          </p:cNvPr>
          <p:cNvCxnSpPr>
            <a:cxnSpLocks/>
          </p:cNvCxnSpPr>
          <p:nvPr/>
        </p:nvCxnSpPr>
        <p:spPr>
          <a:xfrm>
            <a:off x="3596643" y="3823792"/>
            <a:ext cx="800431" cy="0"/>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448FE58D-40C5-4B28-893E-ED999F386720}"/>
              </a:ext>
            </a:extLst>
          </p:cNvPr>
          <p:cNvCxnSpPr>
            <a:cxnSpLocks/>
          </p:cNvCxnSpPr>
          <p:nvPr/>
        </p:nvCxnSpPr>
        <p:spPr>
          <a:xfrm flipV="1">
            <a:off x="8121206" y="1865253"/>
            <a:ext cx="1673574" cy="1240446"/>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ABA2FEBA-9F55-488F-BB4D-D69934DF4E00}"/>
              </a:ext>
            </a:extLst>
          </p:cNvPr>
          <p:cNvCxnSpPr>
            <a:cxnSpLocks/>
          </p:cNvCxnSpPr>
          <p:nvPr/>
        </p:nvCxnSpPr>
        <p:spPr>
          <a:xfrm flipH="1" flipV="1">
            <a:off x="4520680" y="1160520"/>
            <a:ext cx="3507853" cy="1998302"/>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BE485958-9063-4D4F-8319-ADC7A7606720}"/>
              </a:ext>
            </a:extLst>
          </p:cNvPr>
          <p:cNvCxnSpPr>
            <a:cxnSpLocks/>
          </p:cNvCxnSpPr>
          <p:nvPr/>
        </p:nvCxnSpPr>
        <p:spPr>
          <a:xfrm>
            <a:off x="8057013" y="3168328"/>
            <a:ext cx="1642305" cy="2323149"/>
          </a:xfrm>
          <a:prstGeom prst="straightConnector1">
            <a:avLst/>
          </a:prstGeom>
          <a:ln w="127000" cmpd="dbl">
            <a:solidFill>
              <a:schemeClr val="accent5"/>
            </a:solidFill>
            <a:prstDash val="solid"/>
            <a:tailEnd type="stealth"/>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2B0565C5-FEC6-4DC7-9956-DAA79BD483A7}"/>
              </a:ext>
            </a:extLst>
          </p:cNvPr>
          <p:cNvCxnSpPr>
            <a:cxnSpLocks/>
          </p:cNvCxnSpPr>
          <p:nvPr/>
        </p:nvCxnSpPr>
        <p:spPr>
          <a:xfrm>
            <a:off x="8103647" y="3105699"/>
            <a:ext cx="1977253" cy="1993788"/>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99066CD1-77DC-4CCD-BC59-394EB5736425}"/>
              </a:ext>
            </a:extLst>
          </p:cNvPr>
          <p:cNvCxnSpPr>
            <a:cxnSpLocks/>
          </p:cNvCxnSpPr>
          <p:nvPr/>
        </p:nvCxnSpPr>
        <p:spPr>
          <a:xfrm flipH="1">
            <a:off x="5743507" y="3161096"/>
            <a:ext cx="2285025" cy="1796332"/>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F93958B0-018A-48B4-9F91-54D4BE70844D}"/>
              </a:ext>
            </a:extLst>
          </p:cNvPr>
          <p:cNvCxnSpPr>
            <a:cxnSpLocks/>
          </p:cNvCxnSpPr>
          <p:nvPr/>
        </p:nvCxnSpPr>
        <p:spPr>
          <a:xfrm flipH="1">
            <a:off x="6165611" y="3170602"/>
            <a:ext cx="1891661" cy="2132648"/>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sp>
        <p:nvSpPr>
          <p:cNvPr id="19" name="Oval 18">
            <a:extLst>
              <a:ext uri="{FF2B5EF4-FFF2-40B4-BE49-F238E27FC236}">
                <a16:creationId xmlns:a16="http://schemas.microsoft.com/office/drawing/2014/main" id="{671E68C5-18E0-480E-95D9-6E5E1DC7EA1B}"/>
              </a:ext>
            </a:extLst>
          </p:cNvPr>
          <p:cNvSpPr/>
          <p:nvPr/>
        </p:nvSpPr>
        <p:spPr>
          <a:xfrm>
            <a:off x="6858813" y="2000883"/>
            <a:ext cx="2339439" cy="2339439"/>
          </a:xfrm>
          <a:prstGeom prst="ellipse">
            <a:avLst/>
          </a:prstGeom>
          <a:solidFill>
            <a:schemeClr val="accent1">
              <a:alpha val="50000"/>
            </a:schemeClr>
          </a:solidFill>
          <a:ln w="889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B5AC73C7-5158-4698-BC49-A03071B50D42}"/>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9F75B038-A972-44B5-9C6F-FB40D2A86AF6}"/>
              </a:ext>
            </a:extLst>
          </p:cNvPr>
          <p:cNvPicPr>
            <a:picLocks noChangeAspect="1"/>
          </p:cNvPicPr>
          <p:nvPr/>
        </p:nvPicPr>
        <p:blipFill rotWithShape="1">
          <a:blip r:embed="rId3"/>
          <a:srcRect t="5719" r="7556" b="9896"/>
          <a:stretch/>
        </p:blipFill>
        <p:spPr>
          <a:xfrm>
            <a:off x="270536" y="4000543"/>
            <a:ext cx="2537542" cy="1847044"/>
          </a:xfrm>
          <a:prstGeom prst="rect">
            <a:avLst/>
          </a:prstGeom>
        </p:spPr>
      </p:pic>
      <p:sp>
        <p:nvSpPr>
          <p:cNvPr id="10" name="TextBox 9">
            <a:extLst>
              <a:ext uri="{FF2B5EF4-FFF2-40B4-BE49-F238E27FC236}">
                <a16:creationId xmlns:a16="http://schemas.microsoft.com/office/drawing/2014/main" id="{1392946E-11F9-4C79-9EFF-C9563B196FA3}"/>
              </a:ext>
            </a:extLst>
          </p:cNvPr>
          <p:cNvSpPr txBox="1"/>
          <p:nvPr/>
        </p:nvSpPr>
        <p:spPr>
          <a:xfrm>
            <a:off x="205035" y="5871248"/>
            <a:ext cx="2730001" cy="215444"/>
          </a:xfrm>
          <a:prstGeom prst="rect">
            <a:avLst/>
          </a:prstGeom>
          <a:noFill/>
        </p:spPr>
        <p:txBody>
          <a:bodyPr wrap="square" rtlCol="0">
            <a:spAutoFit/>
          </a:bodyPr>
          <a:lstStyle/>
          <a:p>
            <a:r>
              <a:rPr lang="en-US" sz="800" dirty="0">
                <a:solidFill>
                  <a:schemeClr val="accent5">
                    <a:lumMod val="60000"/>
                    <a:lumOff val="40000"/>
                  </a:schemeClr>
                </a:solidFill>
              </a:rPr>
              <a:t>Mouse on Farallon Islands (Matt Brady)</a:t>
            </a:r>
          </a:p>
        </p:txBody>
      </p:sp>
      <p:pic>
        <p:nvPicPr>
          <p:cNvPr id="4" name="Picture 3">
            <a:extLst>
              <a:ext uri="{FF2B5EF4-FFF2-40B4-BE49-F238E27FC236}">
                <a16:creationId xmlns:a16="http://schemas.microsoft.com/office/drawing/2014/main" id="{45F31F41-E2E9-4B5D-AD2B-6692C55111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315423">
            <a:off x="4414141" y="4208066"/>
            <a:ext cx="2526761" cy="2016239"/>
          </a:xfrm>
          <a:prstGeom prst="rect">
            <a:avLst/>
          </a:prstGeom>
        </p:spPr>
      </p:pic>
      <p:pic>
        <p:nvPicPr>
          <p:cNvPr id="6" name="Picture 5">
            <a:extLst>
              <a:ext uri="{FF2B5EF4-FFF2-40B4-BE49-F238E27FC236}">
                <a16:creationId xmlns:a16="http://schemas.microsoft.com/office/drawing/2014/main" id="{C86AC1CD-154C-47AE-B48E-25408BC31E7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9003418">
            <a:off x="9007629" y="4614585"/>
            <a:ext cx="2726392" cy="1819520"/>
          </a:xfrm>
          <a:prstGeom prst="rect">
            <a:avLst/>
          </a:prstGeom>
        </p:spPr>
      </p:pic>
      <p:pic>
        <p:nvPicPr>
          <p:cNvPr id="16" name="Picture 15">
            <a:extLst>
              <a:ext uri="{FF2B5EF4-FFF2-40B4-BE49-F238E27FC236}">
                <a16:creationId xmlns:a16="http://schemas.microsoft.com/office/drawing/2014/main" id="{A1C8A0F1-BD5B-446E-92EA-EEC5C1ACDB9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0932985">
            <a:off x="7075666" y="1965669"/>
            <a:ext cx="3910696" cy="2925384"/>
          </a:xfrm>
          <a:prstGeom prst="rect">
            <a:avLst/>
          </a:prstGeom>
        </p:spPr>
      </p:pic>
      <p:pic>
        <p:nvPicPr>
          <p:cNvPr id="18" name="Picture 17">
            <a:extLst>
              <a:ext uri="{FF2B5EF4-FFF2-40B4-BE49-F238E27FC236}">
                <a16:creationId xmlns:a16="http://schemas.microsoft.com/office/drawing/2014/main" id="{3AD0EC59-89C9-47E6-B323-F1A422B2B91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908550" y="1377011"/>
            <a:ext cx="1950263" cy="1360052"/>
          </a:xfrm>
          <a:prstGeom prst="rect">
            <a:avLst/>
          </a:prstGeom>
        </p:spPr>
      </p:pic>
      <p:pic>
        <p:nvPicPr>
          <p:cNvPr id="23" name="Picture 22">
            <a:extLst>
              <a:ext uri="{FF2B5EF4-FFF2-40B4-BE49-F238E27FC236}">
                <a16:creationId xmlns:a16="http://schemas.microsoft.com/office/drawing/2014/main" id="{F2746E32-9F1D-4DB4-B095-D743FC2C62F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786754" y="41693"/>
            <a:ext cx="1204581" cy="1827117"/>
          </a:xfrm>
          <a:prstGeom prst="rect">
            <a:avLst/>
          </a:prstGeom>
        </p:spPr>
      </p:pic>
      <p:sp>
        <p:nvSpPr>
          <p:cNvPr id="44" name="TextBox 43">
            <a:extLst>
              <a:ext uri="{FF2B5EF4-FFF2-40B4-BE49-F238E27FC236}">
                <a16:creationId xmlns:a16="http://schemas.microsoft.com/office/drawing/2014/main" id="{4F995600-41F3-4BE7-BC39-A812ABAD5DCB}"/>
              </a:ext>
            </a:extLst>
          </p:cNvPr>
          <p:cNvSpPr txBox="1"/>
          <p:nvPr/>
        </p:nvSpPr>
        <p:spPr>
          <a:xfrm>
            <a:off x="7262066" y="1383777"/>
            <a:ext cx="1568903" cy="523220"/>
          </a:xfrm>
          <a:prstGeom prst="rect">
            <a:avLst/>
          </a:prstGeom>
          <a:noFill/>
        </p:spPr>
        <p:txBody>
          <a:bodyPr wrap="square" rtlCol="0">
            <a:spAutoFit/>
          </a:bodyPr>
          <a:lstStyle/>
          <a:p>
            <a:pPr algn="ctr"/>
            <a:r>
              <a:rPr lang="en-US" sz="1400" b="1" dirty="0">
                <a:solidFill>
                  <a:srgbClr val="F1730C"/>
                </a:solidFill>
              </a:rPr>
              <a:t>Introduced House Mice</a:t>
            </a:r>
          </a:p>
        </p:txBody>
      </p:sp>
      <p:sp>
        <p:nvSpPr>
          <p:cNvPr id="45" name="TextBox 44">
            <a:extLst>
              <a:ext uri="{FF2B5EF4-FFF2-40B4-BE49-F238E27FC236}">
                <a16:creationId xmlns:a16="http://schemas.microsoft.com/office/drawing/2014/main" id="{59D7C983-6440-47C3-99D9-6113FAED4542}"/>
              </a:ext>
            </a:extLst>
          </p:cNvPr>
          <p:cNvSpPr txBox="1"/>
          <p:nvPr/>
        </p:nvSpPr>
        <p:spPr>
          <a:xfrm>
            <a:off x="10004631" y="1970887"/>
            <a:ext cx="1568903" cy="307777"/>
          </a:xfrm>
          <a:prstGeom prst="rect">
            <a:avLst/>
          </a:prstGeom>
          <a:noFill/>
        </p:spPr>
        <p:txBody>
          <a:bodyPr wrap="square" rtlCol="0">
            <a:spAutoFit/>
          </a:bodyPr>
          <a:lstStyle/>
          <a:p>
            <a:pPr algn="ctr"/>
            <a:r>
              <a:rPr lang="en-US" sz="1400" b="1" dirty="0"/>
              <a:t>Native Plants</a:t>
            </a:r>
          </a:p>
        </p:txBody>
      </p:sp>
      <p:sp>
        <p:nvSpPr>
          <p:cNvPr id="46" name="TextBox 45">
            <a:extLst>
              <a:ext uri="{FF2B5EF4-FFF2-40B4-BE49-F238E27FC236}">
                <a16:creationId xmlns:a16="http://schemas.microsoft.com/office/drawing/2014/main" id="{8EC1E7D0-7289-4F5C-AB3F-BBC767D28BE0}"/>
              </a:ext>
            </a:extLst>
          </p:cNvPr>
          <p:cNvSpPr txBox="1"/>
          <p:nvPr/>
        </p:nvSpPr>
        <p:spPr>
          <a:xfrm>
            <a:off x="7553199" y="5704130"/>
            <a:ext cx="2540250" cy="738664"/>
          </a:xfrm>
          <a:prstGeom prst="rect">
            <a:avLst/>
          </a:prstGeom>
          <a:noFill/>
        </p:spPr>
        <p:txBody>
          <a:bodyPr wrap="square" rtlCol="0">
            <a:spAutoFit/>
          </a:bodyPr>
          <a:lstStyle/>
          <a:p>
            <a:pPr algn="ctr"/>
            <a:r>
              <a:rPr lang="en-US" sz="1400" b="1" dirty="0"/>
              <a:t>Native Invertebrates and the Endemic Farallon Camel Cricket</a:t>
            </a:r>
          </a:p>
        </p:txBody>
      </p:sp>
      <p:sp>
        <p:nvSpPr>
          <p:cNvPr id="47" name="TextBox 46">
            <a:extLst>
              <a:ext uri="{FF2B5EF4-FFF2-40B4-BE49-F238E27FC236}">
                <a16:creationId xmlns:a16="http://schemas.microsoft.com/office/drawing/2014/main" id="{22D4D6D9-4745-4927-9DA3-B92BD480141A}"/>
              </a:ext>
            </a:extLst>
          </p:cNvPr>
          <p:cNvSpPr txBox="1"/>
          <p:nvPr/>
        </p:nvSpPr>
        <p:spPr>
          <a:xfrm>
            <a:off x="3653879" y="5684779"/>
            <a:ext cx="1784440" cy="738664"/>
          </a:xfrm>
          <a:prstGeom prst="rect">
            <a:avLst/>
          </a:prstGeom>
          <a:noFill/>
        </p:spPr>
        <p:txBody>
          <a:bodyPr wrap="square" rtlCol="0">
            <a:spAutoFit/>
          </a:bodyPr>
          <a:lstStyle/>
          <a:p>
            <a:pPr algn="ctr"/>
            <a:r>
              <a:rPr lang="en-US" sz="1400" b="1" dirty="0"/>
              <a:t>Endemic Farallon Arboreal Salamander</a:t>
            </a:r>
          </a:p>
        </p:txBody>
      </p:sp>
      <p:sp>
        <p:nvSpPr>
          <p:cNvPr id="56" name="TextBox 55">
            <a:extLst>
              <a:ext uri="{FF2B5EF4-FFF2-40B4-BE49-F238E27FC236}">
                <a16:creationId xmlns:a16="http://schemas.microsoft.com/office/drawing/2014/main" id="{92383559-B415-4E61-94BD-6852FFC2435A}"/>
              </a:ext>
            </a:extLst>
          </p:cNvPr>
          <p:cNvSpPr txBox="1"/>
          <p:nvPr/>
        </p:nvSpPr>
        <p:spPr>
          <a:xfrm>
            <a:off x="4520680" y="380450"/>
            <a:ext cx="1568903" cy="307777"/>
          </a:xfrm>
          <a:prstGeom prst="rect">
            <a:avLst/>
          </a:prstGeom>
          <a:noFill/>
        </p:spPr>
        <p:txBody>
          <a:bodyPr wrap="square" rtlCol="0">
            <a:spAutoFit/>
          </a:bodyPr>
          <a:lstStyle/>
          <a:p>
            <a:pPr algn="ctr"/>
            <a:r>
              <a:rPr lang="en-US" sz="1400" b="1" dirty="0"/>
              <a:t>Storm-Petrels</a:t>
            </a:r>
          </a:p>
        </p:txBody>
      </p:sp>
      <p:sp>
        <p:nvSpPr>
          <p:cNvPr id="57" name="TextBox 56">
            <a:extLst>
              <a:ext uri="{FF2B5EF4-FFF2-40B4-BE49-F238E27FC236}">
                <a16:creationId xmlns:a16="http://schemas.microsoft.com/office/drawing/2014/main" id="{9E2F1E61-E7DF-4E7A-9122-0FD554D93CD1}"/>
              </a:ext>
            </a:extLst>
          </p:cNvPr>
          <p:cNvSpPr txBox="1"/>
          <p:nvPr/>
        </p:nvSpPr>
        <p:spPr>
          <a:xfrm>
            <a:off x="4410894" y="3178880"/>
            <a:ext cx="2171242" cy="338554"/>
          </a:xfrm>
          <a:prstGeom prst="rect">
            <a:avLst/>
          </a:prstGeom>
          <a:noFill/>
        </p:spPr>
        <p:txBody>
          <a:bodyPr wrap="square" rtlCol="0">
            <a:spAutoFit/>
          </a:bodyPr>
          <a:lstStyle/>
          <a:p>
            <a:r>
              <a:rPr lang="en-US" sz="1600" b="1" dirty="0">
                <a:solidFill>
                  <a:schemeClr val="accent2"/>
                </a:solidFill>
              </a:rPr>
              <a:t>Direct Impact</a:t>
            </a:r>
          </a:p>
        </p:txBody>
      </p:sp>
      <p:sp>
        <p:nvSpPr>
          <p:cNvPr id="58" name="TextBox 57">
            <a:extLst>
              <a:ext uri="{FF2B5EF4-FFF2-40B4-BE49-F238E27FC236}">
                <a16:creationId xmlns:a16="http://schemas.microsoft.com/office/drawing/2014/main" id="{F59B5617-F833-4FA0-A7A5-FED9C4E0E571}"/>
              </a:ext>
            </a:extLst>
          </p:cNvPr>
          <p:cNvSpPr txBox="1"/>
          <p:nvPr/>
        </p:nvSpPr>
        <p:spPr>
          <a:xfrm>
            <a:off x="4410894" y="3663894"/>
            <a:ext cx="2171242" cy="338554"/>
          </a:xfrm>
          <a:prstGeom prst="rect">
            <a:avLst/>
          </a:prstGeom>
          <a:noFill/>
        </p:spPr>
        <p:txBody>
          <a:bodyPr wrap="square" rtlCol="0">
            <a:spAutoFit/>
          </a:bodyPr>
          <a:lstStyle/>
          <a:p>
            <a:r>
              <a:rPr lang="en-US" sz="1600" b="1" dirty="0">
                <a:solidFill>
                  <a:schemeClr val="accent5"/>
                </a:solidFill>
              </a:rPr>
              <a:t>Indirect Impact</a:t>
            </a:r>
          </a:p>
        </p:txBody>
      </p:sp>
      <p:sp>
        <p:nvSpPr>
          <p:cNvPr id="12" name="Text Placeholder 11">
            <a:extLst>
              <a:ext uri="{FF2B5EF4-FFF2-40B4-BE49-F238E27FC236}">
                <a16:creationId xmlns:a16="http://schemas.microsoft.com/office/drawing/2014/main" id="{F033634C-BCCE-4C30-A398-D6919A22FC09}"/>
              </a:ext>
            </a:extLst>
          </p:cNvPr>
          <p:cNvSpPr>
            <a:spLocks noGrp="1"/>
          </p:cNvSpPr>
          <p:nvPr>
            <p:ph type="body" sz="quarter" idx="13"/>
          </p:nvPr>
        </p:nvSpPr>
        <p:spPr>
          <a:xfrm>
            <a:off x="303945" y="558483"/>
            <a:ext cx="2600161" cy="3369010"/>
          </a:xfrm>
        </p:spPr>
        <p:txBody>
          <a:bodyPr>
            <a:noAutofit/>
          </a:bodyPr>
          <a:lstStyle/>
          <a:p>
            <a:r>
              <a:rPr lang="en-US" dirty="0"/>
              <a:t>Ecosystem Damage from Invasive House Mice </a:t>
            </a:r>
            <a:r>
              <a:rPr lang="en-US" sz="2400" dirty="0"/>
              <a:t>on Southeast Farallon Island</a:t>
            </a:r>
            <a:endParaRPr lang="en-US" sz="2800" dirty="0"/>
          </a:p>
        </p:txBody>
      </p:sp>
      <p:pic>
        <p:nvPicPr>
          <p:cNvPr id="29" name="Picture 28">
            <a:extLst>
              <a:ext uri="{FF2B5EF4-FFF2-40B4-BE49-F238E27FC236}">
                <a16:creationId xmlns:a16="http://schemas.microsoft.com/office/drawing/2014/main" id="{C45E1EF7-FC8E-4A3A-80F8-D8FE43FDCD05}"/>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8762459" y="156455"/>
            <a:ext cx="2946449" cy="1955704"/>
          </a:xfrm>
          <a:prstGeom prst="rect">
            <a:avLst/>
          </a:prstGeom>
          <a:noFill/>
          <a:ln w="88900" cap="sq">
            <a:noFill/>
            <a:miter lim="800000"/>
          </a:ln>
          <a:effectLst/>
        </p:spPr>
      </p:pic>
      <p:sp>
        <p:nvSpPr>
          <p:cNvPr id="30" name="TextBox 29">
            <a:extLst>
              <a:ext uri="{FF2B5EF4-FFF2-40B4-BE49-F238E27FC236}">
                <a16:creationId xmlns:a16="http://schemas.microsoft.com/office/drawing/2014/main" id="{FA7B0ECA-8BC9-467A-81BF-7C93EC998A5E}"/>
              </a:ext>
            </a:extLst>
          </p:cNvPr>
          <p:cNvSpPr txBox="1"/>
          <p:nvPr/>
        </p:nvSpPr>
        <p:spPr>
          <a:xfrm>
            <a:off x="10701409" y="1535919"/>
            <a:ext cx="1109886" cy="215444"/>
          </a:xfrm>
          <a:prstGeom prst="rect">
            <a:avLst/>
          </a:prstGeom>
          <a:noFill/>
        </p:spPr>
        <p:txBody>
          <a:bodyPr wrap="square" rtlCol="0">
            <a:spAutoFit/>
          </a:bodyPr>
          <a:lstStyle/>
          <a:p>
            <a:r>
              <a:rPr lang="en-US" sz="800" i="1" dirty="0">
                <a:solidFill>
                  <a:schemeClr val="bg1">
                    <a:lumMod val="50000"/>
                  </a:schemeClr>
                </a:solidFill>
              </a:rPr>
              <a:t>© 2010 G. D. Carr</a:t>
            </a:r>
          </a:p>
        </p:txBody>
      </p:sp>
      <p:sp>
        <p:nvSpPr>
          <p:cNvPr id="2" name="Rectangle: Rounded Corners 1">
            <a:extLst>
              <a:ext uri="{FF2B5EF4-FFF2-40B4-BE49-F238E27FC236}">
                <a16:creationId xmlns:a16="http://schemas.microsoft.com/office/drawing/2014/main" id="{93DB0385-D2A8-429C-927D-4F729E391371}"/>
              </a:ext>
            </a:extLst>
          </p:cNvPr>
          <p:cNvSpPr/>
          <p:nvPr/>
        </p:nvSpPr>
        <p:spPr>
          <a:xfrm>
            <a:off x="3387634" y="2952206"/>
            <a:ext cx="2846170" cy="1271451"/>
          </a:xfrm>
          <a:prstGeom prst="roundRect">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248738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C7F4C144-0711-48DC-9723-9D6713A43333}"/>
              </a:ext>
            </a:extLst>
          </p:cNvPr>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8733" r="8733" b="3614"/>
          <a:stretch/>
        </p:blipFill>
        <p:spPr>
          <a:xfrm>
            <a:off x="3879464" y="1"/>
            <a:ext cx="8312535" cy="6858000"/>
          </a:xfrm>
        </p:spPr>
      </p:pic>
      <p:sp>
        <p:nvSpPr>
          <p:cNvPr id="6" name="Content Placeholder 5">
            <a:extLst>
              <a:ext uri="{FF2B5EF4-FFF2-40B4-BE49-F238E27FC236}">
                <a16:creationId xmlns:a16="http://schemas.microsoft.com/office/drawing/2014/main" id="{029071E5-0E50-462A-BE5E-D700D81D7437}"/>
              </a:ext>
            </a:extLst>
          </p:cNvPr>
          <p:cNvSpPr>
            <a:spLocks noGrp="1"/>
          </p:cNvSpPr>
          <p:nvPr>
            <p:ph idx="1"/>
          </p:nvPr>
        </p:nvSpPr>
        <p:spPr>
          <a:xfrm>
            <a:off x="303945" y="3226231"/>
            <a:ext cx="3154150" cy="2165465"/>
          </a:xfrm>
        </p:spPr>
        <p:txBody>
          <a:bodyPr/>
          <a:lstStyle/>
          <a:p>
            <a:pPr lvl="1"/>
            <a:r>
              <a:rPr lang="en-US" sz="2000" dirty="0"/>
              <a:t>Density estimate of approximately </a:t>
            </a:r>
            <a:r>
              <a:rPr lang="en-US" sz="2000" b="1" dirty="0">
                <a:solidFill>
                  <a:srgbClr val="FFC000"/>
                </a:solidFill>
              </a:rPr>
              <a:t>500</a:t>
            </a:r>
            <a:r>
              <a:rPr lang="en-US" sz="2000" dirty="0"/>
              <a:t> mice per acre </a:t>
            </a:r>
          </a:p>
          <a:p>
            <a:pPr lvl="1"/>
            <a:r>
              <a:rPr lang="en-US" sz="2000" dirty="0"/>
              <a:t>House mouse densities commonly range from </a:t>
            </a:r>
            <a:br>
              <a:rPr lang="en-US" sz="2000" dirty="0"/>
            </a:br>
            <a:r>
              <a:rPr lang="en-US" sz="2000" b="1" dirty="0">
                <a:solidFill>
                  <a:srgbClr val="FFC000"/>
                </a:solidFill>
              </a:rPr>
              <a:t>4 to 20 </a:t>
            </a:r>
            <a:r>
              <a:rPr lang="en-US" sz="2000" dirty="0"/>
              <a:t>per acre</a:t>
            </a:r>
          </a:p>
          <a:p>
            <a:endParaRPr lang="en-US" dirty="0"/>
          </a:p>
        </p:txBody>
      </p:sp>
      <p:sp>
        <p:nvSpPr>
          <p:cNvPr id="8" name="Text Placeholder 7">
            <a:extLst>
              <a:ext uri="{FF2B5EF4-FFF2-40B4-BE49-F238E27FC236}">
                <a16:creationId xmlns:a16="http://schemas.microsoft.com/office/drawing/2014/main" id="{0BAD64E6-7C13-41D5-B5CE-497CC0F537CA}"/>
              </a:ext>
            </a:extLst>
          </p:cNvPr>
          <p:cNvSpPr>
            <a:spLocks noGrp="1"/>
          </p:cNvSpPr>
          <p:nvPr>
            <p:ph type="body" sz="quarter" idx="13"/>
          </p:nvPr>
        </p:nvSpPr>
        <p:spPr>
          <a:xfrm>
            <a:off x="303945" y="558484"/>
            <a:ext cx="3154150" cy="2667747"/>
          </a:xfrm>
        </p:spPr>
        <p:txBody>
          <a:bodyPr>
            <a:normAutofit/>
          </a:bodyPr>
          <a:lstStyle/>
          <a:p>
            <a:r>
              <a:rPr lang="en-US" dirty="0"/>
              <a:t>Density of Invasive House Mice </a:t>
            </a:r>
            <a:br>
              <a:rPr lang="en-US" dirty="0"/>
            </a:br>
            <a:r>
              <a:rPr lang="en-US" sz="2400" dirty="0"/>
              <a:t>on Southeast Farallon Island</a:t>
            </a:r>
            <a:endParaRPr lang="en-US" dirty="0"/>
          </a:p>
        </p:txBody>
      </p:sp>
      <p:sp>
        <p:nvSpPr>
          <p:cNvPr id="16" name="TextBox 15">
            <a:extLst>
              <a:ext uri="{FF2B5EF4-FFF2-40B4-BE49-F238E27FC236}">
                <a16:creationId xmlns:a16="http://schemas.microsoft.com/office/drawing/2014/main" id="{E04E6A0C-7D3C-430A-8ED0-9D14FFD60384}"/>
              </a:ext>
            </a:extLst>
          </p:cNvPr>
          <p:cNvSpPr txBox="1"/>
          <p:nvPr/>
        </p:nvSpPr>
        <p:spPr>
          <a:xfrm>
            <a:off x="4797748" y="2766247"/>
            <a:ext cx="1952625" cy="523220"/>
          </a:xfrm>
          <a:prstGeom prst="rect">
            <a:avLst/>
          </a:prstGeom>
          <a:noFill/>
        </p:spPr>
        <p:txBody>
          <a:bodyPr wrap="square" rtlCol="0">
            <a:spAutoFit/>
          </a:bodyPr>
          <a:lstStyle/>
          <a:p>
            <a:pPr algn="ctr"/>
            <a:r>
              <a:rPr lang="en-US" sz="1400" b="1" dirty="0"/>
              <a:t>Typical House Mouse Density</a:t>
            </a:r>
          </a:p>
        </p:txBody>
      </p:sp>
      <p:sp>
        <p:nvSpPr>
          <p:cNvPr id="26" name="TextBox 25">
            <a:extLst>
              <a:ext uri="{FF2B5EF4-FFF2-40B4-BE49-F238E27FC236}">
                <a16:creationId xmlns:a16="http://schemas.microsoft.com/office/drawing/2014/main" id="{5E2FD1FD-86E8-4376-9384-31A42A369D99}"/>
              </a:ext>
            </a:extLst>
          </p:cNvPr>
          <p:cNvSpPr txBox="1"/>
          <p:nvPr/>
        </p:nvSpPr>
        <p:spPr>
          <a:xfrm>
            <a:off x="8886010" y="2766247"/>
            <a:ext cx="1952625" cy="738664"/>
          </a:xfrm>
          <a:prstGeom prst="rect">
            <a:avLst/>
          </a:prstGeom>
          <a:noFill/>
        </p:spPr>
        <p:txBody>
          <a:bodyPr wrap="square" rtlCol="0">
            <a:spAutoFit/>
          </a:bodyPr>
          <a:lstStyle/>
          <a:p>
            <a:pPr algn="ctr"/>
            <a:r>
              <a:rPr lang="en-US" sz="1400" b="1" dirty="0"/>
              <a:t>Farallon Island House Mouse Density</a:t>
            </a:r>
          </a:p>
        </p:txBody>
      </p:sp>
      <p:sp>
        <p:nvSpPr>
          <p:cNvPr id="2" name="TextBox 1">
            <a:extLst>
              <a:ext uri="{FF2B5EF4-FFF2-40B4-BE49-F238E27FC236}">
                <a16:creationId xmlns:a16="http://schemas.microsoft.com/office/drawing/2014/main" id="{E90462A3-3094-4825-8D0A-20B6E536B617}"/>
              </a:ext>
            </a:extLst>
          </p:cNvPr>
          <p:cNvSpPr txBox="1"/>
          <p:nvPr/>
        </p:nvSpPr>
        <p:spPr>
          <a:xfrm>
            <a:off x="3924013" y="348778"/>
            <a:ext cx="8223436" cy="830997"/>
          </a:xfrm>
          <a:prstGeom prst="rect">
            <a:avLst/>
          </a:prstGeom>
          <a:noFill/>
        </p:spPr>
        <p:txBody>
          <a:bodyPr wrap="square" rtlCol="0">
            <a:spAutoFit/>
          </a:bodyPr>
          <a:lstStyle/>
          <a:p>
            <a:pPr algn="ctr"/>
            <a:r>
              <a:rPr lang="en-US" sz="2400" dirty="0">
                <a:solidFill>
                  <a:srgbClr val="007698"/>
                </a:solidFill>
              </a:rPr>
              <a:t>Highest Reported Density of Invasive House Mice </a:t>
            </a:r>
            <a:br>
              <a:rPr lang="en-US" sz="2400" dirty="0">
                <a:solidFill>
                  <a:srgbClr val="007698"/>
                </a:solidFill>
              </a:rPr>
            </a:br>
            <a:r>
              <a:rPr lang="en-US" sz="2400" dirty="0">
                <a:solidFill>
                  <a:srgbClr val="007698"/>
                </a:solidFill>
              </a:rPr>
              <a:t>for Any Island in the World</a:t>
            </a:r>
          </a:p>
        </p:txBody>
      </p:sp>
      <p:sp>
        <p:nvSpPr>
          <p:cNvPr id="9" name="Rectangle 8">
            <a:extLst>
              <a:ext uri="{FF2B5EF4-FFF2-40B4-BE49-F238E27FC236}">
                <a16:creationId xmlns:a16="http://schemas.microsoft.com/office/drawing/2014/main" id="{E9351CBA-9115-4F4F-B2A1-794F4ED4AE53}"/>
              </a:ext>
            </a:extLst>
          </p:cNvPr>
          <p:cNvSpPr/>
          <p:nvPr/>
        </p:nvSpPr>
        <p:spPr>
          <a:xfrm>
            <a:off x="3769601"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648108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6">
            <a:extLst>
              <a:ext uri="{FF2B5EF4-FFF2-40B4-BE49-F238E27FC236}">
                <a16:creationId xmlns:a16="http://schemas.microsoft.com/office/drawing/2014/main" id="{4A5D336D-4DAC-4569-BC2B-2AFC86FE9CD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221" r="779" b="538"/>
          <a:stretch/>
        </p:blipFill>
        <p:spPr bwMode="auto">
          <a:xfrm>
            <a:off x="3139522" y="0"/>
            <a:ext cx="9052478" cy="6857999"/>
          </a:xfrm>
          <a:prstGeom prst="rect">
            <a:avLst/>
          </a:prstGeom>
          <a:ln>
            <a:noFill/>
          </a:ln>
          <a:effectLst/>
        </p:spPr>
      </p:pic>
      <p:sp>
        <p:nvSpPr>
          <p:cNvPr id="6" name="Content Placeholder 5">
            <a:extLst>
              <a:ext uri="{FF2B5EF4-FFF2-40B4-BE49-F238E27FC236}">
                <a16:creationId xmlns:a16="http://schemas.microsoft.com/office/drawing/2014/main" id="{CC3B3EF6-0EC2-4690-9618-375E54E73616}"/>
              </a:ext>
            </a:extLst>
          </p:cNvPr>
          <p:cNvSpPr>
            <a:spLocks noGrp="1"/>
          </p:cNvSpPr>
          <p:nvPr>
            <p:ph idx="1"/>
          </p:nvPr>
        </p:nvSpPr>
        <p:spPr>
          <a:xfrm>
            <a:off x="303945" y="2440771"/>
            <a:ext cx="2578592" cy="3153694"/>
          </a:xfrm>
        </p:spPr>
        <p:txBody>
          <a:bodyPr>
            <a:normAutofit/>
          </a:bodyPr>
          <a:lstStyle/>
          <a:p>
            <a:pPr lvl="1"/>
            <a:r>
              <a:rPr lang="en-US" sz="2000" dirty="0"/>
              <a:t>World population </a:t>
            </a:r>
            <a:r>
              <a:rPr lang="en-US" sz="2000" b="1" dirty="0">
                <a:solidFill>
                  <a:srgbClr val="FFC000"/>
                </a:solidFill>
              </a:rPr>
              <a:t>fewer than 10,000 </a:t>
            </a:r>
            <a:r>
              <a:rPr lang="en-US" sz="2000" dirty="0"/>
              <a:t>breeding birds</a:t>
            </a:r>
          </a:p>
        </p:txBody>
      </p:sp>
      <p:sp>
        <p:nvSpPr>
          <p:cNvPr id="4" name="Text Placeholder 3">
            <a:extLst>
              <a:ext uri="{FF2B5EF4-FFF2-40B4-BE49-F238E27FC236}">
                <a16:creationId xmlns:a16="http://schemas.microsoft.com/office/drawing/2014/main" id="{3ABE3303-F8A5-434E-BE0D-02CCE2106137}"/>
              </a:ext>
            </a:extLst>
          </p:cNvPr>
          <p:cNvSpPr>
            <a:spLocks noGrp="1"/>
          </p:cNvSpPr>
          <p:nvPr>
            <p:ph type="body" sz="quarter" idx="13"/>
          </p:nvPr>
        </p:nvSpPr>
        <p:spPr>
          <a:xfrm>
            <a:off x="303945" y="558484"/>
            <a:ext cx="2578592" cy="1827665"/>
          </a:xfrm>
        </p:spPr>
        <p:txBody>
          <a:bodyPr>
            <a:noAutofit/>
          </a:bodyPr>
          <a:lstStyle/>
          <a:p>
            <a:r>
              <a:rPr lang="en-US" dirty="0"/>
              <a:t>Distribution of Ashy Storm-Petrel</a:t>
            </a:r>
          </a:p>
        </p:txBody>
      </p:sp>
      <p:sp>
        <p:nvSpPr>
          <p:cNvPr id="9" name="Rectangle 8">
            <a:extLst>
              <a:ext uri="{FF2B5EF4-FFF2-40B4-BE49-F238E27FC236}">
                <a16:creationId xmlns:a16="http://schemas.microsoft.com/office/drawing/2014/main" id="{0CB1301E-EAE6-4C3C-A737-45F9BB68D10B}"/>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C85FE65-8C0F-4AF7-85EA-CA1CFB7C9A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0490" y="3788077"/>
            <a:ext cx="1772487" cy="2688521"/>
          </a:xfrm>
          <a:prstGeom prst="rect">
            <a:avLst/>
          </a:prstGeom>
        </p:spPr>
      </p:pic>
    </p:spTree>
    <p:extLst>
      <p:ext uri="{BB962C8B-B14F-4D97-AF65-F5344CB8AC3E}">
        <p14:creationId xmlns:p14="http://schemas.microsoft.com/office/powerpoint/2010/main" val="31895956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E814E8B1-9DDC-4EBD-A2D4-F929EEDB59C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250975" y="1207327"/>
            <a:ext cx="8714602" cy="5202617"/>
          </a:xfrm>
          <a:prstGeom prst="rect">
            <a:avLst/>
          </a:prstGeom>
        </p:spPr>
      </p:pic>
      <p:sp>
        <p:nvSpPr>
          <p:cNvPr id="18" name="Text Placeholder 3">
            <a:extLst>
              <a:ext uri="{FF2B5EF4-FFF2-40B4-BE49-F238E27FC236}">
                <a16:creationId xmlns:a16="http://schemas.microsoft.com/office/drawing/2014/main" id="{D0B39A20-4C11-497D-A161-5BB8EBEB8859}"/>
              </a:ext>
            </a:extLst>
          </p:cNvPr>
          <p:cNvSpPr>
            <a:spLocks noGrp="1"/>
          </p:cNvSpPr>
          <p:nvPr>
            <p:ph type="body" sz="quarter" idx="13"/>
          </p:nvPr>
        </p:nvSpPr>
        <p:spPr>
          <a:xfrm>
            <a:off x="303945" y="558484"/>
            <a:ext cx="2543758" cy="2115047"/>
          </a:xfrm>
        </p:spPr>
        <p:txBody>
          <a:bodyPr>
            <a:noAutofit/>
          </a:bodyPr>
          <a:lstStyle/>
          <a:p>
            <a:r>
              <a:rPr lang="en-US" dirty="0"/>
              <a:t>Population Index of Ashy Storm- Petrel</a:t>
            </a:r>
          </a:p>
        </p:txBody>
      </p:sp>
      <p:sp>
        <p:nvSpPr>
          <p:cNvPr id="3" name="TextBox 2">
            <a:extLst>
              <a:ext uri="{FF2B5EF4-FFF2-40B4-BE49-F238E27FC236}">
                <a16:creationId xmlns:a16="http://schemas.microsoft.com/office/drawing/2014/main" id="{B7A0513C-6922-47BF-8873-3665D739D801}"/>
              </a:ext>
            </a:extLst>
          </p:cNvPr>
          <p:cNvSpPr txBox="1"/>
          <p:nvPr/>
        </p:nvSpPr>
        <p:spPr>
          <a:xfrm>
            <a:off x="4847074" y="334844"/>
            <a:ext cx="5817618" cy="738664"/>
          </a:xfrm>
          <a:prstGeom prst="rect">
            <a:avLst/>
          </a:prstGeom>
          <a:noFill/>
        </p:spPr>
        <p:txBody>
          <a:bodyPr wrap="none" rtlCol="0">
            <a:spAutoFit/>
          </a:bodyPr>
          <a:lstStyle/>
          <a:p>
            <a:pPr algn="ctr"/>
            <a:r>
              <a:rPr lang="en-US" sz="2400" dirty="0">
                <a:solidFill>
                  <a:srgbClr val="007698"/>
                </a:solidFill>
              </a:rPr>
              <a:t>Population Index of Ashy Storm-Petrel </a:t>
            </a:r>
          </a:p>
          <a:p>
            <a:pPr algn="ctr"/>
            <a:r>
              <a:rPr lang="en-US" dirty="0">
                <a:solidFill>
                  <a:srgbClr val="007698"/>
                </a:solidFill>
              </a:rPr>
              <a:t>(compared with Burrowing Owl Predation Index)</a:t>
            </a:r>
          </a:p>
        </p:txBody>
      </p:sp>
      <p:sp>
        <p:nvSpPr>
          <p:cNvPr id="8" name="TextBox 7">
            <a:extLst>
              <a:ext uri="{FF2B5EF4-FFF2-40B4-BE49-F238E27FC236}">
                <a16:creationId xmlns:a16="http://schemas.microsoft.com/office/drawing/2014/main" id="{D7BCB6CF-9FA1-4AAF-AC1B-C79A0D816434}"/>
              </a:ext>
            </a:extLst>
          </p:cNvPr>
          <p:cNvSpPr txBox="1"/>
          <p:nvPr/>
        </p:nvSpPr>
        <p:spPr>
          <a:xfrm>
            <a:off x="7435123" y="6261854"/>
            <a:ext cx="641521" cy="338554"/>
          </a:xfrm>
          <a:prstGeom prst="rect">
            <a:avLst/>
          </a:prstGeom>
          <a:noFill/>
        </p:spPr>
        <p:txBody>
          <a:bodyPr wrap="none" rtlCol="0">
            <a:spAutoFit/>
          </a:bodyPr>
          <a:lstStyle/>
          <a:p>
            <a:pPr algn="ctr"/>
            <a:r>
              <a:rPr lang="en-US" sz="1600" b="1" dirty="0">
                <a:solidFill>
                  <a:schemeClr val="bg1">
                    <a:lumMod val="50000"/>
                  </a:schemeClr>
                </a:solidFill>
              </a:rPr>
              <a:t>Year</a:t>
            </a:r>
          </a:p>
        </p:txBody>
      </p:sp>
      <p:pic>
        <p:nvPicPr>
          <p:cNvPr id="12" name="Picture 11">
            <a:extLst>
              <a:ext uri="{FF2B5EF4-FFF2-40B4-BE49-F238E27FC236}">
                <a16:creationId xmlns:a16="http://schemas.microsoft.com/office/drawing/2014/main" id="{7C0437EE-CC4B-4B0B-87CE-9AB5449DD9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1747" y="2464374"/>
            <a:ext cx="1772487" cy="2688521"/>
          </a:xfrm>
          <a:prstGeom prst="rect">
            <a:avLst/>
          </a:prstGeom>
        </p:spPr>
      </p:pic>
      <p:sp>
        <p:nvSpPr>
          <p:cNvPr id="15" name="TextBox 14">
            <a:extLst>
              <a:ext uri="{FF2B5EF4-FFF2-40B4-BE49-F238E27FC236}">
                <a16:creationId xmlns:a16="http://schemas.microsoft.com/office/drawing/2014/main" id="{821C2B7B-2E3B-46F9-8C34-5F23F12EE299}"/>
              </a:ext>
            </a:extLst>
          </p:cNvPr>
          <p:cNvSpPr txBox="1"/>
          <p:nvPr/>
        </p:nvSpPr>
        <p:spPr>
          <a:xfrm>
            <a:off x="265184" y="5477178"/>
            <a:ext cx="2621280" cy="553998"/>
          </a:xfrm>
          <a:prstGeom prst="rect">
            <a:avLst/>
          </a:prstGeom>
          <a:noFill/>
        </p:spPr>
        <p:txBody>
          <a:bodyPr wrap="square" rtlCol="0">
            <a:spAutoFit/>
          </a:bodyPr>
          <a:lstStyle/>
          <a:p>
            <a:r>
              <a:rPr lang="en-US" sz="1000" dirty="0">
                <a:solidFill>
                  <a:schemeClr val="bg1"/>
                </a:solidFill>
              </a:rPr>
              <a:t>Source: Nur et al. 2019. </a:t>
            </a:r>
            <a:r>
              <a:rPr lang="en-US" sz="1000" i="1" dirty="0">
                <a:solidFill>
                  <a:schemeClr val="bg1"/>
                </a:solidFill>
              </a:rPr>
              <a:t>Evaluating population impacts of predation, </a:t>
            </a:r>
            <a:r>
              <a:rPr lang="en-US" sz="1000" dirty="0">
                <a:solidFill>
                  <a:schemeClr val="bg1"/>
                </a:solidFill>
              </a:rPr>
              <a:t>Ecosphere 10 (10).</a:t>
            </a:r>
            <a:endParaRPr lang="en-US" dirty="0">
              <a:solidFill>
                <a:schemeClr val="bg1"/>
              </a:solidFill>
            </a:endParaRPr>
          </a:p>
        </p:txBody>
      </p:sp>
    </p:spTree>
    <p:extLst>
      <p:ext uri="{BB962C8B-B14F-4D97-AF65-F5344CB8AC3E}">
        <p14:creationId xmlns:p14="http://schemas.microsoft.com/office/powerpoint/2010/main" val="39621892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E814E8B1-9DDC-4EBD-A2D4-F929EEDB59C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250975" y="1207327"/>
            <a:ext cx="8714601" cy="5202617"/>
          </a:xfrm>
          <a:prstGeom prst="rect">
            <a:avLst/>
          </a:prstGeom>
        </p:spPr>
      </p:pic>
      <p:sp>
        <p:nvSpPr>
          <p:cNvPr id="18" name="Text Placeholder 3">
            <a:extLst>
              <a:ext uri="{FF2B5EF4-FFF2-40B4-BE49-F238E27FC236}">
                <a16:creationId xmlns:a16="http://schemas.microsoft.com/office/drawing/2014/main" id="{D0B39A20-4C11-497D-A161-5BB8EBEB8859}"/>
              </a:ext>
            </a:extLst>
          </p:cNvPr>
          <p:cNvSpPr>
            <a:spLocks noGrp="1"/>
          </p:cNvSpPr>
          <p:nvPr>
            <p:ph type="body" sz="quarter" idx="13"/>
          </p:nvPr>
        </p:nvSpPr>
        <p:spPr>
          <a:xfrm>
            <a:off x="303945" y="558484"/>
            <a:ext cx="2552466" cy="2115047"/>
          </a:xfrm>
        </p:spPr>
        <p:txBody>
          <a:bodyPr>
            <a:noAutofit/>
          </a:bodyPr>
          <a:lstStyle/>
          <a:p>
            <a:r>
              <a:rPr lang="en-US" dirty="0"/>
              <a:t>Population Index of Ashy Storm- Petrel</a:t>
            </a:r>
          </a:p>
        </p:txBody>
      </p:sp>
      <p:sp>
        <p:nvSpPr>
          <p:cNvPr id="3" name="TextBox 2">
            <a:extLst>
              <a:ext uri="{FF2B5EF4-FFF2-40B4-BE49-F238E27FC236}">
                <a16:creationId xmlns:a16="http://schemas.microsoft.com/office/drawing/2014/main" id="{B7A0513C-6922-47BF-8873-3665D739D801}"/>
              </a:ext>
            </a:extLst>
          </p:cNvPr>
          <p:cNvSpPr txBox="1"/>
          <p:nvPr/>
        </p:nvSpPr>
        <p:spPr>
          <a:xfrm>
            <a:off x="4847074" y="334844"/>
            <a:ext cx="5817618" cy="738664"/>
          </a:xfrm>
          <a:prstGeom prst="rect">
            <a:avLst/>
          </a:prstGeom>
          <a:noFill/>
        </p:spPr>
        <p:txBody>
          <a:bodyPr wrap="none" rtlCol="0">
            <a:spAutoFit/>
          </a:bodyPr>
          <a:lstStyle/>
          <a:p>
            <a:pPr algn="ctr"/>
            <a:r>
              <a:rPr lang="en-US" sz="2400" dirty="0">
                <a:solidFill>
                  <a:srgbClr val="007698"/>
                </a:solidFill>
              </a:rPr>
              <a:t>Population Index of Ashy Storm-Petrel </a:t>
            </a:r>
          </a:p>
          <a:p>
            <a:pPr algn="ctr"/>
            <a:r>
              <a:rPr lang="en-US" dirty="0">
                <a:solidFill>
                  <a:srgbClr val="007698"/>
                </a:solidFill>
              </a:rPr>
              <a:t>(compared with Burrowing Owl Predation Index)</a:t>
            </a:r>
          </a:p>
        </p:txBody>
      </p:sp>
      <p:pic>
        <p:nvPicPr>
          <p:cNvPr id="8" name="Picture 7">
            <a:extLst>
              <a:ext uri="{FF2B5EF4-FFF2-40B4-BE49-F238E27FC236}">
                <a16:creationId xmlns:a16="http://schemas.microsoft.com/office/drawing/2014/main" id="{B6044916-2A75-4D4F-9139-194C178FFC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1747" y="2464374"/>
            <a:ext cx="1772487" cy="2688521"/>
          </a:xfrm>
          <a:prstGeom prst="rect">
            <a:avLst/>
          </a:prstGeom>
        </p:spPr>
      </p:pic>
      <p:sp>
        <p:nvSpPr>
          <p:cNvPr id="10" name="TextBox 9">
            <a:extLst>
              <a:ext uri="{FF2B5EF4-FFF2-40B4-BE49-F238E27FC236}">
                <a16:creationId xmlns:a16="http://schemas.microsoft.com/office/drawing/2014/main" id="{DB1CA05E-2E71-454E-A532-99CB96CFF66E}"/>
              </a:ext>
            </a:extLst>
          </p:cNvPr>
          <p:cNvSpPr txBox="1"/>
          <p:nvPr/>
        </p:nvSpPr>
        <p:spPr>
          <a:xfrm>
            <a:off x="265184" y="5477178"/>
            <a:ext cx="2621280" cy="553998"/>
          </a:xfrm>
          <a:prstGeom prst="rect">
            <a:avLst/>
          </a:prstGeom>
          <a:noFill/>
        </p:spPr>
        <p:txBody>
          <a:bodyPr wrap="square" rtlCol="0">
            <a:spAutoFit/>
          </a:bodyPr>
          <a:lstStyle/>
          <a:p>
            <a:r>
              <a:rPr lang="en-US" sz="1000" dirty="0">
                <a:solidFill>
                  <a:schemeClr val="bg1"/>
                </a:solidFill>
              </a:rPr>
              <a:t>Source: Nur et al. 2019. </a:t>
            </a:r>
            <a:r>
              <a:rPr lang="en-US" sz="1000" i="1" dirty="0">
                <a:solidFill>
                  <a:schemeClr val="bg1"/>
                </a:solidFill>
              </a:rPr>
              <a:t>Evaluating population impacts of predation, </a:t>
            </a:r>
            <a:r>
              <a:rPr lang="en-US" sz="1000" dirty="0">
                <a:solidFill>
                  <a:schemeClr val="bg1"/>
                </a:solidFill>
              </a:rPr>
              <a:t>Ecosphere 10 (10).</a:t>
            </a:r>
            <a:endParaRPr lang="en-US" dirty="0">
              <a:solidFill>
                <a:schemeClr val="bg1"/>
              </a:solidFill>
            </a:endParaRPr>
          </a:p>
        </p:txBody>
      </p:sp>
      <p:sp>
        <p:nvSpPr>
          <p:cNvPr id="11" name="TextBox 10">
            <a:extLst>
              <a:ext uri="{FF2B5EF4-FFF2-40B4-BE49-F238E27FC236}">
                <a16:creationId xmlns:a16="http://schemas.microsoft.com/office/drawing/2014/main" id="{2D983870-4855-41FC-8FB3-E402AC180F5C}"/>
              </a:ext>
            </a:extLst>
          </p:cNvPr>
          <p:cNvSpPr txBox="1"/>
          <p:nvPr/>
        </p:nvSpPr>
        <p:spPr>
          <a:xfrm>
            <a:off x="7435123" y="6261854"/>
            <a:ext cx="641521" cy="338554"/>
          </a:xfrm>
          <a:prstGeom prst="rect">
            <a:avLst/>
          </a:prstGeom>
          <a:noFill/>
        </p:spPr>
        <p:txBody>
          <a:bodyPr wrap="none" rtlCol="0">
            <a:spAutoFit/>
          </a:bodyPr>
          <a:lstStyle/>
          <a:p>
            <a:pPr algn="ctr"/>
            <a:r>
              <a:rPr lang="en-US" sz="1600" b="1" dirty="0">
                <a:solidFill>
                  <a:schemeClr val="bg1">
                    <a:lumMod val="50000"/>
                  </a:schemeClr>
                </a:solidFill>
              </a:rPr>
              <a:t>Year</a:t>
            </a:r>
          </a:p>
        </p:txBody>
      </p:sp>
    </p:spTree>
    <p:extLst>
      <p:ext uri="{BB962C8B-B14F-4D97-AF65-F5344CB8AC3E}">
        <p14:creationId xmlns:p14="http://schemas.microsoft.com/office/powerpoint/2010/main" val="3665167792"/>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Down Arrow 14">
            <a:extLst>
              <a:ext uri="{FF2B5EF4-FFF2-40B4-BE49-F238E27FC236}">
                <a16:creationId xmlns:a16="http://schemas.microsoft.com/office/drawing/2014/main" id="{3FEB2BAD-A626-42F8-94F2-CC6B5AE09A05}"/>
              </a:ext>
            </a:extLst>
          </p:cNvPr>
          <p:cNvSpPr/>
          <p:nvPr/>
        </p:nvSpPr>
        <p:spPr>
          <a:xfrm flipV="1">
            <a:off x="3907376" y="1073221"/>
            <a:ext cx="1299200" cy="3457525"/>
          </a:xfrm>
          <a:prstGeom prst="downArrow">
            <a:avLst/>
          </a:prstGeom>
          <a:gradFill>
            <a:gsLst>
              <a:gs pos="0">
                <a:schemeClr val="bg1">
                  <a:tint val="90000"/>
                  <a:lumMod val="110000"/>
                </a:schemeClr>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3" name="Picture 2" descr="A close up of a reptile&#10;&#10;Description automatically generated">
            <a:extLst>
              <a:ext uri="{FF2B5EF4-FFF2-40B4-BE49-F238E27FC236}">
                <a16:creationId xmlns:a16="http://schemas.microsoft.com/office/drawing/2014/main" id="{A6A4461E-7F7F-49AC-89BB-3A5546CE3D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94986" y="1680941"/>
            <a:ext cx="3200048" cy="3428053"/>
          </a:xfrm>
          <a:prstGeom prst="rect">
            <a:avLst/>
          </a:prstGeom>
        </p:spPr>
      </p:pic>
      <p:sp>
        <p:nvSpPr>
          <p:cNvPr id="13" name="Text Placeholder 3">
            <a:extLst>
              <a:ext uri="{FF2B5EF4-FFF2-40B4-BE49-F238E27FC236}">
                <a16:creationId xmlns:a16="http://schemas.microsoft.com/office/drawing/2014/main" id="{28F5BEA8-7CE4-4793-8A9C-FAC45B107ED0}"/>
              </a:ext>
            </a:extLst>
          </p:cNvPr>
          <p:cNvSpPr>
            <a:spLocks noGrp="1"/>
          </p:cNvSpPr>
          <p:nvPr>
            <p:ph type="body" sz="quarter" idx="13"/>
          </p:nvPr>
        </p:nvSpPr>
        <p:spPr>
          <a:xfrm>
            <a:off x="303944" y="558484"/>
            <a:ext cx="2566347" cy="5102087"/>
          </a:xfrm>
        </p:spPr>
        <p:txBody>
          <a:bodyPr>
            <a:normAutofit/>
          </a:bodyPr>
          <a:lstStyle/>
          <a:p>
            <a:r>
              <a:rPr lang="en-US" dirty="0"/>
              <a:t>Ashy Storm- Petrels and Burrowing Owls</a:t>
            </a:r>
          </a:p>
        </p:txBody>
      </p:sp>
      <p:sp>
        <p:nvSpPr>
          <p:cNvPr id="7" name="TextBox 6">
            <a:extLst>
              <a:ext uri="{FF2B5EF4-FFF2-40B4-BE49-F238E27FC236}">
                <a16:creationId xmlns:a16="http://schemas.microsoft.com/office/drawing/2014/main" id="{F954260D-CF0E-419C-85F0-82472B0830F2}"/>
              </a:ext>
            </a:extLst>
          </p:cNvPr>
          <p:cNvSpPr txBox="1"/>
          <p:nvPr/>
        </p:nvSpPr>
        <p:spPr>
          <a:xfrm>
            <a:off x="5266856" y="2155652"/>
            <a:ext cx="2681089" cy="1292662"/>
          </a:xfrm>
          <a:prstGeom prst="rect">
            <a:avLst/>
          </a:prstGeom>
          <a:noFill/>
        </p:spPr>
        <p:txBody>
          <a:bodyPr wrap="square" rtlCol="0">
            <a:spAutoFit/>
          </a:bodyPr>
          <a:lstStyle/>
          <a:p>
            <a:pPr>
              <a:spcAft>
                <a:spcPts val="1200"/>
              </a:spcAft>
            </a:pPr>
            <a:r>
              <a:rPr lang="en-US" sz="2600" dirty="0">
                <a:solidFill>
                  <a:schemeClr val="tx2"/>
                </a:solidFill>
                <a:cs typeface="Calibri" pitchFamily="34" charset="0"/>
              </a:rPr>
              <a:t>As Burrowing Owl Predation Increases</a:t>
            </a:r>
            <a:endParaRPr lang="en-US" sz="1900" dirty="0">
              <a:cs typeface="Calibri" pitchFamily="34" charset="0"/>
            </a:endParaRPr>
          </a:p>
        </p:txBody>
      </p:sp>
      <p:sp>
        <p:nvSpPr>
          <p:cNvPr id="8" name="TextBox 7">
            <a:extLst>
              <a:ext uri="{FF2B5EF4-FFF2-40B4-BE49-F238E27FC236}">
                <a16:creationId xmlns:a16="http://schemas.microsoft.com/office/drawing/2014/main" id="{876771FE-7697-439E-AF85-0FCFDEF98138}"/>
              </a:ext>
            </a:extLst>
          </p:cNvPr>
          <p:cNvSpPr txBox="1"/>
          <p:nvPr/>
        </p:nvSpPr>
        <p:spPr>
          <a:xfrm>
            <a:off x="9317405" y="3223959"/>
            <a:ext cx="2456583" cy="1692771"/>
          </a:xfrm>
          <a:prstGeom prst="rect">
            <a:avLst/>
          </a:prstGeom>
          <a:noFill/>
        </p:spPr>
        <p:txBody>
          <a:bodyPr wrap="square" rtlCol="0">
            <a:spAutoFit/>
          </a:bodyPr>
          <a:lstStyle/>
          <a:p>
            <a:pPr>
              <a:spcAft>
                <a:spcPts val="1200"/>
              </a:spcAft>
            </a:pPr>
            <a:r>
              <a:rPr lang="en-US" sz="2600" dirty="0">
                <a:solidFill>
                  <a:schemeClr val="accent2"/>
                </a:solidFill>
                <a:cs typeface="Calibri" pitchFamily="34" charset="0"/>
              </a:rPr>
              <a:t>Ashy Storm-Petrel Population Decreases</a:t>
            </a:r>
            <a:endParaRPr lang="en-US" sz="1400" b="1" u="sng" dirty="0">
              <a:cs typeface="Calibri" pitchFamily="34" charset="0"/>
            </a:endParaRPr>
          </a:p>
        </p:txBody>
      </p:sp>
      <p:sp>
        <p:nvSpPr>
          <p:cNvPr id="9" name="Down Arrow 2">
            <a:extLst>
              <a:ext uri="{FF2B5EF4-FFF2-40B4-BE49-F238E27FC236}">
                <a16:creationId xmlns:a16="http://schemas.microsoft.com/office/drawing/2014/main" id="{13684B82-5CA4-495A-92F1-AF66779E7DE0}"/>
              </a:ext>
            </a:extLst>
          </p:cNvPr>
          <p:cNvSpPr/>
          <p:nvPr/>
        </p:nvSpPr>
        <p:spPr>
          <a:xfrm>
            <a:off x="7939829" y="2422918"/>
            <a:ext cx="1299200" cy="3457525"/>
          </a:xfrm>
          <a:prstGeom prst="downArrow">
            <a:avLst/>
          </a:prstGeom>
          <a:gradFill>
            <a:gsLst>
              <a:gs pos="0">
                <a:schemeClr val="bg1">
                  <a:tint val="90000"/>
                  <a:lumMod val="110000"/>
                </a:schemeClr>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18" name="Picture 17">
            <a:extLst>
              <a:ext uri="{FF2B5EF4-FFF2-40B4-BE49-F238E27FC236}">
                <a16:creationId xmlns:a16="http://schemas.microsoft.com/office/drawing/2014/main" id="{2B3AC5CF-5FD9-446C-965D-9247D1D365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89429" y="1511969"/>
            <a:ext cx="1686685" cy="2558376"/>
          </a:xfrm>
          <a:prstGeom prst="rect">
            <a:avLst/>
          </a:prstGeom>
        </p:spPr>
      </p:pic>
    </p:spTree>
    <p:extLst>
      <p:ext uri="{BB962C8B-B14F-4D97-AF65-F5344CB8AC3E}">
        <p14:creationId xmlns:p14="http://schemas.microsoft.com/office/powerpoint/2010/main" val="6106013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515600" cy="2852737"/>
          </a:xfrm>
        </p:spPr>
        <p:txBody>
          <a:bodyPr/>
          <a:lstStyle/>
          <a:p>
            <a:r>
              <a:rPr lang="en-US" dirty="0"/>
              <a:t>Overview</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normAutofit/>
          </a:bodyPr>
          <a:lstStyle/>
          <a:p>
            <a:r>
              <a:rPr lang="en-US" dirty="0"/>
              <a:t>Farallon Islands National Wildlife Refuge history and background.</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156128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257644" y="216617"/>
            <a:ext cx="8849539" cy="6424766"/>
          </a:xfrm>
          <a:prstGeom prst="rect">
            <a:avLst/>
          </a:prstGeom>
        </p:spPr>
      </p:pic>
      <p:sp>
        <p:nvSpPr>
          <p:cNvPr id="5" name="Text Placeholder 4">
            <a:extLst>
              <a:ext uri="{FF2B5EF4-FFF2-40B4-BE49-F238E27FC236}">
                <a16:creationId xmlns:a16="http://schemas.microsoft.com/office/drawing/2014/main" id="{CEC4415F-EC76-423E-868E-05E2283C3CF5}"/>
              </a:ext>
            </a:extLst>
          </p:cNvPr>
          <p:cNvSpPr>
            <a:spLocks noGrp="1"/>
          </p:cNvSpPr>
          <p:nvPr>
            <p:ph type="body" sz="quarter" idx="13"/>
          </p:nvPr>
        </p:nvSpPr>
        <p:spPr>
          <a:xfrm>
            <a:off x="303945" y="401192"/>
            <a:ext cx="2535321" cy="2625745"/>
          </a:xfrm>
        </p:spPr>
        <p:txBody>
          <a:bodyPr>
            <a:normAutofit/>
          </a:bodyPr>
          <a:lstStyle/>
          <a:p>
            <a:r>
              <a:rPr lang="en-US" sz="2000" spc="-10" dirty="0"/>
              <a:t>Relationship of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pic>
        <p:nvPicPr>
          <p:cNvPr id="8" name="Picture 7">
            <a:extLst>
              <a:ext uri="{FF2B5EF4-FFF2-40B4-BE49-F238E27FC236}">
                <a16:creationId xmlns:a16="http://schemas.microsoft.com/office/drawing/2014/main" id="{9F75B038-A972-44B5-9C6F-FB40D2A86AF6}"/>
              </a:ext>
            </a:extLst>
          </p:cNvPr>
          <p:cNvPicPr>
            <a:picLocks noChangeAspect="1"/>
          </p:cNvPicPr>
          <p:nvPr/>
        </p:nvPicPr>
        <p:blipFill rotWithShape="1">
          <a:blip r:embed="rId4"/>
          <a:srcRect t="7219" b="15286"/>
          <a:stretch/>
        </p:blipFill>
        <p:spPr>
          <a:xfrm>
            <a:off x="1" y="3831063"/>
            <a:ext cx="3108960" cy="1921150"/>
          </a:xfrm>
          <a:prstGeom prst="rect">
            <a:avLst/>
          </a:prstGeom>
        </p:spPr>
      </p:pic>
      <p:sp>
        <p:nvSpPr>
          <p:cNvPr id="10" name="TextBox 9">
            <a:extLst>
              <a:ext uri="{FF2B5EF4-FFF2-40B4-BE49-F238E27FC236}">
                <a16:creationId xmlns:a16="http://schemas.microsoft.com/office/drawing/2014/main" id="{1392946E-11F9-4C79-9EFF-C9563B196FA3}"/>
              </a:ext>
            </a:extLst>
          </p:cNvPr>
          <p:cNvSpPr txBox="1"/>
          <p:nvPr/>
        </p:nvSpPr>
        <p:spPr>
          <a:xfrm>
            <a:off x="0" y="5752213"/>
            <a:ext cx="2730001" cy="230832"/>
          </a:xfrm>
          <a:prstGeom prst="rect">
            <a:avLst/>
          </a:prstGeom>
          <a:noFill/>
        </p:spPr>
        <p:txBody>
          <a:bodyPr wrap="square" rtlCol="0">
            <a:spAutoFit/>
          </a:bodyPr>
          <a:lstStyle/>
          <a:p>
            <a:r>
              <a:rPr lang="en-US" sz="900" dirty="0">
                <a:solidFill>
                  <a:schemeClr val="accent5">
                    <a:lumMod val="60000"/>
                    <a:lumOff val="40000"/>
                  </a:schemeClr>
                </a:solidFill>
              </a:rPr>
              <a:t>Mouse on Farallon Islands (Matt Brady)</a:t>
            </a:r>
          </a:p>
        </p:txBody>
      </p:sp>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57005" cy="627479"/>
          </a:xfrm>
        </p:spPr>
        <p:txBody>
          <a:bodyPr>
            <a:noAutofit/>
          </a:bodyPr>
          <a:lstStyle/>
          <a:p>
            <a:r>
              <a:rPr lang="en-US" sz="1600" dirty="0">
                <a:solidFill>
                  <a:schemeClr val="bg2"/>
                </a:solidFill>
                <a:latin typeface="+mj-lt"/>
              </a:rPr>
              <a:t>Mouse Trapping Success</a:t>
            </a:r>
          </a:p>
        </p:txBody>
      </p:sp>
      <p:sp>
        <p:nvSpPr>
          <p:cNvPr id="11" name="Rectangle 10">
            <a:extLst>
              <a:ext uri="{FF2B5EF4-FFF2-40B4-BE49-F238E27FC236}">
                <a16:creationId xmlns:a16="http://schemas.microsoft.com/office/drawing/2014/main" id="{21E5D9C1-DC5F-4CDF-B49A-BAE434A591DC}"/>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 name="Picture 19">
            <a:extLst>
              <a:ext uri="{FF2B5EF4-FFF2-40B4-BE49-F238E27FC236}">
                <a16:creationId xmlns:a16="http://schemas.microsoft.com/office/drawing/2014/main" id="{75BF3A32-B92E-4FA0-9349-44AA18085E0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159716"/>
            <a:ext cx="1153391" cy="420832"/>
          </a:xfrm>
          <a:prstGeom prst="rect">
            <a:avLst/>
          </a:prstGeom>
        </p:spPr>
      </p:pic>
      <p:sp>
        <p:nvSpPr>
          <p:cNvPr id="21" name="TextBox 20">
            <a:extLst>
              <a:ext uri="{FF2B5EF4-FFF2-40B4-BE49-F238E27FC236}">
                <a16:creationId xmlns:a16="http://schemas.microsoft.com/office/drawing/2014/main" id="{8A4732D8-2648-43E1-AC75-5B5FA6CB144E}"/>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spTree>
    <p:extLst>
      <p:ext uri="{BB962C8B-B14F-4D97-AF65-F5344CB8AC3E}">
        <p14:creationId xmlns:p14="http://schemas.microsoft.com/office/powerpoint/2010/main" val="24392147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descr="SEFI BUOW">
            <a:extLst>
              <a:ext uri="{FF2B5EF4-FFF2-40B4-BE49-F238E27FC236}">
                <a16:creationId xmlns:a16="http://schemas.microsoft.com/office/drawing/2014/main" id="{5408835E-4D90-46F8-91C0-F0D08E285FE1}"/>
              </a:ext>
            </a:extLst>
          </p:cNvPr>
          <p:cNvPicPr>
            <a:picLocks noChangeAspect="1" noChangeArrowheads="1"/>
          </p:cNvPicPr>
          <p:nvPr/>
        </p:nvPicPr>
        <p:blipFill rotWithShape="1">
          <a:blip r:embed="rId3" cstate="email"/>
          <a:srcRect l="1" t="22668" r="1548" b="4383"/>
          <a:stretch/>
        </p:blipFill>
        <p:spPr bwMode="auto">
          <a:xfrm>
            <a:off x="2" y="3831063"/>
            <a:ext cx="3108960" cy="1921150"/>
          </a:xfrm>
          <a:prstGeom prst="rect">
            <a:avLst/>
          </a:prstGeom>
          <a:ln>
            <a:noFill/>
          </a:ln>
          <a:effectLst/>
        </p:spPr>
      </p:pic>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257644" y="216617"/>
            <a:ext cx="8849539" cy="6424766"/>
          </a:xfrm>
          <a:prstGeom prst="rect">
            <a:avLst/>
          </a:prstGeom>
        </p:spPr>
      </p:pic>
      <p:pic>
        <p:nvPicPr>
          <p:cNvPr id="12" name="Picture 11">
            <a:extLst>
              <a:ext uri="{FF2B5EF4-FFF2-40B4-BE49-F238E27FC236}">
                <a16:creationId xmlns:a16="http://schemas.microsoft.com/office/drawing/2014/main" id="{2CE9560F-1302-4738-B255-4E49E015F18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159716"/>
            <a:ext cx="1153391" cy="420832"/>
          </a:xfrm>
          <a:prstGeom prst="rect">
            <a:avLst/>
          </a:prstGeom>
        </p:spPr>
      </p:pic>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57005" cy="627479"/>
          </a:xfrm>
        </p:spPr>
        <p:txBody>
          <a:bodyPr>
            <a:noAutofit/>
          </a:bodyPr>
          <a:lstStyle/>
          <a:p>
            <a:r>
              <a:rPr lang="en-US" sz="1600" dirty="0">
                <a:solidFill>
                  <a:schemeClr val="bg2"/>
                </a:solidFill>
                <a:latin typeface="+mj-lt"/>
              </a:rPr>
              <a:t>Maximum Burrowing Owl Abundance</a:t>
            </a:r>
          </a:p>
        </p:txBody>
      </p:sp>
      <p:sp>
        <p:nvSpPr>
          <p:cNvPr id="14" name="Text Placeholder 4">
            <a:extLst>
              <a:ext uri="{FF2B5EF4-FFF2-40B4-BE49-F238E27FC236}">
                <a16:creationId xmlns:a16="http://schemas.microsoft.com/office/drawing/2014/main" id="{77A75A3B-D883-4E3A-906B-BFF3F11EB1BD}"/>
              </a:ext>
            </a:extLst>
          </p:cNvPr>
          <p:cNvSpPr>
            <a:spLocks noGrp="1"/>
          </p:cNvSpPr>
          <p:nvPr>
            <p:ph type="body" sz="quarter" idx="13"/>
          </p:nvPr>
        </p:nvSpPr>
        <p:spPr>
          <a:xfrm>
            <a:off x="303946" y="401192"/>
            <a:ext cx="2604718" cy="2444477"/>
          </a:xfrm>
        </p:spPr>
        <p:txBody>
          <a:bodyPr>
            <a:normAutofit/>
          </a:bodyPr>
          <a:lstStyle/>
          <a:p>
            <a:r>
              <a:rPr lang="en-US" sz="2000" spc="-10" dirty="0"/>
              <a:t>Relationship of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sp>
        <p:nvSpPr>
          <p:cNvPr id="15" name="Rectangle 14">
            <a:extLst>
              <a:ext uri="{FF2B5EF4-FFF2-40B4-BE49-F238E27FC236}">
                <a16:creationId xmlns:a16="http://schemas.microsoft.com/office/drawing/2014/main" id="{6D335CAD-A858-4FBB-A07C-1EA28EC70F4B}"/>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0974A652-FEC3-4028-A0A2-01FFC0E10E0A}"/>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spTree>
    <p:extLst>
      <p:ext uri="{BB962C8B-B14F-4D97-AF65-F5344CB8AC3E}">
        <p14:creationId xmlns:p14="http://schemas.microsoft.com/office/powerpoint/2010/main" val="2107073825"/>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BC8D46F-7C1C-4965-BE08-19259C9FABE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76" t="-374" b="4682"/>
          <a:stretch/>
        </p:blipFill>
        <p:spPr>
          <a:xfrm>
            <a:off x="0" y="3831063"/>
            <a:ext cx="3057717" cy="1921150"/>
          </a:xfrm>
          <a:prstGeom prst="rect">
            <a:avLst/>
          </a:prstGeom>
        </p:spPr>
      </p:pic>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257644" y="216617"/>
            <a:ext cx="8849539" cy="6424766"/>
          </a:xfrm>
          <a:prstGeom prst="rect">
            <a:avLst/>
          </a:prstGeom>
        </p:spPr>
      </p:pic>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41244" cy="627479"/>
          </a:xfrm>
        </p:spPr>
        <p:txBody>
          <a:bodyPr>
            <a:noAutofit/>
          </a:bodyPr>
          <a:lstStyle/>
          <a:p>
            <a:r>
              <a:rPr lang="en-US" sz="1600" dirty="0">
                <a:solidFill>
                  <a:schemeClr val="bg2"/>
                </a:solidFill>
                <a:latin typeface="+mj-lt"/>
              </a:rPr>
              <a:t>Ashy Storm-Petrel Wings Predated by Burrowing Owls</a:t>
            </a:r>
          </a:p>
        </p:txBody>
      </p:sp>
      <p:sp>
        <p:nvSpPr>
          <p:cNvPr id="11" name="Rectangle 10">
            <a:extLst>
              <a:ext uri="{FF2B5EF4-FFF2-40B4-BE49-F238E27FC236}">
                <a16:creationId xmlns:a16="http://schemas.microsoft.com/office/drawing/2014/main" id="{29CA1016-FF71-4674-B1F2-BD8A0C382468}"/>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4">
            <a:extLst>
              <a:ext uri="{FF2B5EF4-FFF2-40B4-BE49-F238E27FC236}">
                <a16:creationId xmlns:a16="http://schemas.microsoft.com/office/drawing/2014/main" id="{B4BBCC84-1926-430A-AEC2-510EC148340B}"/>
              </a:ext>
            </a:extLst>
          </p:cNvPr>
          <p:cNvSpPr>
            <a:spLocks noGrp="1"/>
          </p:cNvSpPr>
          <p:nvPr>
            <p:ph type="body" sz="quarter" idx="13"/>
          </p:nvPr>
        </p:nvSpPr>
        <p:spPr>
          <a:xfrm>
            <a:off x="303945" y="401192"/>
            <a:ext cx="2535321" cy="2444477"/>
          </a:xfrm>
        </p:spPr>
        <p:txBody>
          <a:bodyPr>
            <a:normAutofit/>
          </a:bodyPr>
          <a:lstStyle/>
          <a:p>
            <a:r>
              <a:rPr lang="en-US" sz="2000" spc="-10" dirty="0"/>
              <a:t>Relationship of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pic>
        <p:nvPicPr>
          <p:cNvPr id="16" name="Picture 15">
            <a:extLst>
              <a:ext uri="{FF2B5EF4-FFF2-40B4-BE49-F238E27FC236}">
                <a16:creationId xmlns:a16="http://schemas.microsoft.com/office/drawing/2014/main" id="{28B187A3-FA36-428A-A989-F4709223BAD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159716"/>
            <a:ext cx="1153391" cy="420832"/>
          </a:xfrm>
          <a:prstGeom prst="rect">
            <a:avLst/>
          </a:prstGeom>
        </p:spPr>
      </p:pic>
      <p:sp>
        <p:nvSpPr>
          <p:cNvPr id="17" name="TextBox 16">
            <a:extLst>
              <a:ext uri="{FF2B5EF4-FFF2-40B4-BE49-F238E27FC236}">
                <a16:creationId xmlns:a16="http://schemas.microsoft.com/office/drawing/2014/main" id="{EC439132-888E-4E18-BA28-4B6390094278}"/>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spTree>
    <p:extLst>
      <p:ext uri="{BB962C8B-B14F-4D97-AF65-F5344CB8AC3E}">
        <p14:creationId xmlns:p14="http://schemas.microsoft.com/office/powerpoint/2010/main" val="2931520375"/>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D883F5D-ECA1-4466-8004-ADF9C49C5F86}"/>
              </a:ext>
            </a:extLst>
          </p:cNvPr>
          <p:cNvPicPr>
            <a:picLocks noChangeAspect="1"/>
          </p:cNvPicPr>
          <p:nvPr/>
        </p:nvPicPr>
        <p:blipFill rotWithShape="1">
          <a:blip r:embed="rId3"/>
          <a:srcRect l="1" r="-936" b="15704"/>
          <a:stretch/>
        </p:blipFill>
        <p:spPr>
          <a:xfrm>
            <a:off x="0" y="3831063"/>
            <a:ext cx="3108960" cy="1921150"/>
          </a:xfrm>
          <a:prstGeom prst="rect">
            <a:avLst/>
          </a:prstGeom>
        </p:spPr>
      </p:pic>
      <p:pic>
        <p:nvPicPr>
          <p:cNvPr id="9" name="Picture 8">
            <a:extLst>
              <a:ext uri="{FF2B5EF4-FFF2-40B4-BE49-F238E27FC236}">
                <a16:creationId xmlns:a16="http://schemas.microsoft.com/office/drawing/2014/main" id="{A123EC41-9C1F-4785-A7D6-49F61A3567E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338805" y="539"/>
            <a:ext cx="8592634" cy="6856921"/>
          </a:xfrm>
          <a:prstGeom prst="rect">
            <a:avLst/>
          </a:prstGeom>
        </p:spPr>
      </p:pic>
      <p:sp>
        <p:nvSpPr>
          <p:cNvPr id="20" name="Rectangle 19">
            <a:extLst>
              <a:ext uri="{FF2B5EF4-FFF2-40B4-BE49-F238E27FC236}">
                <a16:creationId xmlns:a16="http://schemas.microsoft.com/office/drawing/2014/main" id="{B5AC73C7-5158-4698-BC49-A03071B50D42}"/>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C58133F4-165F-46C1-A783-A5882C33366A}"/>
              </a:ext>
            </a:extLst>
          </p:cNvPr>
          <p:cNvSpPr txBox="1"/>
          <p:nvPr/>
        </p:nvSpPr>
        <p:spPr>
          <a:xfrm>
            <a:off x="0" y="5749424"/>
            <a:ext cx="2730001" cy="400110"/>
          </a:xfrm>
          <a:prstGeom prst="rect">
            <a:avLst/>
          </a:prstGeom>
          <a:noFill/>
        </p:spPr>
        <p:txBody>
          <a:bodyPr wrap="square" rtlCol="0">
            <a:spAutoFit/>
          </a:bodyPr>
          <a:lstStyle/>
          <a:p>
            <a:r>
              <a:rPr lang="en-US" sz="1000" dirty="0">
                <a:solidFill>
                  <a:schemeClr val="accent5">
                    <a:lumMod val="60000"/>
                    <a:lumOff val="40000"/>
                  </a:schemeClr>
                </a:solidFill>
              </a:rPr>
              <a:t>Ashy storm-petrel remains beneath</a:t>
            </a:r>
          </a:p>
          <a:p>
            <a:r>
              <a:rPr lang="en-US" sz="1000" dirty="0">
                <a:solidFill>
                  <a:schemeClr val="accent5">
                    <a:lumMod val="60000"/>
                    <a:lumOff val="40000"/>
                  </a:schemeClr>
                </a:solidFill>
              </a:rPr>
              <a:t>burrowing owl roost. Photo by P. Pyle.</a:t>
            </a:r>
          </a:p>
        </p:txBody>
      </p:sp>
      <p:pic>
        <p:nvPicPr>
          <p:cNvPr id="14" name="Picture 13">
            <a:extLst>
              <a:ext uri="{FF2B5EF4-FFF2-40B4-BE49-F238E27FC236}">
                <a16:creationId xmlns:a16="http://schemas.microsoft.com/office/drawing/2014/main" id="{C0AF5733-508C-4861-B697-D3CA42092B2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226750"/>
            <a:ext cx="1153391" cy="420832"/>
          </a:xfrm>
          <a:prstGeom prst="rect">
            <a:avLst/>
          </a:prstGeom>
        </p:spPr>
      </p:pic>
      <p:sp>
        <p:nvSpPr>
          <p:cNvPr id="18" name="Text Placeholder 4">
            <a:extLst>
              <a:ext uri="{FF2B5EF4-FFF2-40B4-BE49-F238E27FC236}">
                <a16:creationId xmlns:a16="http://schemas.microsoft.com/office/drawing/2014/main" id="{2D4AAC71-0790-4DC5-BFB8-74626BCA3B41}"/>
              </a:ext>
            </a:extLst>
          </p:cNvPr>
          <p:cNvSpPr>
            <a:spLocks noGrp="1"/>
          </p:cNvSpPr>
          <p:nvPr>
            <p:ph type="body" sz="quarter" idx="13"/>
          </p:nvPr>
        </p:nvSpPr>
        <p:spPr>
          <a:xfrm>
            <a:off x="303945" y="401192"/>
            <a:ext cx="2658711" cy="2517438"/>
          </a:xfrm>
        </p:spPr>
        <p:txBody>
          <a:bodyPr>
            <a:noAutofit/>
          </a:bodyPr>
          <a:lstStyle/>
          <a:p>
            <a:r>
              <a:rPr lang="en-US" sz="2600" dirty="0"/>
              <a:t>Projected Ashy Storm-Petrel Trends With and Without Owl Predation Reduction</a:t>
            </a:r>
          </a:p>
        </p:txBody>
      </p:sp>
      <p:sp>
        <p:nvSpPr>
          <p:cNvPr id="19" name="Content Placeholder 3">
            <a:extLst>
              <a:ext uri="{FF2B5EF4-FFF2-40B4-BE49-F238E27FC236}">
                <a16:creationId xmlns:a16="http://schemas.microsoft.com/office/drawing/2014/main" id="{E17999C5-51E8-44AB-8F2A-D1ED0AE71649}"/>
              </a:ext>
            </a:extLst>
          </p:cNvPr>
          <p:cNvSpPr>
            <a:spLocks noGrp="1"/>
          </p:cNvSpPr>
          <p:nvPr>
            <p:ph idx="1"/>
          </p:nvPr>
        </p:nvSpPr>
        <p:spPr>
          <a:xfrm>
            <a:off x="303945" y="3079668"/>
            <a:ext cx="2457005" cy="627479"/>
          </a:xfrm>
        </p:spPr>
        <p:txBody>
          <a:bodyPr>
            <a:noAutofit/>
          </a:bodyPr>
          <a:lstStyle/>
          <a:p>
            <a:r>
              <a:rPr lang="en-US" sz="1600" dirty="0">
                <a:solidFill>
                  <a:schemeClr val="bg2"/>
                </a:solidFill>
                <a:latin typeface="+mj-lt"/>
              </a:rPr>
              <a:t>“Moderate Decline” scenario</a:t>
            </a:r>
          </a:p>
        </p:txBody>
      </p:sp>
      <p:sp>
        <p:nvSpPr>
          <p:cNvPr id="10" name="TextBox 9">
            <a:extLst>
              <a:ext uri="{FF2B5EF4-FFF2-40B4-BE49-F238E27FC236}">
                <a16:creationId xmlns:a16="http://schemas.microsoft.com/office/drawing/2014/main" id="{03F1E065-384A-4D57-A2F8-E77DF2DAD9D6}"/>
              </a:ext>
            </a:extLst>
          </p:cNvPr>
          <p:cNvSpPr txBox="1"/>
          <p:nvPr/>
        </p:nvSpPr>
        <p:spPr>
          <a:xfrm>
            <a:off x="3395808" y="6314055"/>
            <a:ext cx="3109496" cy="246221"/>
          </a:xfrm>
          <a:prstGeom prst="rect">
            <a:avLst/>
          </a:prstGeom>
          <a:noFill/>
        </p:spPr>
        <p:txBody>
          <a:bodyPr wrap="square" rtlCol="0">
            <a:spAutoFit/>
          </a:bodyPr>
          <a:lstStyle/>
          <a:p>
            <a:r>
              <a:rPr lang="en-US" sz="1000" dirty="0">
                <a:solidFill>
                  <a:schemeClr val="bg1">
                    <a:lumMod val="50000"/>
                  </a:schemeClr>
                </a:solidFill>
              </a:rPr>
              <a:t>Source: Nur et al. 2019. </a:t>
            </a:r>
            <a:endParaRPr lang="en-US" dirty="0">
              <a:solidFill>
                <a:schemeClr val="bg1">
                  <a:lumMod val="50000"/>
                </a:schemeClr>
              </a:solidFill>
            </a:endParaRPr>
          </a:p>
        </p:txBody>
      </p:sp>
    </p:spTree>
    <p:extLst>
      <p:ext uri="{BB962C8B-B14F-4D97-AF65-F5344CB8AC3E}">
        <p14:creationId xmlns:p14="http://schemas.microsoft.com/office/powerpoint/2010/main" val="13556448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D883F5D-ECA1-4466-8004-ADF9C49C5F86}"/>
              </a:ext>
            </a:extLst>
          </p:cNvPr>
          <p:cNvPicPr>
            <a:picLocks noChangeAspect="1"/>
          </p:cNvPicPr>
          <p:nvPr/>
        </p:nvPicPr>
        <p:blipFill rotWithShape="1">
          <a:blip r:embed="rId3"/>
          <a:srcRect l="1" r="-936" b="15704"/>
          <a:stretch/>
        </p:blipFill>
        <p:spPr>
          <a:xfrm>
            <a:off x="0" y="3831063"/>
            <a:ext cx="3108960" cy="1921150"/>
          </a:xfrm>
          <a:prstGeom prst="rect">
            <a:avLst/>
          </a:prstGeom>
        </p:spPr>
      </p:pic>
      <p:pic>
        <p:nvPicPr>
          <p:cNvPr id="9" name="Picture 8">
            <a:extLst>
              <a:ext uri="{FF2B5EF4-FFF2-40B4-BE49-F238E27FC236}">
                <a16:creationId xmlns:a16="http://schemas.microsoft.com/office/drawing/2014/main" id="{A123EC41-9C1F-4785-A7D6-49F61A3567E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338805" y="539"/>
            <a:ext cx="8592634" cy="6856921"/>
          </a:xfrm>
          <a:prstGeom prst="rect">
            <a:avLst/>
          </a:prstGeom>
        </p:spPr>
      </p:pic>
      <p:sp>
        <p:nvSpPr>
          <p:cNvPr id="20" name="Rectangle 19">
            <a:extLst>
              <a:ext uri="{FF2B5EF4-FFF2-40B4-BE49-F238E27FC236}">
                <a16:creationId xmlns:a16="http://schemas.microsoft.com/office/drawing/2014/main" id="{B5AC73C7-5158-4698-BC49-A03071B50D42}"/>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C58133F4-165F-46C1-A783-A5882C33366A}"/>
              </a:ext>
            </a:extLst>
          </p:cNvPr>
          <p:cNvSpPr txBox="1"/>
          <p:nvPr/>
        </p:nvSpPr>
        <p:spPr>
          <a:xfrm>
            <a:off x="0" y="5749424"/>
            <a:ext cx="2730001" cy="400110"/>
          </a:xfrm>
          <a:prstGeom prst="rect">
            <a:avLst/>
          </a:prstGeom>
          <a:noFill/>
        </p:spPr>
        <p:txBody>
          <a:bodyPr wrap="square" rtlCol="0">
            <a:spAutoFit/>
          </a:bodyPr>
          <a:lstStyle/>
          <a:p>
            <a:r>
              <a:rPr lang="en-US" sz="1000" dirty="0">
                <a:solidFill>
                  <a:schemeClr val="accent5">
                    <a:lumMod val="60000"/>
                    <a:lumOff val="40000"/>
                  </a:schemeClr>
                </a:solidFill>
              </a:rPr>
              <a:t>Ashy storm-petrel remains beneath</a:t>
            </a:r>
          </a:p>
          <a:p>
            <a:r>
              <a:rPr lang="en-US" sz="1000" dirty="0">
                <a:solidFill>
                  <a:schemeClr val="accent5">
                    <a:lumMod val="60000"/>
                    <a:lumOff val="40000"/>
                  </a:schemeClr>
                </a:solidFill>
              </a:rPr>
              <a:t>burrowing owl roost. Photo by P. Pyle.</a:t>
            </a:r>
          </a:p>
        </p:txBody>
      </p:sp>
      <p:pic>
        <p:nvPicPr>
          <p:cNvPr id="14" name="Picture 13">
            <a:extLst>
              <a:ext uri="{FF2B5EF4-FFF2-40B4-BE49-F238E27FC236}">
                <a16:creationId xmlns:a16="http://schemas.microsoft.com/office/drawing/2014/main" id="{C0AF5733-508C-4861-B697-D3CA42092B2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226750"/>
            <a:ext cx="1153391" cy="420832"/>
          </a:xfrm>
          <a:prstGeom prst="rect">
            <a:avLst/>
          </a:prstGeom>
        </p:spPr>
      </p:pic>
      <p:sp>
        <p:nvSpPr>
          <p:cNvPr id="18" name="Text Placeholder 4">
            <a:extLst>
              <a:ext uri="{FF2B5EF4-FFF2-40B4-BE49-F238E27FC236}">
                <a16:creationId xmlns:a16="http://schemas.microsoft.com/office/drawing/2014/main" id="{2D4AAC71-0790-4DC5-BFB8-74626BCA3B41}"/>
              </a:ext>
            </a:extLst>
          </p:cNvPr>
          <p:cNvSpPr>
            <a:spLocks noGrp="1"/>
          </p:cNvSpPr>
          <p:nvPr>
            <p:ph type="body" sz="quarter" idx="13"/>
          </p:nvPr>
        </p:nvSpPr>
        <p:spPr>
          <a:xfrm>
            <a:off x="303945" y="401192"/>
            <a:ext cx="2658711" cy="2517438"/>
          </a:xfrm>
        </p:spPr>
        <p:txBody>
          <a:bodyPr>
            <a:noAutofit/>
          </a:bodyPr>
          <a:lstStyle/>
          <a:p>
            <a:r>
              <a:rPr lang="en-US" sz="2600" dirty="0"/>
              <a:t>Projected Ashy Storm-Petrel Trends With and Without Owl Predation Reduction</a:t>
            </a:r>
          </a:p>
        </p:txBody>
      </p:sp>
      <p:sp>
        <p:nvSpPr>
          <p:cNvPr id="19" name="Content Placeholder 3">
            <a:extLst>
              <a:ext uri="{FF2B5EF4-FFF2-40B4-BE49-F238E27FC236}">
                <a16:creationId xmlns:a16="http://schemas.microsoft.com/office/drawing/2014/main" id="{E17999C5-51E8-44AB-8F2A-D1ED0AE71649}"/>
              </a:ext>
            </a:extLst>
          </p:cNvPr>
          <p:cNvSpPr>
            <a:spLocks noGrp="1"/>
          </p:cNvSpPr>
          <p:nvPr>
            <p:ph idx="1"/>
          </p:nvPr>
        </p:nvSpPr>
        <p:spPr>
          <a:xfrm>
            <a:off x="303945" y="3079668"/>
            <a:ext cx="2457005" cy="627479"/>
          </a:xfrm>
        </p:spPr>
        <p:txBody>
          <a:bodyPr>
            <a:noAutofit/>
          </a:bodyPr>
          <a:lstStyle/>
          <a:p>
            <a:r>
              <a:rPr lang="en-US" sz="1600" dirty="0">
                <a:solidFill>
                  <a:schemeClr val="bg2"/>
                </a:solidFill>
                <a:latin typeface="+mj-lt"/>
              </a:rPr>
              <a:t>“Moderate Decline” scenario</a:t>
            </a:r>
          </a:p>
        </p:txBody>
      </p:sp>
      <p:sp>
        <p:nvSpPr>
          <p:cNvPr id="10" name="TextBox 9">
            <a:extLst>
              <a:ext uri="{FF2B5EF4-FFF2-40B4-BE49-F238E27FC236}">
                <a16:creationId xmlns:a16="http://schemas.microsoft.com/office/drawing/2014/main" id="{03F1E065-384A-4D57-A2F8-E77DF2DAD9D6}"/>
              </a:ext>
            </a:extLst>
          </p:cNvPr>
          <p:cNvSpPr txBox="1"/>
          <p:nvPr/>
        </p:nvSpPr>
        <p:spPr>
          <a:xfrm>
            <a:off x="3395808" y="6314055"/>
            <a:ext cx="3109496" cy="246221"/>
          </a:xfrm>
          <a:prstGeom prst="rect">
            <a:avLst/>
          </a:prstGeom>
          <a:noFill/>
        </p:spPr>
        <p:txBody>
          <a:bodyPr wrap="square" rtlCol="0">
            <a:spAutoFit/>
          </a:bodyPr>
          <a:lstStyle/>
          <a:p>
            <a:r>
              <a:rPr lang="en-US" sz="1000" dirty="0">
                <a:solidFill>
                  <a:schemeClr val="bg1">
                    <a:lumMod val="50000"/>
                  </a:schemeClr>
                </a:solidFill>
              </a:rPr>
              <a:t>Source: Nur et al. 2019</a:t>
            </a:r>
            <a:endParaRPr lang="en-US" dirty="0">
              <a:solidFill>
                <a:schemeClr val="bg1">
                  <a:lumMod val="50000"/>
                </a:schemeClr>
              </a:solidFill>
            </a:endParaRPr>
          </a:p>
        </p:txBody>
      </p:sp>
    </p:spTree>
    <p:extLst>
      <p:ext uri="{BB962C8B-B14F-4D97-AF65-F5344CB8AC3E}">
        <p14:creationId xmlns:p14="http://schemas.microsoft.com/office/powerpoint/2010/main" val="181354914"/>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D883F5D-ECA1-4466-8004-ADF9C49C5F86}"/>
              </a:ext>
            </a:extLst>
          </p:cNvPr>
          <p:cNvPicPr>
            <a:picLocks noChangeAspect="1"/>
          </p:cNvPicPr>
          <p:nvPr/>
        </p:nvPicPr>
        <p:blipFill rotWithShape="1">
          <a:blip r:embed="rId3"/>
          <a:srcRect l="1" r="-936" b="15704"/>
          <a:stretch/>
        </p:blipFill>
        <p:spPr>
          <a:xfrm>
            <a:off x="0" y="3831063"/>
            <a:ext cx="3108960" cy="1921150"/>
          </a:xfrm>
          <a:prstGeom prst="rect">
            <a:avLst/>
          </a:prstGeom>
        </p:spPr>
      </p:pic>
      <p:pic>
        <p:nvPicPr>
          <p:cNvPr id="9" name="Picture 8">
            <a:extLst>
              <a:ext uri="{FF2B5EF4-FFF2-40B4-BE49-F238E27FC236}">
                <a16:creationId xmlns:a16="http://schemas.microsoft.com/office/drawing/2014/main" id="{A123EC41-9C1F-4785-A7D6-49F61A3567E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338805" y="539"/>
            <a:ext cx="8592634" cy="6856921"/>
          </a:xfrm>
          <a:prstGeom prst="rect">
            <a:avLst/>
          </a:prstGeom>
        </p:spPr>
      </p:pic>
      <p:sp>
        <p:nvSpPr>
          <p:cNvPr id="20" name="Rectangle 19">
            <a:extLst>
              <a:ext uri="{FF2B5EF4-FFF2-40B4-BE49-F238E27FC236}">
                <a16:creationId xmlns:a16="http://schemas.microsoft.com/office/drawing/2014/main" id="{B5AC73C7-5158-4698-BC49-A03071B50D42}"/>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C58133F4-165F-46C1-A783-A5882C33366A}"/>
              </a:ext>
            </a:extLst>
          </p:cNvPr>
          <p:cNvSpPr txBox="1"/>
          <p:nvPr/>
        </p:nvSpPr>
        <p:spPr>
          <a:xfrm>
            <a:off x="0" y="5749424"/>
            <a:ext cx="2730001" cy="400110"/>
          </a:xfrm>
          <a:prstGeom prst="rect">
            <a:avLst/>
          </a:prstGeom>
          <a:noFill/>
        </p:spPr>
        <p:txBody>
          <a:bodyPr wrap="square" rtlCol="0">
            <a:spAutoFit/>
          </a:bodyPr>
          <a:lstStyle/>
          <a:p>
            <a:r>
              <a:rPr lang="en-US" sz="1000" dirty="0">
                <a:solidFill>
                  <a:schemeClr val="accent5">
                    <a:lumMod val="60000"/>
                    <a:lumOff val="40000"/>
                  </a:schemeClr>
                </a:solidFill>
              </a:rPr>
              <a:t>Ashy storm-petrel remains beneath</a:t>
            </a:r>
          </a:p>
          <a:p>
            <a:r>
              <a:rPr lang="en-US" sz="1000" dirty="0">
                <a:solidFill>
                  <a:schemeClr val="accent5">
                    <a:lumMod val="60000"/>
                    <a:lumOff val="40000"/>
                  </a:schemeClr>
                </a:solidFill>
              </a:rPr>
              <a:t>burrowing owl roost. Photo by P. Pyle.</a:t>
            </a:r>
          </a:p>
        </p:txBody>
      </p:sp>
      <p:pic>
        <p:nvPicPr>
          <p:cNvPr id="14" name="Picture 13">
            <a:extLst>
              <a:ext uri="{FF2B5EF4-FFF2-40B4-BE49-F238E27FC236}">
                <a16:creationId xmlns:a16="http://schemas.microsoft.com/office/drawing/2014/main" id="{C0AF5733-508C-4861-B697-D3CA42092B2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226750"/>
            <a:ext cx="1153391" cy="420832"/>
          </a:xfrm>
          <a:prstGeom prst="rect">
            <a:avLst/>
          </a:prstGeom>
        </p:spPr>
      </p:pic>
      <p:sp>
        <p:nvSpPr>
          <p:cNvPr id="18" name="Text Placeholder 4">
            <a:extLst>
              <a:ext uri="{FF2B5EF4-FFF2-40B4-BE49-F238E27FC236}">
                <a16:creationId xmlns:a16="http://schemas.microsoft.com/office/drawing/2014/main" id="{2D4AAC71-0790-4DC5-BFB8-74626BCA3B41}"/>
              </a:ext>
            </a:extLst>
          </p:cNvPr>
          <p:cNvSpPr>
            <a:spLocks noGrp="1"/>
          </p:cNvSpPr>
          <p:nvPr>
            <p:ph type="body" sz="quarter" idx="13"/>
          </p:nvPr>
        </p:nvSpPr>
        <p:spPr>
          <a:xfrm>
            <a:off x="303945" y="401192"/>
            <a:ext cx="2658711" cy="2517438"/>
          </a:xfrm>
        </p:spPr>
        <p:txBody>
          <a:bodyPr>
            <a:noAutofit/>
          </a:bodyPr>
          <a:lstStyle/>
          <a:p>
            <a:r>
              <a:rPr lang="en-US" sz="2600" dirty="0"/>
              <a:t>Projected Ashy Storm-Petrel Trends With and Without Owl Predation Reduction</a:t>
            </a:r>
          </a:p>
        </p:txBody>
      </p:sp>
      <p:sp>
        <p:nvSpPr>
          <p:cNvPr id="19" name="Content Placeholder 3">
            <a:extLst>
              <a:ext uri="{FF2B5EF4-FFF2-40B4-BE49-F238E27FC236}">
                <a16:creationId xmlns:a16="http://schemas.microsoft.com/office/drawing/2014/main" id="{E17999C5-51E8-44AB-8F2A-D1ED0AE71649}"/>
              </a:ext>
            </a:extLst>
          </p:cNvPr>
          <p:cNvSpPr>
            <a:spLocks noGrp="1"/>
          </p:cNvSpPr>
          <p:nvPr>
            <p:ph idx="1"/>
          </p:nvPr>
        </p:nvSpPr>
        <p:spPr>
          <a:xfrm>
            <a:off x="303945" y="3079668"/>
            <a:ext cx="2457005" cy="627479"/>
          </a:xfrm>
        </p:spPr>
        <p:txBody>
          <a:bodyPr>
            <a:noAutofit/>
          </a:bodyPr>
          <a:lstStyle/>
          <a:p>
            <a:r>
              <a:rPr lang="en-US" sz="1600" dirty="0">
                <a:solidFill>
                  <a:schemeClr val="bg2"/>
                </a:solidFill>
                <a:latin typeface="+mj-lt"/>
              </a:rPr>
              <a:t>“Moderate Decline” Scenario</a:t>
            </a:r>
          </a:p>
        </p:txBody>
      </p:sp>
      <p:sp>
        <p:nvSpPr>
          <p:cNvPr id="10" name="TextBox 9">
            <a:extLst>
              <a:ext uri="{FF2B5EF4-FFF2-40B4-BE49-F238E27FC236}">
                <a16:creationId xmlns:a16="http://schemas.microsoft.com/office/drawing/2014/main" id="{03F1E065-384A-4D57-A2F8-E77DF2DAD9D6}"/>
              </a:ext>
            </a:extLst>
          </p:cNvPr>
          <p:cNvSpPr txBox="1"/>
          <p:nvPr/>
        </p:nvSpPr>
        <p:spPr>
          <a:xfrm>
            <a:off x="3395808" y="6314055"/>
            <a:ext cx="3109496" cy="246221"/>
          </a:xfrm>
          <a:prstGeom prst="rect">
            <a:avLst/>
          </a:prstGeom>
          <a:noFill/>
        </p:spPr>
        <p:txBody>
          <a:bodyPr wrap="square" rtlCol="0">
            <a:spAutoFit/>
          </a:bodyPr>
          <a:lstStyle/>
          <a:p>
            <a:r>
              <a:rPr lang="en-US" sz="1000" dirty="0">
                <a:solidFill>
                  <a:schemeClr val="bg1">
                    <a:lumMod val="50000"/>
                  </a:schemeClr>
                </a:solidFill>
              </a:rPr>
              <a:t>Source: Nur et al. 2019. </a:t>
            </a:r>
            <a:endParaRPr lang="en-US" dirty="0">
              <a:solidFill>
                <a:schemeClr val="bg1">
                  <a:lumMod val="50000"/>
                </a:schemeClr>
              </a:solidFill>
            </a:endParaRPr>
          </a:p>
        </p:txBody>
      </p:sp>
    </p:spTree>
    <p:extLst>
      <p:ext uri="{BB962C8B-B14F-4D97-AF65-F5344CB8AC3E}">
        <p14:creationId xmlns:p14="http://schemas.microsoft.com/office/powerpoint/2010/main" val="447774507"/>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D0BEFA0-4FCD-487F-8D3C-4D3FA1ED1F5B}"/>
              </a:ext>
            </a:extLst>
          </p:cNvPr>
          <p:cNvSpPr/>
          <p:nvPr/>
        </p:nvSpPr>
        <p:spPr>
          <a:xfrm>
            <a:off x="0" y="0"/>
            <a:ext cx="3094760" cy="6872792"/>
          </a:xfrm>
          <a:prstGeom prst="rect">
            <a:avLst/>
          </a:prstGeom>
          <a:solidFill>
            <a:srgbClr val="007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0BE5285-5FD6-4CE0-8CA1-B7D9C7ED18DF}"/>
              </a:ext>
            </a:extLst>
          </p:cNvPr>
          <p:cNvSpPr/>
          <p:nvPr/>
        </p:nvSpPr>
        <p:spPr>
          <a:xfrm>
            <a:off x="3094760" y="4025859"/>
            <a:ext cx="9097240" cy="28469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7230AA06-017C-4C03-8A2E-FF76EFCCB2AB}"/>
              </a:ext>
            </a:extLst>
          </p:cNvPr>
          <p:cNvSpPr txBox="1"/>
          <p:nvPr/>
        </p:nvSpPr>
        <p:spPr>
          <a:xfrm>
            <a:off x="8510077" y="637834"/>
            <a:ext cx="3349640" cy="2769989"/>
          </a:xfrm>
          <a:prstGeom prst="rect">
            <a:avLst/>
          </a:prstGeom>
          <a:noFill/>
        </p:spPr>
        <p:txBody>
          <a:bodyPr wrap="square" rtlCol="0">
            <a:spAutoFit/>
          </a:bodyPr>
          <a:lstStyle/>
          <a:p>
            <a:pPr>
              <a:spcAft>
                <a:spcPts val="1200"/>
              </a:spcAft>
            </a:pPr>
            <a:r>
              <a:rPr lang="en-US" sz="2600" dirty="0">
                <a:solidFill>
                  <a:schemeClr val="tx2"/>
                </a:solidFill>
                <a:cs typeface="Calibri" pitchFamily="34" charset="0"/>
              </a:rPr>
              <a:t>Increases in</a:t>
            </a:r>
            <a:endParaRPr lang="en-US" sz="800" b="1" u="sng" dirty="0">
              <a:solidFill>
                <a:schemeClr val="tx2"/>
              </a:solidFill>
              <a:cs typeface="Calibri" pitchFamily="34" charset="0"/>
            </a:endParaRPr>
          </a:p>
          <a:p>
            <a:pPr marL="182880" indent="-182880">
              <a:spcAft>
                <a:spcPts val="600"/>
              </a:spcAft>
              <a:buClr>
                <a:schemeClr val="tx2"/>
              </a:buClr>
              <a:buFont typeface="Arial" pitchFamily="34" charset="0"/>
              <a:buChar char="•"/>
            </a:pPr>
            <a:r>
              <a:rPr lang="en-US" dirty="0">
                <a:cs typeface="Calibri" pitchFamily="34" charset="0"/>
              </a:rPr>
              <a:t>Ashy storm-petrels</a:t>
            </a:r>
          </a:p>
          <a:p>
            <a:pPr marL="182880" indent="-182880">
              <a:spcAft>
                <a:spcPts val="600"/>
              </a:spcAft>
              <a:buClr>
                <a:schemeClr val="tx2"/>
              </a:buClr>
              <a:buFont typeface="Arial" pitchFamily="34" charset="0"/>
              <a:buChar char="•"/>
            </a:pPr>
            <a:r>
              <a:rPr lang="en-US" dirty="0">
                <a:cs typeface="Calibri" pitchFamily="34" charset="0"/>
              </a:rPr>
              <a:t>Native plants</a:t>
            </a:r>
          </a:p>
          <a:p>
            <a:pPr marL="182880" indent="-182880">
              <a:spcAft>
                <a:spcPts val="600"/>
              </a:spcAft>
              <a:buClr>
                <a:schemeClr val="tx2"/>
              </a:buClr>
              <a:buFont typeface="Arial" pitchFamily="34" charset="0"/>
              <a:buChar char="•"/>
            </a:pPr>
            <a:r>
              <a:rPr lang="en-US" dirty="0">
                <a:cs typeface="Calibri" pitchFamily="34" charset="0"/>
              </a:rPr>
              <a:t>Endemic salamanders</a:t>
            </a:r>
          </a:p>
          <a:p>
            <a:pPr marL="182880" indent="-182880">
              <a:spcAft>
                <a:spcPts val="600"/>
              </a:spcAft>
              <a:buClr>
                <a:schemeClr val="tx2"/>
              </a:buClr>
              <a:buFont typeface="Arial" pitchFamily="34" charset="0"/>
              <a:buChar char="•"/>
            </a:pPr>
            <a:r>
              <a:rPr lang="en-US" dirty="0">
                <a:cs typeface="Calibri" pitchFamily="34" charset="0"/>
              </a:rPr>
              <a:t>Endemic camel crickets</a:t>
            </a:r>
          </a:p>
          <a:p>
            <a:pPr marL="182880" indent="-182880">
              <a:spcAft>
                <a:spcPts val="600"/>
              </a:spcAft>
              <a:buClr>
                <a:schemeClr val="tx2"/>
              </a:buClr>
              <a:buFont typeface="Arial" pitchFamily="34" charset="0"/>
              <a:buChar char="•"/>
            </a:pPr>
            <a:r>
              <a:rPr lang="en-US" dirty="0">
                <a:cs typeface="Calibri" pitchFamily="34" charset="0"/>
              </a:rPr>
              <a:t>Other invertebrates</a:t>
            </a:r>
          </a:p>
          <a:p>
            <a:pPr marL="182880" indent="-182880">
              <a:spcAft>
                <a:spcPts val="600"/>
              </a:spcAft>
              <a:buClr>
                <a:schemeClr val="tx2"/>
              </a:buClr>
              <a:buFont typeface="Arial" pitchFamily="34" charset="0"/>
              <a:buChar char="•"/>
            </a:pPr>
            <a:r>
              <a:rPr lang="en-US" dirty="0"/>
              <a:t>Native ecosystem function</a:t>
            </a:r>
            <a:endParaRPr lang="en-US" dirty="0">
              <a:cs typeface="Calibri" pitchFamily="34" charset="0"/>
            </a:endParaRPr>
          </a:p>
        </p:txBody>
      </p:sp>
      <p:sp>
        <p:nvSpPr>
          <p:cNvPr id="10" name="TextBox 9">
            <a:extLst>
              <a:ext uri="{FF2B5EF4-FFF2-40B4-BE49-F238E27FC236}">
                <a16:creationId xmlns:a16="http://schemas.microsoft.com/office/drawing/2014/main" id="{3CA7B992-E8EF-4B07-9AE1-824E1F555A93}"/>
              </a:ext>
            </a:extLst>
          </p:cNvPr>
          <p:cNvSpPr txBox="1"/>
          <p:nvPr/>
        </p:nvSpPr>
        <p:spPr>
          <a:xfrm>
            <a:off x="4054983" y="632147"/>
            <a:ext cx="3747897" cy="3093154"/>
          </a:xfrm>
          <a:prstGeom prst="rect">
            <a:avLst/>
          </a:prstGeom>
          <a:noFill/>
        </p:spPr>
        <p:txBody>
          <a:bodyPr wrap="square" rtlCol="0">
            <a:spAutoFit/>
          </a:bodyPr>
          <a:lstStyle/>
          <a:p>
            <a:pPr>
              <a:spcAft>
                <a:spcPts val="1200"/>
              </a:spcAft>
            </a:pPr>
            <a:r>
              <a:rPr lang="en-US" sz="2600" dirty="0">
                <a:solidFill>
                  <a:schemeClr val="accent2"/>
                </a:solidFill>
                <a:cs typeface="Calibri" pitchFamily="34" charset="0"/>
              </a:rPr>
              <a:t>Decreases in</a:t>
            </a:r>
            <a:endParaRPr lang="en-US" sz="1400" b="1" u="sng" dirty="0">
              <a:cs typeface="Calibri" pitchFamily="34" charset="0"/>
            </a:endParaRPr>
          </a:p>
          <a:p>
            <a:pPr marL="182880" indent="-182880">
              <a:spcAft>
                <a:spcPts val="600"/>
              </a:spcAft>
              <a:buClr>
                <a:schemeClr val="accent2"/>
              </a:buClr>
              <a:buFont typeface="Arial" pitchFamily="34" charset="0"/>
              <a:buChar char="•"/>
            </a:pPr>
            <a:r>
              <a:rPr lang="en-US" dirty="0">
                <a:cs typeface="Calibri" pitchFamily="34" charset="0"/>
              </a:rPr>
              <a:t>Owl predation on ashy storm-petrel</a:t>
            </a:r>
          </a:p>
          <a:p>
            <a:pPr marL="182880" indent="-182880">
              <a:spcAft>
                <a:spcPts val="600"/>
              </a:spcAft>
              <a:buClr>
                <a:schemeClr val="accent2"/>
              </a:buClr>
              <a:buFont typeface="Arial" pitchFamily="34" charset="0"/>
              <a:buChar char="•"/>
            </a:pPr>
            <a:r>
              <a:rPr lang="en-US" dirty="0">
                <a:cs typeface="Calibri" pitchFamily="34" charset="0"/>
              </a:rPr>
              <a:t>Mouse and owl predation on crickets &amp; other invertebrates</a:t>
            </a:r>
          </a:p>
          <a:p>
            <a:pPr marL="182880" indent="-182880">
              <a:spcAft>
                <a:spcPts val="600"/>
              </a:spcAft>
              <a:buClr>
                <a:schemeClr val="accent2"/>
              </a:buClr>
              <a:buFont typeface="Arial" pitchFamily="34" charset="0"/>
              <a:buChar char="•"/>
            </a:pPr>
            <a:r>
              <a:rPr lang="en-US" dirty="0">
                <a:cs typeface="Calibri" pitchFamily="34" charset="0"/>
              </a:rPr>
              <a:t>Mouse competition with salamanders</a:t>
            </a:r>
          </a:p>
          <a:p>
            <a:pPr marL="182880" indent="-182880">
              <a:spcAft>
                <a:spcPts val="600"/>
              </a:spcAft>
              <a:buClr>
                <a:schemeClr val="accent2"/>
              </a:buClr>
              <a:buFont typeface="Arial" pitchFamily="34" charset="0"/>
              <a:buChar char="•"/>
            </a:pPr>
            <a:r>
              <a:rPr lang="en-US" dirty="0">
                <a:cs typeface="Calibri" pitchFamily="34" charset="0"/>
              </a:rPr>
              <a:t>Mouse herbivory of native plants</a:t>
            </a:r>
          </a:p>
        </p:txBody>
      </p:sp>
      <p:sp>
        <p:nvSpPr>
          <p:cNvPr id="13" name="Down Arrow 2">
            <a:extLst>
              <a:ext uri="{FF2B5EF4-FFF2-40B4-BE49-F238E27FC236}">
                <a16:creationId xmlns:a16="http://schemas.microsoft.com/office/drawing/2014/main" id="{65F1BBB6-EE46-45E9-B484-0F1A6ECF8366}"/>
              </a:ext>
            </a:extLst>
          </p:cNvPr>
          <p:cNvSpPr/>
          <p:nvPr/>
        </p:nvSpPr>
        <p:spPr>
          <a:xfrm>
            <a:off x="3601642" y="553035"/>
            <a:ext cx="457200" cy="2635022"/>
          </a:xfrm>
          <a:prstGeom prst="downArrow">
            <a:avLst/>
          </a:prstGeom>
          <a:gradFill>
            <a:gsLst>
              <a:gs pos="0">
                <a:schemeClr val="bg1">
                  <a:tint val="90000"/>
                  <a:lumMod val="110000"/>
                </a:schemeClr>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 name="Down Arrow 14">
            <a:extLst>
              <a:ext uri="{FF2B5EF4-FFF2-40B4-BE49-F238E27FC236}">
                <a16:creationId xmlns:a16="http://schemas.microsoft.com/office/drawing/2014/main" id="{6A51E33E-2B37-40E8-815D-04F7CD5A3B88}"/>
              </a:ext>
            </a:extLst>
          </p:cNvPr>
          <p:cNvSpPr/>
          <p:nvPr/>
        </p:nvSpPr>
        <p:spPr>
          <a:xfrm flipV="1">
            <a:off x="8052877" y="712396"/>
            <a:ext cx="457200" cy="2475661"/>
          </a:xfrm>
          <a:prstGeom prst="downArrow">
            <a:avLst/>
          </a:prstGeom>
          <a:gradFill>
            <a:gsLst>
              <a:gs pos="0">
                <a:schemeClr val="bg1">
                  <a:tint val="90000"/>
                  <a:lumMod val="110000"/>
                </a:schemeClr>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 name="Text Placeholder 3">
            <a:extLst>
              <a:ext uri="{FF2B5EF4-FFF2-40B4-BE49-F238E27FC236}">
                <a16:creationId xmlns:a16="http://schemas.microsoft.com/office/drawing/2014/main" id="{D86A58C6-78BE-45F5-BD71-E7AB26368B7B}"/>
              </a:ext>
            </a:extLst>
          </p:cNvPr>
          <p:cNvSpPr>
            <a:spLocks noGrp="1"/>
          </p:cNvSpPr>
          <p:nvPr>
            <p:ph type="body" sz="quarter" idx="13"/>
          </p:nvPr>
        </p:nvSpPr>
        <p:spPr>
          <a:xfrm>
            <a:off x="303945" y="558484"/>
            <a:ext cx="2457005" cy="3186202"/>
          </a:xfrm>
        </p:spPr>
        <p:txBody>
          <a:bodyPr>
            <a:normAutofit/>
          </a:bodyPr>
          <a:lstStyle/>
          <a:p>
            <a:r>
              <a:rPr lang="en-US" dirty="0"/>
              <a:t>Expected Benefits of Eradicating Mice</a:t>
            </a:r>
          </a:p>
        </p:txBody>
      </p:sp>
      <p:sp>
        <p:nvSpPr>
          <p:cNvPr id="19" name="Rectangle 18">
            <a:extLst>
              <a:ext uri="{FF2B5EF4-FFF2-40B4-BE49-F238E27FC236}">
                <a16:creationId xmlns:a16="http://schemas.microsoft.com/office/drawing/2014/main" id="{AD438D75-D77F-49C3-81D0-1F3619E286B6}"/>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7" descr="24_cb222_2jan07_5">
            <a:extLst>
              <a:ext uri="{FF2B5EF4-FFF2-40B4-BE49-F238E27FC236}">
                <a16:creationId xmlns:a16="http://schemas.microsoft.com/office/drawing/2014/main" id="{AF7F1D98-4851-4003-8CB5-8E7943E3AA2F}"/>
              </a:ext>
            </a:extLst>
          </p:cNvPr>
          <p:cNvPicPr>
            <a:picLocks noChangeAspect="1" noChangeArrowheads="1"/>
          </p:cNvPicPr>
          <p:nvPr/>
        </p:nvPicPr>
        <p:blipFill>
          <a:blip r:embed="rId3" cstate="email"/>
          <a:srcRect t="17070"/>
          <a:stretch>
            <a:fillRect/>
          </a:stretch>
        </p:blipFill>
        <p:spPr bwMode="auto">
          <a:xfrm>
            <a:off x="8735450" y="4289367"/>
            <a:ext cx="3456550" cy="2286000"/>
          </a:xfrm>
          <a:prstGeom prst="rect">
            <a:avLst/>
          </a:prstGeom>
          <a:noFill/>
          <a:ln w="25400">
            <a:solidFill>
              <a:schemeClr val="bg2"/>
            </a:solidFill>
            <a:miter lim="800000"/>
            <a:headEnd/>
            <a:tailEnd/>
          </a:ln>
        </p:spPr>
      </p:pic>
      <p:pic>
        <p:nvPicPr>
          <p:cNvPr id="16" name="Picture 5" descr="IMG_7809">
            <a:extLst>
              <a:ext uri="{FF2B5EF4-FFF2-40B4-BE49-F238E27FC236}">
                <a16:creationId xmlns:a16="http://schemas.microsoft.com/office/drawing/2014/main" id="{1D68CF9A-16CB-4955-B72B-FBFEB2DCD358}"/>
              </a:ext>
            </a:extLst>
          </p:cNvPr>
          <p:cNvPicPr>
            <a:picLocks noChangeAspect="1" noChangeArrowheads="1"/>
          </p:cNvPicPr>
          <p:nvPr/>
        </p:nvPicPr>
        <p:blipFill>
          <a:blip r:embed="rId4" cstate="email"/>
          <a:srcRect t="18394" r="16697" b="18540"/>
          <a:stretch>
            <a:fillRect/>
          </a:stretch>
        </p:blipFill>
        <p:spPr bwMode="auto">
          <a:xfrm>
            <a:off x="5563800" y="4289367"/>
            <a:ext cx="3143250" cy="2286000"/>
          </a:xfrm>
          <a:prstGeom prst="rect">
            <a:avLst/>
          </a:prstGeom>
          <a:ln w="25400">
            <a:solidFill>
              <a:schemeClr val="bg2"/>
            </a:solidFill>
          </a:ln>
          <a:effectLst/>
        </p:spPr>
      </p:pic>
      <p:pic>
        <p:nvPicPr>
          <p:cNvPr id="17" name="Picture 16" descr="buow.jpg">
            <a:extLst>
              <a:ext uri="{FF2B5EF4-FFF2-40B4-BE49-F238E27FC236}">
                <a16:creationId xmlns:a16="http://schemas.microsoft.com/office/drawing/2014/main" id="{C98C505B-172D-4027-9FE7-464C12B05595}"/>
              </a:ext>
            </a:extLst>
          </p:cNvPr>
          <p:cNvPicPr>
            <a:picLocks noChangeAspect="1"/>
          </p:cNvPicPr>
          <p:nvPr/>
        </p:nvPicPr>
        <p:blipFill rotWithShape="1">
          <a:blip r:embed="rId5" cstate="print"/>
          <a:srcRect l="2014" t="1816" r="1285" b="1291"/>
          <a:stretch/>
        </p:blipFill>
        <p:spPr>
          <a:xfrm>
            <a:off x="259508" y="4289366"/>
            <a:ext cx="2205434" cy="2286000"/>
          </a:xfrm>
          <a:prstGeom prst="rect">
            <a:avLst/>
          </a:prstGeom>
          <a:ln w="25400" cmpd="sng">
            <a:solidFill>
              <a:schemeClr val="bg2"/>
            </a:solidFill>
          </a:ln>
          <a:effectLst/>
        </p:spPr>
      </p:pic>
      <p:pic>
        <p:nvPicPr>
          <p:cNvPr id="18" name="Picture 5" descr="C:\Users\sesposito\Downloads\5224447656_a75ba0e508_b.jpg">
            <a:extLst>
              <a:ext uri="{FF2B5EF4-FFF2-40B4-BE49-F238E27FC236}">
                <a16:creationId xmlns:a16="http://schemas.microsoft.com/office/drawing/2014/main" id="{CE9D2038-C259-456E-81CC-24F8ADC1CEFA}"/>
              </a:ext>
            </a:extLst>
          </p:cNvPr>
          <p:cNvPicPr>
            <a:picLocks noChangeAspect="1" noChangeArrowheads="1"/>
          </p:cNvPicPr>
          <p:nvPr/>
        </p:nvPicPr>
        <p:blipFill>
          <a:blip r:embed="rId6" cstate="email"/>
          <a:srcRect/>
          <a:stretch>
            <a:fillRect/>
          </a:stretch>
        </p:blipFill>
        <p:spPr bwMode="auto">
          <a:xfrm>
            <a:off x="2435738" y="4289367"/>
            <a:ext cx="3099662" cy="2286000"/>
          </a:xfrm>
          <a:prstGeom prst="rect">
            <a:avLst/>
          </a:prstGeom>
          <a:ln w="25400">
            <a:solidFill>
              <a:schemeClr val="bg2"/>
            </a:solidFill>
          </a:ln>
          <a:effectLst/>
        </p:spPr>
      </p:pic>
    </p:spTree>
    <p:extLst>
      <p:ext uri="{BB962C8B-B14F-4D97-AF65-F5344CB8AC3E}">
        <p14:creationId xmlns:p14="http://schemas.microsoft.com/office/powerpoint/2010/main" val="40853466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515600" cy="2852737"/>
          </a:xfrm>
        </p:spPr>
        <p:txBody>
          <a:bodyPr/>
          <a:lstStyle/>
          <a:p>
            <a:r>
              <a:rPr lang="en-US" dirty="0"/>
              <a:t>Finding a Solution</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Developing action plans and evaluating alternatives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595968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ontent Placeholder 20">
            <a:extLst>
              <a:ext uri="{FF2B5EF4-FFF2-40B4-BE49-F238E27FC236}">
                <a16:creationId xmlns:a16="http://schemas.microsoft.com/office/drawing/2014/main" id="{3B590D7C-E873-4265-8F1B-F9120E4530B7}"/>
              </a:ext>
            </a:extLst>
          </p:cNvPr>
          <p:cNvSpPr>
            <a:spLocks noGrp="1"/>
          </p:cNvSpPr>
          <p:nvPr>
            <p:ph idx="1"/>
          </p:nvPr>
        </p:nvSpPr>
        <p:spPr/>
        <p:txBody>
          <a:bodyPr>
            <a:normAutofit/>
          </a:bodyPr>
          <a:lstStyle/>
          <a:p>
            <a:pPr>
              <a:lnSpc>
                <a:spcPct val="120000"/>
              </a:lnSpc>
            </a:pPr>
            <a:r>
              <a:rPr lang="en-US" sz="1800" dirty="0"/>
              <a:t>Recommendations implemented from the Ornithological Council review of nontarget mortality with the Rat (Hawadax) Island, AK project.</a:t>
            </a:r>
          </a:p>
        </p:txBody>
      </p:sp>
      <p:sp>
        <p:nvSpPr>
          <p:cNvPr id="16" name="Text Placeholder 15">
            <a:extLst>
              <a:ext uri="{FF2B5EF4-FFF2-40B4-BE49-F238E27FC236}">
                <a16:creationId xmlns:a16="http://schemas.microsoft.com/office/drawing/2014/main" id="{9E179515-19B4-4A5F-874E-2F99A053A173}"/>
              </a:ext>
            </a:extLst>
          </p:cNvPr>
          <p:cNvSpPr>
            <a:spLocks noGrp="1"/>
          </p:cNvSpPr>
          <p:nvPr>
            <p:ph type="body" sz="quarter" idx="13"/>
          </p:nvPr>
        </p:nvSpPr>
        <p:spPr/>
        <p:txBody>
          <a:bodyPr/>
          <a:lstStyle/>
          <a:p>
            <a:r>
              <a:rPr lang="en-US" dirty="0"/>
              <a:t>Lessons Learned</a:t>
            </a:r>
          </a:p>
        </p:txBody>
      </p:sp>
      <p:sp>
        <p:nvSpPr>
          <p:cNvPr id="22" name="TextBox 21">
            <a:extLst>
              <a:ext uri="{FF2B5EF4-FFF2-40B4-BE49-F238E27FC236}">
                <a16:creationId xmlns:a16="http://schemas.microsoft.com/office/drawing/2014/main" id="{9A4160DB-2292-46E6-9DEC-7BA9E1720F5F}"/>
              </a:ext>
            </a:extLst>
          </p:cNvPr>
          <p:cNvSpPr txBox="1"/>
          <p:nvPr/>
        </p:nvSpPr>
        <p:spPr>
          <a:xfrm>
            <a:off x="3604832" y="818707"/>
            <a:ext cx="2700671" cy="1292662"/>
          </a:xfrm>
          <a:prstGeom prst="rect">
            <a:avLst/>
          </a:prstGeom>
          <a:noFill/>
        </p:spPr>
        <p:txBody>
          <a:bodyPr wrap="square" rtlCol="0">
            <a:spAutoFit/>
          </a:bodyPr>
          <a:lstStyle/>
          <a:p>
            <a:pPr marL="274320" indent="-274320"/>
            <a:r>
              <a:rPr lang="en-US" sz="1300" b="1" dirty="0">
                <a:solidFill>
                  <a:srgbClr val="F1730C"/>
                </a:solidFill>
              </a:rPr>
              <a:t>a)  </a:t>
            </a:r>
            <a:r>
              <a:rPr lang="en-US" sz="1300" dirty="0"/>
              <a:t>Develop an Environmental Impact Statement to assess the expected effects and allow for adaptive management during implementation.</a:t>
            </a:r>
          </a:p>
        </p:txBody>
      </p:sp>
      <p:sp>
        <p:nvSpPr>
          <p:cNvPr id="23" name="TextBox 22">
            <a:extLst>
              <a:ext uri="{FF2B5EF4-FFF2-40B4-BE49-F238E27FC236}">
                <a16:creationId xmlns:a16="http://schemas.microsoft.com/office/drawing/2014/main" id="{6AFBBE9C-A6A6-4DC1-B275-11ADECF403FF}"/>
              </a:ext>
            </a:extLst>
          </p:cNvPr>
          <p:cNvSpPr txBox="1"/>
          <p:nvPr/>
        </p:nvSpPr>
        <p:spPr>
          <a:xfrm>
            <a:off x="6510671" y="818707"/>
            <a:ext cx="2700671" cy="692497"/>
          </a:xfrm>
          <a:prstGeom prst="rect">
            <a:avLst/>
          </a:prstGeom>
          <a:noFill/>
        </p:spPr>
        <p:txBody>
          <a:bodyPr wrap="square" rtlCol="0">
            <a:spAutoFit/>
          </a:bodyPr>
          <a:lstStyle/>
          <a:p>
            <a:pPr marL="274320" indent="-274320"/>
            <a:r>
              <a:rPr lang="en-US" sz="1300" b="1" dirty="0">
                <a:solidFill>
                  <a:srgbClr val="F1730C"/>
                </a:solidFill>
              </a:rPr>
              <a:t>b)  </a:t>
            </a:r>
            <a:r>
              <a:rPr lang="en-US" sz="1300" dirty="0"/>
              <a:t>Prepare contingency plans as part of the operational planning phase. </a:t>
            </a:r>
          </a:p>
        </p:txBody>
      </p:sp>
      <p:sp>
        <p:nvSpPr>
          <p:cNvPr id="24" name="TextBox 23">
            <a:extLst>
              <a:ext uri="{FF2B5EF4-FFF2-40B4-BE49-F238E27FC236}">
                <a16:creationId xmlns:a16="http://schemas.microsoft.com/office/drawing/2014/main" id="{2F69D625-5DBA-47B5-811D-078FCD3A6FF2}"/>
              </a:ext>
            </a:extLst>
          </p:cNvPr>
          <p:cNvSpPr txBox="1"/>
          <p:nvPr/>
        </p:nvSpPr>
        <p:spPr>
          <a:xfrm>
            <a:off x="6510671" y="1629559"/>
            <a:ext cx="2700671" cy="292388"/>
          </a:xfrm>
          <a:prstGeom prst="rect">
            <a:avLst/>
          </a:prstGeom>
          <a:noFill/>
        </p:spPr>
        <p:txBody>
          <a:bodyPr wrap="square" rtlCol="0">
            <a:spAutoFit/>
          </a:bodyPr>
          <a:lstStyle/>
          <a:p>
            <a:pPr marL="274320" indent="-274320"/>
            <a:r>
              <a:rPr lang="en-US" sz="1300" b="1" dirty="0">
                <a:solidFill>
                  <a:srgbClr val="F1730C"/>
                </a:solidFill>
              </a:rPr>
              <a:t>c)  </a:t>
            </a:r>
            <a:r>
              <a:rPr lang="en-US" sz="1300" dirty="0"/>
              <a:t>Obtain required permits.</a:t>
            </a:r>
          </a:p>
        </p:txBody>
      </p:sp>
      <p:sp>
        <p:nvSpPr>
          <p:cNvPr id="25" name="TextBox 24">
            <a:extLst>
              <a:ext uri="{FF2B5EF4-FFF2-40B4-BE49-F238E27FC236}">
                <a16:creationId xmlns:a16="http://schemas.microsoft.com/office/drawing/2014/main" id="{696CFEC5-6102-45E7-BFFF-CCDB70399CD5}"/>
              </a:ext>
            </a:extLst>
          </p:cNvPr>
          <p:cNvSpPr txBox="1"/>
          <p:nvPr/>
        </p:nvSpPr>
        <p:spPr>
          <a:xfrm>
            <a:off x="9304348" y="829340"/>
            <a:ext cx="2583708" cy="1092607"/>
          </a:xfrm>
          <a:prstGeom prst="rect">
            <a:avLst/>
          </a:prstGeom>
          <a:noFill/>
        </p:spPr>
        <p:txBody>
          <a:bodyPr wrap="square" rtlCol="0">
            <a:spAutoFit/>
          </a:bodyPr>
          <a:lstStyle/>
          <a:p>
            <a:pPr marL="274320" indent="-274320"/>
            <a:r>
              <a:rPr lang="en-US" sz="1300" b="1" dirty="0">
                <a:solidFill>
                  <a:srgbClr val="F1730C"/>
                </a:solidFill>
              </a:rPr>
              <a:t>d)  </a:t>
            </a:r>
            <a:r>
              <a:rPr lang="en-US" sz="1300" dirty="0"/>
              <a:t>Work with the USDA/APHIS in consultation with EPA; obtain a supplemental bait label if deemed </a:t>
            </a:r>
            <a:br>
              <a:rPr lang="en-US" sz="1300" dirty="0"/>
            </a:br>
            <a:r>
              <a:rPr lang="en-US" sz="1300" dirty="0"/>
              <a:t>necessary.</a:t>
            </a:r>
          </a:p>
        </p:txBody>
      </p:sp>
      <p:sp>
        <p:nvSpPr>
          <p:cNvPr id="26" name="TextBox 25">
            <a:extLst>
              <a:ext uri="{FF2B5EF4-FFF2-40B4-BE49-F238E27FC236}">
                <a16:creationId xmlns:a16="http://schemas.microsoft.com/office/drawing/2014/main" id="{EB5116FD-F474-4A12-9BE7-B0E8C4852BD9}"/>
              </a:ext>
            </a:extLst>
          </p:cNvPr>
          <p:cNvSpPr txBox="1"/>
          <p:nvPr/>
        </p:nvSpPr>
        <p:spPr>
          <a:xfrm>
            <a:off x="3604832" y="3021135"/>
            <a:ext cx="2700671" cy="892552"/>
          </a:xfrm>
          <a:prstGeom prst="rect">
            <a:avLst/>
          </a:prstGeom>
          <a:noFill/>
        </p:spPr>
        <p:txBody>
          <a:bodyPr wrap="square" rtlCol="0">
            <a:spAutoFit/>
          </a:bodyPr>
          <a:lstStyle/>
          <a:p>
            <a:pPr marL="274320" indent="-274320"/>
            <a:r>
              <a:rPr lang="en-US" sz="1300" b="1" dirty="0">
                <a:solidFill>
                  <a:srgbClr val="F1730C"/>
                </a:solidFill>
              </a:rPr>
              <a:t>e)  </a:t>
            </a:r>
            <a:r>
              <a:rPr lang="en-US" sz="1300" dirty="0"/>
              <a:t>Conduct pre-eradication trials to determine appropriate </a:t>
            </a:r>
            <a:br>
              <a:rPr lang="en-US" sz="1300" dirty="0"/>
            </a:br>
            <a:r>
              <a:rPr lang="en-US" sz="1300" dirty="0"/>
              <a:t>application rates.</a:t>
            </a:r>
          </a:p>
        </p:txBody>
      </p:sp>
      <p:sp>
        <p:nvSpPr>
          <p:cNvPr id="27" name="TextBox 26">
            <a:extLst>
              <a:ext uri="{FF2B5EF4-FFF2-40B4-BE49-F238E27FC236}">
                <a16:creationId xmlns:a16="http://schemas.microsoft.com/office/drawing/2014/main" id="{6436DF74-D34E-4231-BE48-EFADCD7E262D}"/>
              </a:ext>
            </a:extLst>
          </p:cNvPr>
          <p:cNvSpPr txBox="1"/>
          <p:nvPr/>
        </p:nvSpPr>
        <p:spPr>
          <a:xfrm>
            <a:off x="6510671" y="3021135"/>
            <a:ext cx="2700671" cy="1292662"/>
          </a:xfrm>
          <a:prstGeom prst="rect">
            <a:avLst/>
          </a:prstGeom>
          <a:noFill/>
        </p:spPr>
        <p:txBody>
          <a:bodyPr wrap="square" rtlCol="0">
            <a:spAutoFit/>
          </a:bodyPr>
          <a:lstStyle/>
          <a:p>
            <a:pPr marL="274320" indent="-274320"/>
            <a:r>
              <a:rPr lang="en-US" sz="1300" b="1" dirty="0">
                <a:solidFill>
                  <a:srgbClr val="F1730C"/>
                </a:solidFill>
              </a:rPr>
              <a:t>f)   </a:t>
            </a:r>
            <a:r>
              <a:rPr lang="en-US" sz="1300" dirty="0"/>
              <a:t>Evaluate mitigation measures, including </a:t>
            </a:r>
            <a:br>
              <a:rPr lang="en-US" sz="1300" dirty="0"/>
            </a:br>
            <a:r>
              <a:rPr lang="en-US" sz="1300" dirty="0"/>
              <a:t>gull hazing and include in action alternatives to minimize impacts to nontargeted resources.</a:t>
            </a:r>
          </a:p>
        </p:txBody>
      </p:sp>
      <p:sp>
        <p:nvSpPr>
          <p:cNvPr id="28" name="TextBox 27">
            <a:extLst>
              <a:ext uri="{FF2B5EF4-FFF2-40B4-BE49-F238E27FC236}">
                <a16:creationId xmlns:a16="http://schemas.microsoft.com/office/drawing/2014/main" id="{E4257A61-D190-48DF-A73F-FE0A924E5894}"/>
              </a:ext>
            </a:extLst>
          </p:cNvPr>
          <p:cNvSpPr txBox="1"/>
          <p:nvPr/>
        </p:nvSpPr>
        <p:spPr>
          <a:xfrm>
            <a:off x="3604832" y="5148649"/>
            <a:ext cx="2700671" cy="892552"/>
          </a:xfrm>
          <a:prstGeom prst="rect">
            <a:avLst/>
          </a:prstGeom>
          <a:noFill/>
        </p:spPr>
        <p:txBody>
          <a:bodyPr wrap="square" rtlCol="0">
            <a:spAutoFit/>
          </a:bodyPr>
          <a:lstStyle/>
          <a:p>
            <a:pPr marL="274320" indent="-274320"/>
            <a:r>
              <a:rPr lang="en-US" sz="1300" b="1" dirty="0">
                <a:solidFill>
                  <a:srgbClr val="F1730C"/>
                </a:solidFill>
              </a:rPr>
              <a:t>h)  </a:t>
            </a:r>
            <a:r>
              <a:rPr lang="en-US" sz="1300" dirty="0"/>
              <a:t>Ensure that the eradication operation is fully staffed for the duration of the implementation.</a:t>
            </a:r>
          </a:p>
        </p:txBody>
      </p:sp>
      <p:sp>
        <p:nvSpPr>
          <p:cNvPr id="29" name="TextBox 28">
            <a:extLst>
              <a:ext uri="{FF2B5EF4-FFF2-40B4-BE49-F238E27FC236}">
                <a16:creationId xmlns:a16="http://schemas.microsoft.com/office/drawing/2014/main" id="{0303B835-B6BA-453B-BC9F-C19BC0B9EE9C}"/>
              </a:ext>
            </a:extLst>
          </p:cNvPr>
          <p:cNvSpPr txBox="1"/>
          <p:nvPr/>
        </p:nvSpPr>
        <p:spPr>
          <a:xfrm>
            <a:off x="9304347" y="3021135"/>
            <a:ext cx="2700671" cy="492443"/>
          </a:xfrm>
          <a:prstGeom prst="rect">
            <a:avLst/>
          </a:prstGeom>
          <a:noFill/>
        </p:spPr>
        <p:txBody>
          <a:bodyPr wrap="square" rtlCol="0">
            <a:spAutoFit/>
          </a:bodyPr>
          <a:lstStyle/>
          <a:p>
            <a:pPr marL="274320" indent="-274320"/>
            <a:r>
              <a:rPr lang="en-US" sz="1300" b="1" dirty="0">
                <a:solidFill>
                  <a:srgbClr val="F1730C"/>
                </a:solidFill>
              </a:rPr>
              <a:t>g)  </a:t>
            </a:r>
            <a:r>
              <a:rPr lang="en-US" sz="1300" dirty="0"/>
              <a:t>Monitor bait availability during implementation.</a:t>
            </a:r>
          </a:p>
        </p:txBody>
      </p:sp>
      <p:sp>
        <p:nvSpPr>
          <p:cNvPr id="30" name="TextBox 29">
            <a:extLst>
              <a:ext uri="{FF2B5EF4-FFF2-40B4-BE49-F238E27FC236}">
                <a16:creationId xmlns:a16="http://schemas.microsoft.com/office/drawing/2014/main" id="{4B70B33F-5730-4766-B7C4-07CE9E30D0D9}"/>
              </a:ext>
            </a:extLst>
          </p:cNvPr>
          <p:cNvSpPr txBox="1"/>
          <p:nvPr/>
        </p:nvSpPr>
        <p:spPr>
          <a:xfrm>
            <a:off x="6510671" y="5148649"/>
            <a:ext cx="2700671" cy="892552"/>
          </a:xfrm>
          <a:prstGeom prst="rect">
            <a:avLst/>
          </a:prstGeom>
          <a:noFill/>
        </p:spPr>
        <p:txBody>
          <a:bodyPr wrap="square" rtlCol="0">
            <a:spAutoFit/>
          </a:bodyPr>
          <a:lstStyle/>
          <a:p>
            <a:pPr marL="274320" indent="-274320"/>
            <a:r>
              <a:rPr lang="en-US" sz="1300" b="1" dirty="0">
                <a:solidFill>
                  <a:srgbClr val="F1730C"/>
                </a:solidFill>
              </a:rPr>
              <a:t>i)   </a:t>
            </a:r>
            <a:r>
              <a:rPr lang="en-US" sz="1300" dirty="0"/>
              <a:t>Allow the operational team the opportunity to fully review the </a:t>
            </a:r>
            <a:br>
              <a:rPr lang="en-US" sz="1300" dirty="0"/>
            </a:br>
            <a:r>
              <a:rPr lang="en-US" sz="1300" dirty="0"/>
              <a:t>operational plan.</a:t>
            </a:r>
          </a:p>
        </p:txBody>
      </p:sp>
      <p:sp>
        <p:nvSpPr>
          <p:cNvPr id="31" name="TextBox 30">
            <a:extLst>
              <a:ext uri="{FF2B5EF4-FFF2-40B4-BE49-F238E27FC236}">
                <a16:creationId xmlns:a16="http://schemas.microsoft.com/office/drawing/2014/main" id="{91510D08-4FFD-429F-BCF8-5B2732D5930F}"/>
              </a:ext>
            </a:extLst>
          </p:cNvPr>
          <p:cNvSpPr txBox="1"/>
          <p:nvPr/>
        </p:nvSpPr>
        <p:spPr>
          <a:xfrm>
            <a:off x="9304347" y="5148649"/>
            <a:ext cx="2700671" cy="892552"/>
          </a:xfrm>
          <a:prstGeom prst="rect">
            <a:avLst/>
          </a:prstGeom>
          <a:noFill/>
        </p:spPr>
        <p:txBody>
          <a:bodyPr wrap="square" rtlCol="0">
            <a:spAutoFit/>
          </a:bodyPr>
          <a:lstStyle/>
          <a:p>
            <a:pPr marL="274320" indent="-274320"/>
            <a:r>
              <a:rPr lang="en-US" sz="1300" b="1" dirty="0">
                <a:solidFill>
                  <a:srgbClr val="F1730C"/>
                </a:solidFill>
              </a:rPr>
              <a:t>j)   </a:t>
            </a:r>
            <a:r>
              <a:rPr lang="en-US" sz="1300" dirty="0"/>
              <a:t>Develop a detailed and clearly laid out command structure to be used </a:t>
            </a:r>
            <a:br>
              <a:rPr lang="en-US" sz="1300" dirty="0"/>
            </a:br>
            <a:r>
              <a:rPr lang="en-US" sz="1300" dirty="0"/>
              <a:t>during the operation.</a:t>
            </a:r>
          </a:p>
        </p:txBody>
      </p:sp>
      <p:cxnSp>
        <p:nvCxnSpPr>
          <p:cNvPr id="33" name="Straight Connector 32">
            <a:extLst>
              <a:ext uri="{FF2B5EF4-FFF2-40B4-BE49-F238E27FC236}">
                <a16:creationId xmlns:a16="http://schemas.microsoft.com/office/drawing/2014/main" id="{07D73D0A-CDA6-49C2-8A09-46052533C7C7}"/>
              </a:ext>
            </a:extLst>
          </p:cNvPr>
          <p:cNvCxnSpPr/>
          <p:nvPr/>
        </p:nvCxnSpPr>
        <p:spPr>
          <a:xfrm>
            <a:off x="3476843" y="2477386"/>
            <a:ext cx="8102012" cy="0"/>
          </a:xfrm>
          <a:prstGeom prst="line">
            <a:avLst/>
          </a:prstGeom>
          <a:ln w="28575" cap="rnd">
            <a:prstDash val="sysDot"/>
            <a:round/>
            <a:headEnd type="oval"/>
            <a:tailEnd type="ova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7CB65FA0-8817-4A14-AE58-85A7C104CB68}"/>
              </a:ext>
            </a:extLst>
          </p:cNvPr>
          <p:cNvCxnSpPr/>
          <p:nvPr/>
        </p:nvCxnSpPr>
        <p:spPr>
          <a:xfrm>
            <a:off x="3476843" y="4617022"/>
            <a:ext cx="8102012" cy="0"/>
          </a:xfrm>
          <a:prstGeom prst="line">
            <a:avLst/>
          </a:prstGeom>
          <a:ln w="28575" cap="rnd">
            <a:prstDash val="sysDot"/>
            <a:round/>
            <a:headEnd type="oval"/>
            <a:tailEnd type="oval"/>
          </a:ln>
        </p:spPr>
        <p:style>
          <a:lnRef idx="1">
            <a:schemeClr val="accent1"/>
          </a:lnRef>
          <a:fillRef idx="0">
            <a:schemeClr val="accent1"/>
          </a:fillRef>
          <a:effectRef idx="0">
            <a:schemeClr val="accent1"/>
          </a:effectRef>
          <a:fontRef idx="minor">
            <a:schemeClr val="tx1"/>
          </a:fontRef>
        </p:style>
      </p:cxnSp>
      <p:pic>
        <p:nvPicPr>
          <p:cNvPr id="36" name="Picture 35">
            <a:extLst>
              <a:ext uri="{FF2B5EF4-FFF2-40B4-BE49-F238E27FC236}">
                <a16:creationId xmlns:a16="http://schemas.microsoft.com/office/drawing/2014/main" id="{C057FE71-1855-4533-BF0C-FCD3948E8E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4523" y="1527817"/>
            <a:ext cx="476250" cy="466725"/>
          </a:xfrm>
          <a:prstGeom prst="rect">
            <a:avLst/>
          </a:prstGeom>
        </p:spPr>
      </p:pic>
      <p:pic>
        <p:nvPicPr>
          <p:cNvPr id="38" name="Picture 37" descr="A close up of a logo&#10;&#10;Description automatically generated">
            <a:extLst>
              <a:ext uri="{FF2B5EF4-FFF2-40B4-BE49-F238E27FC236}">
                <a16:creationId xmlns:a16="http://schemas.microsoft.com/office/drawing/2014/main" id="{3F883F42-4510-4094-A783-C00A26431F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18159" y="1322327"/>
            <a:ext cx="579522" cy="564662"/>
          </a:xfrm>
          <a:prstGeom prst="rect">
            <a:avLst/>
          </a:prstGeom>
        </p:spPr>
      </p:pic>
      <p:pic>
        <p:nvPicPr>
          <p:cNvPr id="40" name="Picture 39">
            <a:extLst>
              <a:ext uri="{FF2B5EF4-FFF2-40B4-BE49-F238E27FC236}">
                <a16:creationId xmlns:a16="http://schemas.microsoft.com/office/drawing/2014/main" id="{A5E2ED7F-DC87-4949-BC52-07F2572FE78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272212" y="1565355"/>
            <a:ext cx="476250" cy="466725"/>
          </a:xfrm>
          <a:prstGeom prst="rect">
            <a:avLst/>
          </a:prstGeom>
        </p:spPr>
      </p:pic>
      <p:pic>
        <p:nvPicPr>
          <p:cNvPr id="42" name="Picture 41">
            <a:extLst>
              <a:ext uri="{FF2B5EF4-FFF2-40B4-BE49-F238E27FC236}">
                <a16:creationId xmlns:a16="http://schemas.microsoft.com/office/drawing/2014/main" id="{79F23E76-B20C-488B-8550-CAE2370AD3B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47351" y="3297722"/>
            <a:ext cx="577773" cy="566218"/>
          </a:xfrm>
          <a:prstGeom prst="rect">
            <a:avLst/>
          </a:prstGeom>
        </p:spPr>
      </p:pic>
      <p:pic>
        <p:nvPicPr>
          <p:cNvPr id="44" name="Picture 43">
            <a:extLst>
              <a:ext uri="{FF2B5EF4-FFF2-40B4-BE49-F238E27FC236}">
                <a16:creationId xmlns:a16="http://schemas.microsoft.com/office/drawing/2014/main" id="{B59BE4A8-AE14-4BCA-AB47-658DF292526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626418" y="2911828"/>
            <a:ext cx="469381" cy="527459"/>
          </a:xfrm>
          <a:prstGeom prst="rect">
            <a:avLst/>
          </a:prstGeom>
        </p:spPr>
      </p:pic>
      <p:pic>
        <p:nvPicPr>
          <p:cNvPr id="46" name="Picture 45">
            <a:extLst>
              <a:ext uri="{FF2B5EF4-FFF2-40B4-BE49-F238E27FC236}">
                <a16:creationId xmlns:a16="http://schemas.microsoft.com/office/drawing/2014/main" id="{80170737-7D26-411D-AF71-0041C17FDDC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401520" y="3469040"/>
            <a:ext cx="476250" cy="466725"/>
          </a:xfrm>
          <a:prstGeom prst="rect">
            <a:avLst/>
          </a:prstGeom>
        </p:spPr>
      </p:pic>
      <p:pic>
        <p:nvPicPr>
          <p:cNvPr id="48" name="Picture 47" descr="A picture containing wheel&#10;&#10;Description automatically generated">
            <a:extLst>
              <a:ext uri="{FF2B5EF4-FFF2-40B4-BE49-F238E27FC236}">
                <a16:creationId xmlns:a16="http://schemas.microsoft.com/office/drawing/2014/main" id="{587E22D6-8C4C-40E0-9031-8F48B8EAE23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534830" y="5615731"/>
            <a:ext cx="603702" cy="588222"/>
          </a:xfrm>
          <a:prstGeom prst="rect">
            <a:avLst/>
          </a:prstGeom>
        </p:spPr>
      </p:pic>
      <p:pic>
        <p:nvPicPr>
          <p:cNvPr id="50" name="Picture 49" descr="A picture containing drawing, clock&#10;&#10;Description automatically generated">
            <a:extLst>
              <a:ext uri="{FF2B5EF4-FFF2-40B4-BE49-F238E27FC236}">
                <a16:creationId xmlns:a16="http://schemas.microsoft.com/office/drawing/2014/main" id="{0451140F-AC17-4E42-BF61-94BAACA44CB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403501" y="5452800"/>
            <a:ext cx="682641" cy="665137"/>
          </a:xfrm>
          <a:prstGeom prst="rect">
            <a:avLst/>
          </a:prstGeom>
        </p:spPr>
      </p:pic>
      <p:pic>
        <p:nvPicPr>
          <p:cNvPr id="52" name="Picture 51">
            <a:extLst>
              <a:ext uri="{FF2B5EF4-FFF2-40B4-BE49-F238E27FC236}">
                <a16:creationId xmlns:a16="http://schemas.microsoft.com/office/drawing/2014/main" id="{FE720CEC-C0C8-4F9F-B30F-F66C68486699}"/>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857875" y="3195637"/>
            <a:ext cx="476250" cy="466725"/>
          </a:xfrm>
          <a:prstGeom prst="rect">
            <a:avLst/>
          </a:prstGeom>
        </p:spPr>
      </p:pic>
      <p:pic>
        <p:nvPicPr>
          <p:cNvPr id="54" name="Picture 53">
            <a:extLst>
              <a:ext uri="{FF2B5EF4-FFF2-40B4-BE49-F238E27FC236}">
                <a16:creationId xmlns:a16="http://schemas.microsoft.com/office/drawing/2014/main" id="{C7E0D2E7-9789-4AA4-9734-AB563E55F31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1364718" y="5676479"/>
            <a:ext cx="476250" cy="466725"/>
          </a:xfrm>
          <a:prstGeom prst="rect">
            <a:avLst/>
          </a:prstGeom>
        </p:spPr>
      </p:pic>
    </p:spTree>
    <p:extLst>
      <p:ext uri="{BB962C8B-B14F-4D97-AF65-F5344CB8AC3E}">
        <p14:creationId xmlns:p14="http://schemas.microsoft.com/office/powerpoint/2010/main" val="3527588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6678911F-E16A-4775-B3AE-7CF1C793E3F5}"/>
              </a:ext>
            </a:extLst>
          </p:cNvPr>
          <p:cNvSpPr>
            <a:spLocks noGrp="1"/>
          </p:cNvSpPr>
          <p:nvPr>
            <p:ph type="body" sz="quarter" idx="13"/>
          </p:nvPr>
        </p:nvSpPr>
        <p:spPr>
          <a:xfrm>
            <a:off x="303945" y="558484"/>
            <a:ext cx="2457005" cy="4736327"/>
          </a:xfrm>
        </p:spPr>
        <p:txBody>
          <a:bodyPr>
            <a:normAutofit/>
          </a:bodyPr>
          <a:lstStyle/>
          <a:p>
            <a:r>
              <a:rPr lang="en-US" sz="2800" dirty="0"/>
              <a:t>Comparison of Rodent Control on Mainland vs. Eradication on Islands</a:t>
            </a:r>
          </a:p>
        </p:txBody>
      </p:sp>
      <p:graphicFrame>
        <p:nvGraphicFramePr>
          <p:cNvPr id="10" name="Table 9">
            <a:extLst>
              <a:ext uri="{FF2B5EF4-FFF2-40B4-BE49-F238E27FC236}">
                <a16:creationId xmlns:a16="http://schemas.microsoft.com/office/drawing/2014/main" id="{1C44FC2A-EB8F-4641-9F52-DB57FAA8502F}"/>
              </a:ext>
            </a:extLst>
          </p:cNvPr>
          <p:cNvGraphicFramePr>
            <a:graphicFrameLocks noGrp="1"/>
          </p:cNvGraphicFramePr>
          <p:nvPr>
            <p:extLst>
              <p:ext uri="{D42A27DB-BD31-4B8C-83A1-F6EECF244321}">
                <p14:modId xmlns:p14="http://schemas.microsoft.com/office/powerpoint/2010/main" val="2043728039"/>
              </p:ext>
            </p:extLst>
          </p:nvPr>
        </p:nvGraphicFramePr>
        <p:xfrm>
          <a:off x="3675018" y="1048723"/>
          <a:ext cx="8038011" cy="5029200"/>
        </p:xfrm>
        <a:graphic>
          <a:graphicData uri="http://schemas.openxmlformats.org/drawingml/2006/table">
            <a:tbl>
              <a:tblPr firstRow="1" firstCol="1" bandRow="1">
                <a:tableStyleId>{2D5ABB26-0587-4C30-8999-92F81FD0307C}</a:tableStyleId>
              </a:tblPr>
              <a:tblGrid>
                <a:gridCol w="966652">
                  <a:extLst>
                    <a:ext uri="{9D8B030D-6E8A-4147-A177-3AD203B41FA5}">
                      <a16:colId xmlns:a16="http://schemas.microsoft.com/office/drawing/2014/main" val="1648849734"/>
                    </a:ext>
                  </a:extLst>
                </a:gridCol>
                <a:gridCol w="3283131">
                  <a:extLst>
                    <a:ext uri="{9D8B030D-6E8A-4147-A177-3AD203B41FA5}">
                      <a16:colId xmlns:a16="http://schemas.microsoft.com/office/drawing/2014/main" val="431305896"/>
                    </a:ext>
                  </a:extLst>
                </a:gridCol>
                <a:gridCol w="383176">
                  <a:extLst>
                    <a:ext uri="{9D8B030D-6E8A-4147-A177-3AD203B41FA5}">
                      <a16:colId xmlns:a16="http://schemas.microsoft.com/office/drawing/2014/main" val="3248810358"/>
                    </a:ext>
                  </a:extLst>
                </a:gridCol>
                <a:gridCol w="3405052">
                  <a:extLst>
                    <a:ext uri="{9D8B030D-6E8A-4147-A177-3AD203B41FA5}">
                      <a16:colId xmlns:a16="http://schemas.microsoft.com/office/drawing/2014/main" val="2321400075"/>
                    </a:ext>
                  </a:extLst>
                </a:gridCol>
              </a:tblGrid>
              <a:tr h="377593">
                <a:tc>
                  <a:txBody>
                    <a:bodyPr/>
                    <a:lstStyle/>
                    <a:p>
                      <a:pPr marL="0" marR="0" algn="ctr">
                        <a:spcBef>
                          <a:spcPts val="0"/>
                        </a:spcBef>
                        <a:spcAft>
                          <a:spcPts val="0"/>
                        </a:spcAft>
                      </a:pPr>
                      <a:r>
                        <a:rPr lang="en-US" sz="900" dirty="0">
                          <a:effectLst/>
                        </a:rPr>
                        <a:t> </a:t>
                      </a:r>
                      <a:endParaRPr lang="en-US" sz="900" dirty="0">
                        <a:effectLst/>
                        <a:latin typeface="Times New Roman" panose="02020603050405020304" pitchFamily="18" charset="0"/>
                        <a:ea typeface="Calibri" panose="020F0502020204030204" pitchFamily="34" charset="0"/>
                      </a:endParaRPr>
                    </a:p>
                  </a:txBody>
                  <a:tcPr marT="91440" marB="91440">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2000" dirty="0">
                          <a:solidFill>
                            <a:srgbClr val="007698"/>
                          </a:solidFill>
                          <a:effectLst/>
                        </a:rPr>
                        <a:t>  Eradication on Islands</a:t>
                      </a:r>
                    </a:p>
                    <a:p>
                      <a:pPr marL="0" marR="0" algn="ctr">
                        <a:spcBef>
                          <a:spcPts val="0"/>
                        </a:spcBef>
                        <a:spcAft>
                          <a:spcPts val="0"/>
                        </a:spcAft>
                      </a:pPr>
                      <a:r>
                        <a:rPr lang="en-US" sz="1400" dirty="0">
                          <a:solidFill>
                            <a:schemeClr val="tx1">
                              <a:lumMod val="50000"/>
                              <a:lumOff val="50000"/>
                            </a:schemeClr>
                          </a:solidFill>
                          <a:effectLst/>
                          <a:latin typeface="+mj-lt"/>
                          <a:ea typeface="Calibri" panose="020F0502020204030204" pitchFamily="34" charset="0"/>
                          <a:cs typeface="Times New Roman" panose="02020603050405020304" pitchFamily="18" charset="0"/>
                        </a:rPr>
                        <a:t>Conservation Use of Brodifacoum</a:t>
                      </a:r>
                    </a:p>
                  </a:txBody>
                  <a:tcPr marL="45720" marR="45720" anchor="ctr">
                    <a:lnL>
                      <a:noFill/>
                    </a:lnL>
                    <a:lnR>
                      <a:noFill/>
                    </a:lnR>
                    <a:lnT>
                      <a:noFill/>
                    </a:lnT>
                    <a:lnB w="12700"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endParaRPr lang="en-US" sz="900" dirty="0">
                        <a:effectLst/>
                        <a:latin typeface="Times New Roman" panose="02020603050405020304" pitchFamily="18" charset="0"/>
                        <a:ea typeface="Calibri" panose="020F0502020204030204" pitchFamily="34" charset="0"/>
                      </a:endParaRPr>
                    </a:p>
                  </a:txBody>
                  <a:tcPr marL="45720" marR="45720">
                    <a:lnL>
                      <a:noFill/>
                    </a:lnL>
                    <a:lnR>
                      <a:noFill/>
                    </a:lnR>
                    <a:lnT>
                      <a:noFill/>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2000" dirty="0">
                          <a:solidFill>
                            <a:srgbClr val="F1730C"/>
                          </a:solidFill>
                          <a:effectLst/>
                        </a:rPr>
                        <a:t>         Control on Mainland</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1">
                              <a:lumMod val="50000"/>
                              <a:lumOff val="50000"/>
                            </a:schemeClr>
                          </a:solidFill>
                          <a:effectLst/>
                          <a:latin typeface="+mn-lt"/>
                          <a:ea typeface="Calibri" panose="020F0502020204030204" pitchFamily="34" charset="0"/>
                        </a:rPr>
                        <a:t>   Overuse of Brodifacoum</a:t>
                      </a:r>
                      <a:endParaRPr lang="en-US" sz="1800" dirty="0">
                        <a:solidFill>
                          <a:schemeClr val="tx1">
                            <a:lumMod val="50000"/>
                            <a:lumOff val="50000"/>
                          </a:schemeClr>
                        </a:solidFill>
                        <a:effectLst/>
                        <a:latin typeface="+mn-lt"/>
                        <a:ea typeface="Calibri" panose="020F0502020204030204" pitchFamily="34" charset="0"/>
                      </a:endParaRPr>
                    </a:p>
                  </a:txBody>
                  <a:tcPr marL="45720" marR="45720" anchor="ctr">
                    <a:lnL>
                      <a:noFill/>
                    </a:lnL>
                    <a:lnR>
                      <a:noFill/>
                    </a:lnR>
                    <a:lnT>
                      <a:noFill/>
                    </a:lnT>
                    <a:lnB w="12700" cap="flat" cmpd="sng" algn="ctr">
                      <a:solidFill>
                        <a:srgbClr val="F1730C"/>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31965095"/>
                  </a:ext>
                </a:extLst>
              </a:tr>
              <a:tr h="596096">
                <a:tc>
                  <a:txBody>
                    <a:bodyPr/>
                    <a:lstStyle/>
                    <a:p>
                      <a:pPr marL="0" marR="0" algn="r">
                        <a:spcBef>
                          <a:spcPts val="0"/>
                        </a:spcBef>
                        <a:spcAft>
                          <a:spcPts val="0"/>
                        </a:spcAft>
                      </a:pPr>
                      <a:r>
                        <a:rPr lang="en-US" sz="1100" b="0" dirty="0">
                          <a:solidFill>
                            <a:schemeClr val="tx1">
                              <a:lumMod val="50000"/>
                              <a:lumOff val="50000"/>
                            </a:schemeClr>
                          </a:solidFill>
                          <a:effectLst/>
                        </a:rPr>
                        <a:t>Goal</a:t>
                      </a:r>
                      <a:endParaRPr lang="en-US" sz="1100" b="0" dirty="0">
                        <a:solidFill>
                          <a:schemeClr val="tx1">
                            <a:lumMod val="50000"/>
                            <a:lumOff val="50000"/>
                          </a:schemeClr>
                        </a:solidFill>
                        <a:effectLst/>
                        <a:latin typeface="Times New Roman" panose="02020603050405020304" pitchFamily="18" charset="0"/>
                        <a:ea typeface="Calibri" panose="020F0502020204030204" pitchFamily="34" charset="0"/>
                      </a:endParaRPr>
                    </a:p>
                  </a:txBody>
                  <a:tcPr marT="91440" marB="91440" anchor="ctr">
                    <a:lnL>
                      <a:noFill/>
                    </a:lnL>
                    <a:lnR>
                      <a:noFill/>
                    </a:lnR>
                    <a:lnT w="12700" cap="flat" cmpd="sng" algn="ctr">
                      <a:noFill/>
                      <a:prstDash val="solid"/>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1400" dirty="0">
                          <a:solidFill>
                            <a:srgbClr val="007698"/>
                          </a:solidFill>
                          <a:effectLst/>
                        </a:rPr>
                        <a:t>Restore ecosystem by complete removal of invasive species</a:t>
                      </a:r>
                      <a:endParaRPr lang="en-US" sz="1400" dirty="0">
                        <a:solidFill>
                          <a:srgbClr val="007698"/>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solidFill>
                        <a:srgbClr val="007698"/>
                      </a:solidFill>
                      <a:prstDash val="solid"/>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c>
                  <a:txBody>
                    <a:bodyPr/>
                    <a:lstStyle/>
                    <a:p>
                      <a:pPr marL="0" marR="0" algn="ctr">
                        <a:spcBef>
                          <a:spcPts val="0"/>
                        </a:spcBef>
                        <a:spcAft>
                          <a:spcPts val="0"/>
                        </a:spcAft>
                      </a:pPr>
                      <a:r>
                        <a:rPr lang="en-US" sz="1800" b="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a:t>
                      </a:r>
                      <a:endParaRPr lang="en-US" sz="1800" b="0" dirty="0">
                        <a:solidFill>
                          <a:schemeClr val="bg2">
                            <a:lumMod val="50000"/>
                          </a:schemeClr>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9050" cap="flat" cmpd="sng" algn="ctr">
                      <a:noFill/>
                      <a:prstDash val="solid"/>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1000"/>
                        </a:spcAft>
                      </a:pPr>
                      <a:r>
                        <a:rPr lang="en-US" sz="1400" dirty="0">
                          <a:solidFill>
                            <a:srgbClr val="F1730C"/>
                          </a:solidFill>
                          <a:effectLst/>
                        </a:rPr>
                        <a:t>Local reduction of the rodent population</a:t>
                      </a:r>
                      <a:endParaRPr lang="en-US" sz="1400" dirty="0">
                        <a:solidFill>
                          <a:srgbClr val="F1730C"/>
                        </a:solidFill>
                        <a:effectLst/>
                        <a:latin typeface="Times New Roman" panose="02020603050405020304" pitchFamily="18" charset="0"/>
                        <a:ea typeface="Calibri" panose="020F0502020204030204" pitchFamily="34" charset="0"/>
                      </a:endParaRPr>
                    </a:p>
                  </a:txBody>
                  <a:tcPr marL="137160" marR="137160" marT="137160" marB="137160" anchor="ctr">
                    <a:lnL>
                      <a:noFill/>
                    </a:lnL>
                    <a:lnT w="12700" cap="flat" cmpd="sng" algn="ctr">
                      <a:solidFill>
                        <a:srgbClr val="F1730C"/>
                      </a:solidFill>
                      <a:prstDash val="solid"/>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extLst>
                  <a:ext uri="{0D108BD9-81ED-4DB2-BD59-A6C34878D82A}">
                    <a16:rowId xmlns:a16="http://schemas.microsoft.com/office/drawing/2014/main" val="48524765"/>
                  </a:ext>
                </a:extLst>
              </a:tr>
              <a:tr h="474838">
                <a:tc>
                  <a:txBody>
                    <a:bodyPr/>
                    <a:lstStyle/>
                    <a:p>
                      <a:pPr marL="0" marR="0" algn="r">
                        <a:spcBef>
                          <a:spcPts val="0"/>
                        </a:spcBef>
                        <a:spcAft>
                          <a:spcPts val="0"/>
                        </a:spcAft>
                      </a:pPr>
                      <a:r>
                        <a:rPr lang="en-US" sz="1100" b="0" dirty="0">
                          <a:solidFill>
                            <a:schemeClr val="tx1">
                              <a:lumMod val="50000"/>
                              <a:lumOff val="50000"/>
                            </a:schemeClr>
                          </a:solidFill>
                          <a:effectLst/>
                        </a:rPr>
                        <a:t>Outcome</a:t>
                      </a:r>
                      <a:endParaRPr lang="en-US" sz="1100" b="0" dirty="0">
                        <a:solidFill>
                          <a:schemeClr val="tx1">
                            <a:lumMod val="50000"/>
                            <a:lumOff val="50000"/>
                          </a:schemeClr>
                        </a:solidFill>
                        <a:effectLst/>
                        <a:latin typeface="Times New Roman" panose="02020603050405020304" pitchFamily="18" charset="0"/>
                        <a:ea typeface="Calibri" panose="020F0502020204030204" pitchFamily="34" charset="0"/>
                      </a:endParaRPr>
                    </a:p>
                  </a:txBody>
                  <a:tcPr marT="91440" marB="91440" anchor="ctr">
                    <a:lnL>
                      <a:noFill/>
                    </a:lnL>
                    <a:lnR>
                      <a:noFill/>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1400" dirty="0">
                          <a:solidFill>
                            <a:srgbClr val="007698"/>
                          </a:solidFill>
                          <a:effectLst/>
                        </a:rPr>
                        <a:t>100% removal of all individuals required</a:t>
                      </a:r>
                      <a:endParaRPr lang="en-US" sz="1400" dirty="0">
                        <a:solidFill>
                          <a:srgbClr val="007698"/>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a:t>
                      </a:r>
                      <a:endParaRPr lang="en-US" sz="1800" b="0" dirty="0">
                        <a:solidFill>
                          <a:schemeClr val="bg2">
                            <a:lumMod val="50000"/>
                          </a:schemeClr>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1000"/>
                        </a:spcAft>
                      </a:pPr>
                      <a:r>
                        <a:rPr lang="en-US" sz="1400" dirty="0">
                          <a:solidFill>
                            <a:srgbClr val="F1730C"/>
                          </a:solidFill>
                          <a:effectLst/>
                        </a:rPr>
                        <a:t>Complete removal impossible</a:t>
                      </a:r>
                      <a:endParaRPr lang="en-US" sz="1400" dirty="0">
                        <a:solidFill>
                          <a:srgbClr val="F1730C"/>
                        </a:solidFill>
                        <a:effectLst/>
                        <a:latin typeface="Times New Roman" panose="02020603050405020304" pitchFamily="18" charset="0"/>
                        <a:ea typeface="Calibri" panose="020F0502020204030204" pitchFamily="34" charset="0"/>
                      </a:endParaRPr>
                    </a:p>
                  </a:txBody>
                  <a:tcPr marL="137160" marR="137160" marT="137160" marB="137160" anchor="ctr">
                    <a:lnL>
                      <a:noFill/>
                    </a:lnL>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extLst>
                  <a:ext uri="{0D108BD9-81ED-4DB2-BD59-A6C34878D82A}">
                    <a16:rowId xmlns:a16="http://schemas.microsoft.com/office/drawing/2014/main" val="111445432"/>
                  </a:ext>
                </a:extLst>
              </a:tr>
              <a:tr h="493776">
                <a:tc>
                  <a:txBody>
                    <a:bodyPr/>
                    <a:lstStyle/>
                    <a:p>
                      <a:pPr marL="0" marR="0" algn="r">
                        <a:spcBef>
                          <a:spcPts val="0"/>
                        </a:spcBef>
                        <a:spcAft>
                          <a:spcPts val="0"/>
                        </a:spcAft>
                      </a:pPr>
                      <a:r>
                        <a:rPr lang="en-US" sz="1100" b="0" dirty="0">
                          <a:solidFill>
                            <a:schemeClr val="tx1">
                              <a:lumMod val="50000"/>
                              <a:lumOff val="50000"/>
                            </a:schemeClr>
                          </a:solidFill>
                          <a:effectLst/>
                        </a:rPr>
                        <a:t>Length of Operation</a:t>
                      </a:r>
                      <a:endParaRPr lang="en-US" sz="1100" b="0" dirty="0">
                        <a:solidFill>
                          <a:schemeClr val="tx1">
                            <a:lumMod val="50000"/>
                            <a:lumOff val="50000"/>
                          </a:schemeClr>
                        </a:solidFill>
                        <a:effectLst/>
                        <a:latin typeface="Times New Roman" panose="02020603050405020304" pitchFamily="18" charset="0"/>
                        <a:ea typeface="Calibri" panose="020F0502020204030204" pitchFamily="34" charset="0"/>
                      </a:endParaRPr>
                    </a:p>
                  </a:txBody>
                  <a:tcPr marT="91440" marB="91440" anchor="ctr">
                    <a:lnL>
                      <a:noFill/>
                    </a:lnL>
                    <a:lnR>
                      <a:noFill/>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1400" dirty="0">
                          <a:solidFill>
                            <a:srgbClr val="007698"/>
                          </a:solidFill>
                          <a:effectLst/>
                        </a:rPr>
                        <a:t>One-time operation that usually is completed in a few weeks</a:t>
                      </a:r>
                      <a:endParaRPr lang="en-US" sz="1400" dirty="0">
                        <a:solidFill>
                          <a:srgbClr val="007698"/>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a:t>
                      </a:r>
                      <a:endParaRPr lang="en-US" sz="1800" b="0" dirty="0">
                        <a:solidFill>
                          <a:schemeClr val="bg2">
                            <a:lumMod val="50000"/>
                          </a:schemeClr>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1400" dirty="0">
                          <a:solidFill>
                            <a:srgbClr val="F1730C"/>
                          </a:solidFill>
                          <a:effectLst/>
                        </a:rPr>
                        <a:t>Sustained for long periods or revisited periodically in perpetuity</a:t>
                      </a:r>
                      <a:endParaRPr lang="en-US" sz="1400" dirty="0">
                        <a:solidFill>
                          <a:srgbClr val="F1730C"/>
                        </a:solidFill>
                        <a:effectLst/>
                        <a:latin typeface="Times New Roman" panose="02020603050405020304" pitchFamily="18" charset="0"/>
                        <a:ea typeface="Calibri" panose="020F0502020204030204" pitchFamily="34" charset="0"/>
                      </a:endParaRPr>
                    </a:p>
                  </a:txBody>
                  <a:tcPr marL="137160" marR="137160" marT="137160" marB="137160" anchor="ctr">
                    <a:lnL>
                      <a:noFill/>
                    </a:lnL>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extLst>
                  <a:ext uri="{0D108BD9-81ED-4DB2-BD59-A6C34878D82A}">
                    <a16:rowId xmlns:a16="http://schemas.microsoft.com/office/drawing/2014/main" val="1583098650"/>
                  </a:ext>
                </a:extLst>
              </a:tr>
              <a:tr h="390645">
                <a:tc>
                  <a:txBody>
                    <a:bodyPr/>
                    <a:lstStyle/>
                    <a:p>
                      <a:pPr marL="0" marR="0" algn="r">
                        <a:spcBef>
                          <a:spcPts val="0"/>
                        </a:spcBef>
                        <a:spcAft>
                          <a:spcPts val="0"/>
                        </a:spcAft>
                      </a:pPr>
                      <a:r>
                        <a:rPr lang="en-US" sz="1100" b="0" dirty="0">
                          <a:solidFill>
                            <a:schemeClr val="tx1">
                              <a:lumMod val="50000"/>
                              <a:lumOff val="50000"/>
                            </a:schemeClr>
                          </a:solidFill>
                          <a:effectLst/>
                        </a:rPr>
                        <a:t>Positive Impact</a:t>
                      </a:r>
                      <a:endParaRPr lang="en-US" sz="1100" b="0" dirty="0">
                        <a:solidFill>
                          <a:schemeClr val="tx1">
                            <a:lumMod val="50000"/>
                            <a:lumOff val="50000"/>
                          </a:schemeClr>
                        </a:solidFill>
                        <a:effectLst/>
                        <a:latin typeface="Times New Roman" panose="02020603050405020304" pitchFamily="18" charset="0"/>
                        <a:ea typeface="Calibri" panose="020F0502020204030204" pitchFamily="34" charset="0"/>
                      </a:endParaRPr>
                    </a:p>
                  </a:txBody>
                  <a:tcPr marT="91440" marB="91440" anchor="ctr">
                    <a:lnL>
                      <a:noFill/>
                    </a:lnL>
                    <a:lnR>
                      <a:noFill/>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1400" dirty="0">
                          <a:solidFill>
                            <a:srgbClr val="007698"/>
                          </a:solidFill>
                          <a:effectLst/>
                        </a:rPr>
                        <a:t>Permanent; ecosystem wide; often measurable within 1–2 years</a:t>
                      </a:r>
                      <a:endParaRPr lang="en-US" sz="1400" dirty="0">
                        <a:solidFill>
                          <a:srgbClr val="007698"/>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a:t>
                      </a:r>
                      <a:endParaRPr lang="en-US" sz="1800" b="0" dirty="0">
                        <a:solidFill>
                          <a:schemeClr val="bg2">
                            <a:lumMod val="50000"/>
                          </a:schemeClr>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1400" dirty="0">
                          <a:solidFill>
                            <a:srgbClr val="F1730C"/>
                          </a:solidFill>
                          <a:effectLst/>
                        </a:rPr>
                        <a:t>Highly limited in extent, degree, and duration</a:t>
                      </a:r>
                      <a:endParaRPr lang="en-US" sz="1400" dirty="0">
                        <a:solidFill>
                          <a:srgbClr val="F1730C"/>
                        </a:solidFill>
                        <a:effectLst/>
                        <a:latin typeface="Times New Roman" panose="02020603050405020304" pitchFamily="18" charset="0"/>
                        <a:ea typeface="Calibri" panose="020F0502020204030204" pitchFamily="34" charset="0"/>
                      </a:endParaRPr>
                    </a:p>
                  </a:txBody>
                  <a:tcPr marL="137160" marR="137160" marT="137160" marB="137160" anchor="ctr">
                    <a:lnL>
                      <a:noFill/>
                    </a:lnL>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extLst>
                  <a:ext uri="{0D108BD9-81ED-4DB2-BD59-A6C34878D82A}">
                    <a16:rowId xmlns:a16="http://schemas.microsoft.com/office/drawing/2014/main" val="2671701998"/>
                  </a:ext>
                </a:extLst>
              </a:tr>
              <a:tr h="0">
                <a:tc>
                  <a:txBody>
                    <a:bodyPr/>
                    <a:lstStyle/>
                    <a:p>
                      <a:pPr marL="0" marR="0" algn="r">
                        <a:spcBef>
                          <a:spcPts val="0"/>
                        </a:spcBef>
                        <a:spcAft>
                          <a:spcPts val="0"/>
                        </a:spcAft>
                      </a:pPr>
                      <a:r>
                        <a:rPr lang="en-US" sz="1100" b="0" dirty="0">
                          <a:solidFill>
                            <a:schemeClr val="tx1">
                              <a:lumMod val="50000"/>
                              <a:lumOff val="50000"/>
                            </a:schemeClr>
                          </a:solidFill>
                          <a:effectLst/>
                        </a:rPr>
                        <a:t>Negative Impact</a:t>
                      </a:r>
                      <a:endParaRPr lang="en-US" sz="1100" b="0" dirty="0">
                        <a:solidFill>
                          <a:schemeClr val="tx1">
                            <a:lumMod val="50000"/>
                            <a:lumOff val="50000"/>
                          </a:schemeClr>
                        </a:solidFill>
                        <a:effectLst/>
                        <a:latin typeface="Times New Roman" panose="02020603050405020304" pitchFamily="18" charset="0"/>
                        <a:ea typeface="Calibri" panose="020F0502020204030204" pitchFamily="34" charset="0"/>
                      </a:endParaRPr>
                    </a:p>
                  </a:txBody>
                  <a:tcPr marT="91440" marB="91440" anchor="ctr">
                    <a:lnL>
                      <a:noFill/>
                    </a:lnL>
                    <a:lnR>
                      <a:noFill/>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1400" dirty="0">
                          <a:solidFill>
                            <a:srgbClr val="007698"/>
                          </a:solidFill>
                          <a:effectLst/>
                        </a:rPr>
                        <a:t>Limited short-term impacts to nontarget resources</a:t>
                      </a:r>
                      <a:endParaRPr lang="en-US" sz="1400" dirty="0">
                        <a:solidFill>
                          <a:srgbClr val="007698"/>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a:t>
                      </a:r>
                      <a:endParaRPr lang="en-US" sz="1800" b="0" dirty="0">
                        <a:solidFill>
                          <a:schemeClr val="bg2">
                            <a:lumMod val="50000"/>
                          </a:schemeClr>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1000"/>
                        </a:spcAft>
                      </a:pPr>
                      <a:r>
                        <a:rPr lang="en-US" sz="1400" dirty="0">
                          <a:solidFill>
                            <a:srgbClr val="F1730C"/>
                          </a:solidFill>
                          <a:effectLst/>
                        </a:rPr>
                        <a:t>Chronic impacts to nontarget resources</a:t>
                      </a:r>
                      <a:endParaRPr lang="en-US" sz="1400" dirty="0">
                        <a:solidFill>
                          <a:srgbClr val="F1730C"/>
                        </a:solidFill>
                        <a:effectLst/>
                        <a:latin typeface="Times New Roman" panose="02020603050405020304" pitchFamily="18" charset="0"/>
                        <a:ea typeface="Calibri" panose="020F0502020204030204" pitchFamily="34" charset="0"/>
                      </a:endParaRPr>
                    </a:p>
                  </a:txBody>
                  <a:tcPr marL="137160" marR="137160" marT="137160" marB="137160" anchor="ctr">
                    <a:lnL>
                      <a:noFill/>
                    </a:lnL>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extLst>
                  <a:ext uri="{0D108BD9-81ED-4DB2-BD59-A6C34878D82A}">
                    <a16:rowId xmlns:a16="http://schemas.microsoft.com/office/drawing/2014/main" val="109639755"/>
                  </a:ext>
                </a:extLst>
              </a:tr>
              <a:tr h="418128">
                <a:tc>
                  <a:txBody>
                    <a:bodyPr/>
                    <a:lstStyle/>
                    <a:p>
                      <a:pPr marL="0" marR="0" algn="r">
                        <a:spcBef>
                          <a:spcPts val="0"/>
                        </a:spcBef>
                        <a:spcAft>
                          <a:spcPts val="0"/>
                        </a:spcAft>
                      </a:pPr>
                      <a:r>
                        <a:rPr lang="en-US" sz="1100" b="0" dirty="0">
                          <a:solidFill>
                            <a:schemeClr val="tx1">
                              <a:lumMod val="50000"/>
                              <a:lumOff val="50000"/>
                            </a:schemeClr>
                          </a:solidFill>
                          <a:effectLst/>
                        </a:rPr>
                        <a:t>Regulatory Oversight</a:t>
                      </a:r>
                      <a:endParaRPr lang="en-US" sz="1100" b="0" dirty="0">
                        <a:solidFill>
                          <a:schemeClr val="tx1">
                            <a:lumMod val="50000"/>
                            <a:lumOff val="50000"/>
                          </a:schemeClr>
                        </a:solidFill>
                        <a:effectLst/>
                        <a:latin typeface="Times New Roman" panose="02020603050405020304" pitchFamily="18" charset="0"/>
                        <a:ea typeface="Calibri" panose="020F0502020204030204" pitchFamily="34" charset="0"/>
                      </a:endParaRPr>
                    </a:p>
                  </a:txBody>
                  <a:tcPr marT="91440" marB="91440" anchor="ctr">
                    <a:lnL>
                      <a:noFill/>
                    </a:lnL>
                    <a:lnR>
                      <a:noFill/>
                    </a:lnR>
                    <a:lnT w="12700" cap="flat" cmpd="sng" algn="ctr">
                      <a:noFill/>
                      <a:prstDash val="sysDot"/>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1400" spc="-10" baseline="0" dirty="0">
                          <a:solidFill>
                            <a:srgbClr val="007698"/>
                          </a:solidFill>
                          <a:effectLst/>
                        </a:rPr>
                        <a:t>Registered with the EPA—NEPA and various federal, state, and local authorizations required</a:t>
                      </a:r>
                      <a:endParaRPr lang="en-US" sz="1400" spc="-10" baseline="0" dirty="0">
                        <a:solidFill>
                          <a:srgbClr val="007698"/>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solidFill>
                        <a:schemeClr val="tx1">
                          <a:lumMod val="50000"/>
                          <a:lumOff val="50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a:t>
                      </a:r>
                      <a:endParaRPr lang="en-US" sz="1800" b="0" dirty="0">
                        <a:solidFill>
                          <a:schemeClr val="bg2">
                            <a:lumMod val="50000"/>
                          </a:schemeClr>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noFill/>
                      <a:prstDash val="sysDot"/>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1400" dirty="0">
                          <a:solidFill>
                            <a:srgbClr val="F1730C"/>
                          </a:solidFill>
                          <a:effectLst/>
                        </a:rPr>
                        <a:t>Applicator license—typically, no other authorizations required</a:t>
                      </a:r>
                      <a:endParaRPr lang="en-US" sz="1400" dirty="0">
                        <a:solidFill>
                          <a:srgbClr val="F1730C"/>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solidFill>
                        <a:schemeClr val="tx1">
                          <a:lumMod val="50000"/>
                          <a:lumOff val="50000"/>
                        </a:schemeClr>
                      </a:solidFill>
                      <a:prstDash val="sysDot"/>
                      <a:round/>
                      <a:headEnd type="none" w="med" len="med"/>
                      <a:tailEnd type="none" w="med" len="med"/>
                    </a:lnT>
                    <a:lnB w="12700" cap="flat" cmpd="sng" algn="ctr">
                      <a:solidFill>
                        <a:srgbClr val="F1730C"/>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92425221"/>
                  </a:ext>
                </a:extLst>
              </a:tr>
            </a:tbl>
          </a:graphicData>
        </a:graphic>
      </p:graphicFrame>
      <p:pic>
        <p:nvPicPr>
          <p:cNvPr id="5" name="Picture 4" descr="A picture containing drawing&#10;&#10;Description automatically generated">
            <a:extLst>
              <a:ext uri="{FF2B5EF4-FFF2-40B4-BE49-F238E27FC236}">
                <a16:creationId xmlns:a16="http://schemas.microsoft.com/office/drawing/2014/main" id="{3A5B4E6D-7E4F-45B3-A234-126E9A782D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24472" y="853434"/>
            <a:ext cx="1060606" cy="1043123"/>
          </a:xfrm>
          <a:prstGeom prst="rect">
            <a:avLst/>
          </a:prstGeom>
          <a:effectLst>
            <a:innerShdw blurRad="63500" dist="50800" dir="16200000">
              <a:prstClr val="black">
                <a:alpha val="50000"/>
              </a:prstClr>
            </a:innerShdw>
          </a:effectLst>
        </p:spPr>
      </p:pic>
      <p:pic>
        <p:nvPicPr>
          <p:cNvPr id="8" name="Picture 7" descr="A picture containing drawing&#10;&#10;Description automatically generated">
            <a:extLst>
              <a:ext uri="{FF2B5EF4-FFF2-40B4-BE49-F238E27FC236}">
                <a16:creationId xmlns:a16="http://schemas.microsoft.com/office/drawing/2014/main" id="{FC8824F5-7676-4C5D-9792-AF5407A19F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72062" y="853434"/>
            <a:ext cx="1060606" cy="1043123"/>
          </a:xfrm>
          <a:prstGeom prst="rect">
            <a:avLst/>
          </a:prstGeom>
          <a:effectLst>
            <a:innerShdw blurRad="63500" dist="50800" dir="16200000">
              <a:prstClr val="black">
                <a:alpha val="50000"/>
              </a:prstClr>
            </a:innerShdw>
          </a:effectLst>
        </p:spPr>
      </p:pic>
    </p:spTree>
    <p:extLst>
      <p:ext uri="{BB962C8B-B14F-4D97-AF65-F5344CB8AC3E}">
        <p14:creationId xmlns:p14="http://schemas.microsoft.com/office/powerpoint/2010/main" val="34969667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969A2AF2-935E-4744-907C-A0338E14E36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173" y="1785"/>
            <a:ext cx="12185653" cy="6854430"/>
          </a:xfrm>
          <a:prstGeom prst="rect">
            <a:avLst/>
          </a:prstGeom>
        </p:spPr>
      </p:pic>
      <p:sp>
        <p:nvSpPr>
          <p:cNvPr id="5" name="TextBox 4"/>
          <p:cNvSpPr txBox="1"/>
          <p:nvPr/>
        </p:nvSpPr>
        <p:spPr>
          <a:xfrm>
            <a:off x="7222603" y="577459"/>
            <a:ext cx="4247908" cy="3416320"/>
          </a:xfrm>
          <a:prstGeom prst="rect">
            <a:avLst/>
          </a:prstGeom>
          <a:noFill/>
        </p:spPr>
        <p:txBody>
          <a:bodyPr wrap="square" rtlCol="0">
            <a:spAutoFit/>
          </a:bodyPr>
          <a:lstStyle/>
          <a:p>
            <a:r>
              <a:rPr lang="en-US" sz="2400" dirty="0">
                <a:solidFill>
                  <a:schemeClr val="bg1"/>
                </a:solidFill>
                <a:latin typeface="+mj-lt"/>
              </a:rPr>
              <a:t>Location of the Farallon Islands National Wildlife Refuge and specifically the South Farallon Islands where mouse eradication project will occur</a:t>
            </a:r>
          </a:p>
          <a:p>
            <a:endParaRPr lang="en-US" b="1" dirty="0">
              <a:solidFill>
                <a:schemeClr val="bg1"/>
              </a:solidFill>
              <a:latin typeface="+mj-lt"/>
            </a:endParaRPr>
          </a:p>
          <a:p>
            <a:endParaRPr lang="en-US" b="1" dirty="0">
              <a:solidFill>
                <a:schemeClr val="bg1"/>
              </a:solidFill>
              <a:latin typeface="+mj-lt"/>
            </a:endParaRPr>
          </a:p>
          <a:p>
            <a:pPr algn="r"/>
            <a:r>
              <a:rPr lang="en-US" dirty="0">
                <a:solidFill>
                  <a:schemeClr val="bg1"/>
                </a:solidFill>
                <a:latin typeface="+mj-lt"/>
              </a:rPr>
              <a:t>approximately 30 miles west </a:t>
            </a:r>
            <a:br>
              <a:rPr lang="en-US" dirty="0">
                <a:solidFill>
                  <a:schemeClr val="bg1"/>
                </a:solidFill>
                <a:latin typeface="+mj-lt"/>
              </a:rPr>
            </a:br>
            <a:r>
              <a:rPr lang="en-US" dirty="0">
                <a:solidFill>
                  <a:schemeClr val="bg1"/>
                </a:solidFill>
                <a:latin typeface="+mj-lt"/>
              </a:rPr>
              <a:t>of San Francisco, CA</a:t>
            </a:r>
          </a:p>
        </p:txBody>
      </p:sp>
    </p:spTree>
    <p:extLst>
      <p:ext uri="{BB962C8B-B14F-4D97-AF65-F5344CB8AC3E}">
        <p14:creationId xmlns:p14="http://schemas.microsoft.com/office/powerpoint/2010/main" val="42260261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6" name="Picture Placeholder 5">
            <a:extLst>
              <a:ext uri="{FF2B5EF4-FFF2-40B4-BE49-F238E27FC236}">
                <a16:creationId xmlns:a16="http://schemas.microsoft.com/office/drawing/2014/main" id="{8BC178D6-6C5F-4418-A709-36226630D28A}"/>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a:stretch/>
        </p:blipFill>
        <p:spPr>
          <a:xfrm>
            <a:off x="3637" y="1024551"/>
            <a:ext cx="12184725" cy="5105399"/>
          </a:xfrm>
          <a:prstGeom prst="rect">
            <a:avLst/>
          </a:prstGeom>
        </p:spPr>
      </p:pic>
      <p:pic>
        <p:nvPicPr>
          <p:cNvPr id="5" name="Picture 4">
            <a:extLst>
              <a:ext uri="{FF2B5EF4-FFF2-40B4-BE49-F238E27FC236}">
                <a16:creationId xmlns:a16="http://schemas.microsoft.com/office/drawing/2014/main" id="{7BDC7031-F838-42D8-A6BB-8ED9FA83D9E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6716" y="1558060"/>
            <a:ext cx="2307448" cy="3282344"/>
          </a:xfrm>
          <a:prstGeom prst="rect">
            <a:avLst/>
          </a:prstGeom>
        </p:spPr>
      </p:pic>
      <p:pic>
        <p:nvPicPr>
          <p:cNvPr id="7" name="Picture 6">
            <a:extLst>
              <a:ext uri="{FF2B5EF4-FFF2-40B4-BE49-F238E27FC236}">
                <a16:creationId xmlns:a16="http://schemas.microsoft.com/office/drawing/2014/main" id="{4730ACE2-4111-4BC9-AB23-34FCACBF925B}"/>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038391" y="1319213"/>
            <a:ext cx="1463039" cy="3288182"/>
          </a:xfrm>
          <a:prstGeom prst="rect">
            <a:avLst/>
          </a:prstGeom>
        </p:spPr>
      </p:pic>
      <p:pic>
        <p:nvPicPr>
          <p:cNvPr id="8" name="Picture 7" descr="A close up of a sign&#10;&#10;Description automatically generated">
            <a:extLst>
              <a:ext uri="{FF2B5EF4-FFF2-40B4-BE49-F238E27FC236}">
                <a16:creationId xmlns:a16="http://schemas.microsoft.com/office/drawing/2014/main" id="{A010BAF4-3749-4796-AC77-D410DFC425C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52676" y="1300165"/>
            <a:ext cx="1463040" cy="2646273"/>
          </a:xfrm>
          <a:prstGeom prst="rect">
            <a:avLst/>
          </a:prstGeom>
        </p:spPr>
      </p:pic>
      <p:pic>
        <p:nvPicPr>
          <p:cNvPr id="9" name="Picture 8">
            <a:extLst>
              <a:ext uri="{FF2B5EF4-FFF2-40B4-BE49-F238E27FC236}">
                <a16:creationId xmlns:a16="http://schemas.microsoft.com/office/drawing/2014/main" id="{FB5F2C33-914F-4A02-A8DF-E845BC20E84B}"/>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6695761" y="1300163"/>
            <a:ext cx="1463039" cy="2646273"/>
          </a:xfrm>
          <a:prstGeom prst="rect">
            <a:avLst/>
          </a:prstGeom>
        </p:spPr>
      </p:pic>
      <p:pic>
        <p:nvPicPr>
          <p:cNvPr id="10" name="Picture 9" descr="A close up of a sign&#10;&#10;Description automatically generated">
            <a:extLst>
              <a:ext uri="{FF2B5EF4-FFF2-40B4-BE49-F238E27FC236}">
                <a16:creationId xmlns:a16="http://schemas.microsoft.com/office/drawing/2014/main" id="{79E2C9EA-E2A1-44E9-9274-0417E0EACE6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509000" y="1281114"/>
            <a:ext cx="1463040" cy="2664561"/>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355259"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p:blipFill>
        <p:spPr>
          <a:xfrm>
            <a:off x="10238879" y="3738564"/>
            <a:ext cx="1682495" cy="2157801"/>
          </a:xfrm>
          <a:prstGeom prst="rect">
            <a:avLst/>
          </a:prstGeom>
        </p:spPr>
      </p:pic>
    </p:spTree>
    <p:extLst>
      <p:ext uri="{BB962C8B-B14F-4D97-AF65-F5344CB8AC3E}">
        <p14:creationId xmlns:p14="http://schemas.microsoft.com/office/powerpoint/2010/main" val="33770769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5" name="Picture 4">
            <a:extLst>
              <a:ext uri="{FF2B5EF4-FFF2-40B4-BE49-F238E27FC236}">
                <a16:creationId xmlns:a16="http://schemas.microsoft.com/office/drawing/2014/main" id="{7BDC7031-F838-42D8-A6BB-8ED9FA83D9E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283253" y="865623"/>
            <a:ext cx="3621135" cy="5151063"/>
          </a:xfrm>
          <a:prstGeom prst="rect">
            <a:avLst/>
          </a:prstGeom>
        </p:spPr>
      </p:pic>
      <p:pic>
        <p:nvPicPr>
          <p:cNvPr id="7" name="Picture 6">
            <a:extLst>
              <a:ext uri="{FF2B5EF4-FFF2-40B4-BE49-F238E27FC236}">
                <a16:creationId xmlns:a16="http://schemas.microsoft.com/office/drawing/2014/main" id="{4730ACE2-4111-4BC9-AB23-34FCACBF925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2318868" y="1319213"/>
            <a:ext cx="1463039" cy="3288182"/>
          </a:xfrm>
          <a:prstGeom prst="rect">
            <a:avLst/>
          </a:prstGeom>
        </p:spPr>
      </p:pic>
      <p:pic>
        <p:nvPicPr>
          <p:cNvPr id="8" name="Picture 7" descr="A close up of a sign&#10;&#10;Description automatically generated">
            <a:extLst>
              <a:ext uri="{FF2B5EF4-FFF2-40B4-BE49-F238E27FC236}">
                <a16:creationId xmlns:a16="http://schemas.microsoft.com/office/drawing/2014/main" id="{A010BAF4-3749-4796-AC77-D410DFC425C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133153" y="1300165"/>
            <a:ext cx="1463040" cy="2646273"/>
          </a:xfrm>
          <a:prstGeom prst="rect">
            <a:avLst/>
          </a:prstGeom>
        </p:spPr>
      </p:pic>
      <p:pic>
        <p:nvPicPr>
          <p:cNvPr id="9" name="Picture 8">
            <a:extLst>
              <a:ext uri="{FF2B5EF4-FFF2-40B4-BE49-F238E27FC236}">
                <a16:creationId xmlns:a16="http://schemas.microsoft.com/office/drawing/2014/main" id="{FB5F2C33-914F-4A02-A8DF-E845BC20E84B}"/>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5976238" y="1300163"/>
            <a:ext cx="1463039" cy="2646273"/>
          </a:xfrm>
          <a:prstGeom prst="rect">
            <a:avLst/>
          </a:prstGeom>
        </p:spPr>
      </p:pic>
      <p:pic>
        <p:nvPicPr>
          <p:cNvPr id="10" name="Picture 9" descr="A close up of a sign&#10;&#10;Description automatically generated">
            <a:extLst>
              <a:ext uri="{FF2B5EF4-FFF2-40B4-BE49-F238E27FC236}">
                <a16:creationId xmlns:a16="http://schemas.microsoft.com/office/drawing/2014/main" id="{79E2C9EA-E2A1-44E9-9274-0417E0EACE6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789477" y="1281114"/>
            <a:ext cx="1463040" cy="2664561"/>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9635736"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19519356" y="3738564"/>
            <a:ext cx="1682495" cy="2157801"/>
          </a:xfrm>
          <a:prstGeom prst="rect">
            <a:avLst/>
          </a:prstGeom>
        </p:spPr>
      </p:pic>
    </p:spTree>
    <p:extLst>
      <p:ext uri="{BB962C8B-B14F-4D97-AF65-F5344CB8AC3E}">
        <p14:creationId xmlns:p14="http://schemas.microsoft.com/office/powerpoint/2010/main" val="314971064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5" name="Picture 4">
            <a:extLst>
              <a:ext uri="{FF2B5EF4-FFF2-40B4-BE49-F238E27FC236}">
                <a16:creationId xmlns:a16="http://schemas.microsoft.com/office/drawing/2014/main" id="{7BDC7031-F838-42D8-A6BB-8ED9FA83D9E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311097" y="791571"/>
            <a:ext cx="3673193" cy="5225116"/>
          </a:xfrm>
          <a:prstGeom prst="rect">
            <a:avLst/>
          </a:prstGeom>
        </p:spPr>
      </p:pic>
      <p:pic>
        <p:nvPicPr>
          <p:cNvPr id="7" name="Picture 6">
            <a:extLst>
              <a:ext uri="{FF2B5EF4-FFF2-40B4-BE49-F238E27FC236}">
                <a16:creationId xmlns:a16="http://schemas.microsoft.com/office/drawing/2014/main" id="{4730ACE2-4111-4BC9-AB23-34FCACBF925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724400" y="209848"/>
            <a:ext cx="2743200" cy="6165345"/>
          </a:xfrm>
          <a:prstGeom prst="rect">
            <a:avLst/>
          </a:prstGeom>
        </p:spPr>
      </p:pic>
      <p:pic>
        <p:nvPicPr>
          <p:cNvPr id="8" name="Picture 7" descr="A close up of a sign&#10;&#10;Description automatically generated">
            <a:extLst>
              <a:ext uri="{FF2B5EF4-FFF2-40B4-BE49-F238E27FC236}">
                <a16:creationId xmlns:a16="http://schemas.microsoft.com/office/drawing/2014/main" id="{A010BAF4-3749-4796-AC77-D410DFC425C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358944" y="1300165"/>
            <a:ext cx="1463040" cy="2646273"/>
          </a:xfrm>
          <a:prstGeom prst="rect">
            <a:avLst/>
          </a:prstGeom>
        </p:spPr>
      </p:pic>
      <p:pic>
        <p:nvPicPr>
          <p:cNvPr id="9" name="Picture 8">
            <a:extLst>
              <a:ext uri="{FF2B5EF4-FFF2-40B4-BE49-F238E27FC236}">
                <a16:creationId xmlns:a16="http://schemas.microsoft.com/office/drawing/2014/main" id="{FB5F2C33-914F-4A02-A8DF-E845BC20E84B}"/>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4202029" y="1300163"/>
            <a:ext cx="1463039" cy="2646273"/>
          </a:xfrm>
          <a:prstGeom prst="rect">
            <a:avLst/>
          </a:prstGeom>
        </p:spPr>
      </p:pic>
      <p:pic>
        <p:nvPicPr>
          <p:cNvPr id="10" name="Picture 9" descr="A close up of a sign&#10;&#10;Description automatically generated">
            <a:extLst>
              <a:ext uri="{FF2B5EF4-FFF2-40B4-BE49-F238E27FC236}">
                <a16:creationId xmlns:a16="http://schemas.microsoft.com/office/drawing/2014/main" id="{79E2C9EA-E2A1-44E9-9274-0417E0EACE6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015268" y="1281114"/>
            <a:ext cx="1463040" cy="2664561"/>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7861527"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17745147" y="3738564"/>
            <a:ext cx="1682495" cy="2157801"/>
          </a:xfrm>
          <a:prstGeom prst="rect">
            <a:avLst/>
          </a:prstGeom>
        </p:spPr>
      </p:pic>
    </p:spTree>
    <p:extLst>
      <p:ext uri="{BB962C8B-B14F-4D97-AF65-F5344CB8AC3E}">
        <p14:creationId xmlns:p14="http://schemas.microsoft.com/office/powerpoint/2010/main" val="338120454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7" name="Picture 6">
            <a:extLst>
              <a:ext uri="{FF2B5EF4-FFF2-40B4-BE49-F238E27FC236}">
                <a16:creationId xmlns:a16="http://schemas.microsoft.com/office/drawing/2014/main" id="{4730ACE2-4111-4BC9-AB23-34FCACBF925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3433162" y="209848"/>
            <a:ext cx="2743200" cy="6165345"/>
          </a:xfrm>
          <a:prstGeom prst="rect">
            <a:avLst/>
          </a:prstGeom>
        </p:spPr>
      </p:pic>
      <p:pic>
        <p:nvPicPr>
          <p:cNvPr id="8" name="Picture 7" descr="A close up of a sign&#10;&#10;Description automatically generated">
            <a:extLst>
              <a:ext uri="{FF2B5EF4-FFF2-40B4-BE49-F238E27FC236}">
                <a16:creationId xmlns:a16="http://schemas.microsoft.com/office/drawing/2014/main" id="{A010BAF4-3749-4796-AC77-D410DFC425C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24400" y="948119"/>
            <a:ext cx="2743200" cy="4961762"/>
          </a:xfrm>
          <a:prstGeom prst="rect">
            <a:avLst/>
          </a:prstGeom>
        </p:spPr>
      </p:pic>
      <p:pic>
        <p:nvPicPr>
          <p:cNvPr id="9" name="Picture 8">
            <a:extLst>
              <a:ext uri="{FF2B5EF4-FFF2-40B4-BE49-F238E27FC236}">
                <a16:creationId xmlns:a16="http://schemas.microsoft.com/office/drawing/2014/main" id="{FB5F2C33-914F-4A02-A8DF-E845BC20E84B}"/>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2523354" y="1300163"/>
            <a:ext cx="1463039" cy="2646273"/>
          </a:xfrm>
          <a:prstGeom prst="rect">
            <a:avLst/>
          </a:prstGeom>
        </p:spPr>
      </p:pic>
      <p:pic>
        <p:nvPicPr>
          <p:cNvPr id="10" name="Picture 9" descr="A close up of a sign&#10;&#10;Description automatically generated">
            <a:extLst>
              <a:ext uri="{FF2B5EF4-FFF2-40B4-BE49-F238E27FC236}">
                <a16:creationId xmlns:a16="http://schemas.microsoft.com/office/drawing/2014/main" id="{79E2C9EA-E2A1-44E9-9274-0417E0EACE6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336593" y="1281114"/>
            <a:ext cx="1463040" cy="2664561"/>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182852"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16066472" y="3738564"/>
            <a:ext cx="1682495" cy="2157801"/>
          </a:xfrm>
          <a:prstGeom prst="rect">
            <a:avLst/>
          </a:prstGeom>
        </p:spPr>
      </p:pic>
    </p:spTree>
    <p:extLst>
      <p:ext uri="{BB962C8B-B14F-4D97-AF65-F5344CB8AC3E}">
        <p14:creationId xmlns:p14="http://schemas.microsoft.com/office/powerpoint/2010/main" val="389171211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8" name="Picture 7" descr="A close up of a sign&#10;&#10;Description automatically generated">
            <a:extLst>
              <a:ext uri="{FF2B5EF4-FFF2-40B4-BE49-F238E27FC236}">
                <a16:creationId xmlns:a16="http://schemas.microsoft.com/office/drawing/2014/main" id="{A010BAF4-3749-4796-AC77-D410DFC425C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18597" y="948119"/>
            <a:ext cx="2743200" cy="4961762"/>
          </a:xfrm>
          <a:prstGeom prst="rect">
            <a:avLst/>
          </a:prstGeom>
        </p:spPr>
      </p:pic>
      <p:pic>
        <p:nvPicPr>
          <p:cNvPr id="9" name="Picture 8">
            <a:extLst>
              <a:ext uri="{FF2B5EF4-FFF2-40B4-BE49-F238E27FC236}">
                <a16:creationId xmlns:a16="http://schemas.microsoft.com/office/drawing/2014/main" id="{FB5F2C33-914F-4A02-A8DF-E845BC20E84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724400" y="948118"/>
            <a:ext cx="2743200" cy="4961765"/>
          </a:xfrm>
          <a:prstGeom prst="rect">
            <a:avLst/>
          </a:prstGeom>
        </p:spPr>
      </p:pic>
      <p:pic>
        <p:nvPicPr>
          <p:cNvPr id="10" name="Picture 9" descr="A close up of a sign&#10;&#10;Description automatically generated">
            <a:extLst>
              <a:ext uri="{FF2B5EF4-FFF2-40B4-BE49-F238E27FC236}">
                <a16:creationId xmlns:a16="http://schemas.microsoft.com/office/drawing/2014/main" id="{79E2C9EA-E2A1-44E9-9274-0417E0EACE6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562384" y="1281114"/>
            <a:ext cx="1463040" cy="2664561"/>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408643"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14292263" y="3738564"/>
            <a:ext cx="1682495" cy="2157801"/>
          </a:xfrm>
          <a:prstGeom prst="rect">
            <a:avLst/>
          </a:prstGeom>
        </p:spPr>
      </p:pic>
    </p:spTree>
    <p:extLst>
      <p:ext uri="{BB962C8B-B14F-4D97-AF65-F5344CB8AC3E}">
        <p14:creationId xmlns:p14="http://schemas.microsoft.com/office/powerpoint/2010/main" val="122394828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9" name="Picture 8">
            <a:extLst>
              <a:ext uri="{FF2B5EF4-FFF2-40B4-BE49-F238E27FC236}">
                <a16:creationId xmlns:a16="http://schemas.microsoft.com/office/drawing/2014/main" id="{FB5F2C33-914F-4A02-A8DF-E845BC20E84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3314131" y="948118"/>
            <a:ext cx="2743200" cy="4961765"/>
          </a:xfrm>
          <a:prstGeom prst="rect">
            <a:avLst/>
          </a:prstGeom>
        </p:spPr>
      </p:pic>
      <p:pic>
        <p:nvPicPr>
          <p:cNvPr id="10" name="Picture 9" descr="A close up of a sign&#10;&#10;Description automatically generated">
            <a:extLst>
              <a:ext uri="{FF2B5EF4-FFF2-40B4-BE49-F238E27FC236}">
                <a16:creationId xmlns:a16="http://schemas.microsoft.com/office/drawing/2014/main" id="{79E2C9EA-E2A1-44E9-9274-0417E0EACE6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24400" y="930974"/>
            <a:ext cx="2743200" cy="4996052"/>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829223"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4292263" y="1299402"/>
            <a:ext cx="1682495" cy="2157801"/>
          </a:xfrm>
          <a:prstGeom prst="rect">
            <a:avLst/>
          </a:prstGeom>
        </p:spPr>
      </p:pic>
    </p:spTree>
    <p:extLst>
      <p:ext uri="{BB962C8B-B14F-4D97-AF65-F5344CB8AC3E}">
        <p14:creationId xmlns:p14="http://schemas.microsoft.com/office/powerpoint/2010/main" val="81024393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10" name="Picture 9" descr="A close up of a sign&#10;&#10;Description automatically generated">
            <a:extLst>
              <a:ext uri="{FF2B5EF4-FFF2-40B4-BE49-F238E27FC236}">
                <a16:creationId xmlns:a16="http://schemas.microsoft.com/office/drawing/2014/main" id="{79E2C9EA-E2A1-44E9-9274-0417E0EACE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68040" y="930974"/>
            <a:ext cx="2743200" cy="4996052"/>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24400" y="948119"/>
            <a:ext cx="2743200" cy="4961762"/>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2367928" y="1299402"/>
            <a:ext cx="1682495" cy="2157801"/>
          </a:xfrm>
          <a:prstGeom prst="rect">
            <a:avLst/>
          </a:prstGeom>
        </p:spPr>
      </p:pic>
    </p:spTree>
    <p:extLst>
      <p:ext uri="{BB962C8B-B14F-4D97-AF65-F5344CB8AC3E}">
        <p14:creationId xmlns:p14="http://schemas.microsoft.com/office/powerpoint/2010/main" val="1652343447"/>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18346" y="948119"/>
            <a:ext cx="2743200" cy="4961762"/>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678680" y="1611286"/>
            <a:ext cx="2834640" cy="3635428"/>
          </a:xfrm>
          <a:prstGeom prst="rect">
            <a:avLst/>
          </a:prstGeom>
        </p:spPr>
      </p:pic>
    </p:spTree>
    <p:extLst>
      <p:ext uri="{BB962C8B-B14F-4D97-AF65-F5344CB8AC3E}">
        <p14:creationId xmlns:p14="http://schemas.microsoft.com/office/powerpoint/2010/main" val="238773336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06383" y="3198167"/>
            <a:ext cx="7324299" cy="461665"/>
          </a:xfrm>
          <a:prstGeom prst="rect">
            <a:avLst/>
          </a:prstGeom>
        </p:spPr>
        <p:txBody>
          <a:bodyPr wrap="square">
            <a:spAutoFit/>
          </a:bodyPr>
          <a:lstStyle/>
          <a:p>
            <a:r>
              <a:rPr lang="en-US" sz="2400" b="1" dirty="0">
                <a:solidFill>
                  <a:srgbClr val="007698"/>
                </a:solidFill>
              </a:rPr>
              <a:t>Alternative Selection</a:t>
            </a:r>
            <a:endParaRPr lang="en-US" sz="2400" dirty="0">
              <a:solidFill>
                <a:srgbClr val="007698"/>
              </a:solidFill>
            </a:endParaRPr>
          </a:p>
        </p:txBody>
      </p:sp>
      <p:pic>
        <p:nvPicPr>
          <p:cNvPr id="4" name="Picture 3">
            <a:extLst>
              <a:ext uri="{FF2B5EF4-FFF2-40B4-BE49-F238E27FC236}">
                <a16:creationId xmlns:a16="http://schemas.microsoft.com/office/drawing/2014/main" id="{12A24E8C-68B1-467E-B404-26D57C76CFA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624222" y="-3040"/>
            <a:ext cx="9567778" cy="7070589"/>
          </a:xfrm>
          <a:prstGeom prst="rect">
            <a:avLst/>
          </a:prstGeom>
        </p:spPr>
      </p:pic>
    </p:spTree>
    <p:extLst>
      <p:ext uri="{BB962C8B-B14F-4D97-AF65-F5344CB8AC3E}">
        <p14:creationId xmlns:p14="http://schemas.microsoft.com/office/powerpoint/2010/main" val="12960845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Brodifacoum-25D Conservation</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Labeling and legislative oversight</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descr="A close up of a device&#10;&#10;Description automatically generated">
            <a:extLst>
              <a:ext uri="{FF2B5EF4-FFF2-40B4-BE49-F238E27FC236}">
                <a16:creationId xmlns:a16="http://schemas.microsoft.com/office/drawing/2014/main" id="{DF346CC0-61C9-478A-8801-B77BED34A53D}"/>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593875" y="728704"/>
            <a:ext cx="3668717" cy="2815740"/>
          </a:xfrm>
          <a:prstGeom prst="rect">
            <a:avLst/>
          </a:prstGeom>
        </p:spPr>
      </p:pic>
    </p:spTree>
    <p:extLst>
      <p:ext uri="{BB962C8B-B14F-4D97-AF65-F5344CB8AC3E}">
        <p14:creationId xmlns:p14="http://schemas.microsoft.com/office/powerpoint/2010/main" val="13654653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rocky island in the middle of the ocean&#10;&#10;Description automatically generated">
            <a:extLst>
              <a:ext uri="{FF2B5EF4-FFF2-40B4-BE49-F238E27FC236}">
                <a16:creationId xmlns:a16="http://schemas.microsoft.com/office/drawing/2014/main" id="{561F9A7D-E0A2-457D-AB20-CF2C0EF3F879}"/>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698" r="698"/>
          <a:stretch>
            <a:fillRect/>
          </a:stretch>
        </p:blipFill>
        <p:spPr/>
      </p:pic>
      <p:sp>
        <p:nvSpPr>
          <p:cNvPr id="2" name="Content Placeholder 1">
            <a:extLst>
              <a:ext uri="{FF2B5EF4-FFF2-40B4-BE49-F238E27FC236}">
                <a16:creationId xmlns:a16="http://schemas.microsoft.com/office/drawing/2014/main" id="{15C4C195-DE57-4F65-8EC1-326F3531DC62}"/>
              </a:ext>
            </a:extLst>
          </p:cNvPr>
          <p:cNvSpPr>
            <a:spLocks noGrp="1"/>
          </p:cNvSpPr>
          <p:nvPr>
            <p:ph idx="1"/>
          </p:nvPr>
        </p:nvSpPr>
        <p:spPr>
          <a:xfrm>
            <a:off x="303945" y="2856411"/>
            <a:ext cx="2457005" cy="3025436"/>
          </a:xfrm>
        </p:spPr>
        <p:txBody>
          <a:bodyPr>
            <a:normAutofit/>
          </a:bodyPr>
          <a:lstStyle/>
          <a:p>
            <a:pPr marL="342900" indent="-342900">
              <a:buClr>
                <a:schemeClr val="accent1"/>
              </a:buClr>
              <a:buFont typeface="Arial" panose="020B0604020202020204" pitchFamily="34" charset="0"/>
              <a:buChar char="•"/>
            </a:pPr>
            <a:r>
              <a:rPr lang="en-US" sz="1800" dirty="0"/>
              <a:t>120 acres (49 ha)</a:t>
            </a:r>
          </a:p>
          <a:p>
            <a:pPr marL="342900" indent="-342900">
              <a:buClr>
                <a:schemeClr val="accent1"/>
              </a:buClr>
              <a:buFont typeface="Arial" panose="020B0604020202020204" pitchFamily="34" charset="0"/>
              <a:buChar char="•"/>
            </a:pPr>
            <a:r>
              <a:rPr lang="en-US" sz="1800" dirty="0"/>
              <a:t>350 feet high </a:t>
            </a:r>
            <a:br>
              <a:rPr lang="en-US" sz="1800" dirty="0"/>
            </a:br>
            <a:r>
              <a:rPr lang="en-US" sz="1800" dirty="0"/>
              <a:t>(113 m)</a:t>
            </a:r>
          </a:p>
          <a:p>
            <a:pPr marL="342900" indent="-342900">
              <a:buClr>
                <a:schemeClr val="accent1"/>
              </a:buClr>
              <a:buFont typeface="Arial" panose="020B0604020202020204" pitchFamily="34" charset="0"/>
              <a:buChar char="•"/>
            </a:pPr>
            <a:r>
              <a:rPr lang="en-US" sz="1800" dirty="0"/>
              <a:t>Rugged and remote</a:t>
            </a:r>
          </a:p>
          <a:p>
            <a:pPr marL="342900" indent="-342900">
              <a:buClr>
                <a:schemeClr val="accent1"/>
              </a:buClr>
              <a:buFont typeface="Arial" panose="020B0604020202020204" pitchFamily="34" charset="0"/>
              <a:buChar char="•"/>
            </a:pPr>
            <a:r>
              <a:rPr lang="en-US" sz="1800" dirty="0"/>
              <a:t>Some islands designated wilderness</a:t>
            </a:r>
          </a:p>
          <a:p>
            <a:endParaRPr lang="en-US" sz="2000" dirty="0"/>
          </a:p>
        </p:txBody>
      </p:sp>
      <p:sp>
        <p:nvSpPr>
          <p:cNvPr id="3" name="Text Placeholder 2">
            <a:extLst>
              <a:ext uri="{FF2B5EF4-FFF2-40B4-BE49-F238E27FC236}">
                <a16:creationId xmlns:a16="http://schemas.microsoft.com/office/drawing/2014/main" id="{E87BF5F0-545B-4E3E-97C9-F0D60D22ACEA}"/>
              </a:ext>
            </a:extLst>
          </p:cNvPr>
          <p:cNvSpPr>
            <a:spLocks noGrp="1"/>
          </p:cNvSpPr>
          <p:nvPr>
            <p:ph type="body" sz="quarter" idx="13"/>
          </p:nvPr>
        </p:nvSpPr>
        <p:spPr>
          <a:xfrm>
            <a:off x="303945" y="558485"/>
            <a:ext cx="2569884" cy="2010544"/>
          </a:xfrm>
        </p:spPr>
        <p:txBody>
          <a:bodyPr>
            <a:normAutofit/>
          </a:bodyPr>
          <a:lstStyle/>
          <a:p>
            <a:pPr>
              <a:lnSpc>
                <a:spcPct val="110000"/>
              </a:lnSpc>
            </a:pPr>
            <a:r>
              <a:rPr lang="en-US" dirty="0"/>
              <a:t>About </a:t>
            </a:r>
            <a:br>
              <a:rPr lang="en-US" dirty="0"/>
            </a:br>
            <a:r>
              <a:rPr lang="en-US" dirty="0"/>
              <a:t>Farallon Island </a:t>
            </a:r>
            <a:br>
              <a:rPr lang="en-US" dirty="0"/>
            </a:br>
            <a:r>
              <a:rPr lang="en-US" sz="1600" dirty="0"/>
              <a:t>National Wildlife Refuge</a:t>
            </a:r>
          </a:p>
        </p:txBody>
      </p:sp>
      <p:sp>
        <p:nvSpPr>
          <p:cNvPr id="8" name="Rectangle 7">
            <a:extLst>
              <a:ext uri="{FF2B5EF4-FFF2-40B4-BE49-F238E27FC236}">
                <a16:creationId xmlns:a16="http://schemas.microsoft.com/office/drawing/2014/main" id="{B0F4EB9D-E78E-47D6-AA58-ECBD1B54ED51}"/>
              </a:ext>
            </a:extLst>
          </p:cNvPr>
          <p:cNvSpPr/>
          <p:nvPr/>
        </p:nvSpPr>
        <p:spPr>
          <a:xfrm>
            <a:off x="3048689"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058140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78BBDDB-9FB9-40E0-8C06-708D1E186B6E}"/>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E22E7B3B-6CA9-4D18-8FED-75FA799179D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239589" y="372299"/>
            <a:ext cx="8760823" cy="6315075"/>
          </a:xfrm>
          <a:prstGeom prst="rect">
            <a:avLst/>
          </a:prstGeom>
        </p:spPr>
      </p:pic>
      <p:sp>
        <p:nvSpPr>
          <p:cNvPr id="4" name="Text Placeholder 3">
            <a:extLst>
              <a:ext uri="{FF2B5EF4-FFF2-40B4-BE49-F238E27FC236}">
                <a16:creationId xmlns:a16="http://schemas.microsoft.com/office/drawing/2014/main" id="{A96A5DB7-4EFD-4817-8291-53CDDE44AD12}"/>
              </a:ext>
            </a:extLst>
          </p:cNvPr>
          <p:cNvSpPr>
            <a:spLocks noGrp="1"/>
          </p:cNvSpPr>
          <p:nvPr>
            <p:ph type="body" sz="quarter" idx="13"/>
          </p:nvPr>
        </p:nvSpPr>
        <p:spPr>
          <a:xfrm>
            <a:off x="303945" y="558484"/>
            <a:ext cx="2457005" cy="4771162"/>
          </a:xfrm>
        </p:spPr>
        <p:txBody>
          <a:bodyPr>
            <a:normAutofit/>
          </a:bodyPr>
          <a:lstStyle/>
          <a:p>
            <a:r>
              <a:rPr lang="en-US" dirty="0"/>
              <a:t>Key Pesticide Label Items</a:t>
            </a:r>
          </a:p>
        </p:txBody>
      </p:sp>
      <p:sp>
        <p:nvSpPr>
          <p:cNvPr id="6" name="Rectangle 5">
            <a:extLst>
              <a:ext uri="{FF2B5EF4-FFF2-40B4-BE49-F238E27FC236}">
                <a16:creationId xmlns:a16="http://schemas.microsoft.com/office/drawing/2014/main" id="{D4DE2B38-8C28-4FC3-B3C9-C9238CF246E2}"/>
              </a:ext>
            </a:extLst>
          </p:cNvPr>
          <p:cNvSpPr/>
          <p:nvPr/>
        </p:nvSpPr>
        <p:spPr>
          <a:xfrm>
            <a:off x="4846320" y="1308240"/>
            <a:ext cx="5547360" cy="456792"/>
          </a:xfrm>
          <a:prstGeom prst="rect">
            <a:avLst/>
          </a:prstGeom>
          <a:ln w="28575">
            <a:solidFill>
              <a:srgbClr val="C00000"/>
            </a:solidFill>
          </a:ln>
        </p:spPr>
        <p:txBody>
          <a:bodyPr wrap="square">
            <a:spAutoFit/>
          </a:bodyPr>
          <a:lstStyle/>
          <a:p>
            <a:pPr algn="ctr">
              <a:lnSpc>
                <a:spcPct val="107000"/>
              </a:lnSpc>
            </a:pPr>
            <a:r>
              <a:rPr lang="en-US" sz="2400" b="1" dirty="0">
                <a:solidFill>
                  <a:srgbClr val="C00000"/>
                </a:solidFill>
                <a:latin typeface="+mj-lt"/>
                <a:ea typeface="Times New Roman" panose="02020603050405020304" pitchFamily="18" charset="0"/>
                <a:cs typeface="Times New Roman" panose="02020603050405020304" pitchFamily="18" charset="0"/>
              </a:rPr>
              <a:t>BRODIFACOUM-25D CONSERVATION</a:t>
            </a:r>
            <a:endParaRPr lang="en-US" sz="2000" dirty="0">
              <a:solidFill>
                <a:srgbClr val="C00000"/>
              </a:solidFill>
              <a:latin typeface="+mj-lt"/>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3383DAFF-87D6-4172-8D8A-2E0F7F004F6F}"/>
              </a:ext>
            </a:extLst>
          </p:cNvPr>
          <p:cNvSpPr txBox="1"/>
          <p:nvPr/>
        </p:nvSpPr>
        <p:spPr>
          <a:xfrm>
            <a:off x="4075613" y="2005922"/>
            <a:ext cx="7237149" cy="4336059"/>
          </a:xfrm>
          <a:prstGeom prst="rect">
            <a:avLst/>
          </a:prstGeom>
          <a:noFill/>
        </p:spPr>
        <p:txBody>
          <a:bodyPr wrap="square" rtlCol="0">
            <a:spAutoFit/>
          </a:bodyPr>
          <a:lstStyle/>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A pelleted rodenticide for control or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eradication</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of invasive rodents in dry climates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on island</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s or vessels for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conservation.</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This product is to be used for the protection of State or Federally listed Threatened or Endangered Species or other species determined to require special protection.</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RESTRICTED USE PESTICIDE: For retail sale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only</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to employees of Federal agencies responsible for wildlife management, to be used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only </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by Certified Applicators or persons under their direct supervision and only for those uses covered by the Certified Applicator’s certification.</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It is a violation of Federal law to use this product in a manner inconsistent with its labeling.</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11" name="Rectangle 10">
            <a:extLst>
              <a:ext uri="{FF2B5EF4-FFF2-40B4-BE49-F238E27FC236}">
                <a16:creationId xmlns:a16="http://schemas.microsoft.com/office/drawing/2014/main" id="{D9EE636D-6A18-4D33-AE40-CF01367B4C6D}"/>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descr="A close up of a device&#10;&#10;Description automatically generated">
            <a:extLst>
              <a:ext uri="{FF2B5EF4-FFF2-40B4-BE49-F238E27FC236}">
                <a16:creationId xmlns:a16="http://schemas.microsoft.com/office/drawing/2014/main" id="{21763718-7455-49EA-95FD-06E4D40DF9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180" y="3300811"/>
            <a:ext cx="2789553" cy="2140982"/>
          </a:xfrm>
          <a:prstGeom prst="rect">
            <a:avLst/>
          </a:prstGeom>
        </p:spPr>
      </p:pic>
      <p:cxnSp>
        <p:nvCxnSpPr>
          <p:cNvPr id="15" name="Straight Connector 14">
            <a:extLst>
              <a:ext uri="{FF2B5EF4-FFF2-40B4-BE49-F238E27FC236}">
                <a16:creationId xmlns:a16="http://schemas.microsoft.com/office/drawing/2014/main" id="{0EB28735-0D42-4FDA-B70F-B428038AE48F}"/>
              </a:ext>
            </a:extLst>
          </p:cNvPr>
          <p:cNvCxnSpPr>
            <a:cxnSpLocks/>
          </p:cNvCxnSpPr>
          <p:nvPr/>
        </p:nvCxnSpPr>
        <p:spPr>
          <a:xfrm flipV="1">
            <a:off x="1707452" y="1669235"/>
            <a:ext cx="2237531" cy="2507093"/>
          </a:xfrm>
          <a:prstGeom prst="line">
            <a:avLst/>
          </a:prstGeom>
          <a:ln w="19050">
            <a:solidFill>
              <a:schemeClr val="bg1">
                <a:lumMod val="7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F409343B-A096-452F-8CC2-37AC94CE559B}"/>
              </a:ext>
            </a:extLst>
          </p:cNvPr>
          <p:cNvCxnSpPr>
            <a:cxnSpLocks/>
          </p:cNvCxnSpPr>
          <p:nvPr/>
        </p:nvCxnSpPr>
        <p:spPr>
          <a:xfrm>
            <a:off x="1707452" y="4189912"/>
            <a:ext cx="2446537" cy="1721233"/>
          </a:xfrm>
          <a:prstGeom prst="straightConnector1">
            <a:avLst/>
          </a:prstGeom>
          <a:ln w="19050">
            <a:solidFill>
              <a:schemeClr val="bg1">
                <a:lumMod val="7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045198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close up of a window&#10;&#10;Description automatically generated">
            <a:extLst>
              <a:ext uri="{FF2B5EF4-FFF2-40B4-BE49-F238E27FC236}">
                <a16:creationId xmlns:a16="http://schemas.microsoft.com/office/drawing/2014/main" id="{97BBB087-2FBF-414E-BBEC-7CD2269BBC75}"/>
              </a:ext>
            </a:extLst>
          </p:cNvPr>
          <p:cNvPicPr>
            <a:picLocks noGrp="1" noChangeAspect="1"/>
          </p:cNvPicPr>
          <p:nvPr>
            <p:ph type="pic" sz="quarter" idx="14"/>
          </p:nvPr>
        </p:nvPicPr>
        <p:blipFill>
          <a:blip r:embed="rId2">
            <a:alphaModFix amt="50000"/>
            <a:extLst>
              <a:ext uri="{28A0092B-C50C-407E-A947-70E740481C1C}">
                <a14:useLocalDpi xmlns:a14="http://schemas.microsoft.com/office/drawing/2010/main" val="0"/>
              </a:ext>
            </a:extLst>
          </a:blip>
          <a:srcRect l="8543" r="8543"/>
          <a:stretch>
            <a:fillRect/>
          </a:stretch>
        </p:blipFill>
        <p:spPr/>
      </p:pic>
      <p:sp>
        <p:nvSpPr>
          <p:cNvPr id="2" name="Content Placeholder 1">
            <a:extLst>
              <a:ext uri="{FF2B5EF4-FFF2-40B4-BE49-F238E27FC236}">
                <a16:creationId xmlns:a16="http://schemas.microsoft.com/office/drawing/2014/main" id="{9748D261-F114-413C-B78A-44AC64625228}"/>
              </a:ext>
            </a:extLst>
          </p:cNvPr>
          <p:cNvSpPr>
            <a:spLocks noGrp="1"/>
          </p:cNvSpPr>
          <p:nvPr>
            <p:ph idx="1"/>
          </p:nvPr>
        </p:nvSpPr>
        <p:spPr>
          <a:xfrm>
            <a:off x="303945" y="4049485"/>
            <a:ext cx="2457005" cy="1571105"/>
          </a:xfrm>
        </p:spPr>
        <p:txBody>
          <a:bodyPr>
            <a:normAutofit/>
          </a:bodyPr>
          <a:lstStyle/>
          <a:p>
            <a:r>
              <a:rPr lang="en-US" sz="1600" dirty="0"/>
              <a:t>An act to amend Section 12978.7 of, and to add Section 12978.8 to, the Food and Agricultural Code, relating to pesticides.</a:t>
            </a:r>
          </a:p>
        </p:txBody>
      </p:sp>
      <p:sp>
        <p:nvSpPr>
          <p:cNvPr id="4" name="Text Placeholder 3">
            <a:extLst>
              <a:ext uri="{FF2B5EF4-FFF2-40B4-BE49-F238E27FC236}">
                <a16:creationId xmlns:a16="http://schemas.microsoft.com/office/drawing/2014/main" id="{A96A5DB7-4EFD-4817-8291-53CDDE44AD12}"/>
              </a:ext>
            </a:extLst>
          </p:cNvPr>
          <p:cNvSpPr>
            <a:spLocks noGrp="1"/>
          </p:cNvSpPr>
          <p:nvPr>
            <p:ph type="body" sz="quarter" idx="13"/>
          </p:nvPr>
        </p:nvSpPr>
        <p:spPr>
          <a:xfrm>
            <a:off x="200025" y="558485"/>
            <a:ext cx="2733675" cy="3165790"/>
          </a:xfrm>
        </p:spPr>
        <p:txBody>
          <a:bodyPr>
            <a:normAutofit/>
          </a:bodyPr>
          <a:lstStyle/>
          <a:p>
            <a:r>
              <a:rPr lang="en-US" sz="2000" dirty="0"/>
              <a:t>Draft State Bill on </a:t>
            </a:r>
            <a:r>
              <a:rPr lang="en-US" sz="2800" dirty="0"/>
              <a:t>Anticoagulant Use </a:t>
            </a:r>
          </a:p>
        </p:txBody>
      </p:sp>
      <p:sp>
        <p:nvSpPr>
          <p:cNvPr id="9" name="TextBox 8">
            <a:extLst>
              <a:ext uri="{FF2B5EF4-FFF2-40B4-BE49-F238E27FC236}">
                <a16:creationId xmlns:a16="http://schemas.microsoft.com/office/drawing/2014/main" id="{3383DAFF-87D6-4172-8D8A-2E0F7F004F6F}"/>
              </a:ext>
            </a:extLst>
          </p:cNvPr>
          <p:cNvSpPr txBox="1"/>
          <p:nvPr/>
        </p:nvSpPr>
        <p:spPr>
          <a:xfrm>
            <a:off x="3743596" y="868172"/>
            <a:ext cx="7385958" cy="5266698"/>
          </a:xfrm>
          <a:prstGeom prst="rect">
            <a:avLst/>
          </a:prstGeom>
          <a:noFill/>
        </p:spPr>
        <p:txBody>
          <a:bodyPr wrap="square" rtlCol="0">
            <a:spAutoFit/>
          </a:bodyPr>
          <a:lstStyle/>
          <a:p>
            <a:pPr marR="0" lvl="0">
              <a:lnSpc>
                <a:spcPct val="107000"/>
              </a:lnSpc>
              <a:spcBef>
                <a:spcPts val="0"/>
              </a:spcBef>
              <a:spcAft>
                <a:spcPts val="800"/>
              </a:spcAft>
              <a:buClr>
                <a:srgbClr val="C00000"/>
              </a:buClr>
              <a:buSzPts val="1000"/>
              <a:tabLst>
                <a:tab pos="457200" algn="l"/>
              </a:tabLst>
            </a:pPr>
            <a:r>
              <a:rPr lang="en-US" sz="1200" b="1" dirty="0">
                <a:solidFill>
                  <a:srgbClr val="222222"/>
                </a:solidFill>
                <a:latin typeface="Century Schoolbook" panose="02040604050505020304" pitchFamily="18" charset="0"/>
                <a:ea typeface="Times New Roman" panose="02020603050405020304" pitchFamily="18" charset="0"/>
                <a:cs typeface="Times New Roman" panose="02020603050405020304" pitchFamily="18" charset="0"/>
              </a:rPr>
              <a:t>LEGISLATIVE COUNSEL'S DIGEST</a:t>
            </a:r>
          </a:p>
          <a:p>
            <a:pPr marR="0" lvl="0">
              <a:lnSpc>
                <a:spcPct val="107000"/>
              </a:lnSpc>
              <a:spcBef>
                <a:spcPts val="0"/>
              </a:spcBef>
              <a:spcAft>
                <a:spcPts val="800"/>
              </a:spcAft>
              <a:buClr>
                <a:srgbClr val="C00000"/>
              </a:buClr>
              <a:buSzPts val="1000"/>
              <a:tabLst>
                <a:tab pos="457200" algn="l"/>
              </a:tabLst>
            </a:pPr>
            <a:r>
              <a:rPr lang="en-US" sz="1200" dirty="0">
                <a:solidFill>
                  <a:srgbClr val="222222"/>
                </a:solidFill>
                <a:latin typeface="Century Schoolbook" panose="02040604050505020304" pitchFamily="18" charset="0"/>
                <a:ea typeface="Times New Roman" panose="02020603050405020304" pitchFamily="18" charset="0"/>
                <a:cs typeface="Times New Roman" panose="02020603050405020304" pitchFamily="18" charset="0"/>
              </a:rPr>
              <a:t>AB 1788, as amended, Bloom. Pesticides: use of anticoagulants.</a:t>
            </a:r>
          </a:p>
          <a:p>
            <a:pPr marR="0" lvl="0">
              <a:lnSpc>
                <a:spcPct val="107000"/>
              </a:lnSpc>
              <a:spcBef>
                <a:spcPts val="0"/>
              </a:spcBef>
              <a:spcAft>
                <a:spcPts val="800"/>
              </a:spcAft>
              <a:buClr>
                <a:srgbClr val="C00000"/>
              </a:buClr>
              <a:buSzPts val="1000"/>
              <a:tabLst>
                <a:tab pos="457200" algn="l"/>
              </a:tabLst>
            </a:pPr>
            <a:r>
              <a:rPr lang="en-US" sz="1200" dirty="0">
                <a:latin typeface="Century Schoolbook" panose="02040604050505020304" pitchFamily="18" charset="0"/>
                <a:ea typeface="Times New Roman" panose="02020603050405020304" pitchFamily="18" charset="0"/>
                <a:cs typeface="Times New Roman" panose="02020603050405020304" pitchFamily="18" charset="0"/>
              </a:rPr>
              <a:t>(1) Existing law regulates the use of pesticides and authorizes the Director of Pesticide Regulation to adopt regulations to govern the possession, sale, or use of any pesticide, as prescribed. Existing law prohibits the use of any pesticide that contains one or more of specified anticoagulants in wildlife habitat areas, as defined. Existing law exempts from this prohibition the use of these pesticides for agricultural activities, as defined. Existing law requires the director, and each county agricultural commissioner under the direction and supervision of the director, to enforce the provisions regulating the use of pesticides. A violation of these provisions is a misdemeanor.</a:t>
            </a:r>
          </a:p>
          <a:p>
            <a:pPr marR="0" lvl="0">
              <a:lnSpc>
                <a:spcPct val="107000"/>
              </a:lnSpc>
              <a:spcBef>
                <a:spcPts val="0"/>
              </a:spcBef>
              <a:spcAft>
                <a:spcPts val="800"/>
              </a:spcAft>
              <a:buClr>
                <a:srgbClr val="C00000"/>
              </a:buClr>
              <a:buSzPts val="1000"/>
              <a:tabLst>
                <a:tab pos="457200" algn="l"/>
              </a:tabLst>
            </a:pPr>
            <a:r>
              <a:rPr lang="en-US" sz="1200" dirty="0">
                <a:latin typeface="Century Schoolbook" panose="02040604050505020304" pitchFamily="18" charset="0"/>
                <a:ea typeface="Times New Roman" panose="02020603050405020304" pitchFamily="18" charset="0"/>
                <a:cs typeface="Times New Roman" panose="02020603050405020304" pitchFamily="18" charset="0"/>
              </a:rPr>
              <a:t>This bill would create the California Ecosystems Protection Act of 2019 and expand this prohibition against the use of a pesticide containing specified anticoagulants in wildlife habitat areas to the entire state. The bill would expand the exemption for agricultural activities to include activities conducted in certain locations and would also </a:t>
            </a:r>
            <a:r>
              <a:rPr lang="en-US" sz="1400" b="1" dirty="0">
                <a:solidFill>
                  <a:srgbClr val="007698"/>
                </a:solidFill>
                <a:latin typeface="Century Schoolbook" panose="02040604050505020304" pitchFamily="18" charset="0"/>
                <a:ea typeface="Times New Roman" panose="02020603050405020304" pitchFamily="18" charset="0"/>
                <a:cs typeface="Times New Roman" panose="02020603050405020304" pitchFamily="18" charset="0"/>
              </a:rPr>
              <a:t>exempt</a:t>
            </a:r>
            <a:r>
              <a:rPr lang="en-US" sz="1200" dirty="0">
                <a:latin typeface="Century Schoolbook" panose="02040604050505020304" pitchFamily="18" charset="0"/>
                <a:ea typeface="Times New Roman" panose="02020603050405020304" pitchFamily="18" charset="0"/>
                <a:cs typeface="Times New Roman" panose="02020603050405020304" pitchFamily="18" charset="0"/>
              </a:rPr>
              <a:t> from its provisions the use of pesticides by any governmental agency employee who uses pesticides for public health activities, a mosquito or vector control district that uses pesticides to protect the public health, and the </a:t>
            </a:r>
            <a:r>
              <a:rPr lang="en-US" sz="1400" b="1" dirty="0">
                <a:solidFill>
                  <a:srgbClr val="007698"/>
                </a:solidFill>
                <a:latin typeface="Century Schoolbook" panose="02040604050505020304" pitchFamily="18" charset="0"/>
                <a:ea typeface="Times New Roman" panose="02020603050405020304" pitchFamily="18" charset="0"/>
                <a:cs typeface="Times New Roman" panose="02020603050405020304" pitchFamily="18" charset="0"/>
              </a:rPr>
              <a:t>use of any pesticide or rodenticide used for the eradication of nonnative invasive species inhabiting or found to be present on offshore islands </a:t>
            </a:r>
            <a:r>
              <a:rPr lang="en-US" sz="1200" dirty="0">
                <a:latin typeface="Century Schoolbook" panose="02040604050505020304" pitchFamily="18" charset="0"/>
                <a:ea typeface="Times New Roman" panose="02020603050405020304" pitchFamily="18" charset="0"/>
                <a:cs typeface="Times New Roman" panose="02020603050405020304" pitchFamily="18" charset="0"/>
              </a:rPr>
              <a:t>in a manner that is consistent with all otherwise applicable federal and state laws and regulations.</a:t>
            </a:r>
          </a:p>
          <a:p>
            <a:pPr marR="0" lvl="0">
              <a:lnSpc>
                <a:spcPct val="107000"/>
              </a:lnSpc>
              <a:spcBef>
                <a:spcPts val="0"/>
              </a:spcBef>
              <a:spcAft>
                <a:spcPts val="800"/>
              </a:spcAft>
              <a:buClr>
                <a:srgbClr val="C00000"/>
              </a:buClr>
              <a:buSzPts val="1000"/>
              <a:tabLst>
                <a:tab pos="457200" algn="l"/>
              </a:tabLst>
            </a:pPr>
            <a:r>
              <a:rPr lang="en-US" sz="1200" dirty="0">
                <a:latin typeface="Century Schoolbook" panose="02040604050505020304" pitchFamily="18" charset="0"/>
                <a:ea typeface="Times New Roman" panose="02020603050405020304" pitchFamily="18" charset="0"/>
                <a:cs typeface="Times New Roman" panose="02020603050405020304" pitchFamily="18" charset="0"/>
              </a:rPr>
              <a:t>(2) Existing law provides that the above-described provisions do not preempt or supersede any federal statute or the authority of any federal agency.</a:t>
            </a:r>
          </a:p>
          <a:p>
            <a:pPr marR="0" lvl="0">
              <a:lnSpc>
                <a:spcPct val="107000"/>
              </a:lnSpc>
              <a:spcBef>
                <a:spcPts val="0"/>
              </a:spcBef>
              <a:spcAft>
                <a:spcPts val="800"/>
              </a:spcAft>
              <a:buClr>
                <a:srgbClr val="C00000"/>
              </a:buClr>
              <a:buSzPts val="1000"/>
              <a:tabLst>
                <a:tab pos="457200" algn="l"/>
              </a:tabLst>
            </a:pPr>
            <a:r>
              <a:rPr lang="en-US" sz="1200" dirty="0">
                <a:latin typeface="Century Schoolbook" panose="02040604050505020304" pitchFamily="18" charset="0"/>
                <a:ea typeface="Times New Roman" panose="02020603050405020304" pitchFamily="18" charset="0"/>
                <a:cs typeface="Times New Roman" panose="02020603050405020304" pitchFamily="18" charset="0"/>
              </a:rPr>
              <a:t>This bill would additionally provide that these provisions do not preempt or supersede special local need or emergency exemptions for the use of pesticides under the Federal Insecticide, Fungicide, and Rodenticide Act. </a:t>
            </a:r>
            <a:endParaRPr lang="en-US" dirty="0"/>
          </a:p>
        </p:txBody>
      </p:sp>
      <p:sp>
        <p:nvSpPr>
          <p:cNvPr id="8" name="Rectangle 7">
            <a:extLst>
              <a:ext uri="{FF2B5EF4-FFF2-40B4-BE49-F238E27FC236}">
                <a16:creationId xmlns:a16="http://schemas.microsoft.com/office/drawing/2014/main" id="{A78B809D-45E2-4C2C-9F81-2C24C8795229}"/>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78728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Operations</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Operational details and pre-application activities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259419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print">
            <a:alphaModFix amt="20000"/>
            <a:extLst>
              <a:ext uri="{28A0092B-C50C-407E-A947-70E740481C1C}">
                <a14:useLocalDpi xmlns:a14="http://schemas.microsoft.com/office/drawing/2010/main" val="0"/>
              </a:ext>
            </a:extLst>
          </a:blip>
          <a:srcRect l="5487" t="-6121" r="7602" b="24545"/>
          <a:stretch/>
        </p:blipFill>
        <p:spPr>
          <a:xfrm>
            <a:off x="3115340" y="1263535"/>
            <a:ext cx="9076660" cy="5594465"/>
          </a:xfrm>
          <a:prstGeom prst="rect">
            <a:avLst/>
          </a:prstGeom>
          <a:effectLst/>
        </p:spPr>
      </p:pic>
      <p:sp>
        <p:nvSpPr>
          <p:cNvPr id="9" name="Text Placeholder 8">
            <a:extLst>
              <a:ext uri="{FF2B5EF4-FFF2-40B4-BE49-F238E27FC236}">
                <a16:creationId xmlns:a16="http://schemas.microsoft.com/office/drawing/2014/main" id="{25FCA317-CE8F-4B29-995B-45478F0D76AD}"/>
              </a:ext>
            </a:extLst>
          </p:cNvPr>
          <p:cNvSpPr>
            <a:spLocks noGrp="1"/>
          </p:cNvSpPr>
          <p:nvPr>
            <p:ph type="body" sz="quarter" idx="13"/>
          </p:nvPr>
        </p:nvSpPr>
        <p:spPr>
          <a:xfrm>
            <a:off x="303945" y="558484"/>
            <a:ext cx="2648261" cy="4039642"/>
          </a:xfrm>
        </p:spPr>
        <p:txBody>
          <a:bodyPr>
            <a:normAutofit/>
          </a:bodyPr>
          <a:lstStyle/>
          <a:p>
            <a:r>
              <a:rPr lang="en-US" dirty="0"/>
              <a:t>Operational Details</a:t>
            </a:r>
          </a:p>
        </p:txBody>
      </p:sp>
      <p:graphicFrame>
        <p:nvGraphicFramePr>
          <p:cNvPr id="11" name="Table 11">
            <a:extLst>
              <a:ext uri="{FF2B5EF4-FFF2-40B4-BE49-F238E27FC236}">
                <a16:creationId xmlns:a16="http://schemas.microsoft.com/office/drawing/2014/main" id="{9D75C712-896D-49F7-876F-5675DB1A5996}"/>
              </a:ext>
            </a:extLst>
          </p:cNvPr>
          <p:cNvGraphicFramePr>
            <a:graphicFrameLocks noGrp="1"/>
          </p:cNvGraphicFramePr>
          <p:nvPr>
            <p:extLst>
              <p:ext uri="{D42A27DB-BD31-4B8C-83A1-F6EECF244321}">
                <p14:modId xmlns:p14="http://schemas.microsoft.com/office/powerpoint/2010/main" val="2663045763"/>
              </p:ext>
            </p:extLst>
          </p:nvPr>
        </p:nvGraphicFramePr>
        <p:xfrm>
          <a:off x="3483429" y="558484"/>
          <a:ext cx="8404626" cy="5558267"/>
        </p:xfrm>
        <a:graphic>
          <a:graphicData uri="http://schemas.openxmlformats.org/drawingml/2006/table">
            <a:tbl>
              <a:tblPr firstRow="1" bandRow="1">
                <a:tableStyleId>{2D5ABB26-0587-4C30-8999-92F81FD0307C}</a:tableStyleId>
              </a:tblPr>
              <a:tblGrid>
                <a:gridCol w="4093754">
                  <a:extLst>
                    <a:ext uri="{9D8B030D-6E8A-4147-A177-3AD203B41FA5}">
                      <a16:colId xmlns:a16="http://schemas.microsoft.com/office/drawing/2014/main" val="3823303064"/>
                    </a:ext>
                  </a:extLst>
                </a:gridCol>
                <a:gridCol w="208280">
                  <a:extLst>
                    <a:ext uri="{9D8B030D-6E8A-4147-A177-3AD203B41FA5}">
                      <a16:colId xmlns:a16="http://schemas.microsoft.com/office/drawing/2014/main" val="2185545864"/>
                    </a:ext>
                  </a:extLst>
                </a:gridCol>
                <a:gridCol w="4102592">
                  <a:extLst>
                    <a:ext uri="{9D8B030D-6E8A-4147-A177-3AD203B41FA5}">
                      <a16:colId xmlns:a16="http://schemas.microsoft.com/office/drawing/2014/main" val="1550800506"/>
                    </a:ext>
                  </a:extLst>
                </a:gridCol>
              </a:tblGrid>
              <a:tr h="200009">
                <a:tc>
                  <a:txBody>
                    <a:bodyPr/>
                    <a:lstStyle/>
                    <a:p>
                      <a:pPr algn="r"/>
                      <a:r>
                        <a:rPr lang="en-US" sz="1800" dirty="0">
                          <a:solidFill>
                            <a:srgbClr val="007698"/>
                          </a:solidFill>
                        </a:rPr>
                        <a:t>Action Attribute</a:t>
                      </a:r>
                    </a:p>
                  </a:txBody>
                  <a:tcPr>
                    <a:lnL>
                      <a:noFill/>
                    </a:lnL>
                    <a:lnR>
                      <a:noFill/>
                    </a:lnR>
                    <a:lnT>
                      <a:noFill/>
                    </a:lnT>
                    <a:lnB w="28575"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rgbClr val="007698"/>
                        </a:solidFill>
                      </a:endParaRPr>
                    </a:p>
                  </a:txBody>
                  <a:tcPr anchor="ctr">
                    <a:lnL>
                      <a:noFill/>
                    </a:lnL>
                  </a:tcPr>
                </a:tc>
                <a:tc>
                  <a:txBody>
                    <a:bodyPr/>
                    <a:lstStyle/>
                    <a:p>
                      <a:pPr algn="l"/>
                      <a:r>
                        <a:rPr lang="en-US" sz="1800" dirty="0">
                          <a:solidFill>
                            <a:srgbClr val="007698"/>
                          </a:solidFill>
                        </a:rPr>
                        <a:t>Proposed Action</a:t>
                      </a:r>
                      <a:endParaRPr lang="en-US" sz="1800" b="0" dirty="0">
                        <a:solidFill>
                          <a:srgbClr val="007698"/>
                        </a:solidFill>
                      </a:endParaRPr>
                    </a:p>
                  </a:txBody>
                  <a:tcPr>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096797830"/>
                  </a:ext>
                </a:extLst>
              </a:tr>
              <a:tr h="391907">
                <a:tc>
                  <a:txBody>
                    <a:bodyPr/>
                    <a:lstStyle/>
                    <a:p>
                      <a:pPr algn="r"/>
                      <a:r>
                        <a:rPr lang="en-US" sz="1300" dirty="0"/>
                        <a:t>Toxicant type/product</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algn="ctr"/>
                      <a:r>
                        <a:rPr lang="en-US" sz="1300" dirty="0">
                          <a:solidFill>
                            <a:srgbClr val="007698"/>
                          </a:solidFill>
                        </a:rPr>
                        <a:t>►</a:t>
                      </a:r>
                    </a:p>
                  </a:txBody>
                  <a:tcPr marT="91440" marB="91440" anchor="ctr">
                    <a:lnB w="12700" cap="flat" cmpd="sng" algn="ctr">
                      <a:solidFill>
                        <a:schemeClr val="bg2">
                          <a:lumMod val="90000"/>
                        </a:schemeClr>
                      </a:solidFill>
                      <a:prstDash val="sysDot"/>
                      <a:round/>
                      <a:headEnd type="none" w="med" len="med"/>
                      <a:tailEnd type="none" w="med" len="med"/>
                    </a:lnB>
                  </a:tcPr>
                </a:tc>
                <a:tc>
                  <a:txBody>
                    <a:bodyPr/>
                    <a:lstStyle/>
                    <a:p>
                      <a:r>
                        <a:rPr lang="en-US" sz="1300" dirty="0"/>
                        <a:t>Brodifacoum-25D conservation (Bell Labs)</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893522481"/>
                  </a:ext>
                </a:extLst>
              </a:tr>
              <a:tr h="263845">
                <a:tc>
                  <a:txBody>
                    <a:bodyPr/>
                    <a:lstStyle/>
                    <a:p>
                      <a:pPr algn="r"/>
                      <a:r>
                        <a:rPr lang="en-US" sz="1300" dirty="0"/>
                        <a:t>Primary bait delivery method (~90%)</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Aerial broadcast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15603092"/>
                  </a:ext>
                </a:extLst>
              </a:tr>
              <a:tr h="242857">
                <a:tc>
                  <a:txBody>
                    <a:bodyPr/>
                    <a:lstStyle/>
                    <a:p>
                      <a:pPr algn="r"/>
                      <a:r>
                        <a:rPr lang="en-US" sz="1300" dirty="0"/>
                        <a:t>Supplementary bait delivery method (~10%)</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Hand broadcast, bait station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439110805"/>
                  </a:ext>
                </a:extLst>
              </a:tr>
              <a:tr h="235946">
                <a:tc>
                  <a:txBody>
                    <a:bodyPr/>
                    <a:lstStyle/>
                    <a:p>
                      <a:pPr algn="r"/>
                      <a:r>
                        <a:rPr lang="en-US" sz="1300" dirty="0"/>
                        <a:t>Timing: Start of application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Fall</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503765644"/>
                  </a:ext>
                </a:extLst>
              </a:tr>
              <a:tr h="260932">
                <a:tc>
                  <a:txBody>
                    <a:bodyPr/>
                    <a:lstStyle/>
                    <a:p>
                      <a:pPr algn="r"/>
                      <a:r>
                        <a:rPr lang="en-US" sz="1300" kern="1200" dirty="0"/>
                        <a:t>Environmental conditions</a:t>
                      </a:r>
                      <a:endParaRPr lang="en-US" sz="1300"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kern="1200" dirty="0"/>
                        <a:t>Long-term weather forecast that predicts less than 25 knots of wind and five fine days (four fine nights) with no significant rainfall (less than 6mm)</a:t>
                      </a:r>
                      <a:endParaRPr lang="en-US" sz="1300" kern="1200" dirty="0">
                        <a:solidFill>
                          <a:schemeClr val="dk1"/>
                        </a:solidFill>
                        <a:latin typeface="+mn-lt"/>
                        <a:ea typeface="+mn-ea"/>
                        <a:cs typeface="+mn-cs"/>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704618890"/>
                  </a:ext>
                </a:extLst>
              </a:tr>
              <a:tr h="260932">
                <a:tc>
                  <a:txBody>
                    <a:bodyPr/>
                    <a:lstStyle/>
                    <a:p>
                      <a:pPr algn="r"/>
                      <a:r>
                        <a:rPr lang="en-US" sz="1300" dirty="0"/>
                        <a:t>Number of aerial applications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2</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72534547"/>
                  </a:ext>
                </a:extLst>
              </a:tr>
              <a:tr h="244549">
                <a:tc>
                  <a:txBody>
                    <a:bodyPr/>
                    <a:lstStyle/>
                    <a:p>
                      <a:pPr algn="r"/>
                      <a:r>
                        <a:rPr lang="en-US" sz="1300" dirty="0"/>
                        <a:t>Time between applications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10-21 days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703616"/>
                  </a:ext>
                </a:extLst>
              </a:tr>
              <a:tr h="293472">
                <a:tc>
                  <a:txBody>
                    <a:bodyPr/>
                    <a:lstStyle/>
                    <a:p>
                      <a:pPr algn="r"/>
                      <a:r>
                        <a:rPr lang="en-US" sz="1300" dirty="0"/>
                        <a:t>Minimum length of exposure required to ensure eradication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4 days following each application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356392132"/>
                  </a:ext>
                </a:extLst>
              </a:tr>
              <a:tr h="391907">
                <a:tc>
                  <a:txBody>
                    <a:bodyPr/>
                    <a:lstStyle/>
                    <a:p>
                      <a:pPr algn="r"/>
                      <a:r>
                        <a:rPr lang="en-US" sz="1300" dirty="0"/>
                        <a:t>Anticipated bait pellet application rates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24 lb/acre (16 lb/acre +8 lb/acre) 27 kg/ha </a:t>
                      </a:r>
                      <a:br>
                        <a:rPr lang="en-US" sz="1300" dirty="0"/>
                      </a:br>
                      <a:r>
                        <a:rPr lang="en-US" sz="1300" dirty="0"/>
                        <a:t>(18 kg/ha +9 kg/ha)</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534363"/>
                  </a:ext>
                </a:extLst>
              </a:tr>
              <a:tr h="435452">
                <a:tc>
                  <a:txBody>
                    <a:bodyPr/>
                    <a:lstStyle/>
                    <a:p>
                      <a:pPr algn="r"/>
                      <a:r>
                        <a:rPr lang="en-US" sz="1300" dirty="0"/>
                        <a:t>Anticipated total amount of rodent bait that would be applied</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2,917 lb (1,323 kg)</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801976276"/>
                  </a:ext>
                </a:extLst>
              </a:tr>
              <a:tr h="250087">
                <a:tc>
                  <a:txBody>
                    <a:bodyPr/>
                    <a:lstStyle/>
                    <a:p>
                      <a:pPr algn="r"/>
                      <a:r>
                        <a:rPr lang="en-US" sz="1300" dirty="0"/>
                        <a:t>Concentration of rodenticide within rodent bait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0.0025%</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749669969"/>
                  </a:ext>
                </a:extLst>
              </a:tr>
            </a:tbl>
          </a:graphicData>
        </a:graphic>
      </p:graphicFrame>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5000882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large body of water&#10;&#10;Description automatically generated">
            <a:extLst>
              <a:ext uri="{FF2B5EF4-FFF2-40B4-BE49-F238E27FC236}">
                <a16:creationId xmlns:a16="http://schemas.microsoft.com/office/drawing/2014/main" id="{7D65E9AC-BC32-4A6F-B5A3-EEFB74FB5FE7}"/>
              </a:ext>
            </a:extLst>
          </p:cNvPr>
          <p:cNvPicPr>
            <a:picLocks noChangeAspect="1"/>
          </p:cNvPicPr>
          <p:nvPr/>
        </p:nvPicPr>
        <p:blipFill rotWithShape="1">
          <a:blip r:embed="rId3" cstate="print">
            <a:alphaModFix amt="20000"/>
            <a:extLst>
              <a:ext uri="{28A0092B-C50C-407E-A947-70E740481C1C}">
                <a14:useLocalDpi xmlns:a14="http://schemas.microsoft.com/office/drawing/2010/main" val="0"/>
              </a:ext>
            </a:extLst>
          </a:blip>
          <a:srcRect l="5487" t="-6121" r="7602" b="24545"/>
          <a:stretch/>
        </p:blipFill>
        <p:spPr>
          <a:xfrm>
            <a:off x="3115340" y="1263535"/>
            <a:ext cx="9076660" cy="5594465"/>
          </a:xfrm>
          <a:prstGeom prst="rect">
            <a:avLst/>
          </a:prstGeom>
          <a:effectLst/>
        </p:spPr>
      </p:pic>
      <p:graphicFrame>
        <p:nvGraphicFramePr>
          <p:cNvPr id="11" name="Table 11">
            <a:extLst>
              <a:ext uri="{FF2B5EF4-FFF2-40B4-BE49-F238E27FC236}">
                <a16:creationId xmlns:a16="http://schemas.microsoft.com/office/drawing/2014/main" id="{9D75C712-896D-49F7-876F-5675DB1A5996}"/>
              </a:ext>
            </a:extLst>
          </p:cNvPr>
          <p:cNvGraphicFramePr>
            <a:graphicFrameLocks noGrp="1"/>
          </p:cNvGraphicFramePr>
          <p:nvPr>
            <p:extLst>
              <p:ext uri="{D42A27DB-BD31-4B8C-83A1-F6EECF244321}">
                <p14:modId xmlns:p14="http://schemas.microsoft.com/office/powerpoint/2010/main" val="3792235747"/>
              </p:ext>
            </p:extLst>
          </p:nvPr>
        </p:nvGraphicFramePr>
        <p:xfrm>
          <a:off x="3513604" y="702240"/>
          <a:ext cx="8234258" cy="5196840"/>
        </p:xfrm>
        <a:graphic>
          <a:graphicData uri="http://schemas.openxmlformats.org/drawingml/2006/table">
            <a:tbl>
              <a:tblPr firstRow="1" bandRow="1">
                <a:tableStyleId>{2D5ABB26-0587-4C30-8999-92F81FD0307C}</a:tableStyleId>
              </a:tblPr>
              <a:tblGrid>
                <a:gridCol w="4010601">
                  <a:extLst>
                    <a:ext uri="{9D8B030D-6E8A-4147-A177-3AD203B41FA5}">
                      <a16:colId xmlns:a16="http://schemas.microsoft.com/office/drawing/2014/main" val="3823303064"/>
                    </a:ext>
                  </a:extLst>
                </a:gridCol>
                <a:gridCol w="208280">
                  <a:extLst>
                    <a:ext uri="{9D8B030D-6E8A-4147-A177-3AD203B41FA5}">
                      <a16:colId xmlns:a16="http://schemas.microsoft.com/office/drawing/2014/main" val="4057395363"/>
                    </a:ext>
                  </a:extLst>
                </a:gridCol>
                <a:gridCol w="4015377">
                  <a:extLst>
                    <a:ext uri="{9D8B030D-6E8A-4147-A177-3AD203B41FA5}">
                      <a16:colId xmlns:a16="http://schemas.microsoft.com/office/drawing/2014/main" val="1550800506"/>
                    </a:ext>
                  </a:extLst>
                </a:gridCol>
              </a:tblGrid>
              <a:tr h="200009">
                <a:tc>
                  <a:txBody>
                    <a:bodyPr/>
                    <a:lstStyle/>
                    <a:p>
                      <a:pPr algn="r"/>
                      <a:r>
                        <a:rPr lang="en-US" sz="1800" dirty="0">
                          <a:solidFill>
                            <a:srgbClr val="007698"/>
                          </a:solidFill>
                        </a:rPr>
                        <a:t>Action Attribute</a:t>
                      </a:r>
                    </a:p>
                  </a:txBody>
                  <a:tcPr anchor="ctr">
                    <a:lnB w="28575" cap="flat" cmpd="sng" algn="ctr">
                      <a:solidFill>
                        <a:srgbClr val="007698"/>
                      </a:solidFill>
                      <a:prstDash val="solid"/>
                      <a:round/>
                      <a:headEnd type="none" w="med" len="med"/>
                      <a:tailEnd type="none" w="med" len="med"/>
                    </a:lnB>
                  </a:tcPr>
                </a:tc>
                <a:tc>
                  <a:txBody>
                    <a:bodyPr/>
                    <a:lstStyle/>
                    <a:p>
                      <a:endParaRPr lang="en-US" sz="1800" dirty="0">
                        <a:solidFill>
                          <a:srgbClr val="007698"/>
                        </a:solidFill>
                      </a:endParaRPr>
                    </a:p>
                  </a:txBody>
                  <a:tcPr/>
                </a:tc>
                <a:tc>
                  <a:txBody>
                    <a:bodyPr/>
                    <a:lstStyle/>
                    <a:p>
                      <a:r>
                        <a:rPr lang="en-US" sz="1800" dirty="0">
                          <a:solidFill>
                            <a:srgbClr val="007698"/>
                          </a:solidFill>
                        </a:rPr>
                        <a:t>Proposed Action</a:t>
                      </a:r>
                      <a:endParaRPr lang="en-US" sz="1800" b="0" dirty="0">
                        <a:solidFill>
                          <a:srgbClr val="007698"/>
                        </a:solidFill>
                      </a:endParaRPr>
                    </a:p>
                  </a:txBody>
                  <a:tcPr anchor="ctr">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096797830"/>
                  </a:ext>
                </a:extLst>
              </a:tr>
              <a:tr h="287079">
                <a:tc>
                  <a:txBody>
                    <a:bodyPr/>
                    <a:lstStyle/>
                    <a:p>
                      <a:pPr algn="r"/>
                      <a:r>
                        <a:rPr lang="en-US" sz="1300" dirty="0"/>
                        <a:t>Anticipated total amount of rodenticide to be applied</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B w="12700" cap="flat" cmpd="sng" algn="ctr">
                      <a:solidFill>
                        <a:schemeClr val="bg2">
                          <a:lumMod val="90000"/>
                        </a:schemeClr>
                      </a:solidFill>
                      <a:prstDash val="sysDot"/>
                      <a:round/>
                      <a:headEnd type="none" w="med" len="med"/>
                      <a:tailEnd type="none" w="med" len="med"/>
                    </a:lnB>
                  </a:tcPr>
                </a:tc>
                <a:tc>
                  <a:txBody>
                    <a:bodyPr/>
                    <a:lstStyle/>
                    <a:p>
                      <a:r>
                        <a:rPr lang="en-US" sz="1300" dirty="0"/>
                        <a:t>33g</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540519435"/>
                  </a:ext>
                </a:extLst>
              </a:tr>
              <a:tr h="361990">
                <a:tc>
                  <a:txBody>
                    <a:bodyPr/>
                    <a:lstStyle/>
                    <a:p>
                      <a:pPr algn="r"/>
                      <a:r>
                        <a:rPr lang="en-US" sz="1300" dirty="0"/>
                        <a:t>Anticipated hours of flight time required for aerial bait application actions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About 11 hours (~5.5 hours x 2)</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302930948"/>
                  </a:ext>
                </a:extLst>
              </a:tr>
              <a:tr h="299506">
                <a:tc>
                  <a:txBody>
                    <a:bodyPr/>
                    <a:lstStyle/>
                    <a:p>
                      <a:pPr algn="r"/>
                      <a:r>
                        <a:rPr lang="en-US" sz="1300" dirty="0"/>
                        <a:t>Total helicopter time over island for bait application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dirty="0"/>
                        <a:t>About 6 hours (~3 hours x 2)</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216308075"/>
                  </a:ext>
                </a:extLst>
              </a:tr>
              <a:tr h="353200">
                <a:tc>
                  <a:txBody>
                    <a:bodyPr/>
                    <a:lstStyle/>
                    <a:p>
                      <a:pPr algn="r"/>
                      <a:r>
                        <a:rPr lang="en-US" sz="1300" dirty="0"/>
                        <a:t>Total operational days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Up to 21 days (2 drops 10-21 days apart)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752493193"/>
                  </a:ext>
                </a:extLst>
              </a:tr>
              <a:tr h="353200">
                <a:tc>
                  <a:txBody>
                    <a:bodyPr/>
                    <a:lstStyle/>
                    <a:p>
                      <a:pPr algn="r"/>
                      <a:r>
                        <a:rPr lang="en-US" sz="1300" dirty="0"/>
                        <a:t>Projected bait availability and palatability to gulls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Up to 5 weeks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929158144"/>
                  </a:ext>
                </a:extLst>
              </a:tr>
              <a:tr h="353200">
                <a:tc>
                  <a:txBody>
                    <a:bodyPr/>
                    <a:lstStyle/>
                    <a:p>
                      <a:pPr algn="r"/>
                      <a:r>
                        <a:rPr lang="en-US" sz="1300" dirty="0"/>
                        <a:t>Anticipated hours of flight time required for gull hazing</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Up to 70 hours (2 hours daily for 5 weeks)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899312450"/>
                  </a:ext>
                </a:extLst>
              </a:tr>
              <a:tr h="353200">
                <a:tc>
                  <a:txBody>
                    <a:bodyPr/>
                    <a:lstStyle/>
                    <a:p>
                      <a:pPr algn="r"/>
                      <a:r>
                        <a:rPr lang="en-US" sz="1300" dirty="0"/>
                        <a:t>Actions to minimize risk to nontarget species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Timing of operation, gull hazing, raptor capture, salamander capture, carcass removal, use of bait stations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166604791"/>
                  </a:ext>
                </a:extLst>
              </a:tr>
              <a:tr h="353200">
                <a:tc>
                  <a:txBody>
                    <a:bodyPr/>
                    <a:lstStyle/>
                    <a:p>
                      <a:pPr algn="r"/>
                      <a:r>
                        <a:rPr lang="en-US" sz="1300" dirty="0"/>
                        <a:t>Actions to minimize bait drift</a:t>
                      </a:r>
                    </a:p>
                  </a:txBody>
                  <a:tcPr marT="91440" marB="91440" anchor="ctr">
                    <a:lnT w="12700" cap="flat" cmpd="sng" algn="ctr">
                      <a:solidFill>
                        <a:schemeClr val="bg2">
                          <a:lumMod val="90000"/>
                        </a:schemeClr>
                      </a:solidFill>
                      <a:prstDash val="sysDot"/>
                      <a:round/>
                      <a:headEnd type="none" w="med" len="med"/>
                      <a:tailEnd type="none" w="med" len="med"/>
                    </a:lnT>
                    <a:lnB w="28575" cap="flat" cmpd="sng" algn="ctr">
                      <a:solidFill>
                        <a:srgbClr val="007698"/>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28575" cap="flat" cmpd="sng" algn="ctr">
                      <a:solidFill>
                        <a:srgbClr val="007698"/>
                      </a:solidFill>
                      <a:prstDash val="solid"/>
                      <a:round/>
                      <a:headEnd type="none" w="med" len="med"/>
                      <a:tailEnd type="none" w="med" len="med"/>
                    </a:lnB>
                  </a:tcPr>
                </a:tc>
                <a:tc>
                  <a:txBody>
                    <a:bodyPr/>
                    <a:lstStyle/>
                    <a:p>
                      <a:r>
                        <a:rPr lang="en-US" sz="1300" dirty="0"/>
                        <a:t>Baiting of areas above MHWS only, flying only in wind speeds of less than 30 kts, use of deflector and dribble buckets </a:t>
                      </a:r>
                    </a:p>
                  </a:txBody>
                  <a:tcPr marT="91440" marB="91440" anchor="ctr">
                    <a:lnT w="12700" cap="flat" cmpd="sng" algn="ctr">
                      <a:solidFill>
                        <a:schemeClr val="bg2">
                          <a:lumMod val="90000"/>
                        </a:schemeClr>
                      </a:solidFill>
                      <a:prstDash val="sysDot"/>
                      <a:round/>
                      <a:headEnd type="none" w="med" len="med"/>
                      <a:tailEnd type="none" w="med" len="med"/>
                    </a:lnT>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2914327568"/>
                  </a:ext>
                </a:extLst>
              </a:tr>
            </a:tbl>
          </a:graphicData>
        </a:graphic>
      </p:graphicFrame>
      <p:sp>
        <p:nvSpPr>
          <p:cNvPr id="13" name="Text Placeholder 8">
            <a:extLst>
              <a:ext uri="{FF2B5EF4-FFF2-40B4-BE49-F238E27FC236}">
                <a16:creationId xmlns:a16="http://schemas.microsoft.com/office/drawing/2014/main" id="{74CEFB9E-A57E-40CE-8932-442FB15DA7BB}"/>
              </a:ext>
            </a:extLst>
          </p:cNvPr>
          <p:cNvSpPr>
            <a:spLocks noGrp="1"/>
          </p:cNvSpPr>
          <p:nvPr>
            <p:ph type="body" sz="quarter" idx="13"/>
          </p:nvPr>
        </p:nvSpPr>
        <p:spPr>
          <a:xfrm>
            <a:off x="303945" y="558484"/>
            <a:ext cx="2630844" cy="2785607"/>
          </a:xfrm>
        </p:spPr>
        <p:txBody>
          <a:bodyPr>
            <a:normAutofit/>
          </a:bodyPr>
          <a:lstStyle/>
          <a:p>
            <a:r>
              <a:rPr lang="en-US" dirty="0"/>
              <a:t>Operational Details</a:t>
            </a:r>
          </a:p>
          <a:p>
            <a:r>
              <a:rPr lang="en-US" sz="2000" dirty="0"/>
              <a:t>(continued)</a:t>
            </a:r>
          </a:p>
        </p:txBody>
      </p:sp>
      <p:sp>
        <p:nvSpPr>
          <p:cNvPr id="8" name="Rectangle 7">
            <a:extLst>
              <a:ext uri="{FF2B5EF4-FFF2-40B4-BE49-F238E27FC236}">
                <a16:creationId xmlns:a16="http://schemas.microsoft.com/office/drawing/2014/main" id="{91C31240-BD1A-481A-80D2-E4352B27178D}"/>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0195630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chair, table&#10;&#10;Description automatically generated">
            <a:extLst>
              <a:ext uri="{FF2B5EF4-FFF2-40B4-BE49-F238E27FC236}">
                <a16:creationId xmlns:a16="http://schemas.microsoft.com/office/drawing/2014/main" id="{56CC8B91-7F47-4AC0-A2B7-D90EBA667B39}"/>
              </a:ext>
            </a:extLst>
          </p:cNvPr>
          <p:cNvPicPr>
            <a:picLocks noChangeAspect="1"/>
          </p:cNvPicPr>
          <p:nvPr/>
        </p:nvPicPr>
        <p:blipFill rotWithShape="1">
          <a:blip r:embed="rId3" cstate="print">
            <a:alphaModFix amt="19000"/>
            <a:extLst>
              <a:ext uri="{28A0092B-C50C-407E-A947-70E740481C1C}">
                <a14:useLocalDpi xmlns:a14="http://schemas.microsoft.com/office/drawing/2010/main" val="0"/>
              </a:ext>
            </a:extLst>
          </a:blip>
          <a:srcRect l="28836" r="1"/>
          <a:stretch/>
        </p:blipFill>
        <p:spPr>
          <a:xfrm>
            <a:off x="3100250" y="0"/>
            <a:ext cx="4873307" cy="6857999"/>
          </a:xfrm>
          <a:prstGeom prst="rect">
            <a:avLst/>
          </a:prstGeom>
        </p:spPr>
      </p:pic>
      <p:sp>
        <p:nvSpPr>
          <p:cNvPr id="2" name="Rectangle 1"/>
          <p:cNvSpPr/>
          <p:nvPr/>
        </p:nvSpPr>
        <p:spPr>
          <a:xfrm>
            <a:off x="6914603" y="1276372"/>
            <a:ext cx="4641669" cy="4739759"/>
          </a:xfrm>
          <a:prstGeom prst="rect">
            <a:avLst/>
          </a:prstGeom>
        </p:spPr>
        <p:txBody>
          <a:bodyPr wrap="square">
            <a:spAutoFit/>
          </a:bodyPr>
          <a:lstStyle/>
          <a:p>
            <a:pPr marL="285750" indent="-285750">
              <a:spcAft>
                <a:spcPts val="1200"/>
              </a:spcAft>
              <a:buClr>
                <a:srgbClr val="007698"/>
              </a:buClr>
              <a:buFont typeface="Arial" panose="020B0604020202020204" pitchFamily="34" charset="0"/>
              <a:buChar char="•"/>
            </a:pPr>
            <a:r>
              <a:rPr lang="en-US" dirty="0">
                <a:solidFill>
                  <a:srgbClr val="000000"/>
                </a:solidFill>
              </a:rPr>
              <a:t>Purchasing bait and materials</a:t>
            </a:r>
          </a:p>
          <a:p>
            <a:pPr marL="285750" indent="-285750">
              <a:spcAft>
                <a:spcPts val="1200"/>
              </a:spcAft>
              <a:buClr>
                <a:srgbClr val="007698"/>
              </a:buClr>
              <a:buFont typeface="Arial" panose="020B0604020202020204" pitchFamily="34" charset="0"/>
              <a:buChar char="•"/>
            </a:pPr>
            <a:r>
              <a:rPr lang="en-US" dirty="0">
                <a:solidFill>
                  <a:srgbClr val="000000"/>
                </a:solidFill>
              </a:rPr>
              <a:t>Preparing contracts/agreements for all operational aspects, including appropriate helicopter support, aviculturist, and veterinarian</a:t>
            </a:r>
          </a:p>
          <a:p>
            <a:pPr marL="285750" indent="-285750">
              <a:spcAft>
                <a:spcPts val="1200"/>
              </a:spcAft>
              <a:buClr>
                <a:srgbClr val="007698"/>
              </a:buClr>
              <a:buFont typeface="Arial" panose="020B0604020202020204" pitchFamily="34" charset="0"/>
              <a:buChar char="•"/>
            </a:pPr>
            <a:r>
              <a:rPr lang="en-US" dirty="0">
                <a:solidFill>
                  <a:srgbClr val="000000"/>
                </a:solidFill>
              </a:rPr>
              <a:t>Constructing aviaries (e.g., burrowing owl, peregrine falcon) and on-island capture-and-hold trials</a:t>
            </a:r>
          </a:p>
          <a:p>
            <a:pPr marL="285750" indent="-285750">
              <a:spcAft>
                <a:spcPts val="1200"/>
              </a:spcAft>
              <a:buClr>
                <a:srgbClr val="007698"/>
              </a:buClr>
              <a:buFont typeface="Arial" panose="020B0604020202020204" pitchFamily="34" charset="0"/>
              <a:buChar char="•"/>
            </a:pPr>
            <a:r>
              <a:rPr lang="en-US" dirty="0">
                <a:solidFill>
                  <a:srgbClr val="000000"/>
                </a:solidFill>
              </a:rPr>
              <a:t>Mapping helicopter lines</a:t>
            </a:r>
          </a:p>
          <a:p>
            <a:pPr marL="285750" indent="-285750">
              <a:spcAft>
                <a:spcPts val="1200"/>
              </a:spcAft>
              <a:buClr>
                <a:srgbClr val="007698"/>
              </a:buClr>
              <a:buFont typeface="Arial" panose="020B0604020202020204" pitchFamily="34" charset="0"/>
              <a:buChar char="•"/>
            </a:pPr>
            <a:r>
              <a:rPr lang="en-US" dirty="0">
                <a:solidFill>
                  <a:srgbClr val="000000"/>
                </a:solidFill>
              </a:rPr>
              <a:t>Improving island biosecurity quarantine procedures</a:t>
            </a:r>
          </a:p>
          <a:p>
            <a:pPr marL="285750" indent="-285750">
              <a:spcAft>
                <a:spcPts val="1200"/>
              </a:spcAft>
              <a:buClr>
                <a:srgbClr val="007698"/>
              </a:buClr>
              <a:buFont typeface="Arial" panose="020B0604020202020204" pitchFamily="34" charset="0"/>
              <a:buChar char="•"/>
            </a:pPr>
            <a:r>
              <a:rPr lang="en-US" dirty="0">
                <a:solidFill>
                  <a:srgbClr val="000000"/>
                </a:solidFill>
              </a:rPr>
              <a:t>Establishing all pre- and post-application monitoring program protocols</a:t>
            </a:r>
            <a:endParaRPr lang="en-US" dirty="0"/>
          </a:p>
        </p:txBody>
      </p:sp>
      <p:sp>
        <p:nvSpPr>
          <p:cNvPr id="6" name="Content Placeholder 5">
            <a:extLst>
              <a:ext uri="{FF2B5EF4-FFF2-40B4-BE49-F238E27FC236}">
                <a16:creationId xmlns:a16="http://schemas.microsoft.com/office/drawing/2014/main" id="{BA7FE95E-8541-45F4-9033-2C1170B20064}"/>
              </a:ext>
            </a:extLst>
          </p:cNvPr>
          <p:cNvSpPr>
            <a:spLocks noGrp="1"/>
          </p:cNvSpPr>
          <p:nvPr>
            <p:ph idx="1"/>
          </p:nvPr>
        </p:nvSpPr>
        <p:spPr>
          <a:xfrm>
            <a:off x="6439987" y="393937"/>
            <a:ext cx="5590903" cy="799138"/>
          </a:xfrm>
        </p:spPr>
        <p:txBody>
          <a:bodyPr/>
          <a:lstStyle/>
          <a:p>
            <a:r>
              <a:rPr lang="en-US" dirty="0">
                <a:solidFill>
                  <a:srgbClr val="007698"/>
                </a:solidFill>
                <a:latin typeface="+mn-lt"/>
              </a:rPr>
              <a:t>Operational activities must be completed before bait application</a:t>
            </a:r>
          </a:p>
        </p:txBody>
      </p:sp>
      <p:sp>
        <p:nvSpPr>
          <p:cNvPr id="7" name="Text Placeholder 6">
            <a:extLst>
              <a:ext uri="{FF2B5EF4-FFF2-40B4-BE49-F238E27FC236}">
                <a16:creationId xmlns:a16="http://schemas.microsoft.com/office/drawing/2014/main" id="{5879E5EA-BEFF-41EB-8C94-176F470544CC}"/>
              </a:ext>
            </a:extLst>
          </p:cNvPr>
          <p:cNvSpPr>
            <a:spLocks noGrp="1"/>
          </p:cNvSpPr>
          <p:nvPr>
            <p:ph type="body" sz="quarter" idx="13"/>
          </p:nvPr>
        </p:nvSpPr>
        <p:spPr>
          <a:xfrm>
            <a:off x="303945" y="558484"/>
            <a:ext cx="2604718" cy="1836373"/>
          </a:xfrm>
        </p:spPr>
        <p:txBody>
          <a:bodyPr>
            <a:normAutofit/>
          </a:bodyPr>
          <a:lstStyle/>
          <a:p>
            <a:r>
              <a:rPr lang="en-US" dirty="0"/>
              <a:t>Pre-Application Activities</a:t>
            </a:r>
          </a:p>
          <a:p>
            <a:endParaRPr lang="en-US" dirty="0"/>
          </a:p>
        </p:txBody>
      </p:sp>
      <p:sp>
        <p:nvSpPr>
          <p:cNvPr id="10" name="Rectangle 9">
            <a:extLst>
              <a:ext uri="{FF2B5EF4-FFF2-40B4-BE49-F238E27FC236}">
                <a16:creationId xmlns:a16="http://schemas.microsoft.com/office/drawing/2014/main" id="{FC948078-A0F0-4F19-818E-D8EF584DDD5C}"/>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2423849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4A3DEA9A-1E58-472D-8727-E939527DC6BA}"/>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a:stretch/>
        </p:blipFill>
        <p:spPr>
          <a:xfrm>
            <a:off x="3283130" y="169406"/>
            <a:ext cx="8908869" cy="6427748"/>
          </a:xfrm>
        </p:spPr>
      </p:pic>
      <p:sp>
        <p:nvSpPr>
          <p:cNvPr id="4" name="Text Placeholder 3">
            <a:extLst>
              <a:ext uri="{FF2B5EF4-FFF2-40B4-BE49-F238E27FC236}">
                <a16:creationId xmlns:a16="http://schemas.microsoft.com/office/drawing/2014/main" id="{13A13ADB-FBE9-40D9-B9B7-0387B6029663}"/>
              </a:ext>
            </a:extLst>
          </p:cNvPr>
          <p:cNvSpPr>
            <a:spLocks noGrp="1"/>
          </p:cNvSpPr>
          <p:nvPr>
            <p:ph type="body" sz="quarter" idx="13"/>
          </p:nvPr>
        </p:nvSpPr>
        <p:spPr>
          <a:xfrm>
            <a:off x="303945" y="558484"/>
            <a:ext cx="2457005" cy="3856762"/>
          </a:xfrm>
        </p:spPr>
        <p:txBody>
          <a:bodyPr>
            <a:normAutofit/>
          </a:bodyPr>
          <a:lstStyle/>
          <a:p>
            <a:r>
              <a:rPr lang="en-US" dirty="0"/>
              <a:t>Typical  Incident Command Structure</a:t>
            </a:r>
          </a:p>
        </p:txBody>
      </p:sp>
    </p:spTree>
    <p:extLst>
      <p:ext uri="{BB962C8B-B14F-4D97-AF65-F5344CB8AC3E}">
        <p14:creationId xmlns:p14="http://schemas.microsoft.com/office/powerpoint/2010/main" val="112929173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347DAB1-C0CB-457E-A881-AC400FEDE0D1}"/>
              </a:ext>
            </a:extLst>
          </p:cNvPr>
          <p:cNvSpPr/>
          <p:nvPr/>
        </p:nvSpPr>
        <p:spPr>
          <a:xfrm>
            <a:off x="9493118" y="0"/>
            <a:ext cx="2698881"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497E55D7-83CF-45DA-9072-EA03CDB28032}"/>
              </a:ext>
            </a:extLst>
          </p:cNvPr>
          <p:cNvSpPr/>
          <p:nvPr/>
        </p:nvSpPr>
        <p:spPr>
          <a:xfrm>
            <a:off x="0" y="1"/>
            <a:ext cx="9449543" cy="1458856"/>
          </a:xfrm>
          <a:prstGeom prst="rect">
            <a:avLst/>
          </a:prstGeom>
          <a:solidFill>
            <a:srgbClr val="007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80DE2A1D-824F-424D-B2AC-695119E4A9A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317754" y="1007689"/>
            <a:ext cx="5694601" cy="5556829"/>
          </a:xfrm>
          <a:prstGeom prst="rect">
            <a:avLst/>
          </a:prstGeom>
        </p:spPr>
      </p:pic>
      <p:pic>
        <p:nvPicPr>
          <p:cNvPr id="9" name="Picture 8"/>
          <p:cNvPicPr>
            <a:picLocks noChangeAspect="1"/>
          </p:cNvPicPr>
          <p:nvPr/>
        </p:nvPicPr>
        <p:blipFill>
          <a:blip r:embed="rId4"/>
          <a:stretch>
            <a:fillRect/>
          </a:stretch>
        </p:blipFill>
        <p:spPr>
          <a:xfrm>
            <a:off x="6033153" y="328510"/>
            <a:ext cx="3139291" cy="2410621"/>
          </a:xfrm>
          <a:prstGeom prst="rect">
            <a:avLst/>
          </a:prstGeom>
        </p:spPr>
      </p:pic>
      <p:sp>
        <p:nvSpPr>
          <p:cNvPr id="2" name="Rectangle 1"/>
          <p:cNvSpPr/>
          <p:nvPr/>
        </p:nvSpPr>
        <p:spPr>
          <a:xfrm>
            <a:off x="5918481" y="3243856"/>
            <a:ext cx="3187156" cy="2908489"/>
          </a:xfrm>
          <a:prstGeom prst="rect">
            <a:avLst/>
          </a:prstGeom>
        </p:spPr>
        <p:txBody>
          <a:bodyPr wrap="square">
            <a:spAutoFit/>
          </a:bodyPr>
          <a:lstStyle/>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rPr>
              <a:t>Dose rate, bait direction and swath width can all be controlled within set limits.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Differential GPS to guide the helicopter along a set of pre-determined flight transects.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Plots of the actual path flown will be inspected in real time to ensure complete coverage.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Variable swaths allow effective baiting on different terrains without baiting marine environment. </a:t>
            </a:r>
          </a:p>
        </p:txBody>
      </p:sp>
      <p:sp>
        <p:nvSpPr>
          <p:cNvPr id="16" name="TextBox 15">
            <a:extLst>
              <a:ext uri="{FF2B5EF4-FFF2-40B4-BE49-F238E27FC236}">
                <a16:creationId xmlns:a16="http://schemas.microsoft.com/office/drawing/2014/main" id="{CB204D86-8178-4EDA-BBC0-E4E43337180C}"/>
              </a:ext>
            </a:extLst>
          </p:cNvPr>
          <p:cNvSpPr txBox="1"/>
          <p:nvPr/>
        </p:nvSpPr>
        <p:spPr>
          <a:xfrm>
            <a:off x="317752" y="411480"/>
            <a:ext cx="3853653" cy="584775"/>
          </a:xfrm>
          <a:prstGeom prst="rect">
            <a:avLst/>
          </a:prstGeom>
          <a:noFill/>
        </p:spPr>
        <p:txBody>
          <a:bodyPr wrap="square" rtlCol="0">
            <a:spAutoFit/>
          </a:bodyPr>
          <a:lstStyle/>
          <a:p>
            <a:r>
              <a:rPr lang="en-US" sz="3200" dirty="0">
                <a:solidFill>
                  <a:schemeClr val="bg1"/>
                </a:solidFill>
              </a:rPr>
              <a:t>Bait Application</a:t>
            </a:r>
          </a:p>
        </p:txBody>
      </p:sp>
      <p:pic>
        <p:nvPicPr>
          <p:cNvPr id="18" name="Picture 17">
            <a:extLst>
              <a:ext uri="{FF2B5EF4-FFF2-40B4-BE49-F238E27FC236}">
                <a16:creationId xmlns:a16="http://schemas.microsoft.com/office/drawing/2014/main" id="{3B86F991-D234-4973-BFB5-E8205DBC936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2723" t="10344" r="10553" b="12086"/>
          <a:stretch/>
        </p:blipFill>
        <p:spPr>
          <a:xfrm>
            <a:off x="9929996" y="4540837"/>
            <a:ext cx="1920240" cy="1902247"/>
          </a:xfrm>
          <a:prstGeom prst="rect">
            <a:avLst/>
          </a:prstGeom>
          <a:ln w="25400">
            <a:noFill/>
          </a:ln>
        </p:spPr>
      </p:pic>
      <p:pic>
        <p:nvPicPr>
          <p:cNvPr id="14" name="Picture 13">
            <a:extLst>
              <a:ext uri="{FF2B5EF4-FFF2-40B4-BE49-F238E27FC236}">
                <a16:creationId xmlns:a16="http://schemas.microsoft.com/office/drawing/2014/main" id="{28937140-758F-46D5-A495-36ED2CDC355B}"/>
              </a:ext>
            </a:extLst>
          </p:cNvPr>
          <p:cNvPicPr>
            <a:picLocks noChangeAspect="1"/>
          </p:cNvPicPr>
          <p:nvPr/>
        </p:nvPicPr>
        <p:blipFill rotWithShape="1">
          <a:blip r:embed="rId6"/>
          <a:srcRect l="5355" r="6145"/>
          <a:stretch/>
        </p:blipFill>
        <p:spPr>
          <a:xfrm>
            <a:off x="9929996" y="521398"/>
            <a:ext cx="1920239" cy="1442896"/>
          </a:xfrm>
          <a:prstGeom prst="rect">
            <a:avLst/>
          </a:prstGeom>
          <a:ln>
            <a:noFill/>
          </a:ln>
        </p:spPr>
      </p:pic>
      <p:pic>
        <p:nvPicPr>
          <p:cNvPr id="20" name="Picture 19">
            <a:extLst>
              <a:ext uri="{FF2B5EF4-FFF2-40B4-BE49-F238E27FC236}">
                <a16:creationId xmlns:a16="http://schemas.microsoft.com/office/drawing/2014/main" id="{8D58FF16-3114-48F1-93DF-61914FC57662}"/>
              </a:ext>
            </a:extLst>
          </p:cNvPr>
          <p:cNvPicPr>
            <a:picLocks noChangeAspect="1"/>
          </p:cNvPicPr>
          <p:nvPr/>
        </p:nvPicPr>
        <p:blipFill rotWithShape="1">
          <a:blip r:embed="rId7"/>
          <a:srcRect l="10404" r="38769"/>
          <a:stretch/>
        </p:blipFill>
        <p:spPr>
          <a:xfrm>
            <a:off x="9928913" y="1994734"/>
            <a:ext cx="1918650" cy="2515662"/>
          </a:xfrm>
          <a:prstGeom prst="rect">
            <a:avLst/>
          </a:prstGeom>
          <a:ln>
            <a:noFill/>
          </a:ln>
        </p:spPr>
      </p:pic>
      <p:sp>
        <p:nvSpPr>
          <p:cNvPr id="12" name="Rectangle 11">
            <a:extLst>
              <a:ext uri="{FF2B5EF4-FFF2-40B4-BE49-F238E27FC236}">
                <a16:creationId xmlns:a16="http://schemas.microsoft.com/office/drawing/2014/main" id="{9D9BBE52-82D0-435F-981A-0E9A9D4BFCAF}"/>
              </a:ext>
            </a:extLst>
          </p:cNvPr>
          <p:cNvSpPr/>
          <p:nvPr/>
        </p:nvSpPr>
        <p:spPr>
          <a:xfrm>
            <a:off x="941391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3962994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Protective Measures</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Ensuring minimal impact on island ecology</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7653322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gu copy"/>
          <p:cNvPicPr>
            <a:picLocks noChangeAspect="1" noChangeArrowheads="1"/>
          </p:cNvPicPr>
          <p:nvPr/>
        </p:nvPicPr>
        <p:blipFill>
          <a:blip r:embed="rId3" cstate="screen"/>
          <a:srcRect/>
          <a:stretch>
            <a:fillRect/>
          </a:stretch>
        </p:blipFill>
        <p:spPr bwMode="auto">
          <a:xfrm>
            <a:off x="6710225" y="1415139"/>
            <a:ext cx="2408873" cy="2468880"/>
          </a:xfrm>
          <a:prstGeom prst="rect">
            <a:avLst/>
          </a:prstGeom>
          <a:ln w="25400">
            <a:solidFill>
              <a:schemeClr val="bg1"/>
            </a:solidFill>
          </a:ln>
          <a:effectLst/>
        </p:spPr>
      </p:pic>
      <p:pic>
        <p:nvPicPr>
          <p:cNvPr id="6" name="Picture 5"/>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425" r="3624" b="13583"/>
          <a:stretch/>
        </p:blipFill>
        <p:spPr>
          <a:xfrm>
            <a:off x="3082930" y="3897171"/>
            <a:ext cx="2321555" cy="2468880"/>
          </a:xfrm>
          <a:prstGeom prst="rect">
            <a:avLst/>
          </a:prstGeom>
          <a:ln w="25400">
            <a:solidFill>
              <a:schemeClr val="bg1"/>
            </a:solidFill>
          </a:ln>
          <a:effectLst/>
        </p:spPr>
      </p:pic>
      <p:pic>
        <p:nvPicPr>
          <p:cNvPr id="7" name="Picture 6" descr="Steller's Sea Lion SE Farallon Island 06-27-08 020"/>
          <p:cNvPicPr>
            <a:picLocks noChangeAspect="1" noChangeArrowheads="1"/>
          </p:cNvPicPr>
          <p:nvPr/>
        </p:nvPicPr>
        <p:blipFill rotWithShape="1">
          <a:blip r:embed="rId5" cstate="screen"/>
          <a:srcRect r="8314"/>
          <a:stretch/>
        </p:blipFill>
        <p:spPr bwMode="auto">
          <a:xfrm>
            <a:off x="8796583" y="3897171"/>
            <a:ext cx="3395416" cy="2468880"/>
          </a:xfrm>
          <a:prstGeom prst="rect">
            <a:avLst/>
          </a:prstGeom>
          <a:ln w="25400">
            <a:solidFill>
              <a:schemeClr val="bg1"/>
            </a:solidFill>
          </a:ln>
          <a:effectLst/>
        </p:spPr>
      </p:pic>
      <p:pic>
        <p:nvPicPr>
          <p:cNvPr id="8" name="Picture 4" descr="California Sea Lion SE Farallon Island 07-04-08 1795"/>
          <p:cNvPicPr>
            <a:picLocks noChangeAspect="1" noChangeArrowheads="1"/>
          </p:cNvPicPr>
          <p:nvPr/>
        </p:nvPicPr>
        <p:blipFill rotWithShape="1">
          <a:blip r:embed="rId6" cstate="screen"/>
          <a:srcRect l="2988"/>
          <a:stretch/>
        </p:blipFill>
        <p:spPr bwMode="auto">
          <a:xfrm>
            <a:off x="3118483" y="1401987"/>
            <a:ext cx="3591742" cy="2468880"/>
          </a:xfrm>
          <a:prstGeom prst="rect">
            <a:avLst/>
          </a:prstGeom>
          <a:ln w="25400">
            <a:solidFill>
              <a:schemeClr val="bg1"/>
            </a:solidFill>
          </a:ln>
          <a:effectLst/>
        </p:spPr>
      </p:pic>
      <p:pic>
        <p:nvPicPr>
          <p:cNvPr id="9" name="Picture 6" descr="DSCN2026"/>
          <p:cNvPicPr>
            <a:picLocks noChangeAspect="1" noChangeArrowheads="1"/>
          </p:cNvPicPr>
          <p:nvPr/>
        </p:nvPicPr>
        <p:blipFill>
          <a:blip r:embed="rId7" cstate="screen">
            <a:lum contrast="2000"/>
          </a:blip>
          <a:srcRect/>
          <a:stretch>
            <a:fillRect/>
          </a:stretch>
        </p:blipFill>
        <p:spPr bwMode="auto">
          <a:xfrm>
            <a:off x="5440039" y="3897171"/>
            <a:ext cx="3320990" cy="2468880"/>
          </a:xfrm>
          <a:prstGeom prst="rect">
            <a:avLst/>
          </a:prstGeom>
          <a:ln w="25400">
            <a:solidFill>
              <a:schemeClr val="bg1"/>
            </a:solidFill>
          </a:ln>
          <a:effectLst/>
        </p:spPr>
      </p:pic>
      <p:pic>
        <p:nvPicPr>
          <p:cNvPr id="10" name="Picture 7" descr="24_cb222_2jan07_5"/>
          <p:cNvPicPr>
            <a:picLocks noChangeAspect="1" noChangeArrowheads="1"/>
          </p:cNvPicPr>
          <p:nvPr/>
        </p:nvPicPr>
        <p:blipFill rotWithShape="1">
          <a:blip r:embed="rId8" cstate="screen"/>
          <a:srcRect r="1766"/>
          <a:stretch/>
        </p:blipFill>
        <p:spPr bwMode="auto">
          <a:xfrm>
            <a:off x="9150824" y="1401987"/>
            <a:ext cx="3041175" cy="2468880"/>
          </a:xfrm>
          <a:prstGeom prst="rect">
            <a:avLst/>
          </a:prstGeom>
          <a:noFill/>
          <a:ln w="25400">
            <a:solidFill>
              <a:schemeClr val="bg1"/>
            </a:solidFill>
            <a:miter lim="800000"/>
            <a:headEnd/>
            <a:tailEnd/>
          </a:ln>
          <a:effectLst/>
        </p:spPr>
      </p:pic>
      <p:sp>
        <p:nvSpPr>
          <p:cNvPr id="16" name="TextBox 3">
            <a:extLst>
              <a:ext uri="{FF2B5EF4-FFF2-40B4-BE49-F238E27FC236}">
                <a16:creationId xmlns:a16="http://schemas.microsoft.com/office/drawing/2014/main" id="{64FA67A9-728E-4BCE-83CF-C68289450260}"/>
              </a:ext>
            </a:extLst>
          </p:cNvPr>
          <p:cNvSpPr txBox="1">
            <a:spLocks noChangeArrowheads="1"/>
          </p:cNvSpPr>
          <p:nvPr/>
        </p:nvSpPr>
        <p:spPr bwMode="auto">
          <a:xfrm>
            <a:off x="3186671" y="445007"/>
            <a:ext cx="9005329" cy="523220"/>
          </a:xfrm>
          <a:prstGeom prst="rect">
            <a:avLst/>
          </a:prstGeom>
          <a:noFill/>
          <a:ln w="9525">
            <a:noFill/>
            <a:miter lim="800000"/>
            <a:headEnd/>
            <a:tailEnd/>
          </a:ln>
        </p:spPr>
        <p:txBody>
          <a:bodyPr wrap="square">
            <a:spAutoFit/>
          </a:bodyPr>
          <a:lstStyle/>
          <a:p>
            <a:pPr algn="ctr"/>
            <a:r>
              <a:rPr lang="en-US" sz="2800" dirty="0">
                <a:solidFill>
                  <a:schemeClr val="tx2"/>
                </a:solidFill>
                <a:latin typeface="+mj-lt"/>
              </a:rPr>
              <a:t>Protecting wildlife and habitats during operations</a:t>
            </a:r>
          </a:p>
        </p:txBody>
      </p:sp>
      <p:sp>
        <p:nvSpPr>
          <p:cNvPr id="12" name="Rectangle 11">
            <a:extLst>
              <a:ext uri="{FF2B5EF4-FFF2-40B4-BE49-F238E27FC236}">
                <a16:creationId xmlns:a16="http://schemas.microsoft.com/office/drawing/2014/main" id="{B4DEFE6F-4C3C-46BE-B720-CDA62C0BBA8A}"/>
              </a:ext>
            </a:extLst>
          </p:cNvPr>
          <p:cNvSpPr/>
          <p:nvPr/>
        </p:nvSpPr>
        <p:spPr>
          <a:xfrm>
            <a:off x="3054987"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a:extLst>
              <a:ext uri="{FF2B5EF4-FFF2-40B4-BE49-F238E27FC236}">
                <a16:creationId xmlns:a16="http://schemas.microsoft.com/office/drawing/2014/main" id="{7B4F5330-DF85-402F-8D36-D8E19288BA49}"/>
              </a:ext>
            </a:extLst>
          </p:cNvPr>
          <p:cNvSpPr>
            <a:spLocks noGrp="1"/>
          </p:cNvSpPr>
          <p:nvPr>
            <p:ph idx="1"/>
          </p:nvPr>
        </p:nvSpPr>
        <p:spPr>
          <a:xfrm>
            <a:off x="303945" y="1888860"/>
            <a:ext cx="2286855" cy="4538268"/>
          </a:xfrm>
        </p:spPr>
        <p:txBody>
          <a:bodyPr>
            <a:normAutofit/>
          </a:bodyPr>
          <a:lstStyle/>
          <a:p>
            <a:pPr lvl="1"/>
            <a:r>
              <a:rPr lang="en-US" dirty="0"/>
              <a:t>Operations</a:t>
            </a:r>
          </a:p>
          <a:p>
            <a:pPr lvl="1"/>
            <a:r>
              <a:rPr lang="en-US" dirty="0"/>
              <a:t>Timing</a:t>
            </a:r>
          </a:p>
          <a:p>
            <a:pPr lvl="1"/>
            <a:r>
              <a:rPr lang="en-US" dirty="0"/>
              <a:t>Gull hazing</a:t>
            </a:r>
          </a:p>
          <a:p>
            <a:pPr lvl="1"/>
            <a:r>
              <a:rPr lang="en-US" dirty="0"/>
              <a:t>Capture of birds of prey</a:t>
            </a:r>
          </a:p>
          <a:p>
            <a:pPr lvl="1"/>
            <a:r>
              <a:rPr lang="en-US" dirty="0"/>
              <a:t>Capture of  salamanders</a:t>
            </a:r>
          </a:p>
          <a:p>
            <a:pPr lvl="1"/>
            <a:r>
              <a:rPr lang="en-US" dirty="0"/>
              <a:t>Carcass removal</a:t>
            </a:r>
          </a:p>
          <a:p>
            <a:pPr lvl="1"/>
            <a:r>
              <a:rPr lang="en-US" dirty="0"/>
              <a:t>Monitoring and adaptive management </a:t>
            </a:r>
          </a:p>
        </p:txBody>
      </p:sp>
      <p:sp>
        <p:nvSpPr>
          <p:cNvPr id="11" name="Text Placeholder 10">
            <a:extLst>
              <a:ext uri="{FF2B5EF4-FFF2-40B4-BE49-F238E27FC236}">
                <a16:creationId xmlns:a16="http://schemas.microsoft.com/office/drawing/2014/main" id="{ED4275C0-A3B8-4997-8E09-4ECF5445EB39}"/>
              </a:ext>
            </a:extLst>
          </p:cNvPr>
          <p:cNvSpPr>
            <a:spLocks noGrp="1"/>
          </p:cNvSpPr>
          <p:nvPr>
            <p:ph type="body" sz="quarter" idx="13"/>
          </p:nvPr>
        </p:nvSpPr>
        <p:spPr>
          <a:xfrm>
            <a:off x="303945" y="558484"/>
            <a:ext cx="2457005" cy="1548990"/>
          </a:xfrm>
        </p:spPr>
        <p:txBody>
          <a:bodyPr>
            <a:normAutofit/>
          </a:bodyPr>
          <a:lstStyle/>
          <a:p>
            <a:r>
              <a:rPr lang="en-US" dirty="0"/>
              <a:t>Protective Measures</a:t>
            </a:r>
          </a:p>
        </p:txBody>
      </p:sp>
    </p:spTree>
    <p:extLst>
      <p:ext uri="{BB962C8B-B14F-4D97-AF65-F5344CB8AC3E}">
        <p14:creationId xmlns:p14="http://schemas.microsoft.com/office/powerpoint/2010/main" val="40352810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381E5525-FF34-479E-AC0C-982CF96C009B}"/>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4" name="Picture 23">
            <a:extLst>
              <a:ext uri="{FF2B5EF4-FFF2-40B4-BE49-F238E27FC236}">
                <a16:creationId xmlns:a16="http://schemas.microsoft.com/office/drawing/2014/main" id="{5F97B29A-F609-4975-A4F9-FDDAA0905434}"/>
              </a:ext>
            </a:extLst>
          </p:cNvPr>
          <p:cNvPicPr>
            <a:picLocks noChangeAspect="1"/>
          </p:cNvPicPr>
          <p:nvPr/>
        </p:nvPicPr>
        <p:blipFill rotWithShape="1">
          <a:blip r:embed="rId3"/>
          <a:srcRect l="7914" r="11035"/>
          <a:stretch/>
        </p:blipFill>
        <p:spPr>
          <a:xfrm>
            <a:off x="5498517" y="4094219"/>
            <a:ext cx="2186311" cy="2011680"/>
          </a:xfrm>
          <a:prstGeom prst="rect">
            <a:avLst/>
          </a:prstGeom>
          <a:ln w="25400">
            <a:solidFill>
              <a:schemeClr val="bg1">
                <a:lumMod val="95000"/>
              </a:schemeClr>
            </a:solidFill>
          </a:ln>
        </p:spPr>
      </p:pic>
      <p:pic>
        <p:nvPicPr>
          <p:cNvPr id="6149" name="Picture 5" descr="Rhinoceros Auklet SE Farallon Island 06-30-08 780"/>
          <p:cNvPicPr>
            <a:picLocks noChangeAspect="1" noChangeArrowheads="1"/>
          </p:cNvPicPr>
          <p:nvPr/>
        </p:nvPicPr>
        <p:blipFill>
          <a:blip r:embed="rId4" cstate="screen"/>
          <a:srcRect/>
          <a:stretch>
            <a:fillRect/>
          </a:stretch>
        </p:blipFill>
        <p:spPr bwMode="auto">
          <a:xfrm>
            <a:off x="7704926" y="4093525"/>
            <a:ext cx="2186573" cy="2012375"/>
          </a:xfrm>
          <a:prstGeom prst="rect">
            <a:avLst/>
          </a:prstGeom>
          <a:ln w="25400">
            <a:solidFill>
              <a:schemeClr val="bg1">
                <a:lumMod val="95000"/>
              </a:schemeClr>
            </a:solidFill>
          </a:ln>
          <a:effectLst/>
        </p:spPr>
      </p:pic>
      <p:pic>
        <p:nvPicPr>
          <p:cNvPr id="6150" name="Picture 4" descr="Cassin's Auklet SE Farallon Island 06-30-08 765"/>
          <p:cNvPicPr>
            <a:picLocks noChangeAspect="1" noChangeArrowheads="1"/>
          </p:cNvPicPr>
          <p:nvPr/>
        </p:nvPicPr>
        <p:blipFill rotWithShape="1">
          <a:blip r:embed="rId5" cstate="screen"/>
          <a:srcRect t="4170" r="76"/>
          <a:stretch/>
        </p:blipFill>
        <p:spPr bwMode="auto">
          <a:xfrm>
            <a:off x="9887778" y="4093524"/>
            <a:ext cx="2304222" cy="2012376"/>
          </a:xfrm>
          <a:prstGeom prst="rect">
            <a:avLst/>
          </a:prstGeom>
          <a:ln w="25400">
            <a:solidFill>
              <a:schemeClr val="bg1">
                <a:lumMod val="95000"/>
              </a:schemeClr>
            </a:solidFill>
          </a:ln>
          <a:effectLst/>
        </p:spPr>
      </p:pic>
      <p:pic>
        <p:nvPicPr>
          <p:cNvPr id="6154" name="Picture 5" descr="IMG_7809"/>
          <p:cNvPicPr>
            <a:picLocks noChangeAspect="1" noChangeArrowheads="1"/>
          </p:cNvPicPr>
          <p:nvPr/>
        </p:nvPicPr>
        <p:blipFill rotWithShape="1">
          <a:blip r:embed="rId6" cstate="screen"/>
          <a:srcRect l="185" t="6867" r="-185" b="1425"/>
          <a:stretch/>
        </p:blipFill>
        <p:spPr bwMode="auto">
          <a:xfrm>
            <a:off x="5486773" y="2096370"/>
            <a:ext cx="2209226" cy="1981199"/>
          </a:xfrm>
          <a:prstGeom prst="rect">
            <a:avLst/>
          </a:prstGeom>
          <a:ln w="25400">
            <a:solidFill>
              <a:schemeClr val="bg1">
                <a:lumMod val="95000"/>
              </a:schemeClr>
            </a:solidFill>
          </a:ln>
          <a:effectLst/>
        </p:spPr>
      </p:pic>
      <p:pic>
        <p:nvPicPr>
          <p:cNvPr id="44040" name="Picture 8" descr="wegu copy"/>
          <p:cNvPicPr>
            <a:picLocks noChangeAspect="1" noChangeArrowheads="1"/>
          </p:cNvPicPr>
          <p:nvPr/>
        </p:nvPicPr>
        <p:blipFill rotWithShape="1">
          <a:blip r:embed="rId7" cstate="screen"/>
          <a:srcRect b="12546"/>
          <a:stretch/>
        </p:blipFill>
        <p:spPr bwMode="auto">
          <a:xfrm>
            <a:off x="7695999" y="2096369"/>
            <a:ext cx="2210374" cy="1981200"/>
          </a:xfrm>
          <a:prstGeom prst="rect">
            <a:avLst/>
          </a:prstGeom>
          <a:ln w="25400">
            <a:solidFill>
              <a:schemeClr val="bg1">
                <a:lumMod val="95000"/>
              </a:schemeClr>
            </a:solidFill>
          </a:ln>
          <a:effectLst/>
        </p:spPr>
      </p:pic>
      <p:pic>
        <p:nvPicPr>
          <p:cNvPr id="6152" name="Picture 4" descr="Brandt's Cormorant SE Farallon Island 06-22-08 159"/>
          <p:cNvPicPr>
            <a:picLocks noChangeAspect="1" noChangeArrowheads="1"/>
          </p:cNvPicPr>
          <p:nvPr/>
        </p:nvPicPr>
        <p:blipFill rotWithShape="1">
          <a:blip r:embed="rId8" cstate="screen"/>
          <a:srcRect l="7971" r="3360"/>
          <a:stretch/>
        </p:blipFill>
        <p:spPr bwMode="auto">
          <a:xfrm>
            <a:off x="3144487" y="2096370"/>
            <a:ext cx="2342287" cy="1981199"/>
          </a:xfrm>
          <a:prstGeom prst="rect">
            <a:avLst/>
          </a:prstGeom>
          <a:ln w="25400">
            <a:solidFill>
              <a:schemeClr val="bg1">
                <a:lumMod val="95000"/>
              </a:schemeClr>
            </a:solidFill>
          </a:ln>
          <a:effectLst/>
        </p:spPr>
      </p:pic>
      <p:pic>
        <p:nvPicPr>
          <p:cNvPr id="6153" name="Picture 4" descr="IMG_3267"/>
          <p:cNvPicPr>
            <a:picLocks noChangeAspect="1" noChangeArrowheads="1"/>
          </p:cNvPicPr>
          <p:nvPr/>
        </p:nvPicPr>
        <p:blipFill rotWithShape="1">
          <a:blip r:embed="rId9" cstate="screen"/>
          <a:srcRect l="162" t="61" r="-160" b="2015"/>
          <a:stretch/>
        </p:blipFill>
        <p:spPr bwMode="auto">
          <a:xfrm>
            <a:off x="9891498" y="2096369"/>
            <a:ext cx="2300502" cy="1981200"/>
          </a:xfrm>
          <a:prstGeom prst="rect">
            <a:avLst/>
          </a:prstGeom>
          <a:ln w="25400">
            <a:solidFill>
              <a:schemeClr val="bg1">
                <a:lumMod val="95000"/>
              </a:schemeClr>
            </a:solidFill>
          </a:ln>
          <a:effectLst/>
        </p:spPr>
      </p:pic>
      <p:sp>
        <p:nvSpPr>
          <p:cNvPr id="6148" name="TextBox 3"/>
          <p:cNvSpPr txBox="1">
            <a:spLocks noChangeArrowheads="1"/>
          </p:cNvSpPr>
          <p:nvPr/>
        </p:nvSpPr>
        <p:spPr bwMode="auto">
          <a:xfrm>
            <a:off x="3283993" y="534297"/>
            <a:ext cx="8764143" cy="892552"/>
          </a:xfrm>
          <a:prstGeom prst="rect">
            <a:avLst/>
          </a:prstGeom>
          <a:noFill/>
          <a:ln w="9525">
            <a:noFill/>
            <a:miter lim="800000"/>
            <a:headEnd/>
            <a:tailEnd/>
          </a:ln>
        </p:spPr>
        <p:txBody>
          <a:bodyPr wrap="square">
            <a:spAutoFit/>
          </a:bodyPr>
          <a:lstStyle/>
          <a:p>
            <a:pPr algn="ctr"/>
            <a:r>
              <a:rPr lang="en-US" sz="2800" dirty="0">
                <a:solidFill>
                  <a:schemeClr val="tx2"/>
                </a:solidFill>
              </a:rPr>
              <a:t>Largest Seabird Colony in the Contiguous U.S.</a:t>
            </a:r>
          </a:p>
          <a:p>
            <a:pPr algn="ctr"/>
            <a:r>
              <a:rPr lang="en-US" sz="2400" dirty="0">
                <a:solidFill>
                  <a:srgbClr val="F1730C"/>
                </a:solidFill>
                <a:latin typeface="+mj-lt"/>
              </a:rPr>
              <a:t>300,000 Breeding Seabirds—13 Species</a:t>
            </a:r>
          </a:p>
        </p:txBody>
      </p:sp>
      <p:sp>
        <p:nvSpPr>
          <p:cNvPr id="6155" name="TextBox 4"/>
          <p:cNvSpPr txBox="1">
            <a:spLocks noChangeArrowheads="1"/>
          </p:cNvSpPr>
          <p:nvPr/>
        </p:nvSpPr>
        <p:spPr bwMode="auto">
          <a:xfrm>
            <a:off x="3295007" y="1757815"/>
            <a:ext cx="219176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Brandt’s Cormorant</a:t>
            </a:r>
          </a:p>
        </p:txBody>
      </p:sp>
      <p:sp>
        <p:nvSpPr>
          <p:cNvPr id="6156" name="TextBox 22"/>
          <p:cNvSpPr txBox="1">
            <a:spLocks noChangeArrowheads="1"/>
          </p:cNvSpPr>
          <p:nvPr/>
        </p:nvSpPr>
        <p:spPr bwMode="auto">
          <a:xfrm>
            <a:off x="5486773" y="1757815"/>
            <a:ext cx="2234266"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Ashy Storm-Petrel</a:t>
            </a:r>
          </a:p>
        </p:txBody>
      </p:sp>
      <p:sp>
        <p:nvSpPr>
          <p:cNvPr id="6157" name="TextBox 23"/>
          <p:cNvSpPr txBox="1">
            <a:spLocks noChangeArrowheads="1"/>
          </p:cNvSpPr>
          <p:nvPr/>
        </p:nvSpPr>
        <p:spPr bwMode="auto">
          <a:xfrm>
            <a:off x="7708318" y="1757815"/>
            <a:ext cx="219805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Western Gull</a:t>
            </a:r>
          </a:p>
        </p:txBody>
      </p:sp>
      <p:sp>
        <p:nvSpPr>
          <p:cNvPr id="6158" name="TextBox 24"/>
          <p:cNvSpPr txBox="1">
            <a:spLocks noChangeArrowheads="1"/>
          </p:cNvSpPr>
          <p:nvPr/>
        </p:nvSpPr>
        <p:spPr bwMode="auto">
          <a:xfrm>
            <a:off x="3172412" y="6109979"/>
            <a:ext cx="2218561"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Common Murre</a:t>
            </a:r>
          </a:p>
        </p:txBody>
      </p:sp>
      <p:sp>
        <p:nvSpPr>
          <p:cNvPr id="6159" name="TextBox 25"/>
          <p:cNvSpPr txBox="1">
            <a:spLocks noChangeArrowheads="1"/>
          </p:cNvSpPr>
          <p:nvPr/>
        </p:nvSpPr>
        <p:spPr bwMode="auto">
          <a:xfrm>
            <a:off x="5402719" y="6098311"/>
            <a:ext cx="2209801"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Pigeon Guillemot</a:t>
            </a:r>
          </a:p>
        </p:txBody>
      </p:sp>
      <p:sp>
        <p:nvSpPr>
          <p:cNvPr id="6160" name="TextBox 26"/>
          <p:cNvSpPr txBox="1">
            <a:spLocks noChangeArrowheads="1"/>
          </p:cNvSpPr>
          <p:nvPr/>
        </p:nvSpPr>
        <p:spPr bwMode="auto">
          <a:xfrm>
            <a:off x="9906373" y="1757815"/>
            <a:ext cx="2171698"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Tufted Puffin</a:t>
            </a:r>
          </a:p>
        </p:txBody>
      </p:sp>
      <p:sp>
        <p:nvSpPr>
          <p:cNvPr id="6161" name="TextBox 27"/>
          <p:cNvSpPr txBox="1">
            <a:spLocks noChangeArrowheads="1"/>
          </p:cNvSpPr>
          <p:nvPr/>
        </p:nvSpPr>
        <p:spPr bwMode="auto">
          <a:xfrm>
            <a:off x="9795701" y="6098311"/>
            <a:ext cx="2186572"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Cassin’s Auklet</a:t>
            </a:r>
          </a:p>
        </p:txBody>
      </p:sp>
      <p:sp>
        <p:nvSpPr>
          <p:cNvPr id="6162" name="TextBox 28"/>
          <p:cNvSpPr txBox="1">
            <a:spLocks noChangeArrowheads="1"/>
          </p:cNvSpPr>
          <p:nvPr/>
        </p:nvSpPr>
        <p:spPr bwMode="auto">
          <a:xfrm>
            <a:off x="7600776" y="6098311"/>
            <a:ext cx="2209800"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Rhinoceros Auklet</a:t>
            </a:r>
          </a:p>
        </p:txBody>
      </p:sp>
      <p:sp>
        <p:nvSpPr>
          <p:cNvPr id="8" name="Content Placeholder 7">
            <a:extLst>
              <a:ext uri="{FF2B5EF4-FFF2-40B4-BE49-F238E27FC236}">
                <a16:creationId xmlns:a16="http://schemas.microsoft.com/office/drawing/2014/main" id="{EF0277FE-F355-4A19-826A-2CE52ABABE12}"/>
              </a:ext>
            </a:extLst>
          </p:cNvPr>
          <p:cNvSpPr>
            <a:spLocks noGrp="1"/>
          </p:cNvSpPr>
          <p:nvPr>
            <p:ph idx="1"/>
          </p:nvPr>
        </p:nvSpPr>
        <p:spPr>
          <a:xfrm>
            <a:off x="303945" y="786787"/>
            <a:ext cx="2596562" cy="5284425"/>
          </a:xfrm>
        </p:spPr>
        <p:txBody>
          <a:bodyPr>
            <a:normAutofit/>
          </a:bodyPr>
          <a:lstStyle/>
          <a:p>
            <a:pPr>
              <a:lnSpc>
                <a:spcPct val="110000"/>
              </a:lnSpc>
              <a:spcBef>
                <a:spcPts val="1200"/>
              </a:spcBef>
            </a:pPr>
            <a:r>
              <a:rPr lang="en-US" sz="2000" kern="0" dirty="0"/>
              <a:t>Farallon Island Seabirds</a:t>
            </a:r>
          </a:p>
          <a:p>
            <a:pPr lvl="1">
              <a:lnSpc>
                <a:spcPct val="110000"/>
              </a:lnSpc>
            </a:pPr>
            <a:r>
              <a:rPr lang="en-US" sz="1600" kern="0" dirty="0"/>
              <a:t>World’s largest colonies of ashy storm-petrel, Brandt’s cormorant, and western gull</a:t>
            </a:r>
          </a:p>
          <a:p>
            <a:pPr lvl="1">
              <a:lnSpc>
                <a:spcPct val="110000"/>
              </a:lnSpc>
            </a:pPr>
            <a:r>
              <a:rPr lang="en-US" sz="1600" kern="0" dirty="0"/>
              <a:t>Numbers of breeding seabirds are only about 1/3 of what they were before human impacts</a:t>
            </a:r>
          </a:p>
          <a:p>
            <a:pPr lvl="1">
              <a:lnSpc>
                <a:spcPct val="110000"/>
              </a:lnSpc>
            </a:pPr>
            <a:r>
              <a:rPr lang="en-US" sz="1600" kern="0" dirty="0"/>
              <a:t>One of the foremost natural laboratories for monitoring changes in the North Pacific Ocean ecosystem</a:t>
            </a:r>
          </a:p>
        </p:txBody>
      </p:sp>
      <p:pic>
        <p:nvPicPr>
          <p:cNvPr id="29" name="Picture 5" descr="DSCN2538">
            <a:extLst>
              <a:ext uri="{FF2B5EF4-FFF2-40B4-BE49-F238E27FC236}">
                <a16:creationId xmlns:a16="http://schemas.microsoft.com/office/drawing/2014/main" id="{AA0E08A1-E2ED-4A96-B769-58B0DC32281E}"/>
              </a:ext>
            </a:extLst>
          </p:cNvPr>
          <p:cNvPicPr>
            <a:picLocks noChangeAspect="1" noChangeArrowheads="1"/>
          </p:cNvPicPr>
          <p:nvPr/>
        </p:nvPicPr>
        <p:blipFill rotWithShape="1">
          <a:blip r:embed="rId10" cstate="screen"/>
          <a:srcRect l="852" t="10488" r="-249" b="10488"/>
          <a:stretch/>
        </p:blipFill>
        <p:spPr>
          <a:xfrm>
            <a:off x="3144487" y="4093526"/>
            <a:ext cx="2343981" cy="2012373"/>
          </a:xfrm>
          <a:prstGeom prst="rect">
            <a:avLst/>
          </a:prstGeom>
          <a:ln w="25400">
            <a:solidFill>
              <a:schemeClr val="bg1">
                <a:lumMod val="95000"/>
              </a:schemeClr>
            </a:solidFill>
          </a:ln>
          <a:effectLst/>
        </p:spPr>
      </p:pic>
      <p:sp>
        <p:nvSpPr>
          <p:cNvPr id="26" name="Rectangle 25">
            <a:extLst>
              <a:ext uri="{FF2B5EF4-FFF2-40B4-BE49-F238E27FC236}">
                <a16:creationId xmlns:a16="http://schemas.microsoft.com/office/drawing/2014/main" id="{5CEDC68A-C219-4FF5-8901-0CC36288E82C}"/>
              </a:ext>
            </a:extLst>
          </p:cNvPr>
          <p:cNvSpPr/>
          <p:nvPr/>
        </p:nvSpPr>
        <p:spPr>
          <a:xfrm>
            <a:off x="3048689"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9478660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561EDBE5-8470-449F-A896-B2A745EE527F}"/>
              </a:ext>
            </a:extLst>
          </p:cNvPr>
          <p:cNvSpPr/>
          <p:nvPr/>
        </p:nvSpPr>
        <p:spPr>
          <a:xfrm>
            <a:off x="3126505" y="3935755"/>
            <a:ext cx="9065494" cy="292224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AD47CD2F-4E5F-4E8E-B81A-12DF61A4189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9944" t="20774" r="24514" b="27781"/>
          <a:stretch/>
        </p:blipFill>
        <p:spPr>
          <a:xfrm>
            <a:off x="6459289" y="4152609"/>
            <a:ext cx="3860502" cy="2377440"/>
          </a:xfrm>
          <a:prstGeom prst="rect">
            <a:avLst/>
          </a:prstGeom>
        </p:spPr>
      </p:pic>
      <p:pic>
        <p:nvPicPr>
          <p:cNvPr id="18" name="Picture 17">
            <a:extLst>
              <a:ext uri="{FF2B5EF4-FFF2-40B4-BE49-F238E27FC236}">
                <a16:creationId xmlns:a16="http://schemas.microsoft.com/office/drawing/2014/main" id="{34144FF3-B0DF-4202-A392-FCA79AD11008}"/>
              </a:ext>
            </a:extLst>
          </p:cNvPr>
          <p:cNvPicPr>
            <a:picLocks noChangeAspect="1"/>
          </p:cNvPicPr>
          <p:nvPr/>
        </p:nvPicPr>
        <p:blipFill rotWithShape="1">
          <a:blip r:embed="rId4"/>
          <a:srcRect r="8904"/>
          <a:stretch/>
        </p:blipFill>
        <p:spPr>
          <a:xfrm>
            <a:off x="8945679" y="4154868"/>
            <a:ext cx="3246321" cy="2377440"/>
          </a:xfrm>
          <a:prstGeom prst="rect">
            <a:avLst/>
          </a:prstGeom>
          <a:ln w="25400">
            <a:solidFill>
              <a:schemeClr val="bg2"/>
            </a:solidFill>
          </a:ln>
        </p:spPr>
      </p:pic>
      <p:pic>
        <p:nvPicPr>
          <p:cNvPr id="19" name="Picture 18">
            <a:extLst>
              <a:ext uri="{FF2B5EF4-FFF2-40B4-BE49-F238E27FC236}">
                <a16:creationId xmlns:a16="http://schemas.microsoft.com/office/drawing/2014/main" id="{7D8FFA71-FCCE-4102-ABEE-DDCF05821C3B}"/>
              </a:ext>
            </a:extLst>
          </p:cNvPr>
          <p:cNvPicPr>
            <a:picLocks noChangeAspect="1"/>
          </p:cNvPicPr>
          <p:nvPr/>
        </p:nvPicPr>
        <p:blipFill rotWithShape="1">
          <a:blip r:embed="rId5">
            <a:lum bright="21000"/>
          </a:blip>
          <a:srcRect l="880" t="2495" r="5503" b="2404"/>
          <a:stretch/>
        </p:blipFill>
        <p:spPr>
          <a:xfrm>
            <a:off x="3126505" y="4154868"/>
            <a:ext cx="3289685" cy="2375180"/>
          </a:xfrm>
          <a:prstGeom prst="rect">
            <a:avLst/>
          </a:prstGeom>
          <a:ln w="25400">
            <a:solidFill>
              <a:schemeClr val="bg2"/>
            </a:solidFill>
          </a:ln>
        </p:spPr>
      </p:pic>
      <p:pic>
        <p:nvPicPr>
          <p:cNvPr id="17" name="Picture 16">
            <a:extLst>
              <a:ext uri="{FF2B5EF4-FFF2-40B4-BE49-F238E27FC236}">
                <a16:creationId xmlns:a16="http://schemas.microsoft.com/office/drawing/2014/main" id="{1661D6A8-1950-458F-9999-4CA3048001BC}"/>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rot="20843914">
            <a:off x="5296330" y="3712899"/>
            <a:ext cx="2863410" cy="2362313"/>
          </a:xfrm>
          <a:prstGeom prst="rect">
            <a:avLst/>
          </a:prstGeom>
          <a:ln w="25400">
            <a:noFill/>
          </a:ln>
        </p:spPr>
      </p:pic>
      <p:sp>
        <p:nvSpPr>
          <p:cNvPr id="21" name="Rectangle 20">
            <a:extLst>
              <a:ext uri="{FF2B5EF4-FFF2-40B4-BE49-F238E27FC236}">
                <a16:creationId xmlns:a16="http://schemas.microsoft.com/office/drawing/2014/main" id="{69F2ACB6-DB00-4358-B62D-1F022A575CB8}"/>
              </a:ext>
            </a:extLst>
          </p:cNvPr>
          <p:cNvSpPr/>
          <p:nvPr/>
        </p:nvSpPr>
        <p:spPr>
          <a:xfrm>
            <a:off x="3232344" y="5996720"/>
            <a:ext cx="3226945" cy="464409"/>
          </a:xfrm>
          <a:prstGeom prst="rect">
            <a:avLst/>
          </a:prstGeom>
        </p:spPr>
        <p:txBody>
          <a:bodyPr wrap="square">
            <a:spAutoFit/>
          </a:bodyPr>
          <a:lstStyle/>
          <a:p>
            <a:r>
              <a:rPr lang="en-US" sz="1200" dirty="0">
                <a:solidFill>
                  <a:schemeClr val="bg1"/>
                </a:solidFill>
                <a:latin typeface="Century Gothic" panose="020B0502020202020204" pitchFamily="34" charset="0"/>
              </a:rPr>
              <a:t>Laser used to haze roosting gulls from Sugarloaf at dusk</a:t>
            </a:r>
          </a:p>
        </p:txBody>
      </p:sp>
      <p:graphicFrame>
        <p:nvGraphicFramePr>
          <p:cNvPr id="23" name="Table 22">
            <a:extLst>
              <a:ext uri="{FF2B5EF4-FFF2-40B4-BE49-F238E27FC236}">
                <a16:creationId xmlns:a16="http://schemas.microsoft.com/office/drawing/2014/main" id="{FFEFFE97-C2B9-4ABB-957E-D30F96633ED4}"/>
              </a:ext>
            </a:extLst>
          </p:cNvPr>
          <p:cNvGraphicFramePr>
            <a:graphicFrameLocks noGrp="1"/>
          </p:cNvGraphicFramePr>
          <p:nvPr>
            <p:extLst>
              <p:ext uri="{D42A27DB-BD31-4B8C-83A1-F6EECF244321}">
                <p14:modId xmlns:p14="http://schemas.microsoft.com/office/powerpoint/2010/main" val="355829836"/>
              </p:ext>
            </p:extLst>
          </p:nvPr>
        </p:nvGraphicFramePr>
        <p:xfrm>
          <a:off x="3648957" y="558484"/>
          <a:ext cx="8098971" cy="2785446"/>
        </p:xfrm>
        <a:graphic>
          <a:graphicData uri="http://schemas.openxmlformats.org/drawingml/2006/table">
            <a:tbl>
              <a:tblPr>
                <a:tableStyleId>{2D5ABB26-0587-4C30-8999-92F81FD0307C}</a:tableStyleId>
              </a:tblPr>
              <a:tblGrid>
                <a:gridCol w="2301073">
                  <a:extLst>
                    <a:ext uri="{9D8B030D-6E8A-4147-A177-3AD203B41FA5}">
                      <a16:colId xmlns:a16="http://schemas.microsoft.com/office/drawing/2014/main" val="2250625335"/>
                    </a:ext>
                  </a:extLst>
                </a:gridCol>
                <a:gridCol w="5797898">
                  <a:extLst>
                    <a:ext uri="{9D8B030D-6E8A-4147-A177-3AD203B41FA5}">
                      <a16:colId xmlns:a16="http://schemas.microsoft.com/office/drawing/2014/main" val="1529374465"/>
                    </a:ext>
                  </a:extLst>
                </a:gridCol>
              </a:tblGrid>
              <a:tr h="499446">
                <a:tc>
                  <a:txBody>
                    <a:bodyPr/>
                    <a:lstStyle/>
                    <a:p>
                      <a:pPr algn="l" fontAlgn="b"/>
                      <a:r>
                        <a:rPr lang="en-US" sz="1800" b="1" u="none" strike="noStrike" dirty="0">
                          <a:solidFill>
                            <a:srgbClr val="007698"/>
                          </a:solidFill>
                          <a:effectLst/>
                        </a:rPr>
                        <a:t>Treatment Type</a:t>
                      </a:r>
                      <a:endParaRPr lang="en-US" sz="1800" b="1" i="0" u="none" strike="noStrike" dirty="0">
                        <a:solidFill>
                          <a:srgbClr val="007698"/>
                        </a:solidFill>
                        <a:effectLst/>
                        <a:latin typeface="Calibri" panose="020F0502020204030204" pitchFamily="34" charset="0"/>
                      </a:endParaRPr>
                    </a:p>
                  </a:txBody>
                  <a:tcPr marL="274320" marT="91440" marB="91440" anchor="ctr">
                    <a:lnL>
                      <a:noFill/>
                    </a:lnL>
                    <a:lnR>
                      <a:noFill/>
                    </a:lnR>
                    <a:lnT>
                      <a:noFill/>
                    </a:lnT>
                    <a:lnB w="28575" cap="flat" cmpd="sng" algn="ctr">
                      <a:solidFill>
                        <a:srgbClr val="F1730C"/>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800" b="1" u="none" strike="noStrike" dirty="0">
                          <a:solidFill>
                            <a:srgbClr val="007698"/>
                          </a:solidFill>
                          <a:effectLst/>
                        </a:rPr>
                        <a:t>Product Examples</a:t>
                      </a:r>
                      <a:endParaRPr lang="en-US" sz="1800" b="1" i="0" u="none" strike="noStrike" dirty="0">
                        <a:solidFill>
                          <a:srgbClr val="007698"/>
                        </a:solidFill>
                        <a:effectLst/>
                        <a:latin typeface="Calibri" panose="020F0502020204030204" pitchFamily="34" charset="0"/>
                      </a:endParaRPr>
                    </a:p>
                  </a:txBody>
                  <a:tcPr marL="274320" marT="91440" marB="91440" anchor="ctr">
                    <a:lnL>
                      <a:noFill/>
                    </a:lnL>
                    <a:lnR>
                      <a:noFill/>
                    </a:lnR>
                    <a:lnT>
                      <a:noFill/>
                    </a:lnT>
                    <a:lnB w="28575" cap="flat" cmpd="sng" algn="ctr">
                      <a:solidFill>
                        <a:srgbClr val="F1730C"/>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97370171"/>
                  </a:ext>
                </a:extLst>
              </a:tr>
              <a:tr h="457200">
                <a:tc>
                  <a:txBody>
                    <a:bodyPr/>
                    <a:lstStyle/>
                    <a:p>
                      <a:pPr algn="l" fontAlgn="b"/>
                      <a:r>
                        <a:rPr lang="en-US" sz="1600" b="1" u="none" strike="noStrike" dirty="0">
                          <a:solidFill>
                            <a:srgbClr val="F1730C"/>
                          </a:solidFill>
                          <a:effectLst/>
                        </a:rPr>
                        <a:t>Biosonic</a:t>
                      </a:r>
                      <a:endParaRPr lang="en-US" sz="1600" b="1" i="0" u="none" strike="noStrike" dirty="0">
                        <a:solidFill>
                          <a:srgbClr val="F1730C"/>
                        </a:solidFill>
                        <a:effectLst/>
                        <a:latin typeface="Calibri" panose="020F0502020204030204" pitchFamily="34" charset="0"/>
                      </a:endParaRPr>
                    </a:p>
                  </a:txBody>
                  <a:tcPr marL="274320" marT="91440" marB="91440" anchor="ctr">
                    <a:lnT w="28575" cap="flat" cmpd="sng" algn="ctr">
                      <a:solidFill>
                        <a:srgbClr val="F1730C"/>
                      </a:solidFill>
                      <a:prstDash val="solid"/>
                      <a:round/>
                      <a:headEnd type="none" w="med" len="med"/>
                      <a:tailEnd type="none" w="med" len="med"/>
                    </a:lnT>
                    <a:lnB w="12700" cap="flat" cmpd="sng" algn="ctr">
                      <a:solidFill>
                        <a:schemeClr val="bg1">
                          <a:lumMod val="75000"/>
                        </a:schemeClr>
                      </a:solidFill>
                      <a:prstDash val="sysDot"/>
                      <a:round/>
                      <a:headEnd type="none" w="med" len="med"/>
                      <a:tailEnd type="none" w="med" len="med"/>
                    </a:lnB>
                    <a:solidFill>
                      <a:schemeClr val="bg1">
                        <a:lumMod val="95000"/>
                      </a:schemeClr>
                    </a:solidFill>
                  </a:tcPr>
                </a:tc>
                <a:tc>
                  <a:txBody>
                    <a:bodyPr/>
                    <a:lstStyle/>
                    <a:p>
                      <a:pPr algn="l" fontAlgn="b"/>
                      <a:r>
                        <a:rPr lang="en-US" sz="1600" u="none" strike="noStrike" dirty="0">
                          <a:effectLst/>
                        </a:rPr>
                        <a:t>bird distress calls; varying sound patterns</a:t>
                      </a:r>
                      <a:endParaRPr lang="en-US" sz="1600" b="0" i="0" u="none" strike="noStrike" dirty="0">
                        <a:solidFill>
                          <a:srgbClr val="000000"/>
                        </a:solidFill>
                        <a:effectLst/>
                        <a:latin typeface="Calibri" panose="020F0502020204030204" pitchFamily="34" charset="0"/>
                      </a:endParaRPr>
                    </a:p>
                  </a:txBody>
                  <a:tcPr marL="274320" marT="91440" marB="91440" anchor="ctr">
                    <a:lnT w="28575" cap="flat" cmpd="sng" algn="ctr">
                      <a:solidFill>
                        <a:srgbClr val="F1730C"/>
                      </a:solidFill>
                      <a:prstDash val="solid"/>
                      <a:round/>
                      <a:headEnd type="none" w="med" len="med"/>
                      <a:tailEnd type="none" w="med" len="med"/>
                    </a:lnT>
                    <a:lnB w="12700" cap="flat" cmpd="sng" algn="ctr">
                      <a:solidFill>
                        <a:schemeClr val="bg1">
                          <a:lumMod val="75000"/>
                        </a:schemeClr>
                      </a:solidFill>
                      <a:prstDash val="sysDot"/>
                      <a:round/>
                      <a:headEnd type="none" w="med" len="med"/>
                      <a:tailEnd type="none" w="med" len="med"/>
                    </a:lnB>
                    <a:solidFill>
                      <a:schemeClr val="bg1">
                        <a:lumMod val="95000"/>
                      </a:schemeClr>
                    </a:solidFill>
                  </a:tcPr>
                </a:tc>
                <a:extLst>
                  <a:ext uri="{0D108BD9-81ED-4DB2-BD59-A6C34878D82A}">
                    <a16:rowId xmlns:a16="http://schemas.microsoft.com/office/drawing/2014/main" val="818336854"/>
                  </a:ext>
                </a:extLst>
              </a:tr>
              <a:tr h="457200">
                <a:tc>
                  <a:txBody>
                    <a:bodyPr/>
                    <a:lstStyle/>
                    <a:p>
                      <a:pPr algn="l" fontAlgn="b"/>
                      <a:r>
                        <a:rPr lang="en-US" sz="1600" b="1" u="none" strike="noStrike" dirty="0">
                          <a:solidFill>
                            <a:srgbClr val="F1730C"/>
                          </a:solidFill>
                          <a:effectLst/>
                        </a:rPr>
                        <a:t>Pyrotechnic</a:t>
                      </a:r>
                      <a:endParaRPr lang="en-US" sz="1600" b="1" i="0" u="none" strike="noStrike" dirty="0">
                        <a:solidFill>
                          <a:srgbClr val="F1730C"/>
                        </a:solidFill>
                        <a:effectLst/>
                        <a:latin typeface="Calibri" panose="020F0502020204030204" pitchFamily="34" charset="0"/>
                      </a:endParaRPr>
                    </a:p>
                  </a:txBody>
                  <a:tcPr marL="274320" marT="91440" marB="91440" anchor="ct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algn="l" fontAlgn="b"/>
                      <a:r>
                        <a:rPr lang="en-US" sz="1600" u="none" strike="noStrike" dirty="0">
                          <a:effectLst/>
                        </a:rPr>
                        <a:t>cracker shell, screamer rocket, cannon</a:t>
                      </a:r>
                      <a:endParaRPr lang="en-US" sz="1600" b="0" i="0" u="none" strike="noStrike" dirty="0">
                        <a:solidFill>
                          <a:srgbClr val="000000"/>
                        </a:solidFill>
                        <a:effectLst/>
                        <a:latin typeface="Calibri" panose="020F0502020204030204" pitchFamily="34" charset="0"/>
                      </a:endParaRPr>
                    </a:p>
                  </a:txBody>
                  <a:tcPr marL="274320" marT="91440" marB="91440" anchor="ct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extLst>
                  <a:ext uri="{0D108BD9-81ED-4DB2-BD59-A6C34878D82A}">
                    <a16:rowId xmlns:a16="http://schemas.microsoft.com/office/drawing/2014/main" val="311325378"/>
                  </a:ext>
                </a:extLst>
              </a:tr>
              <a:tr h="457200">
                <a:tc>
                  <a:txBody>
                    <a:bodyPr/>
                    <a:lstStyle/>
                    <a:p>
                      <a:pPr algn="l" fontAlgn="b"/>
                      <a:r>
                        <a:rPr lang="en-US" sz="1600" b="1" u="none" strike="noStrike" dirty="0">
                          <a:solidFill>
                            <a:srgbClr val="F1730C"/>
                          </a:solidFill>
                          <a:effectLst/>
                        </a:rPr>
                        <a:t>Laser</a:t>
                      </a:r>
                      <a:endParaRPr lang="en-US" sz="1600" b="1" i="0" u="none" strike="noStrike" dirty="0">
                        <a:solidFill>
                          <a:srgbClr val="F1730C"/>
                        </a:solidFill>
                        <a:effectLst/>
                        <a:latin typeface="Calibri" panose="020F0502020204030204" pitchFamily="34" charset="0"/>
                      </a:endParaRPr>
                    </a:p>
                  </a:txBody>
                  <a:tcPr marL="274320" marT="91440" marB="91440" anchor="ct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solidFill>
                      <a:schemeClr val="bg1">
                        <a:lumMod val="95000"/>
                      </a:schemeClr>
                    </a:solidFill>
                  </a:tcPr>
                </a:tc>
                <a:tc>
                  <a:txBody>
                    <a:bodyPr/>
                    <a:lstStyle/>
                    <a:p>
                      <a:pPr algn="l" fontAlgn="b"/>
                      <a:r>
                        <a:rPr lang="en-US" sz="1600" u="none" strike="noStrike" dirty="0">
                          <a:effectLst/>
                        </a:rPr>
                        <a:t>penlight laser, avian dissuader laser</a:t>
                      </a:r>
                      <a:endParaRPr lang="en-US" sz="1600" b="0" i="0" u="none" strike="noStrike" dirty="0">
                        <a:solidFill>
                          <a:srgbClr val="000000"/>
                        </a:solidFill>
                        <a:effectLst/>
                        <a:latin typeface="Calibri" panose="020F0502020204030204" pitchFamily="34" charset="0"/>
                      </a:endParaRPr>
                    </a:p>
                  </a:txBody>
                  <a:tcPr marL="274320" marT="91440" marB="91440" anchor="ct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solidFill>
                      <a:schemeClr val="bg1">
                        <a:lumMod val="95000"/>
                      </a:schemeClr>
                    </a:solidFill>
                  </a:tcPr>
                </a:tc>
                <a:extLst>
                  <a:ext uri="{0D108BD9-81ED-4DB2-BD59-A6C34878D82A}">
                    <a16:rowId xmlns:a16="http://schemas.microsoft.com/office/drawing/2014/main" val="2597533129"/>
                  </a:ext>
                </a:extLst>
              </a:tr>
              <a:tr h="457200">
                <a:tc>
                  <a:txBody>
                    <a:bodyPr/>
                    <a:lstStyle/>
                    <a:p>
                      <a:pPr algn="l" fontAlgn="b"/>
                      <a:r>
                        <a:rPr lang="en-US" sz="1600" b="1" u="none" strike="noStrike" dirty="0">
                          <a:solidFill>
                            <a:srgbClr val="F1730C"/>
                          </a:solidFill>
                          <a:effectLst/>
                        </a:rPr>
                        <a:t>Mechanical</a:t>
                      </a:r>
                      <a:endParaRPr lang="en-US" sz="1600" b="1" i="0" u="none" strike="noStrike" dirty="0">
                        <a:solidFill>
                          <a:srgbClr val="F1730C"/>
                        </a:solidFill>
                        <a:effectLst/>
                        <a:latin typeface="Calibri" panose="020F0502020204030204" pitchFamily="34" charset="0"/>
                      </a:endParaRPr>
                    </a:p>
                  </a:txBody>
                  <a:tcPr marL="274320" marT="91440" marB="91440" anchor="ct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algn="l" fontAlgn="b"/>
                      <a:r>
                        <a:rPr lang="en-US" sz="1600" u="none" strike="noStrike" dirty="0">
                          <a:effectLst/>
                        </a:rPr>
                        <a:t>human, helicopter</a:t>
                      </a:r>
                      <a:endParaRPr lang="en-US" sz="1600" b="0" i="0" u="none" strike="noStrike" dirty="0">
                        <a:solidFill>
                          <a:srgbClr val="000000"/>
                        </a:solidFill>
                        <a:effectLst/>
                        <a:latin typeface="Calibri" panose="020F0502020204030204" pitchFamily="34" charset="0"/>
                      </a:endParaRPr>
                    </a:p>
                  </a:txBody>
                  <a:tcPr marL="274320" marT="91440" marB="91440" anchor="ct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extLst>
                  <a:ext uri="{0D108BD9-81ED-4DB2-BD59-A6C34878D82A}">
                    <a16:rowId xmlns:a16="http://schemas.microsoft.com/office/drawing/2014/main" val="3939174355"/>
                  </a:ext>
                </a:extLst>
              </a:tr>
              <a:tr h="457200">
                <a:tc>
                  <a:txBody>
                    <a:bodyPr/>
                    <a:lstStyle/>
                    <a:p>
                      <a:pPr algn="l" fontAlgn="b"/>
                      <a:r>
                        <a:rPr lang="en-US" sz="1600" b="1" u="none" strike="noStrike" dirty="0">
                          <a:solidFill>
                            <a:srgbClr val="F1730C"/>
                          </a:solidFill>
                          <a:effectLst/>
                        </a:rPr>
                        <a:t>Passive visual cues</a:t>
                      </a:r>
                      <a:endParaRPr lang="en-US" sz="1600" b="1" i="0" u="none" strike="noStrike" dirty="0">
                        <a:solidFill>
                          <a:srgbClr val="F1730C"/>
                        </a:solidFill>
                        <a:effectLst/>
                        <a:latin typeface="Calibri" panose="020F0502020204030204" pitchFamily="34" charset="0"/>
                      </a:endParaRPr>
                    </a:p>
                  </a:txBody>
                  <a:tcPr marL="274320" marT="91440" marB="91440" anchor="ctr">
                    <a:lnT w="12700" cap="flat" cmpd="sng" algn="ctr">
                      <a:solidFill>
                        <a:schemeClr val="bg1">
                          <a:lumMod val="75000"/>
                        </a:schemeClr>
                      </a:solidFill>
                      <a:prstDash val="sysDot"/>
                      <a:round/>
                      <a:headEnd type="none" w="med" len="med"/>
                      <a:tailEnd type="none" w="med" len="med"/>
                    </a:lnT>
                    <a:lnB w="28575" cap="flat" cmpd="sng" algn="ctr">
                      <a:solidFill>
                        <a:srgbClr val="F1730C"/>
                      </a:solidFill>
                      <a:prstDash val="solid"/>
                      <a:round/>
                      <a:headEnd type="none" w="med" len="med"/>
                      <a:tailEnd type="none" w="med" len="med"/>
                    </a:lnB>
                    <a:solidFill>
                      <a:schemeClr val="bg1">
                        <a:lumMod val="95000"/>
                      </a:schemeClr>
                    </a:solidFill>
                  </a:tcPr>
                </a:tc>
                <a:tc>
                  <a:txBody>
                    <a:bodyPr/>
                    <a:lstStyle/>
                    <a:p>
                      <a:pPr algn="l" fontAlgn="b"/>
                      <a:r>
                        <a:rPr lang="en-US" sz="1600" u="none" strike="noStrike" dirty="0">
                          <a:effectLst/>
                        </a:rPr>
                        <a:t>gull effigy, owl decoy, mylar tape</a:t>
                      </a:r>
                      <a:endParaRPr lang="en-US" sz="1600" b="0" i="0" u="none" strike="noStrike" dirty="0">
                        <a:solidFill>
                          <a:srgbClr val="000000"/>
                        </a:solidFill>
                        <a:effectLst/>
                        <a:latin typeface="Calibri" panose="020F0502020204030204" pitchFamily="34" charset="0"/>
                      </a:endParaRPr>
                    </a:p>
                  </a:txBody>
                  <a:tcPr marL="274320" marT="91440" marB="91440" anchor="ctr">
                    <a:lnT w="12700" cap="flat" cmpd="sng" algn="ctr">
                      <a:solidFill>
                        <a:schemeClr val="bg1">
                          <a:lumMod val="75000"/>
                        </a:schemeClr>
                      </a:solidFill>
                      <a:prstDash val="sysDot"/>
                      <a:round/>
                      <a:headEnd type="none" w="med" len="med"/>
                      <a:tailEnd type="none" w="med" len="med"/>
                    </a:lnT>
                    <a:lnB w="28575" cap="flat" cmpd="sng" algn="ctr">
                      <a:solidFill>
                        <a:srgbClr val="F1730C"/>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008218710"/>
                  </a:ext>
                </a:extLst>
              </a:tr>
            </a:tbl>
          </a:graphicData>
        </a:graphic>
      </p:graphicFrame>
      <p:sp>
        <p:nvSpPr>
          <p:cNvPr id="6" name="Text Placeholder 5">
            <a:extLst>
              <a:ext uri="{FF2B5EF4-FFF2-40B4-BE49-F238E27FC236}">
                <a16:creationId xmlns:a16="http://schemas.microsoft.com/office/drawing/2014/main" id="{443CAE89-4F67-4EED-ACBB-EE2B23379870}"/>
              </a:ext>
            </a:extLst>
          </p:cNvPr>
          <p:cNvSpPr>
            <a:spLocks noGrp="1"/>
          </p:cNvSpPr>
          <p:nvPr>
            <p:ph type="body" sz="quarter" idx="13"/>
          </p:nvPr>
        </p:nvSpPr>
        <p:spPr>
          <a:xfrm>
            <a:off x="303945" y="558484"/>
            <a:ext cx="2457005" cy="1400945"/>
          </a:xfrm>
        </p:spPr>
        <p:txBody>
          <a:bodyPr/>
          <a:lstStyle/>
          <a:p>
            <a:r>
              <a:rPr lang="en-US" dirty="0"/>
              <a:t>Tools for Gull Hazing</a:t>
            </a:r>
          </a:p>
        </p:txBody>
      </p:sp>
      <p:sp>
        <p:nvSpPr>
          <p:cNvPr id="12" name="Rectangle 11">
            <a:extLst>
              <a:ext uri="{FF2B5EF4-FFF2-40B4-BE49-F238E27FC236}">
                <a16:creationId xmlns:a16="http://schemas.microsoft.com/office/drawing/2014/main" id="{B4DEFE6F-4C3C-46BE-B720-CDA62C0BBA8A}"/>
              </a:ext>
            </a:extLst>
          </p:cNvPr>
          <p:cNvSpPr/>
          <p:nvPr/>
        </p:nvSpPr>
        <p:spPr>
          <a:xfrm>
            <a:off x="3043774"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7658543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7BE16BF-BD47-40CE-9E46-F2692E4AB914}"/>
              </a:ext>
            </a:extLst>
          </p:cNvPr>
          <p:cNvSpPr/>
          <p:nvPr/>
        </p:nvSpPr>
        <p:spPr>
          <a:xfrm>
            <a:off x="3093488" y="0"/>
            <a:ext cx="909851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323FD5A9-BB3A-433D-8A85-24656108C37A}"/>
              </a:ext>
            </a:extLst>
          </p:cNvPr>
          <p:cNvPicPr>
            <a:picLocks noChangeAspect="1"/>
          </p:cNvPicPr>
          <p:nvPr/>
        </p:nvPicPr>
        <p:blipFill rotWithShape="1">
          <a:blip r:embed="rId2">
            <a:extLst>
              <a:ext uri="{28A0092B-C50C-407E-A947-70E740481C1C}">
                <a14:useLocalDpi xmlns:a14="http://schemas.microsoft.com/office/drawing/2010/main" val="0"/>
              </a:ext>
            </a:extLst>
          </a:blip>
          <a:srcRect t="27315"/>
          <a:stretch/>
        </p:blipFill>
        <p:spPr>
          <a:xfrm>
            <a:off x="3129470" y="0"/>
            <a:ext cx="9062530" cy="4372178"/>
          </a:xfrm>
          <a:prstGeom prst="rect">
            <a:avLst/>
          </a:prstGeom>
        </p:spPr>
      </p:pic>
      <p:pic>
        <p:nvPicPr>
          <p:cNvPr id="7" name="Picture Placeholder 6">
            <a:extLst>
              <a:ext uri="{FF2B5EF4-FFF2-40B4-BE49-F238E27FC236}">
                <a16:creationId xmlns:a16="http://schemas.microsoft.com/office/drawing/2014/main" id="{2F60A8A0-BDA0-44FA-87EA-C247C89000A3}"/>
              </a:ext>
            </a:extLst>
          </p:cNvPr>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a:stretch/>
        </p:blipFill>
        <p:spPr>
          <a:xfrm>
            <a:off x="3427835" y="1423387"/>
            <a:ext cx="8268229" cy="4725293"/>
          </a:xfrm>
        </p:spPr>
      </p:pic>
      <p:sp>
        <p:nvSpPr>
          <p:cNvPr id="4" name="Text Placeholder 3">
            <a:extLst>
              <a:ext uri="{FF2B5EF4-FFF2-40B4-BE49-F238E27FC236}">
                <a16:creationId xmlns:a16="http://schemas.microsoft.com/office/drawing/2014/main" id="{55E9ED9D-C624-4959-B7AF-5294DE34BCE1}"/>
              </a:ext>
            </a:extLst>
          </p:cNvPr>
          <p:cNvSpPr>
            <a:spLocks noGrp="1"/>
          </p:cNvSpPr>
          <p:nvPr>
            <p:ph type="body" sz="quarter" idx="13"/>
          </p:nvPr>
        </p:nvSpPr>
        <p:spPr/>
        <p:txBody>
          <a:bodyPr/>
          <a:lstStyle/>
          <a:p>
            <a:r>
              <a:rPr lang="en-US" dirty="0"/>
              <a:t>Gull Hazing Success</a:t>
            </a:r>
          </a:p>
        </p:txBody>
      </p:sp>
      <p:sp>
        <p:nvSpPr>
          <p:cNvPr id="10" name="Rectangle 9">
            <a:extLst>
              <a:ext uri="{FF2B5EF4-FFF2-40B4-BE49-F238E27FC236}">
                <a16:creationId xmlns:a16="http://schemas.microsoft.com/office/drawing/2014/main" id="{48E021FE-45C1-4240-82D0-B2A5E2E384B2}"/>
              </a:ext>
            </a:extLst>
          </p:cNvPr>
          <p:cNvSpPr/>
          <p:nvPr/>
        </p:nvSpPr>
        <p:spPr>
          <a:xfrm>
            <a:off x="3047768"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74445083-C57E-4884-BFBF-604EEC91524E}"/>
              </a:ext>
            </a:extLst>
          </p:cNvPr>
          <p:cNvSpPr txBox="1"/>
          <p:nvPr/>
        </p:nvSpPr>
        <p:spPr>
          <a:xfrm>
            <a:off x="391226" y="2186089"/>
            <a:ext cx="2369724" cy="3447098"/>
          </a:xfrm>
          <a:prstGeom prst="rect">
            <a:avLst/>
          </a:prstGeom>
          <a:noFill/>
        </p:spPr>
        <p:txBody>
          <a:bodyPr wrap="square" rtlCol="0">
            <a:spAutoFit/>
          </a:bodyPr>
          <a:lstStyle/>
          <a:p>
            <a:r>
              <a:rPr lang="en-US" sz="2000" dirty="0">
                <a:latin typeface="Century Expanded LT Std" panose="02040604060705020304" pitchFamily="18" charset="0"/>
              </a:rPr>
              <a:t>During hazing trials, gull numbers declined from as high as </a:t>
            </a:r>
            <a:r>
              <a:rPr lang="en-US" sz="2000" dirty="0">
                <a:solidFill>
                  <a:schemeClr val="bg1"/>
                </a:solidFill>
                <a:latin typeface="Century Expanded LT Std" panose="02040604060705020304" pitchFamily="18" charset="0"/>
              </a:rPr>
              <a:t>2,500</a:t>
            </a:r>
            <a:r>
              <a:rPr lang="en-US" sz="2000" dirty="0">
                <a:solidFill>
                  <a:srgbClr val="007698"/>
                </a:solidFill>
                <a:latin typeface="Century Expanded LT Std" panose="02040604060705020304" pitchFamily="18" charset="0"/>
              </a:rPr>
              <a:t> </a:t>
            </a:r>
            <a:r>
              <a:rPr lang="en-US" sz="2000" dirty="0">
                <a:latin typeface="Century Expanded LT Std" panose="02040604060705020304" pitchFamily="18" charset="0"/>
              </a:rPr>
              <a:t>gulls to </a:t>
            </a:r>
            <a:r>
              <a:rPr lang="en-US" sz="2000" dirty="0">
                <a:solidFill>
                  <a:schemeClr val="bg1"/>
                </a:solidFill>
                <a:latin typeface="Century Expanded LT Std" panose="02040604060705020304" pitchFamily="18" charset="0"/>
              </a:rPr>
              <a:t>~0</a:t>
            </a:r>
            <a:r>
              <a:rPr lang="en-US" sz="2000" dirty="0">
                <a:latin typeface="Century Expanded LT Std" panose="02040604060705020304" pitchFamily="18" charset="0"/>
              </a:rPr>
              <a:t>, and nearly all those gulls were successfully </a:t>
            </a:r>
            <a:r>
              <a:rPr lang="en-US" sz="2000" dirty="0">
                <a:solidFill>
                  <a:schemeClr val="bg1"/>
                </a:solidFill>
                <a:latin typeface="Century Expanded LT Std" panose="02040604060705020304" pitchFamily="18" charset="0"/>
              </a:rPr>
              <a:t>hazed</a:t>
            </a:r>
            <a:r>
              <a:rPr lang="en-US" sz="2000" dirty="0">
                <a:latin typeface="Century Expanded LT Std" panose="02040604060705020304" pitchFamily="18" charset="0"/>
              </a:rPr>
              <a:t> from the Farallon Island.</a:t>
            </a:r>
          </a:p>
          <a:p>
            <a:endParaRPr lang="en-US" dirty="0"/>
          </a:p>
        </p:txBody>
      </p:sp>
      <p:sp>
        <p:nvSpPr>
          <p:cNvPr id="13" name="TextBox 12">
            <a:extLst>
              <a:ext uri="{FF2B5EF4-FFF2-40B4-BE49-F238E27FC236}">
                <a16:creationId xmlns:a16="http://schemas.microsoft.com/office/drawing/2014/main" id="{AD60A291-EB7C-4E08-B1D0-8AD63CE39C41}"/>
              </a:ext>
            </a:extLst>
          </p:cNvPr>
          <p:cNvSpPr txBox="1"/>
          <p:nvPr/>
        </p:nvSpPr>
        <p:spPr>
          <a:xfrm>
            <a:off x="6096000" y="3051924"/>
            <a:ext cx="4422742" cy="400110"/>
          </a:xfrm>
          <a:prstGeom prst="rect">
            <a:avLst/>
          </a:prstGeom>
          <a:noFill/>
        </p:spPr>
        <p:txBody>
          <a:bodyPr wrap="square" rtlCol="0">
            <a:spAutoFit/>
          </a:bodyPr>
          <a:lstStyle/>
          <a:p>
            <a:r>
              <a:rPr lang="en-US" sz="2000" dirty="0">
                <a:solidFill>
                  <a:srgbClr val="F1730C"/>
                </a:solidFill>
                <a:latin typeface="+mj-lt"/>
              </a:rPr>
              <a:t>Gull Population During Hazing Trial </a:t>
            </a:r>
          </a:p>
        </p:txBody>
      </p:sp>
    </p:spTree>
    <p:extLst>
      <p:ext uri="{BB962C8B-B14F-4D97-AF65-F5344CB8AC3E}">
        <p14:creationId xmlns:p14="http://schemas.microsoft.com/office/powerpoint/2010/main" val="36999492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p:cNvPicPr>
            <a:picLocks noChangeAspect="1" noChangeArrowheads="1"/>
          </p:cNvPicPr>
          <p:nvPr/>
        </p:nvPicPr>
        <p:blipFill rotWithShape="1">
          <a:blip r:embed="rId3">
            <a:extLst>
              <a:ext uri="{28A0092B-C50C-407E-A947-70E740481C1C}">
                <a14:useLocalDpi xmlns:a14="http://schemas.microsoft.com/office/drawing/2010/main" val="0"/>
              </a:ext>
            </a:extLst>
          </a:blip>
          <a:srcRect l="1415" r="30456"/>
          <a:stretch/>
        </p:blipFill>
        <p:spPr bwMode="auto">
          <a:xfrm>
            <a:off x="3881378" y="0"/>
            <a:ext cx="8310622" cy="6858000"/>
          </a:xfrm>
          <a:prstGeom prst="rect">
            <a:avLst/>
          </a:prstGeom>
          <a:ln>
            <a:noFill/>
          </a:ln>
          <a:effectLst/>
        </p:spPr>
      </p:pic>
      <p:pic>
        <p:nvPicPr>
          <p:cNvPr id="7" name="Picture 6">
            <a:extLst>
              <a:ext uri="{FF2B5EF4-FFF2-40B4-BE49-F238E27FC236}">
                <a16:creationId xmlns:a16="http://schemas.microsoft.com/office/drawing/2014/main" id="{3B9251D6-946F-44FB-803C-84A4DFAED3E1}"/>
              </a:ext>
            </a:extLst>
          </p:cNvPr>
          <p:cNvPicPr>
            <a:picLocks noChangeAspect="1"/>
          </p:cNvPicPr>
          <p:nvPr/>
        </p:nvPicPr>
        <p:blipFill rotWithShape="1">
          <a:blip r:embed="rId4">
            <a:extLst>
              <a:ext uri="{28A0092B-C50C-407E-A947-70E740481C1C}">
                <a14:useLocalDpi xmlns:a14="http://schemas.microsoft.com/office/drawing/2010/main" val="0"/>
              </a:ext>
            </a:extLst>
          </a:blip>
          <a:srcRect l="15535" r="15430" b="7308"/>
          <a:stretch/>
        </p:blipFill>
        <p:spPr>
          <a:xfrm>
            <a:off x="-43045" y="1"/>
            <a:ext cx="3881379" cy="3429000"/>
          </a:xfrm>
          <a:prstGeom prst="rect">
            <a:avLst/>
          </a:prstGeom>
        </p:spPr>
      </p:pic>
      <p:sp>
        <p:nvSpPr>
          <p:cNvPr id="3" name="Content Placeholder 2">
            <a:extLst>
              <a:ext uri="{FF2B5EF4-FFF2-40B4-BE49-F238E27FC236}">
                <a16:creationId xmlns:a16="http://schemas.microsoft.com/office/drawing/2014/main" id="{FB8DB5A0-1984-42CD-94A0-959C9C6CABF1}"/>
              </a:ext>
            </a:extLst>
          </p:cNvPr>
          <p:cNvSpPr>
            <a:spLocks noGrp="1"/>
          </p:cNvSpPr>
          <p:nvPr>
            <p:ph idx="1"/>
          </p:nvPr>
        </p:nvSpPr>
        <p:spPr>
          <a:xfrm>
            <a:off x="303945" y="3884022"/>
            <a:ext cx="3187400" cy="1997825"/>
          </a:xfrm>
        </p:spPr>
        <p:txBody>
          <a:bodyPr/>
          <a:lstStyle/>
          <a:p>
            <a:r>
              <a:rPr lang="en-US" dirty="0"/>
              <a:t>Late Fall/Early Winter major gull roosting areas on Southeast Farallon Island</a:t>
            </a:r>
          </a:p>
        </p:txBody>
      </p:sp>
      <p:sp>
        <p:nvSpPr>
          <p:cNvPr id="8" name="Rectangle 7">
            <a:extLst>
              <a:ext uri="{FF2B5EF4-FFF2-40B4-BE49-F238E27FC236}">
                <a16:creationId xmlns:a16="http://schemas.microsoft.com/office/drawing/2014/main" id="{2251EA5F-F748-4988-BB7F-1AC344BA1493}"/>
              </a:ext>
            </a:extLst>
          </p:cNvPr>
          <p:cNvSpPr/>
          <p:nvPr/>
        </p:nvSpPr>
        <p:spPr>
          <a:xfrm>
            <a:off x="3777125" y="0"/>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3109735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77497B1-7557-4BF0-96A5-CF487B52F5B8}"/>
              </a:ext>
            </a:extLst>
          </p:cNvPr>
          <p:cNvSpPr/>
          <p:nvPr/>
        </p:nvSpPr>
        <p:spPr>
          <a:xfrm>
            <a:off x="3049040" y="3912781"/>
            <a:ext cx="9142960" cy="296001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p:cNvSpPr txBox="1"/>
          <p:nvPr/>
        </p:nvSpPr>
        <p:spPr>
          <a:xfrm>
            <a:off x="3751104" y="1198516"/>
            <a:ext cx="3625056" cy="2169825"/>
          </a:xfrm>
          <a:prstGeom prst="rect">
            <a:avLst/>
          </a:prstGeom>
          <a:noFill/>
          <a:ln>
            <a:noFill/>
          </a:ln>
        </p:spPr>
        <p:txBody>
          <a:bodyPr wrap="square" numCol="1" spcCol="274320" rtlCol="0">
            <a:spAutoFit/>
          </a:bodyPr>
          <a:lstStyle/>
          <a:p>
            <a:pPr marL="285750" indent="-285750">
              <a:spcBef>
                <a:spcPts val="600"/>
              </a:spcBef>
              <a:buClr>
                <a:srgbClr val="007698"/>
              </a:buClr>
              <a:buFont typeface="Arial" panose="020B0604020202020204" pitchFamily="34" charset="0"/>
              <a:buChar char="•"/>
            </a:pPr>
            <a:r>
              <a:rPr lang="en-US" sz="2400" dirty="0"/>
              <a:t>Bait application rates</a:t>
            </a:r>
          </a:p>
          <a:p>
            <a:pPr marL="285750" indent="-285750">
              <a:spcBef>
                <a:spcPts val="600"/>
              </a:spcBef>
              <a:buClr>
                <a:srgbClr val="007698"/>
              </a:buClr>
              <a:buFont typeface="Arial" panose="020B0604020202020204" pitchFamily="34" charset="0"/>
              <a:buChar char="•"/>
            </a:pPr>
            <a:r>
              <a:rPr lang="en-US" sz="2400" dirty="0"/>
              <a:t>Bait uptake by mice</a:t>
            </a:r>
          </a:p>
          <a:p>
            <a:pPr marL="285750" indent="-285750">
              <a:spcBef>
                <a:spcPts val="600"/>
              </a:spcBef>
              <a:buClr>
                <a:srgbClr val="007698"/>
              </a:buClr>
              <a:buFont typeface="Arial" panose="020B0604020202020204" pitchFamily="34" charset="0"/>
              <a:buChar char="•"/>
            </a:pPr>
            <a:r>
              <a:rPr lang="en-US" sz="2400" dirty="0"/>
              <a:t>Birds</a:t>
            </a:r>
          </a:p>
          <a:p>
            <a:pPr marL="285750" indent="-285750">
              <a:spcBef>
                <a:spcPts val="600"/>
              </a:spcBef>
              <a:buClr>
                <a:srgbClr val="007698"/>
              </a:buClr>
              <a:buFont typeface="Arial" panose="020B0604020202020204" pitchFamily="34" charset="0"/>
              <a:buChar char="•"/>
            </a:pPr>
            <a:r>
              <a:rPr lang="en-US" sz="2400" dirty="0"/>
              <a:t>Salamanders and camel crickets</a:t>
            </a:r>
          </a:p>
        </p:txBody>
      </p:sp>
      <p:sp>
        <p:nvSpPr>
          <p:cNvPr id="7" name="Content Placeholder 6">
            <a:extLst>
              <a:ext uri="{FF2B5EF4-FFF2-40B4-BE49-F238E27FC236}">
                <a16:creationId xmlns:a16="http://schemas.microsoft.com/office/drawing/2014/main" id="{03D82258-14F8-4150-A1B1-E00BE7DCD1DA}"/>
              </a:ext>
            </a:extLst>
          </p:cNvPr>
          <p:cNvSpPr>
            <a:spLocks noGrp="1"/>
          </p:cNvSpPr>
          <p:nvPr>
            <p:ph idx="1"/>
          </p:nvPr>
        </p:nvSpPr>
        <p:spPr>
          <a:xfrm>
            <a:off x="3736181" y="558484"/>
            <a:ext cx="8219756" cy="517841"/>
          </a:xfrm>
        </p:spPr>
        <p:txBody>
          <a:bodyPr>
            <a:noAutofit/>
          </a:bodyPr>
          <a:lstStyle/>
          <a:p>
            <a:r>
              <a:rPr lang="en-US" sz="2400" dirty="0">
                <a:solidFill>
                  <a:srgbClr val="007698"/>
                </a:solidFill>
                <a:latin typeface="+mn-lt"/>
              </a:rPr>
              <a:t>Monitoring operations will include the following:</a:t>
            </a:r>
          </a:p>
        </p:txBody>
      </p:sp>
      <p:sp>
        <p:nvSpPr>
          <p:cNvPr id="8" name="Text Placeholder 7">
            <a:extLst>
              <a:ext uri="{FF2B5EF4-FFF2-40B4-BE49-F238E27FC236}">
                <a16:creationId xmlns:a16="http://schemas.microsoft.com/office/drawing/2014/main" id="{3A667BA8-554D-4430-9FF2-FF7BE7FC05B8}"/>
              </a:ext>
            </a:extLst>
          </p:cNvPr>
          <p:cNvSpPr>
            <a:spLocks noGrp="1"/>
          </p:cNvSpPr>
          <p:nvPr>
            <p:ph type="body" sz="quarter" idx="13"/>
          </p:nvPr>
        </p:nvSpPr>
        <p:spPr/>
        <p:txBody>
          <a:bodyPr/>
          <a:lstStyle/>
          <a:p>
            <a:r>
              <a:rPr lang="en-US" dirty="0"/>
              <a:t>Eradication Monitoring</a:t>
            </a:r>
            <a:endParaRPr lang="en-US" cap="small" dirty="0"/>
          </a:p>
        </p:txBody>
      </p:sp>
      <p:sp>
        <p:nvSpPr>
          <p:cNvPr id="6" name="Slide Number Placeholder 5">
            <a:extLst>
              <a:ext uri="{FF2B5EF4-FFF2-40B4-BE49-F238E27FC236}">
                <a16:creationId xmlns:a16="http://schemas.microsoft.com/office/drawing/2014/main" id="{954C8440-0C7A-4CC9-9F9A-834251EF4559}"/>
              </a:ext>
            </a:extLst>
          </p:cNvPr>
          <p:cNvSpPr>
            <a:spLocks noGrp="1"/>
          </p:cNvSpPr>
          <p:nvPr>
            <p:ph type="sldNum" sz="quarter" idx="4294967295"/>
          </p:nvPr>
        </p:nvSpPr>
        <p:spPr>
          <a:xfrm>
            <a:off x="303945" y="6356350"/>
            <a:ext cx="726446" cy="365125"/>
          </a:xfrm>
        </p:spPr>
        <p:txBody>
          <a:bodyPr/>
          <a:lstStyle/>
          <a:p>
            <a:fld id="{FFF42332-FF45-4C7B-82E2-E06EB7787F7D}" type="slidenum">
              <a:rPr lang="en-US" smtClean="0"/>
              <a:t>53</a:t>
            </a:fld>
            <a:endParaRPr lang="en-US" dirty="0"/>
          </a:p>
        </p:txBody>
      </p:sp>
      <p:pic>
        <p:nvPicPr>
          <p:cNvPr id="17" name="Picture 16">
            <a:extLst>
              <a:ext uri="{FF2B5EF4-FFF2-40B4-BE49-F238E27FC236}">
                <a16:creationId xmlns:a16="http://schemas.microsoft.com/office/drawing/2014/main" id="{6EA0C8EA-4ECB-4042-90E7-C81424022BD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5591" t="23946" r="19432" b="20531"/>
          <a:stretch/>
        </p:blipFill>
        <p:spPr>
          <a:xfrm>
            <a:off x="9881489" y="4292272"/>
            <a:ext cx="2346251" cy="2172206"/>
          </a:xfrm>
          <a:prstGeom prst="rect">
            <a:avLst/>
          </a:prstGeom>
        </p:spPr>
      </p:pic>
      <p:pic>
        <p:nvPicPr>
          <p:cNvPr id="19" name="Picture 18">
            <a:extLst>
              <a:ext uri="{FF2B5EF4-FFF2-40B4-BE49-F238E27FC236}">
                <a16:creationId xmlns:a16="http://schemas.microsoft.com/office/drawing/2014/main" id="{83DC7BB0-005E-404D-A66A-5B5901FCED9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234" t="33229" r="-149" b="10565"/>
          <a:stretch/>
        </p:blipFill>
        <p:spPr>
          <a:xfrm>
            <a:off x="3139208" y="4292276"/>
            <a:ext cx="2522762" cy="2172207"/>
          </a:xfrm>
          <a:prstGeom prst="rect">
            <a:avLst/>
          </a:prstGeom>
        </p:spPr>
      </p:pic>
      <p:sp>
        <p:nvSpPr>
          <p:cNvPr id="23" name="Rectangle 22">
            <a:extLst>
              <a:ext uri="{FF2B5EF4-FFF2-40B4-BE49-F238E27FC236}">
                <a16:creationId xmlns:a16="http://schemas.microsoft.com/office/drawing/2014/main" id="{82335268-7EDD-4E0D-8E3A-E79B1B9CB88E}"/>
              </a:ext>
            </a:extLst>
          </p:cNvPr>
          <p:cNvSpPr/>
          <p:nvPr/>
        </p:nvSpPr>
        <p:spPr>
          <a:xfrm>
            <a:off x="3047768"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21CE8D6B-BA59-4544-9E52-6DD9F2862679}"/>
              </a:ext>
            </a:extLst>
          </p:cNvPr>
          <p:cNvPicPr>
            <a:picLocks noChangeAspect="1"/>
          </p:cNvPicPr>
          <p:nvPr/>
        </p:nvPicPr>
        <p:blipFill rotWithShape="1">
          <a:blip r:embed="rId5">
            <a:extLst>
              <a:ext uri="{28A0092B-C50C-407E-A947-70E740481C1C}">
                <a14:useLocalDpi xmlns:a14="http://schemas.microsoft.com/office/drawing/2010/main" val="0"/>
              </a:ext>
            </a:extLst>
          </a:blip>
          <a:srcRect l="48485" t="15147" r="15200" b="15147"/>
          <a:stretch/>
        </p:blipFill>
        <p:spPr>
          <a:xfrm>
            <a:off x="5699350" y="4292272"/>
            <a:ext cx="2011845" cy="2172206"/>
          </a:xfrm>
          <a:prstGeom prst="rect">
            <a:avLst/>
          </a:prstGeom>
        </p:spPr>
      </p:pic>
      <p:pic>
        <p:nvPicPr>
          <p:cNvPr id="21" name="Picture 20" descr="A frog on a rock&#10;&#10;Description automatically generated">
            <a:extLst>
              <a:ext uri="{FF2B5EF4-FFF2-40B4-BE49-F238E27FC236}">
                <a16:creationId xmlns:a16="http://schemas.microsoft.com/office/drawing/2014/main" id="{2BDED185-C965-4ABD-8FE9-803E4EC19DE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1992" r="15541"/>
          <a:stretch/>
        </p:blipFill>
        <p:spPr>
          <a:xfrm>
            <a:off x="7746935" y="4292273"/>
            <a:ext cx="2098814" cy="2172206"/>
          </a:xfrm>
          <a:prstGeom prst="rect">
            <a:avLst/>
          </a:prstGeom>
        </p:spPr>
      </p:pic>
      <p:sp>
        <p:nvSpPr>
          <p:cNvPr id="3" name="TextBox 2">
            <a:extLst>
              <a:ext uri="{FF2B5EF4-FFF2-40B4-BE49-F238E27FC236}">
                <a16:creationId xmlns:a16="http://schemas.microsoft.com/office/drawing/2014/main" id="{CDCB7B04-BEBB-4196-897E-EC1B1133F58F}"/>
              </a:ext>
            </a:extLst>
          </p:cNvPr>
          <p:cNvSpPr txBox="1"/>
          <p:nvPr/>
        </p:nvSpPr>
        <p:spPr>
          <a:xfrm>
            <a:off x="5697710" y="6279812"/>
            <a:ext cx="2049225" cy="184666"/>
          </a:xfrm>
          <a:prstGeom prst="rect">
            <a:avLst/>
          </a:prstGeom>
          <a:noFill/>
        </p:spPr>
        <p:txBody>
          <a:bodyPr wrap="square" rtlCol="0">
            <a:spAutoFit/>
          </a:bodyPr>
          <a:lstStyle/>
          <a:p>
            <a:r>
              <a:rPr lang="en-US" sz="600" dirty="0">
                <a:solidFill>
                  <a:schemeClr val="bg1"/>
                </a:solidFill>
              </a:rPr>
              <a:t>© Beach Watch, Greater Farallones Association</a:t>
            </a:r>
          </a:p>
        </p:txBody>
      </p:sp>
      <p:sp>
        <p:nvSpPr>
          <p:cNvPr id="14" name="TextBox 13">
            <a:extLst>
              <a:ext uri="{FF2B5EF4-FFF2-40B4-BE49-F238E27FC236}">
                <a16:creationId xmlns:a16="http://schemas.microsoft.com/office/drawing/2014/main" id="{E15CB5BD-8A54-404C-B5CE-82388FD2BF44}"/>
              </a:ext>
            </a:extLst>
          </p:cNvPr>
          <p:cNvSpPr txBox="1"/>
          <p:nvPr/>
        </p:nvSpPr>
        <p:spPr>
          <a:xfrm>
            <a:off x="9845749" y="6264017"/>
            <a:ext cx="2049225" cy="184666"/>
          </a:xfrm>
          <a:prstGeom prst="rect">
            <a:avLst/>
          </a:prstGeom>
          <a:noFill/>
        </p:spPr>
        <p:txBody>
          <a:bodyPr wrap="square" rtlCol="0">
            <a:spAutoFit/>
          </a:bodyPr>
          <a:lstStyle/>
          <a:p>
            <a:r>
              <a:rPr lang="en-US" sz="600" dirty="0">
                <a:solidFill>
                  <a:schemeClr val="bg1"/>
                </a:solidFill>
              </a:rPr>
              <a:t>© Oscar Johnson, source: iNaturalist </a:t>
            </a:r>
          </a:p>
        </p:txBody>
      </p:sp>
      <p:sp>
        <p:nvSpPr>
          <p:cNvPr id="5" name="TextBox 4">
            <a:extLst>
              <a:ext uri="{FF2B5EF4-FFF2-40B4-BE49-F238E27FC236}">
                <a16:creationId xmlns:a16="http://schemas.microsoft.com/office/drawing/2014/main" id="{899403C1-A291-442E-B845-91ABBEC08AD8}"/>
              </a:ext>
            </a:extLst>
          </p:cNvPr>
          <p:cNvSpPr txBox="1"/>
          <p:nvPr/>
        </p:nvSpPr>
        <p:spPr>
          <a:xfrm>
            <a:off x="7680963" y="1198516"/>
            <a:ext cx="4274974" cy="2246769"/>
          </a:xfrm>
          <a:prstGeom prst="rect">
            <a:avLst/>
          </a:prstGeom>
          <a:noFill/>
        </p:spPr>
        <p:txBody>
          <a:bodyPr wrap="square" rtlCol="0">
            <a:spAutoFit/>
          </a:bodyPr>
          <a:lstStyle/>
          <a:p>
            <a:pPr marL="285750" indent="-285750">
              <a:spcBef>
                <a:spcPts val="600"/>
              </a:spcBef>
              <a:buClr>
                <a:srgbClr val="007698"/>
              </a:buClr>
              <a:buFont typeface="Arial" panose="020B0604020202020204" pitchFamily="34" charset="0"/>
              <a:buChar char="•"/>
            </a:pPr>
            <a:r>
              <a:rPr lang="en-US" sz="2400" dirty="0"/>
              <a:t>Intertidal invertebrates</a:t>
            </a:r>
          </a:p>
          <a:p>
            <a:pPr marL="285750" indent="-285750">
              <a:spcBef>
                <a:spcPts val="600"/>
              </a:spcBef>
              <a:buClr>
                <a:srgbClr val="007698"/>
              </a:buClr>
              <a:buFont typeface="Arial" panose="020B0604020202020204" pitchFamily="34" charset="0"/>
              <a:buChar char="•"/>
            </a:pPr>
            <a:r>
              <a:rPr lang="en-US" sz="2400" spc="-10" dirty="0"/>
              <a:t>Subtidal fish, invertebrates</a:t>
            </a:r>
          </a:p>
          <a:p>
            <a:pPr marL="285750" indent="-285750">
              <a:spcBef>
                <a:spcPts val="600"/>
              </a:spcBef>
              <a:buClr>
                <a:srgbClr val="007698"/>
              </a:buClr>
              <a:buFont typeface="Arial" panose="020B0604020202020204" pitchFamily="34" charset="0"/>
              <a:buChar char="•"/>
            </a:pPr>
            <a:r>
              <a:rPr lang="en-US" sz="2400" dirty="0"/>
              <a:t>Water</a:t>
            </a:r>
          </a:p>
          <a:p>
            <a:pPr marL="285750" indent="-285750">
              <a:spcBef>
                <a:spcPts val="600"/>
              </a:spcBef>
              <a:buClr>
                <a:srgbClr val="007698"/>
              </a:buClr>
              <a:buFont typeface="Arial" panose="020B0604020202020204" pitchFamily="34" charset="0"/>
              <a:buChar char="•"/>
            </a:pPr>
            <a:r>
              <a:rPr lang="en-US" sz="2400" dirty="0"/>
              <a:t>Soil</a:t>
            </a:r>
          </a:p>
          <a:p>
            <a:pPr marL="285750" indent="-285750">
              <a:spcBef>
                <a:spcPts val="600"/>
              </a:spcBef>
              <a:buClr>
                <a:srgbClr val="007698"/>
              </a:buClr>
              <a:buFont typeface="Arial" panose="020B0604020202020204" pitchFamily="34" charset="0"/>
              <a:buChar char="•"/>
            </a:pPr>
            <a:r>
              <a:rPr lang="en-US" sz="2400" dirty="0"/>
              <a:t>Mainland beach watch</a:t>
            </a:r>
            <a:endParaRPr lang="en-US" dirty="0"/>
          </a:p>
        </p:txBody>
      </p:sp>
    </p:spTree>
    <p:extLst>
      <p:ext uri="{BB962C8B-B14F-4D97-AF65-F5344CB8AC3E}">
        <p14:creationId xmlns:p14="http://schemas.microsoft.com/office/powerpoint/2010/main" val="227865667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Contingencies </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2"/>
            <a:ext cx="10863761" cy="901062"/>
          </a:xfrm>
        </p:spPr>
        <p:txBody>
          <a:bodyPr>
            <a:normAutofit/>
          </a:bodyPr>
          <a:lstStyle/>
          <a:p>
            <a:r>
              <a:rPr lang="en-US" sz="2000" dirty="0"/>
              <a:t>Identifying triggers and contingency responses to minimize impact on nontarget resources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22612" t="1979" r="29302" b="2569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1919530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C49D648-165B-43CA-B053-D9CB3E30579C}"/>
              </a:ext>
            </a:extLst>
          </p:cNvPr>
          <p:cNvPicPr>
            <a:picLocks noChangeAspect="1"/>
          </p:cNvPicPr>
          <p:nvPr/>
        </p:nvPicPr>
        <p:blipFill rotWithShape="1">
          <a:blip r:embed="rId3">
            <a:alphaModFix amt="70000"/>
            <a:extLst>
              <a:ext uri="{28A0092B-C50C-407E-A947-70E740481C1C}">
                <a14:useLocalDpi xmlns:a14="http://schemas.microsoft.com/office/drawing/2010/main" val="0"/>
              </a:ext>
            </a:extLst>
          </a:blip>
          <a:srcRect l="669" t="34784" b="13762"/>
          <a:stretch/>
        </p:blipFill>
        <p:spPr>
          <a:xfrm>
            <a:off x="3100251" y="1"/>
            <a:ext cx="9091749" cy="6858000"/>
          </a:xfrm>
          <a:prstGeom prst="rect">
            <a:avLst/>
          </a:prstGeom>
        </p:spPr>
      </p:pic>
      <p:sp>
        <p:nvSpPr>
          <p:cNvPr id="3" name="TextBox 2">
            <a:extLst>
              <a:ext uri="{FF2B5EF4-FFF2-40B4-BE49-F238E27FC236}">
                <a16:creationId xmlns:a16="http://schemas.microsoft.com/office/drawing/2014/main" id="{4A56D28E-B4A1-4EF1-AAE9-43414C618BC6}"/>
              </a:ext>
            </a:extLst>
          </p:cNvPr>
          <p:cNvSpPr txBox="1"/>
          <p:nvPr/>
        </p:nvSpPr>
        <p:spPr>
          <a:xfrm>
            <a:off x="3802944" y="1646507"/>
            <a:ext cx="8085111" cy="2077492"/>
          </a:xfrm>
          <a:prstGeom prst="rect">
            <a:avLst/>
          </a:prstGeom>
          <a:noFill/>
        </p:spPr>
        <p:txBody>
          <a:bodyPr wrap="square" rtlCol="0">
            <a:spAutoFit/>
          </a:bodyPr>
          <a:lstStyle/>
          <a:p>
            <a:pPr marL="365760" lvl="1" indent="-182880">
              <a:spcBef>
                <a:spcPts val="600"/>
              </a:spcBef>
              <a:buFont typeface="Arial" panose="020B0604020202020204" pitchFamily="34" charset="0"/>
              <a:buChar char="•"/>
            </a:pPr>
            <a:r>
              <a:rPr lang="en-US" sz="1600" dirty="0"/>
              <a:t>Identify potential deficiencies in gull hazing program.</a:t>
            </a:r>
          </a:p>
          <a:p>
            <a:pPr marL="365760" lvl="1" indent="-182880">
              <a:spcBef>
                <a:spcPts val="600"/>
              </a:spcBef>
              <a:buFont typeface="Arial" panose="020B0604020202020204" pitchFamily="34" charset="0"/>
              <a:buChar char="•"/>
            </a:pPr>
            <a:r>
              <a:rPr lang="en-US" sz="1600" dirty="0"/>
              <a:t>Respond to monitoring results indicating that significant impacts to a species’ population or exceedance of allowable take by permit seem likely to occur under current conditions.</a:t>
            </a:r>
          </a:p>
          <a:p>
            <a:pPr marL="365760" lvl="1" indent="-182880">
              <a:spcBef>
                <a:spcPts val="600"/>
              </a:spcBef>
              <a:buFont typeface="Arial" panose="020B0604020202020204" pitchFamily="34" charset="0"/>
              <a:buChar char="•"/>
            </a:pPr>
            <a:r>
              <a:rPr lang="en-US" sz="1600" dirty="0"/>
              <a:t>Follow Incident Command structure.</a:t>
            </a:r>
          </a:p>
          <a:p>
            <a:pPr marL="365760" lvl="1" indent="-182880">
              <a:spcBef>
                <a:spcPts val="600"/>
              </a:spcBef>
              <a:buFont typeface="Arial" panose="020B0604020202020204" pitchFamily="34" charset="0"/>
              <a:buChar char="•"/>
            </a:pPr>
            <a:r>
              <a:rPr lang="en-US" sz="1600" dirty="0"/>
              <a:t>Include list of action options.</a:t>
            </a:r>
          </a:p>
          <a:p>
            <a:endParaRPr lang="en-US" dirty="0"/>
          </a:p>
        </p:txBody>
      </p:sp>
      <p:sp>
        <p:nvSpPr>
          <p:cNvPr id="11" name="TextBox 10">
            <a:extLst>
              <a:ext uri="{FF2B5EF4-FFF2-40B4-BE49-F238E27FC236}">
                <a16:creationId xmlns:a16="http://schemas.microsoft.com/office/drawing/2014/main" id="{BBBB2C25-3337-482C-9A18-35F4D5999C05}"/>
              </a:ext>
            </a:extLst>
          </p:cNvPr>
          <p:cNvSpPr txBox="1"/>
          <p:nvPr/>
        </p:nvSpPr>
        <p:spPr>
          <a:xfrm>
            <a:off x="3636580" y="682703"/>
            <a:ext cx="8032906" cy="830997"/>
          </a:xfrm>
          <a:prstGeom prst="rect">
            <a:avLst/>
          </a:prstGeom>
          <a:noFill/>
          <a:ln>
            <a:noFill/>
          </a:ln>
        </p:spPr>
        <p:txBody>
          <a:bodyPr wrap="square" rtlCol="0">
            <a:spAutoFit/>
          </a:bodyPr>
          <a:lstStyle/>
          <a:p>
            <a:pPr>
              <a:spcBef>
                <a:spcPts val="600"/>
              </a:spcBef>
            </a:pPr>
            <a:r>
              <a:rPr lang="en-US" sz="1600" dirty="0"/>
              <a:t>Outline the triggers the U.S. Fish and Wildlife Service will use to identify the need for response action and the contingency responses that will be put in place to minimize the consequences of eradication activities to nontarget biota.</a:t>
            </a:r>
          </a:p>
        </p:txBody>
      </p:sp>
      <p:sp>
        <p:nvSpPr>
          <p:cNvPr id="15" name="Text Placeholder 5">
            <a:extLst>
              <a:ext uri="{FF2B5EF4-FFF2-40B4-BE49-F238E27FC236}">
                <a16:creationId xmlns:a16="http://schemas.microsoft.com/office/drawing/2014/main" id="{FDEB7BAD-D743-48CB-B6DF-CE064FDB64F3}"/>
              </a:ext>
            </a:extLst>
          </p:cNvPr>
          <p:cNvSpPr>
            <a:spLocks noGrp="1"/>
          </p:cNvSpPr>
          <p:nvPr>
            <p:ph type="body" sz="quarter" idx="13"/>
          </p:nvPr>
        </p:nvSpPr>
        <p:spPr>
          <a:xfrm>
            <a:off x="303945" y="558484"/>
            <a:ext cx="2457005" cy="5459139"/>
          </a:xfrm>
        </p:spPr>
        <p:txBody>
          <a:bodyPr>
            <a:normAutofit/>
          </a:bodyPr>
          <a:lstStyle/>
          <a:p>
            <a:r>
              <a:rPr lang="en-US" dirty="0"/>
              <a:t>Nontarget impacts to terrestrial or marine biota </a:t>
            </a:r>
          </a:p>
        </p:txBody>
      </p:sp>
      <p:sp>
        <p:nvSpPr>
          <p:cNvPr id="13" name="Rectangle 12">
            <a:extLst>
              <a:ext uri="{FF2B5EF4-FFF2-40B4-BE49-F238E27FC236}">
                <a16:creationId xmlns:a16="http://schemas.microsoft.com/office/drawing/2014/main" id="{20E32AE8-D89E-4EEC-A5E6-35FB427839B1}"/>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6704598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4ACE013-3A42-4C41-80F9-0FB362A9753B}"/>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343C8AE4-6534-498D-A21D-7C354A234A41}"/>
              </a:ext>
            </a:extLst>
          </p:cNvPr>
          <p:cNvPicPr>
            <a:picLocks noChangeAspect="1"/>
          </p:cNvPicPr>
          <p:nvPr/>
        </p:nvPicPr>
        <p:blipFill rotWithShape="1">
          <a:blip r:embed="rId3">
            <a:extLst>
              <a:ext uri="{28A0092B-C50C-407E-A947-70E740481C1C}">
                <a14:useLocalDpi xmlns:a14="http://schemas.microsoft.com/office/drawing/2010/main" val="0"/>
              </a:ext>
            </a:extLst>
          </a:blip>
          <a:srcRect l="5216" r="4839"/>
          <a:stretch/>
        </p:blipFill>
        <p:spPr>
          <a:xfrm>
            <a:off x="3315437" y="387901"/>
            <a:ext cx="8676589" cy="6082198"/>
          </a:xfrm>
          <a:prstGeom prst="rect">
            <a:avLst/>
          </a:prstGeom>
        </p:spPr>
      </p:pic>
      <p:sp>
        <p:nvSpPr>
          <p:cNvPr id="4" name="Content Placeholder 3">
            <a:extLst>
              <a:ext uri="{FF2B5EF4-FFF2-40B4-BE49-F238E27FC236}">
                <a16:creationId xmlns:a16="http://schemas.microsoft.com/office/drawing/2014/main" id="{B5986E6A-44D8-4DE8-A2BD-ABA024A20688}"/>
              </a:ext>
            </a:extLst>
          </p:cNvPr>
          <p:cNvSpPr>
            <a:spLocks noGrp="1"/>
          </p:cNvSpPr>
          <p:nvPr>
            <p:ph idx="1"/>
          </p:nvPr>
        </p:nvSpPr>
        <p:spPr>
          <a:xfrm>
            <a:off x="303945" y="1323703"/>
            <a:ext cx="2457005" cy="4975813"/>
          </a:xfrm>
        </p:spPr>
        <p:txBody>
          <a:bodyPr>
            <a:normAutofit/>
          </a:bodyPr>
          <a:lstStyle/>
          <a:p>
            <a:pPr>
              <a:lnSpc>
                <a:spcPct val="110000"/>
              </a:lnSpc>
            </a:pPr>
            <a:r>
              <a:rPr lang="en-US" sz="1600" dirty="0"/>
              <a:t>Key Items of a Spill Response Plan</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Description of responsibilities</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Precautions</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Response activities</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Notifications</a:t>
            </a:r>
          </a:p>
          <a:p>
            <a:pPr>
              <a:lnSpc>
                <a:spcPct val="110000"/>
              </a:lnSpc>
            </a:pPr>
            <a:r>
              <a:rPr lang="en-US" sz="1600" dirty="0"/>
              <a:t>Response Resource and Preparedness Activities</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Equipment, supplies, services, and personnel</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Communications and control</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Preparedness </a:t>
            </a:r>
            <a:br>
              <a:rPr lang="en-US" sz="1400" dirty="0">
                <a:solidFill>
                  <a:schemeClr val="tx1">
                    <a:lumMod val="50000"/>
                    <a:lumOff val="50000"/>
                  </a:schemeClr>
                </a:solidFill>
                <a:latin typeface="+mj-lt"/>
              </a:rPr>
            </a:br>
            <a:r>
              <a:rPr lang="en-US" sz="1400" dirty="0">
                <a:solidFill>
                  <a:schemeClr val="tx1">
                    <a:lumMod val="50000"/>
                    <a:lumOff val="50000"/>
                  </a:schemeClr>
                </a:solidFill>
                <a:latin typeface="+mj-lt"/>
              </a:rPr>
              <a:t>activities</a:t>
            </a:r>
          </a:p>
        </p:txBody>
      </p:sp>
      <p:sp>
        <p:nvSpPr>
          <p:cNvPr id="16" name="Text Placeholder 5">
            <a:extLst>
              <a:ext uri="{FF2B5EF4-FFF2-40B4-BE49-F238E27FC236}">
                <a16:creationId xmlns:a16="http://schemas.microsoft.com/office/drawing/2014/main" id="{A4E6D450-AE88-4F74-A9E1-5555863EC7B8}"/>
              </a:ext>
            </a:extLst>
          </p:cNvPr>
          <p:cNvSpPr>
            <a:spLocks noGrp="1"/>
          </p:cNvSpPr>
          <p:nvPr>
            <p:ph type="body" sz="quarter" idx="13"/>
          </p:nvPr>
        </p:nvSpPr>
        <p:spPr>
          <a:xfrm>
            <a:off x="303945" y="558484"/>
            <a:ext cx="2630844" cy="608465"/>
          </a:xfrm>
        </p:spPr>
        <p:txBody>
          <a:bodyPr>
            <a:normAutofit/>
          </a:bodyPr>
          <a:lstStyle/>
          <a:p>
            <a:r>
              <a:rPr lang="en-US" dirty="0"/>
              <a:t>Bait Spill</a:t>
            </a:r>
          </a:p>
        </p:txBody>
      </p:sp>
      <p:sp>
        <p:nvSpPr>
          <p:cNvPr id="11" name="Rectangle 10">
            <a:extLst>
              <a:ext uri="{FF2B5EF4-FFF2-40B4-BE49-F238E27FC236}">
                <a16:creationId xmlns:a16="http://schemas.microsoft.com/office/drawing/2014/main" id="{A86A5544-481A-4810-B137-DF28CDEFC3FB}"/>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2655886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6FCBB63-FF4E-4831-BC00-E0655B8D6394}"/>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4161189015"/>
              </p:ext>
            </p:extLst>
          </p:nvPr>
        </p:nvGraphicFramePr>
        <p:xfrm>
          <a:off x="3397720" y="931860"/>
          <a:ext cx="8622088" cy="5440680"/>
        </p:xfrm>
        <a:graphic>
          <a:graphicData uri="http://schemas.openxmlformats.org/drawingml/2006/table">
            <a:tbl>
              <a:tblPr firstRow="1" bandRow="1">
                <a:tableStyleId>{2D5ABB26-0587-4C30-8999-92F81FD0307C}</a:tableStyleId>
              </a:tblPr>
              <a:tblGrid>
                <a:gridCol w="1091999">
                  <a:extLst>
                    <a:ext uri="{9D8B030D-6E8A-4147-A177-3AD203B41FA5}">
                      <a16:colId xmlns:a16="http://schemas.microsoft.com/office/drawing/2014/main" val="898633398"/>
                    </a:ext>
                  </a:extLst>
                </a:gridCol>
                <a:gridCol w="4078013">
                  <a:extLst>
                    <a:ext uri="{9D8B030D-6E8A-4147-A177-3AD203B41FA5}">
                      <a16:colId xmlns:a16="http://schemas.microsoft.com/office/drawing/2014/main" val="3036513718"/>
                    </a:ext>
                  </a:extLst>
                </a:gridCol>
                <a:gridCol w="3452076">
                  <a:extLst>
                    <a:ext uri="{9D8B030D-6E8A-4147-A177-3AD203B41FA5}">
                      <a16:colId xmlns:a16="http://schemas.microsoft.com/office/drawing/2014/main" val="3300581344"/>
                    </a:ext>
                  </a:extLst>
                </a:gridCol>
              </a:tblGrid>
              <a:tr h="260538">
                <a:tc>
                  <a:txBody>
                    <a:bodyPr/>
                    <a:lstStyle/>
                    <a:p>
                      <a:pPr algn="ctr"/>
                      <a:r>
                        <a:rPr lang="en-US" sz="1400" b="1" dirty="0">
                          <a:solidFill>
                            <a:srgbClr val="F1730C"/>
                          </a:solidFill>
                        </a:rPr>
                        <a:t>SCENARIO</a:t>
                      </a:r>
                    </a:p>
                  </a:txBody>
                  <a:tcPr anchor="ctr">
                    <a:lnB w="28575" cap="flat" cmpd="sng" algn="ctr">
                      <a:solidFill>
                        <a:srgbClr val="F1730C"/>
                      </a:solidFill>
                      <a:prstDash val="solid"/>
                      <a:round/>
                      <a:headEnd type="none" w="med" len="med"/>
                      <a:tailEnd type="none" w="med" len="med"/>
                    </a:lnB>
                  </a:tcPr>
                </a:tc>
                <a:tc>
                  <a:txBody>
                    <a:bodyPr/>
                    <a:lstStyle/>
                    <a:p>
                      <a:pPr algn="ctr"/>
                      <a:r>
                        <a:rPr lang="en-US" sz="1400" b="1" dirty="0">
                          <a:solidFill>
                            <a:srgbClr val="F1730C"/>
                          </a:solidFill>
                        </a:rPr>
                        <a:t>PRECAUTIONS</a:t>
                      </a:r>
                    </a:p>
                  </a:txBody>
                  <a:tcPr anchor="ctr">
                    <a:lnB w="28575" cap="flat" cmpd="sng" algn="ctr">
                      <a:solidFill>
                        <a:srgbClr val="F1730C"/>
                      </a:solidFill>
                      <a:prstDash val="solid"/>
                      <a:round/>
                      <a:headEnd type="none" w="med" len="med"/>
                      <a:tailEnd type="none" w="med" len="med"/>
                    </a:lnB>
                  </a:tcPr>
                </a:tc>
                <a:tc>
                  <a:txBody>
                    <a:bodyPr/>
                    <a:lstStyle/>
                    <a:p>
                      <a:pPr algn="ctr"/>
                      <a:r>
                        <a:rPr lang="en-US" sz="1400" b="1" dirty="0">
                          <a:solidFill>
                            <a:srgbClr val="F1730C"/>
                          </a:solidFill>
                        </a:rPr>
                        <a:t>RESPONSE</a:t>
                      </a:r>
                    </a:p>
                  </a:txBody>
                  <a:tcPr anchor="ctr">
                    <a:lnB w="28575" cap="flat" cmpd="sng" algn="ctr">
                      <a:solidFill>
                        <a:srgbClr val="F1730C"/>
                      </a:solidFill>
                      <a:prstDash val="solid"/>
                      <a:round/>
                      <a:headEnd type="none" w="med" len="med"/>
                      <a:tailEnd type="none" w="med" len="med"/>
                    </a:lnB>
                  </a:tcPr>
                </a:tc>
                <a:extLst>
                  <a:ext uri="{0D108BD9-81ED-4DB2-BD59-A6C34878D82A}">
                    <a16:rowId xmlns:a16="http://schemas.microsoft.com/office/drawing/2014/main" val="4148524262"/>
                  </a:ext>
                </a:extLst>
              </a:tr>
              <a:tr h="142828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1" kern="1200" dirty="0">
                          <a:solidFill>
                            <a:srgbClr val="007698"/>
                          </a:solidFill>
                          <a:effectLst/>
                        </a:rPr>
                        <a:t>Bait Enters Marine Environment</a:t>
                      </a:r>
                    </a:p>
                    <a:p>
                      <a:pPr algn="ctr"/>
                      <a:endParaRPr lang="en-US" sz="1100" b="1" dirty="0">
                        <a:solidFill>
                          <a:srgbClr val="007698"/>
                        </a:solidFill>
                      </a:endParaRPr>
                    </a:p>
                  </a:txBody>
                  <a:tcPr anchor="ctr">
                    <a:lnT w="28575"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solidFill>
                      <a:schemeClr val="accent1">
                        <a:lumMod val="20000"/>
                        <a:lumOff val="80000"/>
                      </a:schemeClr>
                    </a:solidFill>
                  </a:tcPr>
                </a:tc>
                <a:tc>
                  <a:txBody>
                    <a:bodyPr/>
                    <a:lstStyle/>
                    <a:p>
                      <a:pPr marL="171450" lvl="0" indent="-171450">
                        <a:buClr>
                          <a:srgbClr val="F1730C"/>
                        </a:buClr>
                        <a:buFont typeface="Arial" panose="020B0604020202020204" pitchFamily="34" charset="0"/>
                        <a:buChar char="•"/>
                      </a:pPr>
                      <a:r>
                        <a:rPr lang="en-US" sz="1100" dirty="0">
                          <a:effectLst/>
                        </a:rPr>
                        <a:t>Bait in secure water-resistant containers </a:t>
                      </a:r>
                    </a:p>
                    <a:p>
                      <a:pPr marL="171450" lvl="0" indent="-171450">
                        <a:buClr>
                          <a:srgbClr val="F1730C"/>
                        </a:buClr>
                        <a:buFont typeface="Arial" panose="020B0604020202020204" pitchFamily="34" charset="0"/>
                        <a:buChar char="•"/>
                      </a:pPr>
                      <a:r>
                        <a:rPr lang="en-US" sz="1100" dirty="0">
                          <a:effectLst/>
                        </a:rPr>
                        <a:t>Shipping only when sea conditions are suitable</a:t>
                      </a:r>
                    </a:p>
                    <a:p>
                      <a:pPr marL="171450" lvl="0" indent="-171450">
                        <a:buClr>
                          <a:srgbClr val="F1730C"/>
                        </a:buClr>
                        <a:buFont typeface="Arial" panose="020B0604020202020204" pitchFamily="34" charset="0"/>
                        <a:buChar char="•"/>
                      </a:pPr>
                      <a:r>
                        <a:rPr lang="en-US" sz="1100" dirty="0">
                          <a:effectLst/>
                        </a:rPr>
                        <a:t>Helo off loading only when conditions are suitable</a:t>
                      </a:r>
                    </a:p>
                    <a:p>
                      <a:pPr marL="171450" lvl="0" indent="-171450">
                        <a:buClr>
                          <a:srgbClr val="F1730C"/>
                        </a:buClr>
                        <a:buFont typeface="Arial" panose="020B0604020202020204" pitchFamily="34" charset="0"/>
                        <a:buChar char="•"/>
                      </a:pPr>
                      <a:r>
                        <a:rPr lang="en-US" sz="1100" dirty="0">
                          <a:effectLst/>
                        </a:rPr>
                        <a:t>Only one bait container airlifted at a time</a:t>
                      </a:r>
                    </a:p>
                    <a:p>
                      <a:pPr marL="171450" lvl="0" indent="-171450">
                        <a:buClr>
                          <a:srgbClr val="F1730C"/>
                        </a:buClr>
                        <a:buFont typeface="Arial" panose="020B0604020202020204" pitchFamily="34" charset="0"/>
                        <a:buChar char="•"/>
                      </a:pPr>
                      <a:r>
                        <a:rPr lang="en-US" sz="1100" dirty="0">
                          <a:effectLst/>
                        </a:rPr>
                        <a:t>Container attached by at least two straps that individually exceed maximum capacity limits of load</a:t>
                      </a:r>
                    </a:p>
                    <a:p>
                      <a:pPr marL="171450" lvl="0" indent="-171450">
                        <a:buClr>
                          <a:srgbClr val="F1730C"/>
                        </a:buClr>
                        <a:buFont typeface="Arial" panose="020B0604020202020204" pitchFamily="34" charset="0"/>
                        <a:buChar char="•"/>
                      </a:pPr>
                      <a:r>
                        <a:rPr lang="en-US" sz="1100" dirty="0">
                          <a:effectLst/>
                        </a:rPr>
                        <a:t>Aviation, maritime, and shipping regulations followed</a:t>
                      </a:r>
                    </a:p>
                    <a:p>
                      <a:pPr marL="171450" lvl="0" indent="-171450">
                        <a:buClr>
                          <a:srgbClr val="F1730C"/>
                        </a:buClr>
                        <a:buFont typeface="Arial" panose="020B0604020202020204" pitchFamily="34" charset="0"/>
                        <a:buChar char="•"/>
                      </a:pPr>
                      <a:r>
                        <a:rPr lang="en-US" sz="1100" kern="1200" dirty="0">
                          <a:effectLst/>
                        </a:rPr>
                        <a:t>Flight log maintained</a:t>
                      </a:r>
                      <a:endParaRPr lang="en-US" sz="1100" dirty="0"/>
                    </a:p>
                  </a:txBody>
                  <a:tcPr>
                    <a:lnT w="28575"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solidFill>
                      <a:schemeClr val="accent1">
                        <a:lumMod val="20000"/>
                        <a:lumOff val="80000"/>
                      </a:schemeClr>
                    </a:solidFill>
                  </a:tcPr>
                </a:tc>
                <a:tc>
                  <a:txBody>
                    <a:bodyPr/>
                    <a:lstStyle/>
                    <a:p>
                      <a:pPr marL="171450" lvl="0" indent="-171450">
                        <a:buClr>
                          <a:srgbClr val="F1730C"/>
                        </a:buClr>
                        <a:buFont typeface="Arial" panose="020B0604020202020204" pitchFamily="34" charset="0"/>
                        <a:buChar char="•"/>
                      </a:pPr>
                      <a:r>
                        <a:rPr lang="en-US" sz="1100" dirty="0">
                          <a:effectLst/>
                        </a:rPr>
                        <a:t>National Response Center and other Federal and State authorities notified immediately  </a:t>
                      </a:r>
                    </a:p>
                    <a:p>
                      <a:pPr marL="171450" lvl="0" indent="-171450">
                        <a:buClr>
                          <a:srgbClr val="F1730C"/>
                        </a:buClr>
                        <a:buFont typeface="Arial" panose="020B0604020202020204" pitchFamily="34" charset="0"/>
                        <a:buChar char="•"/>
                      </a:pPr>
                      <a:r>
                        <a:rPr lang="en-US" sz="1100" kern="1200" dirty="0">
                          <a:effectLst/>
                        </a:rPr>
                        <a:t>All possible attempts made to determine a safe and feasible way to recover the bait container(s)</a:t>
                      </a:r>
                    </a:p>
                    <a:p>
                      <a:pPr marL="171450" lvl="0" indent="-171450">
                        <a:buClr>
                          <a:srgbClr val="F1730C"/>
                        </a:buClr>
                        <a:buFont typeface="Arial" panose="020B0604020202020204" pitchFamily="34" charset="0"/>
                        <a:buChar char="•"/>
                      </a:pPr>
                      <a:r>
                        <a:rPr lang="en-US" sz="1100" dirty="0">
                          <a:effectLst/>
                        </a:rPr>
                        <a:t>USFWS staff document the coordinates of spill and support response authorities to recover lost </a:t>
                      </a:r>
                      <a:r>
                        <a:rPr lang="en-US" sz="1100" kern="1200" dirty="0">
                          <a:effectLst/>
                        </a:rPr>
                        <a:t>container(s)</a:t>
                      </a:r>
                      <a:r>
                        <a:rPr lang="en-US" sz="1100" dirty="0">
                          <a:effectLst/>
                        </a:rPr>
                        <a:t>  </a:t>
                      </a:r>
                    </a:p>
                    <a:p>
                      <a:pPr marL="171450" lvl="0" indent="-171450">
                        <a:buClr>
                          <a:srgbClr val="F1730C"/>
                        </a:buClr>
                        <a:buFont typeface="Arial" panose="020B0604020202020204" pitchFamily="34" charset="0"/>
                        <a:buChar char="•"/>
                      </a:pPr>
                      <a:r>
                        <a:rPr lang="en-US" sz="1100" dirty="0">
                          <a:effectLst/>
                        </a:rPr>
                        <a:t>Spill kits carried onboard vessels transporting bait</a:t>
                      </a:r>
                      <a:endParaRPr lang="en-US" sz="1100" dirty="0"/>
                    </a:p>
                  </a:txBody>
                  <a:tcPr>
                    <a:lnT w="28575"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3158275415"/>
                  </a:ext>
                </a:extLst>
              </a:tr>
              <a:tr h="142828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1" kern="1200" dirty="0">
                          <a:solidFill>
                            <a:srgbClr val="007698"/>
                          </a:solidFill>
                          <a:effectLst/>
                        </a:rPr>
                        <a:t>Bait- Spreading Bucket Lost into Marine Environment</a:t>
                      </a:r>
                    </a:p>
                    <a:p>
                      <a:pPr algn="ctr"/>
                      <a:endParaRPr lang="en-US" sz="1100" b="1" dirty="0">
                        <a:solidFill>
                          <a:srgbClr val="007698"/>
                        </a:solidFill>
                      </a:endParaRPr>
                    </a:p>
                  </a:txBody>
                  <a:tcPr anchor="ct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tc>
                  <a:txBody>
                    <a:bodyPr/>
                    <a:lstStyle/>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kern="1200" dirty="0">
                          <a:effectLst/>
                        </a:rPr>
                        <a:t>Spreader bucket not loaded over capacity</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kern="1200" dirty="0">
                          <a:effectLst/>
                        </a:rPr>
                        <a:t>Helo not loaded over capacity</a:t>
                      </a:r>
                    </a:p>
                    <a:p>
                      <a:pPr marL="171450" lvl="0" indent="-171450">
                        <a:buClr>
                          <a:srgbClr val="F1730C"/>
                        </a:buClr>
                        <a:buFont typeface="Arial" panose="020B0604020202020204" pitchFamily="34" charset="0"/>
                        <a:buChar char="•"/>
                      </a:pPr>
                      <a:r>
                        <a:rPr lang="en-US" sz="1100" dirty="0">
                          <a:effectLst/>
                        </a:rPr>
                        <a:t>Aerial bait spread only when conditions are suitable </a:t>
                      </a:r>
                    </a:p>
                    <a:p>
                      <a:pPr marL="171450" lvl="0" indent="-171450">
                        <a:buClr>
                          <a:srgbClr val="F1730C"/>
                        </a:buClr>
                        <a:buFont typeface="Arial" panose="020B0604020202020204" pitchFamily="34" charset="0"/>
                        <a:buChar char="•"/>
                      </a:pPr>
                      <a:r>
                        <a:rPr lang="en-US" sz="1100" dirty="0">
                          <a:effectLst/>
                        </a:rPr>
                        <a:t>Experienced pilot</a:t>
                      </a:r>
                    </a:p>
                    <a:p>
                      <a:pPr marL="171450" lvl="0" indent="-171450">
                        <a:buClr>
                          <a:srgbClr val="F1730C"/>
                        </a:buClr>
                        <a:buFont typeface="Arial" panose="020B0604020202020204" pitchFamily="34" charset="0"/>
                        <a:buChar char="•"/>
                      </a:pPr>
                      <a:r>
                        <a:rPr lang="en-US" sz="1100" dirty="0">
                          <a:effectLst/>
                        </a:rPr>
                        <a:t>Helo remains within 200 m of land</a:t>
                      </a:r>
                    </a:p>
                    <a:p>
                      <a:pPr marL="171450" lvl="0" indent="-171450">
                        <a:buClr>
                          <a:srgbClr val="F1730C"/>
                        </a:buClr>
                        <a:buFont typeface="Arial" panose="020B0604020202020204" pitchFamily="34" charset="0"/>
                        <a:buChar char="•"/>
                      </a:pPr>
                      <a:r>
                        <a:rPr lang="en-US" sz="1100" dirty="0">
                          <a:effectLst/>
                        </a:rPr>
                        <a:t>Bucket attached by at least two straps that individually exceed maximum capacity limits of load</a:t>
                      </a:r>
                    </a:p>
                    <a:p>
                      <a:pPr marL="171450" lvl="0" indent="-171450">
                        <a:buClr>
                          <a:srgbClr val="F1730C"/>
                        </a:buClr>
                        <a:buFont typeface="Arial" panose="020B0604020202020204" pitchFamily="34" charset="0"/>
                        <a:buChar char="•"/>
                      </a:pPr>
                      <a:r>
                        <a:rPr lang="en-US" sz="1100" dirty="0">
                          <a:effectLst/>
                        </a:rPr>
                        <a:t>Aviation regulations followed</a:t>
                      </a:r>
                    </a:p>
                    <a:p>
                      <a:pPr marL="171450" lvl="0" indent="-171450">
                        <a:buClr>
                          <a:srgbClr val="F1730C"/>
                        </a:buClr>
                        <a:buFont typeface="Arial" panose="020B0604020202020204" pitchFamily="34" charset="0"/>
                        <a:buChar char="•"/>
                      </a:pPr>
                      <a:r>
                        <a:rPr lang="en-US" sz="1100" kern="1200" dirty="0">
                          <a:effectLst/>
                        </a:rPr>
                        <a:t>Flight log maintained</a:t>
                      </a:r>
                      <a:endParaRPr lang="en-US" sz="1100" kern="1200" dirty="0">
                        <a:solidFill>
                          <a:schemeClr val="dk1"/>
                        </a:solidFill>
                        <a:effectLst/>
                        <a:latin typeface="+mn-lt"/>
                        <a:ea typeface="+mn-ea"/>
                        <a:cs typeface="+mn-cs"/>
                      </a:endParaRPr>
                    </a:p>
                  </a:txBody>
                  <a:tcP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tc>
                  <a:txBody>
                    <a:bodyPr/>
                    <a:lstStyle/>
                    <a:p>
                      <a:pPr marL="171450" lvl="0" indent="-171450">
                        <a:buClr>
                          <a:srgbClr val="F1730C"/>
                        </a:buClr>
                        <a:buFont typeface="Arial" panose="020B0604020202020204" pitchFamily="34" charset="0"/>
                        <a:buChar char="•"/>
                      </a:pPr>
                      <a:r>
                        <a:rPr lang="en-US" sz="1100" dirty="0">
                          <a:effectLst/>
                        </a:rPr>
                        <a:t>National Response Center and other Federal and State authorities notified immediately  </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dirty="0">
                          <a:effectLst/>
                        </a:rPr>
                        <a:t>USFWS staff document the coordinates of spill and support response authorities to recover lost bucket and any uncontained bait  </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dirty="0">
                          <a:effectLst/>
                        </a:rPr>
                        <a:t>Spill kits carried onboard vessels transporting bait</a:t>
                      </a:r>
                      <a:endParaRPr lang="en-US" sz="1100" dirty="0"/>
                    </a:p>
                  </a:txBody>
                  <a:tcP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extLst>
                  <a:ext uri="{0D108BD9-81ED-4DB2-BD59-A6C34878D82A}">
                    <a16:rowId xmlns:a16="http://schemas.microsoft.com/office/drawing/2014/main" val="3169108158"/>
                  </a:ext>
                </a:extLst>
              </a:tr>
              <a:tr h="156372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1" kern="1200" dirty="0">
                          <a:solidFill>
                            <a:srgbClr val="007698"/>
                          </a:solidFill>
                          <a:effectLst/>
                        </a:rPr>
                        <a:t>Bait- Spreading Bucket Spilled into Terrestrial Environment</a:t>
                      </a:r>
                    </a:p>
                    <a:p>
                      <a:pPr algn="ctr"/>
                      <a:endParaRPr lang="en-US" sz="1100" b="1" dirty="0">
                        <a:solidFill>
                          <a:srgbClr val="007698"/>
                        </a:solidFill>
                      </a:endParaRPr>
                    </a:p>
                  </a:txBody>
                  <a:tcPr anchor="ctr">
                    <a:lnT w="12700" cap="flat" cmpd="sng" algn="ctr">
                      <a:solidFill>
                        <a:schemeClr val="bg1">
                          <a:lumMod val="65000"/>
                        </a:schemeClr>
                      </a:solidFill>
                      <a:prstDash val="sysDot"/>
                      <a:round/>
                      <a:headEnd type="none" w="med" len="med"/>
                      <a:tailEnd type="none" w="med" len="med"/>
                    </a:lnT>
                    <a:lnB w="28575" cap="flat" cmpd="sng" algn="ctr">
                      <a:solidFill>
                        <a:srgbClr val="F1730C"/>
                      </a:solidFill>
                      <a:prstDash val="solid"/>
                      <a:round/>
                      <a:headEnd type="none" w="med" len="med"/>
                      <a:tailEnd type="none" w="med" len="med"/>
                    </a:lnB>
                    <a:solidFill>
                      <a:schemeClr val="accent1">
                        <a:lumMod val="20000"/>
                        <a:lumOff val="80000"/>
                      </a:schemeClr>
                    </a:solidFill>
                  </a:tcPr>
                </a:tc>
                <a:tc>
                  <a:txBody>
                    <a:bodyPr/>
                    <a:lstStyle/>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kern="1200" dirty="0">
                          <a:effectLst/>
                        </a:rPr>
                        <a:t>Spreader bucket not loaded over capacity</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kern="1200" dirty="0">
                          <a:effectLst/>
                        </a:rPr>
                        <a:t>Helo not loaded over capacity</a:t>
                      </a:r>
                    </a:p>
                    <a:p>
                      <a:pPr marL="171450" lvl="0" indent="-171450">
                        <a:buClr>
                          <a:srgbClr val="F1730C"/>
                        </a:buClr>
                        <a:buFont typeface="Arial" panose="020B0604020202020204" pitchFamily="34" charset="0"/>
                        <a:buChar char="•"/>
                      </a:pPr>
                      <a:r>
                        <a:rPr lang="en-US" sz="1100" dirty="0">
                          <a:effectLst/>
                        </a:rPr>
                        <a:t>Containers placed on stable, flat surfaces</a:t>
                      </a:r>
                    </a:p>
                    <a:p>
                      <a:pPr marL="171450" lvl="0" indent="-171450">
                        <a:buClr>
                          <a:srgbClr val="F1730C"/>
                        </a:buClr>
                        <a:buFont typeface="Arial" panose="020B0604020202020204" pitchFamily="34" charset="0"/>
                        <a:buChar char="•"/>
                      </a:pPr>
                      <a:r>
                        <a:rPr lang="en-US" sz="1100" dirty="0">
                          <a:effectLst/>
                        </a:rPr>
                        <a:t>Sufficient number of personnel used</a:t>
                      </a:r>
                    </a:p>
                    <a:p>
                      <a:pPr marL="171450" lvl="0" indent="-171450">
                        <a:buClr>
                          <a:srgbClr val="F1730C"/>
                        </a:buClr>
                        <a:buFont typeface="Arial" panose="020B0604020202020204" pitchFamily="34" charset="0"/>
                        <a:buChar char="•"/>
                      </a:pPr>
                      <a:r>
                        <a:rPr lang="en-US" sz="1100" dirty="0">
                          <a:effectLst/>
                        </a:rPr>
                        <a:t>Aerial bait spread only when conditions are suitable </a:t>
                      </a:r>
                    </a:p>
                    <a:p>
                      <a:pPr marL="171450" lvl="0" indent="-171450">
                        <a:buClr>
                          <a:srgbClr val="F1730C"/>
                        </a:buClr>
                        <a:buFont typeface="Arial" panose="020B0604020202020204" pitchFamily="34" charset="0"/>
                        <a:buChar char="•"/>
                      </a:pPr>
                      <a:r>
                        <a:rPr lang="en-US" sz="1100" dirty="0">
                          <a:effectLst/>
                        </a:rPr>
                        <a:t>Experienced pilot</a:t>
                      </a:r>
                    </a:p>
                    <a:p>
                      <a:pPr marL="171450" lvl="0" indent="-171450">
                        <a:buClr>
                          <a:srgbClr val="F1730C"/>
                        </a:buClr>
                        <a:buFont typeface="Arial" panose="020B0604020202020204" pitchFamily="34" charset="0"/>
                        <a:buChar char="•"/>
                      </a:pPr>
                      <a:r>
                        <a:rPr lang="en-US" sz="1100" dirty="0">
                          <a:effectLst/>
                        </a:rPr>
                        <a:t>Bucket attached by at least two straps that individually exceed maximum capacity limits of load</a:t>
                      </a:r>
                    </a:p>
                    <a:p>
                      <a:pPr marL="171450" lvl="0" indent="-171450">
                        <a:buClr>
                          <a:srgbClr val="F1730C"/>
                        </a:buClr>
                        <a:buFont typeface="Arial" panose="020B0604020202020204" pitchFamily="34" charset="0"/>
                        <a:buChar char="•"/>
                      </a:pPr>
                      <a:r>
                        <a:rPr lang="en-US" sz="1100" dirty="0">
                          <a:effectLst/>
                        </a:rPr>
                        <a:t>Aviation regulations followed</a:t>
                      </a:r>
                    </a:p>
                    <a:p>
                      <a:pPr marL="171450" lvl="0" indent="-171450">
                        <a:buClr>
                          <a:srgbClr val="F1730C"/>
                        </a:buClr>
                        <a:buFont typeface="Arial" panose="020B0604020202020204" pitchFamily="34" charset="0"/>
                        <a:buChar char="•"/>
                      </a:pPr>
                      <a:r>
                        <a:rPr lang="en-US" sz="1100" kern="1200" dirty="0">
                          <a:effectLst/>
                        </a:rPr>
                        <a:t>Flight log maintained</a:t>
                      </a:r>
                      <a:endParaRPr lang="en-US" sz="1100" kern="1200" dirty="0">
                        <a:solidFill>
                          <a:schemeClr val="dk1"/>
                        </a:solidFill>
                        <a:effectLst/>
                        <a:latin typeface="+mn-lt"/>
                        <a:ea typeface="+mn-ea"/>
                        <a:cs typeface="+mn-cs"/>
                      </a:endParaRPr>
                    </a:p>
                  </a:txBody>
                  <a:tcPr>
                    <a:lnT w="12700" cap="flat" cmpd="sng" algn="ctr">
                      <a:solidFill>
                        <a:schemeClr val="bg1">
                          <a:lumMod val="65000"/>
                        </a:schemeClr>
                      </a:solidFill>
                      <a:prstDash val="sysDot"/>
                      <a:round/>
                      <a:headEnd type="none" w="med" len="med"/>
                      <a:tailEnd type="none" w="med" len="med"/>
                    </a:lnT>
                    <a:lnB w="28575" cap="flat" cmpd="sng" algn="ctr">
                      <a:solidFill>
                        <a:srgbClr val="F1730C"/>
                      </a:solidFill>
                      <a:prstDash val="solid"/>
                      <a:round/>
                      <a:headEnd type="none" w="med" len="med"/>
                      <a:tailEnd type="none" w="med" len="med"/>
                    </a:lnB>
                    <a:solidFill>
                      <a:schemeClr val="accent1">
                        <a:lumMod val="20000"/>
                        <a:lumOff val="80000"/>
                      </a:schemeClr>
                    </a:solidFill>
                  </a:tcPr>
                </a:tc>
                <a:tc>
                  <a:txBody>
                    <a:bodyPr/>
                    <a:lstStyle/>
                    <a:p>
                      <a:pPr marL="171450" lvl="0" indent="-171450">
                        <a:buClr>
                          <a:srgbClr val="F1730C"/>
                        </a:buClr>
                        <a:buFont typeface="Arial" panose="020B0604020202020204" pitchFamily="34" charset="0"/>
                        <a:buChar char="•"/>
                      </a:pPr>
                      <a:r>
                        <a:rPr lang="en-US" sz="1100" dirty="0">
                          <a:effectLst/>
                        </a:rPr>
                        <a:t>USFWS staff document spill location and initiate bait recovery  </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dirty="0">
                          <a:effectLst/>
                        </a:rPr>
                        <a:t>Spill kit available on Southeast Farallon Island </a:t>
                      </a:r>
                      <a:endParaRPr lang="en-US" sz="1100" dirty="0"/>
                    </a:p>
                    <a:p>
                      <a:pPr marL="171450" lvl="0" indent="-171450">
                        <a:buClr>
                          <a:srgbClr val="F1730C"/>
                        </a:buClr>
                        <a:buFont typeface="Arial" panose="020B0604020202020204" pitchFamily="34" charset="0"/>
                        <a:buChar char="•"/>
                      </a:pPr>
                      <a:endParaRPr lang="en-US" sz="1100" dirty="0">
                        <a:effectLst/>
                      </a:endParaRPr>
                    </a:p>
                    <a:p>
                      <a:pPr marL="171450" indent="-171450">
                        <a:buClr>
                          <a:srgbClr val="F1730C"/>
                        </a:buClr>
                        <a:buFont typeface="Arial" panose="020B0604020202020204" pitchFamily="34" charset="0"/>
                        <a:buChar char="•"/>
                      </a:pPr>
                      <a:endParaRPr lang="en-US" sz="1100" dirty="0"/>
                    </a:p>
                  </a:txBody>
                  <a:tcPr>
                    <a:lnT w="12700" cap="flat" cmpd="sng" algn="ctr">
                      <a:solidFill>
                        <a:schemeClr val="bg1">
                          <a:lumMod val="65000"/>
                        </a:schemeClr>
                      </a:solidFill>
                      <a:prstDash val="sysDot"/>
                      <a:round/>
                      <a:headEnd type="none" w="med" len="med"/>
                      <a:tailEnd type="none" w="med" len="med"/>
                    </a:lnT>
                    <a:lnB w="28575" cap="flat" cmpd="sng" algn="ctr">
                      <a:solidFill>
                        <a:srgbClr val="F1730C"/>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3047166639"/>
                  </a:ext>
                </a:extLst>
              </a:tr>
            </a:tbl>
          </a:graphicData>
        </a:graphic>
      </p:graphicFrame>
      <p:pic>
        <p:nvPicPr>
          <p:cNvPr id="10" name="Picture 9">
            <a:extLst>
              <a:ext uri="{FF2B5EF4-FFF2-40B4-BE49-F238E27FC236}">
                <a16:creationId xmlns:a16="http://schemas.microsoft.com/office/drawing/2014/main" id="{36C0D8FA-875C-46A5-A6ED-AECD2047FE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3614" y="3308447"/>
            <a:ext cx="2177666" cy="2852910"/>
          </a:xfrm>
          <a:prstGeom prst="rect">
            <a:avLst/>
          </a:prstGeom>
          <a:ln w="25400">
            <a:solidFill>
              <a:schemeClr val="bg1"/>
            </a:solidFill>
          </a:ln>
        </p:spPr>
      </p:pic>
      <p:pic>
        <p:nvPicPr>
          <p:cNvPr id="11" name="Picture 10">
            <a:extLst>
              <a:ext uri="{FF2B5EF4-FFF2-40B4-BE49-F238E27FC236}">
                <a16:creationId xmlns:a16="http://schemas.microsoft.com/office/drawing/2014/main" id="{02646165-67BD-424F-ADB1-CEEBE6DF2BA0}"/>
              </a:ext>
            </a:extLst>
          </p:cNvPr>
          <p:cNvPicPr>
            <a:picLocks noChangeAspect="1"/>
          </p:cNvPicPr>
          <p:nvPr/>
        </p:nvPicPr>
        <p:blipFill>
          <a:blip r:embed="rId4"/>
          <a:stretch>
            <a:fillRect/>
          </a:stretch>
        </p:blipFill>
        <p:spPr>
          <a:xfrm>
            <a:off x="443614" y="1647473"/>
            <a:ext cx="2177666" cy="1636329"/>
          </a:xfrm>
          <a:prstGeom prst="rect">
            <a:avLst/>
          </a:prstGeom>
          <a:ln w="25400">
            <a:solidFill>
              <a:schemeClr val="bg1"/>
            </a:solidFill>
          </a:ln>
        </p:spPr>
      </p:pic>
      <p:sp>
        <p:nvSpPr>
          <p:cNvPr id="4" name="Slide Number Placeholder 3">
            <a:extLst>
              <a:ext uri="{FF2B5EF4-FFF2-40B4-BE49-F238E27FC236}">
                <a16:creationId xmlns:a16="http://schemas.microsoft.com/office/drawing/2014/main" id="{04A53AFA-F98E-491C-A7E3-3C63545FE85E}"/>
              </a:ext>
            </a:extLst>
          </p:cNvPr>
          <p:cNvSpPr>
            <a:spLocks noGrp="1"/>
          </p:cNvSpPr>
          <p:nvPr>
            <p:ph type="sldNum" sz="quarter" idx="4294967295"/>
          </p:nvPr>
        </p:nvSpPr>
        <p:spPr>
          <a:xfrm>
            <a:off x="9448800" y="6356350"/>
            <a:ext cx="2743200" cy="365125"/>
          </a:xfrm>
        </p:spPr>
        <p:txBody>
          <a:bodyPr/>
          <a:lstStyle/>
          <a:p>
            <a:fld id="{FFF42332-FF45-4C7B-82E2-E06EB7787F7D}" type="slidenum">
              <a:rPr lang="en-US" smtClean="0"/>
              <a:t>57</a:t>
            </a:fld>
            <a:endParaRPr lang="en-US" dirty="0"/>
          </a:p>
        </p:txBody>
      </p:sp>
      <p:sp>
        <p:nvSpPr>
          <p:cNvPr id="13" name="Text Placeholder 5">
            <a:extLst>
              <a:ext uri="{FF2B5EF4-FFF2-40B4-BE49-F238E27FC236}">
                <a16:creationId xmlns:a16="http://schemas.microsoft.com/office/drawing/2014/main" id="{5217318D-ABC8-495E-BD15-857814D0F1BC}"/>
              </a:ext>
            </a:extLst>
          </p:cNvPr>
          <p:cNvSpPr>
            <a:spLocks noGrp="1"/>
          </p:cNvSpPr>
          <p:nvPr>
            <p:ph type="body" sz="quarter" idx="13"/>
          </p:nvPr>
        </p:nvSpPr>
        <p:spPr>
          <a:xfrm>
            <a:off x="303945" y="558484"/>
            <a:ext cx="2630844" cy="608465"/>
          </a:xfrm>
        </p:spPr>
        <p:txBody>
          <a:bodyPr>
            <a:normAutofit/>
          </a:bodyPr>
          <a:lstStyle/>
          <a:p>
            <a:r>
              <a:rPr lang="en-US" dirty="0"/>
              <a:t>Bait Spill</a:t>
            </a:r>
          </a:p>
        </p:txBody>
      </p:sp>
      <p:sp>
        <p:nvSpPr>
          <p:cNvPr id="15" name="Rectangle 14">
            <a:extLst>
              <a:ext uri="{FF2B5EF4-FFF2-40B4-BE49-F238E27FC236}">
                <a16:creationId xmlns:a16="http://schemas.microsoft.com/office/drawing/2014/main" id="{26BB533A-436F-465A-8993-C598F66E5DB1}"/>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8197969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184EAB63-474D-498B-8C3C-76C3ADE92B35}"/>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erson standing on a rock&#10;&#10;Description automatically generated">
            <a:extLst>
              <a:ext uri="{FF2B5EF4-FFF2-40B4-BE49-F238E27FC236}">
                <a16:creationId xmlns:a16="http://schemas.microsoft.com/office/drawing/2014/main" id="{C8736FEE-1DCA-4DB2-BCB6-AB5A6FA86C6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2249" t="2473" r="7646"/>
          <a:stretch/>
        </p:blipFill>
        <p:spPr>
          <a:xfrm rot="5400000">
            <a:off x="480059" y="3396671"/>
            <a:ext cx="2087879" cy="3048001"/>
          </a:xfrm>
          <a:prstGeom prst="rect">
            <a:avLst/>
          </a:prstGeom>
        </p:spPr>
      </p:pic>
      <p:sp>
        <p:nvSpPr>
          <p:cNvPr id="5" name="Text Placeholder 5">
            <a:extLst>
              <a:ext uri="{FF2B5EF4-FFF2-40B4-BE49-F238E27FC236}">
                <a16:creationId xmlns:a16="http://schemas.microsoft.com/office/drawing/2014/main" id="{44A380C4-1550-4405-98E9-B98BAD31A398}"/>
              </a:ext>
            </a:extLst>
          </p:cNvPr>
          <p:cNvSpPr>
            <a:spLocks noGrp="1"/>
          </p:cNvSpPr>
          <p:nvPr>
            <p:ph type="body" sz="quarter" idx="13"/>
          </p:nvPr>
        </p:nvSpPr>
        <p:spPr>
          <a:xfrm>
            <a:off x="303945" y="558484"/>
            <a:ext cx="2457005" cy="2739881"/>
          </a:xfrm>
        </p:spPr>
        <p:txBody>
          <a:bodyPr>
            <a:normAutofit/>
          </a:bodyPr>
          <a:lstStyle/>
          <a:p>
            <a:r>
              <a:rPr lang="en-US" sz="3000" dirty="0"/>
              <a:t>Nontarget Impact Scenarios</a:t>
            </a:r>
          </a:p>
        </p:txBody>
      </p:sp>
      <p:sp>
        <p:nvSpPr>
          <p:cNvPr id="6" name="TextBox 5">
            <a:extLst>
              <a:ext uri="{FF2B5EF4-FFF2-40B4-BE49-F238E27FC236}">
                <a16:creationId xmlns:a16="http://schemas.microsoft.com/office/drawing/2014/main" id="{BB151067-B00D-4D8B-B057-8138C73557FA}"/>
              </a:ext>
            </a:extLst>
          </p:cNvPr>
          <p:cNvSpPr txBox="1"/>
          <p:nvPr/>
        </p:nvSpPr>
        <p:spPr>
          <a:xfrm>
            <a:off x="3675350" y="3406923"/>
            <a:ext cx="8091336" cy="784830"/>
          </a:xfrm>
          <a:prstGeom prst="rect">
            <a:avLst/>
          </a:prstGeom>
          <a:noFill/>
        </p:spPr>
        <p:txBody>
          <a:bodyPr wrap="square" rtlCol="0">
            <a:spAutoFit/>
          </a:bodyPr>
          <a:lstStyle/>
          <a:p>
            <a:r>
              <a:rPr lang="en-US" sz="2800" dirty="0">
                <a:solidFill>
                  <a:srgbClr val="007698"/>
                </a:solidFill>
                <a:latin typeface="Century Expanded LT Std" panose="02040604060705020304" pitchFamily="18" charset="0"/>
              </a:rPr>
              <a:t>Scenario 2</a:t>
            </a:r>
          </a:p>
          <a:p>
            <a:r>
              <a:rPr lang="en-US" sz="1700" dirty="0">
                <a:solidFill>
                  <a:srgbClr val="007698"/>
                </a:solidFill>
              </a:rPr>
              <a:t>Hazing effectiveness declines after bait application (1</a:t>
            </a:r>
            <a:r>
              <a:rPr lang="en-US" sz="1700" baseline="30000" dirty="0">
                <a:solidFill>
                  <a:srgbClr val="007698"/>
                </a:solidFill>
              </a:rPr>
              <a:t>st</a:t>
            </a:r>
            <a:r>
              <a:rPr lang="en-US" sz="1700" dirty="0">
                <a:solidFill>
                  <a:srgbClr val="007698"/>
                </a:solidFill>
              </a:rPr>
              <a:t> or 2</a:t>
            </a:r>
            <a:r>
              <a:rPr lang="en-US" sz="1700" baseline="30000" dirty="0">
                <a:solidFill>
                  <a:srgbClr val="007698"/>
                </a:solidFill>
              </a:rPr>
              <a:t>nd</a:t>
            </a:r>
            <a:r>
              <a:rPr lang="en-US" sz="1700" dirty="0">
                <a:solidFill>
                  <a:srgbClr val="007698"/>
                </a:solidFill>
              </a:rPr>
              <a:t> application)</a:t>
            </a:r>
          </a:p>
        </p:txBody>
      </p:sp>
      <p:graphicFrame>
        <p:nvGraphicFramePr>
          <p:cNvPr id="7" name="Table 6">
            <a:extLst>
              <a:ext uri="{FF2B5EF4-FFF2-40B4-BE49-F238E27FC236}">
                <a16:creationId xmlns:a16="http://schemas.microsoft.com/office/drawing/2014/main" id="{6FC06369-E7FB-4DD0-952D-DB1866869E07}"/>
              </a:ext>
            </a:extLst>
          </p:cNvPr>
          <p:cNvGraphicFramePr>
            <a:graphicFrameLocks noGrp="1"/>
          </p:cNvGraphicFramePr>
          <p:nvPr>
            <p:extLst>
              <p:ext uri="{D42A27DB-BD31-4B8C-83A1-F6EECF244321}">
                <p14:modId xmlns:p14="http://schemas.microsoft.com/office/powerpoint/2010/main" val="2152188418"/>
              </p:ext>
            </p:extLst>
          </p:nvPr>
        </p:nvGraphicFramePr>
        <p:xfrm>
          <a:off x="3675350" y="1336543"/>
          <a:ext cx="8011553" cy="1722120"/>
        </p:xfrm>
        <a:graphic>
          <a:graphicData uri="http://schemas.openxmlformats.org/drawingml/2006/table">
            <a:tbl>
              <a:tblPr/>
              <a:tblGrid>
                <a:gridCol w="3683393">
                  <a:extLst>
                    <a:ext uri="{9D8B030D-6E8A-4147-A177-3AD203B41FA5}">
                      <a16:colId xmlns:a16="http://schemas.microsoft.com/office/drawing/2014/main" val="968714020"/>
                    </a:ext>
                  </a:extLst>
                </a:gridCol>
                <a:gridCol w="609600">
                  <a:extLst>
                    <a:ext uri="{9D8B030D-6E8A-4147-A177-3AD203B41FA5}">
                      <a16:colId xmlns:a16="http://schemas.microsoft.com/office/drawing/2014/main" val="1518868245"/>
                    </a:ext>
                  </a:extLst>
                </a:gridCol>
                <a:gridCol w="3718560">
                  <a:extLst>
                    <a:ext uri="{9D8B030D-6E8A-4147-A177-3AD203B41FA5}">
                      <a16:colId xmlns:a16="http://schemas.microsoft.com/office/drawing/2014/main" val="1101214084"/>
                    </a:ext>
                  </a:extLst>
                </a:gridCol>
              </a:tblGrid>
              <a:tr h="81278">
                <a:tc>
                  <a:txBody>
                    <a:bodyPr/>
                    <a:lstStyle/>
                    <a:p>
                      <a:pPr algn="l" fontAlgn="b"/>
                      <a:r>
                        <a:rPr lang="en-US" sz="1400" b="1" i="0" u="none" strike="noStrike" dirty="0">
                          <a:solidFill>
                            <a:srgbClr val="F1730C"/>
                          </a:solidFill>
                          <a:effectLst/>
                          <a:latin typeface="+mn-lt"/>
                        </a:rPr>
                        <a:t>Potential Triggers</a:t>
                      </a:r>
                    </a:p>
                  </a:txBody>
                  <a:tcPr marB="0" anchor="b">
                    <a:lnL>
                      <a:noFill/>
                    </a:lnL>
                    <a:lnR>
                      <a:noFill/>
                    </a:lnR>
                    <a:lnT>
                      <a:noFill/>
                    </a:lnT>
                    <a:lnB w="12700" cap="flat" cmpd="sng" algn="ctr">
                      <a:solidFill>
                        <a:srgbClr val="F1730C"/>
                      </a:solidFill>
                      <a:prstDash val="solid"/>
                      <a:round/>
                      <a:headEnd type="none" w="med" len="med"/>
                      <a:tailEnd type="none" w="med" len="med"/>
                    </a:lnB>
                  </a:tcPr>
                </a:tc>
                <a:tc>
                  <a:txBody>
                    <a:bodyPr/>
                    <a:lstStyle/>
                    <a:p>
                      <a:pPr algn="l" fontAlgn="b"/>
                      <a:endParaRPr lang="en-US" sz="1400" b="0" i="0" u="none" strike="noStrike" dirty="0">
                        <a:solidFill>
                          <a:srgbClr val="F1730C"/>
                        </a:solidFill>
                        <a:effectLst/>
                        <a:latin typeface="+mn-lt"/>
                      </a:endParaRPr>
                    </a:p>
                  </a:txBody>
                  <a:tcPr marB="0" anchor="b">
                    <a:lnL>
                      <a:noFill/>
                    </a:lnL>
                    <a:lnR>
                      <a:noFill/>
                    </a:lnR>
                    <a:lnT>
                      <a:noFill/>
                    </a:lnT>
                    <a:lnB>
                      <a:noFill/>
                    </a:lnB>
                  </a:tcPr>
                </a:tc>
                <a:tc>
                  <a:txBody>
                    <a:bodyPr/>
                    <a:lstStyle/>
                    <a:p>
                      <a:pPr algn="l" fontAlgn="b"/>
                      <a:r>
                        <a:rPr lang="en-US" sz="1400" b="1" i="0" u="none" strike="noStrike" dirty="0">
                          <a:solidFill>
                            <a:srgbClr val="F1730C"/>
                          </a:solidFill>
                          <a:effectLst/>
                          <a:latin typeface="+mn-lt"/>
                          <a:cs typeface="Times New Roman" panose="02020603050405020304" pitchFamily="18" charset="0"/>
                        </a:rPr>
                        <a:t>Potential Response</a:t>
                      </a:r>
                      <a:endParaRPr lang="en-US" sz="1400" b="1" i="0" u="none" strike="noStrike" dirty="0">
                        <a:solidFill>
                          <a:srgbClr val="F1730C"/>
                        </a:solidFill>
                        <a:effectLst/>
                        <a:latin typeface="+mn-lt"/>
                      </a:endParaRPr>
                    </a:p>
                  </a:txBody>
                  <a:tcPr marB="0" anchor="b">
                    <a:lnL>
                      <a:noFill/>
                    </a:lnL>
                    <a:lnR>
                      <a:noFill/>
                    </a:lnR>
                    <a:lnT>
                      <a:noFill/>
                    </a:lnT>
                    <a:lnB w="12700" cap="flat" cmpd="sng" algn="ctr">
                      <a:solidFill>
                        <a:srgbClr val="F1730C"/>
                      </a:solidFill>
                      <a:prstDash val="solid"/>
                      <a:round/>
                      <a:headEnd type="none" w="med" len="med"/>
                      <a:tailEnd type="none" w="med" len="med"/>
                    </a:lnB>
                  </a:tcPr>
                </a:tc>
                <a:extLst>
                  <a:ext uri="{0D108BD9-81ED-4DB2-BD59-A6C34878D82A}">
                    <a16:rowId xmlns:a16="http://schemas.microsoft.com/office/drawing/2014/main" val="4175149774"/>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Daily hazing effectiveness less than XX %.</a:t>
                      </a:r>
                    </a:p>
                  </a:txBody>
                  <a:tcPr marT="91440" marB="91440" anchor="ctr">
                    <a:lnL>
                      <a:noFill/>
                    </a:lnL>
                    <a:lnR>
                      <a:noFill/>
                    </a:lnR>
                    <a:lnT w="12700"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F1730C"/>
                          </a:solidFill>
                        </a:rPr>
                        <a:t>►</a:t>
                      </a:r>
                    </a:p>
                  </a:txBody>
                  <a:tcPr marL="27432" marR="0" marT="0" marB="0" anchor="ctr">
                    <a:lnL>
                      <a:noFill/>
                    </a:lnL>
                    <a:lnR>
                      <a:noFill/>
                    </a:lnR>
                    <a:lnT>
                      <a:noFill/>
                    </a:lnT>
                    <a:lnB w="12700" cap="flat" cmpd="sng" algn="ctr">
                      <a:solidFill>
                        <a:schemeClr val="bg1">
                          <a:lumMod val="65000"/>
                        </a:schemeClr>
                      </a:solidFill>
                      <a:prstDash val="sysDot"/>
                      <a:round/>
                      <a:headEnd type="none" w="med" len="med"/>
                      <a:tailEnd type="none" w="med" len="med"/>
                    </a:lnB>
                  </a:tcPr>
                </a:tc>
                <a:tc>
                  <a:txBody>
                    <a:bodyPr/>
                    <a:lstStyle/>
                    <a:p>
                      <a:pPr marL="171450" indent="-171450" algn="l" fontAlgn="b">
                        <a:buClr>
                          <a:srgbClr val="F1730C"/>
                        </a:buClr>
                        <a:buFont typeface="Arial" panose="020B0604020202020204" pitchFamily="34" charset="0"/>
                        <a:buChar char="•"/>
                      </a:pPr>
                      <a:r>
                        <a:rPr lang="en-US" sz="1200" b="0" i="0" u="none" strike="noStrike" baseline="0" dirty="0">
                          <a:solidFill>
                            <a:srgbClr val="000000"/>
                          </a:solidFill>
                          <a:effectLst/>
                          <a:latin typeface="+mn-lt"/>
                        </a:rPr>
                        <a:t>Increase hazing effort or modify methods.</a:t>
                      </a:r>
                    </a:p>
                  </a:txBody>
                  <a:tcPr marT="91440" marB="91440" anchor="ctr">
                    <a:lnL>
                      <a:noFill/>
                    </a:lnL>
                    <a:lnR>
                      <a:noFill/>
                    </a:lnR>
                    <a:lnT w="12700"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extLst>
                  <a:ext uri="{0D108BD9-81ED-4DB2-BD59-A6C34878D82A}">
                    <a16:rowId xmlns:a16="http://schemas.microsoft.com/office/drawing/2014/main" val="3018996506"/>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Greater than XX # of gulls present on the island for a significant period of time (e.g., more than 30 minutes).</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F1730C"/>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F1730C"/>
                          </a:solidFill>
                        </a:rPr>
                        <a:t>►</a:t>
                      </a:r>
                    </a:p>
                  </a:txBody>
                  <a:tcPr marL="27432" marR="0" marT="0" marB="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F1730C"/>
                      </a:solidFill>
                      <a:prstDash val="solid"/>
                      <a:round/>
                      <a:headEnd type="none" w="med" len="med"/>
                      <a:tailEnd type="none" w="med" len="med"/>
                    </a:lnB>
                  </a:tcPr>
                </a:tc>
                <a:tc>
                  <a:txBody>
                    <a:bodyPr/>
                    <a:lstStyle/>
                    <a:p>
                      <a:pPr marL="171450" indent="-171450" algn="l" fontAlgn="b">
                        <a:buClr>
                          <a:srgbClr val="F1730C"/>
                        </a:buClr>
                        <a:buFont typeface="Arial" panose="020B0604020202020204" pitchFamily="34" charset="0"/>
                        <a:buChar char="•"/>
                      </a:pPr>
                      <a:r>
                        <a:rPr lang="en-US" sz="1200" b="0" i="0" u="none" strike="noStrike" baseline="0" dirty="0">
                          <a:solidFill>
                            <a:srgbClr val="000000"/>
                          </a:solidFill>
                          <a:effectLst/>
                          <a:latin typeface="+mn-lt"/>
                        </a:rPr>
                        <a:t>Delay broadcast until sufficient hazing success is achieved. </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F1730C"/>
                      </a:solidFill>
                      <a:prstDash val="solid"/>
                      <a:round/>
                      <a:headEnd type="none" w="med" len="med"/>
                      <a:tailEnd type="none" w="med" len="med"/>
                    </a:lnB>
                  </a:tcPr>
                </a:tc>
                <a:extLst>
                  <a:ext uri="{0D108BD9-81ED-4DB2-BD59-A6C34878D82A}">
                    <a16:rowId xmlns:a16="http://schemas.microsoft.com/office/drawing/2014/main" val="1451896988"/>
                  </a:ext>
                </a:extLst>
              </a:tr>
              <a:tr h="0">
                <a:tc gridSpan="3">
                  <a:txBody>
                    <a:bodyPr/>
                    <a:lstStyle/>
                    <a:p>
                      <a:pPr marL="0" indent="0" algn="ctr" fontAlgn="b">
                        <a:buFontTx/>
                        <a:buNone/>
                      </a:pPr>
                      <a:r>
                        <a:rPr lang="en-US" sz="1200" b="0" i="0" u="none" strike="noStrike" baseline="0" dirty="0">
                          <a:solidFill>
                            <a:srgbClr val="000000"/>
                          </a:solidFill>
                          <a:effectLst/>
                          <a:latin typeface="+mn-lt"/>
                        </a:rPr>
                        <a:t>Last resort action: Cancel rodenticide bait application and re-evaluate project.</a:t>
                      </a:r>
                    </a:p>
                  </a:txBody>
                  <a:tcPr marT="91440" marB="91440">
                    <a:lnL>
                      <a:noFill/>
                    </a:lnL>
                    <a:lnR>
                      <a:noFill/>
                    </a:lnR>
                    <a:lnT w="12700" cap="flat" cmpd="sng" algn="ctr">
                      <a:solidFill>
                        <a:srgbClr val="F1730C"/>
                      </a:solidFill>
                      <a:prstDash val="solid"/>
                      <a:round/>
                      <a:headEnd type="none" w="med" len="med"/>
                      <a:tailEnd type="none" w="med" len="med"/>
                    </a:lnT>
                    <a:lnB w="12700" cap="flat" cmpd="sng" algn="ctr">
                      <a:solidFill>
                        <a:srgbClr val="F1730C"/>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indent="0" algn="l" fontAlgn="b">
                        <a:buFontTx/>
                        <a:buNone/>
                      </a:pPr>
                      <a:endParaRPr lang="en-US" sz="1400" b="0" i="0" u="none" strike="noStrike" baseline="0" dirty="0">
                        <a:solidFill>
                          <a:srgbClr val="000000"/>
                        </a:solidFill>
                        <a:effectLst/>
                        <a:latin typeface="+mn-lt"/>
                      </a:endParaRPr>
                    </a:p>
                  </a:txBody>
                  <a:tcP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tc hMerge="1">
                  <a:txBody>
                    <a:bodyPr/>
                    <a:lstStyle/>
                    <a:p>
                      <a:pPr marL="0" indent="0" algn="l" fontAlgn="b">
                        <a:buFontTx/>
                        <a:buNone/>
                      </a:pPr>
                      <a:endParaRPr lang="en-US" sz="1400" b="0" i="0" u="none" strike="noStrike" baseline="0" dirty="0">
                        <a:solidFill>
                          <a:srgbClr val="000000"/>
                        </a:solidFill>
                        <a:effectLst/>
                        <a:latin typeface="+mn-lt"/>
                      </a:endParaRPr>
                    </a:p>
                  </a:txBody>
                  <a:tcP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92910727"/>
                  </a:ext>
                </a:extLst>
              </a:tr>
            </a:tbl>
          </a:graphicData>
        </a:graphic>
      </p:graphicFrame>
      <p:sp>
        <p:nvSpPr>
          <p:cNvPr id="12" name="TextBox 11">
            <a:extLst>
              <a:ext uri="{FF2B5EF4-FFF2-40B4-BE49-F238E27FC236}">
                <a16:creationId xmlns:a16="http://schemas.microsoft.com/office/drawing/2014/main" id="{D3215425-BFEB-486B-8DEE-6EBF2E41ADB5}"/>
              </a:ext>
            </a:extLst>
          </p:cNvPr>
          <p:cNvSpPr txBox="1"/>
          <p:nvPr/>
        </p:nvSpPr>
        <p:spPr>
          <a:xfrm>
            <a:off x="3675350" y="406571"/>
            <a:ext cx="8091336" cy="784830"/>
          </a:xfrm>
          <a:prstGeom prst="rect">
            <a:avLst/>
          </a:prstGeom>
          <a:noFill/>
        </p:spPr>
        <p:txBody>
          <a:bodyPr wrap="square" rtlCol="0">
            <a:spAutoFit/>
          </a:bodyPr>
          <a:lstStyle/>
          <a:p>
            <a:r>
              <a:rPr lang="en-US" sz="2800" dirty="0">
                <a:solidFill>
                  <a:srgbClr val="F1730C"/>
                </a:solidFill>
                <a:latin typeface="Century Expanded LT Std" panose="02040604060705020304" pitchFamily="18" charset="0"/>
              </a:rPr>
              <a:t>Scenario 1</a:t>
            </a:r>
          </a:p>
          <a:p>
            <a:r>
              <a:rPr lang="en-US" sz="1700" dirty="0">
                <a:solidFill>
                  <a:srgbClr val="F1730C"/>
                </a:solidFill>
              </a:rPr>
              <a:t>Hazing not effective prior to broadcasting bait</a:t>
            </a:r>
          </a:p>
        </p:txBody>
      </p:sp>
      <p:graphicFrame>
        <p:nvGraphicFramePr>
          <p:cNvPr id="8" name="Table 7">
            <a:extLst>
              <a:ext uri="{FF2B5EF4-FFF2-40B4-BE49-F238E27FC236}">
                <a16:creationId xmlns:a16="http://schemas.microsoft.com/office/drawing/2014/main" id="{E699BDCD-2FB0-4FCB-B391-FB1ECEE1AEB6}"/>
              </a:ext>
            </a:extLst>
          </p:cNvPr>
          <p:cNvGraphicFramePr>
            <a:graphicFrameLocks noGrp="1"/>
          </p:cNvGraphicFramePr>
          <p:nvPr>
            <p:extLst>
              <p:ext uri="{D42A27DB-BD31-4B8C-83A1-F6EECF244321}">
                <p14:modId xmlns:p14="http://schemas.microsoft.com/office/powerpoint/2010/main" val="2742988649"/>
              </p:ext>
            </p:extLst>
          </p:nvPr>
        </p:nvGraphicFramePr>
        <p:xfrm>
          <a:off x="3675349" y="4431455"/>
          <a:ext cx="8011553" cy="2087880"/>
        </p:xfrm>
        <a:graphic>
          <a:graphicData uri="http://schemas.openxmlformats.org/drawingml/2006/table">
            <a:tbl>
              <a:tblPr/>
              <a:tblGrid>
                <a:gridCol w="3683394">
                  <a:extLst>
                    <a:ext uri="{9D8B030D-6E8A-4147-A177-3AD203B41FA5}">
                      <a16:colId xmlns:a16="http://schemas.microsoft.com/office/drawing/2014/main" val="968714020"/>
                    </a:ext>
                  </a:extLst>
                </a:gridCol>
                <a:gridCol w="592183">
                  <a:extLst>
                    <a:ext uri="{9D8B030D-6E8A-4147-A177-3AD203B41FA5}">
                      <a16:colId xmlns:a16="http://schemas.microsoft.com/office/drawing/2014/main" val="1518868245"/>
                    </a:ext>
                  </a:extLst>
                </a:gridCol>
                <a:gridCol w="3735976">
                  <a:extLst>
                    <a:ext uri="{9D8B030D-6E8A-4147-A177-3AD203B41FA5}">
                      <a16:colId xmlns:a16="http://schemas.microsoft.com/office/drawing/2014/main" val="1101214084"/>
                    </a:ext>
                  </a:extLst>
                </a:gridCol>
              </a:tblGrid>
              <a:tr h="81278">
                <a:tc>
                  <a:txBody>
                    <a:bodyPr/>
                    <a:lstStyle/>
                    <a:p>
                      <a:pPr algn="l" fontAlgn="b"/>
                      <a:r>
                        <a:rPr lang="en-US" sz="1400" b="1" i="0" u="none" strike="noStrike" dirty="0">
                          <a:solidFill>
                            <a:srgbClr val="007698"/>
                          </a:solidFill>
                          <a:effectLst/>
                          <a:latin typeface="+mn-lt"/>
                        </a:rPr>
                        <a:t>Potential Triggers</a:t>
                      </a:r>
                    </a:p>
                  </a:txBody>
                  <a:tcPr marB="0" anchor="b">
                    <a:lnL>
                      <a:noFill/>
                    </a:lnL>
                    <a:lnR>
                      <a:noFill/>
                    </a:lnR>
                    <a:lnT>
                      <a:noFill/>
                    </a:lnT>
                    <a:lnB w="12700" cap="flat" cmpd="sng" algn="ctr">
                      <a:solidFill>
                        <a:srgbClr val="007698"/>
                      </a:solidFill>
                      <a:prstDash val="solid"/>
                      <a:round/>
                      <a:headEnd type="none" w="med" len="med"/>
                      <a:tailEnd type="none" w="med" len="med"/>
                    </a:lnB>
                  </a:tcPr>
                </a:tc>
                <a:tc>
                  <a:txBody>
                    <a:bodyPr/>
                    <a:lstStyle/>
                    <a:p>
                      <a:pPr algn="l" fontAlgn="b"/>
                      <a:endParaRPr lang="en-US" sz="1400" b="1" i="0" u="none" strike="noStrike" dirty="0">
                        <a:solidFill>
                          <a:srgbClr val="007698"/>
                        </a:solidFill>
                        <a:effectLst/>
                        <a:latin typeface="+mn-lt"/>
                      </a:endParaRPr>
                    </a:p>
                  </a:txBody>
                  <a:tcPr marB="0" anchor="b">
                    <a:lnL>
                      <a:noFill/>
                    </a:lnL>
                    <a:lnR>
                      <a:noFill/>
                    </a:lnR>
                    <a:lnT>
                      <a:noFill/>
                    </a:lnT>
                    <a:lnB>
                      <a:noFill/>
                    </a:lnB>
                  </a:tcPr>
                </a:tc>
                <a:tc>
                  <a:txBody>
                    <a:bodyPr/>
                    <a:lstStyle/>
                    <a:p>
                      <a:pPr algn="l" fontAlgn="b"/>
                      <a:r>
                        <a:rPr lang="en-US" sz="1400" b="1" i="0" u="none" strike="noStrike" dirty="0">
                          <a:solidFill>
                            <a:srgbClr val="007698"/>
                          </a:solidFill>
                          <a:effectLst/>
                          <a:latin typeface="+mn-lt"/>
                          <a:cs typeface="Times New Roman" panose="02020603050405020304" pitchFamily="18" charset="0"/>
                        </a:rPr>
                        <a:t>Potential Response</a:t>
                      </a:r>
                      <a:endParaRPr lang="en-US" sz="1400" b="1" i="0" u="none" strike="noStrike" dirty="0">
                        <a:solidFill>
                          <a:srgbClr val="007698"/>
                        </a:solidFill>
                        <a:effectLst/>
                        <a:latin typeface="+mn-lt"/>
                      </a:endParaRPr>
                    </a:p>
                  </a:txBody>
                  <a:tcPr marB="0" anchor="b">
                    <a:lnL>
                      <a:noFill/>
                    </a:lnL>
                    <a:lnR>
                      <a:noFill/>
                    </a:lnR>
                    <a:lnT>
                      <a:noFill/>
                    </a:lnT>
                    <a:lnB w="12700"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4175149774"/>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XX # of gulls observed consuming bait pellets or roosting in baited areas.</a:t>
                      </a:r>
                    </a:p>
                  </a:txBody>
                  <a:tcPr marT="91440" marB="91440" anchor="ctr">
                    <a:lnL>
                      <a:noFill/>
                    </a:lnL>
                    <a:lnR>
                      <a:noFill/>
                    </a:lnR>
                    <a:lnT w="12700" cap="flat" cmpd="sng" algn="ctr">
                      <a:solidFill>
                        <a:srgbClr val="007698"/>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007698"/>
                          </a:solidFill>
                        </a:rPr>
                        <a:t>►</a:t>
                      </a:r>
                    </a:p>
                  </a:txBody>
                  <a:tcPr marL="27432" marR="0" marT="0" marB="0" anchor="ctr">
                    <a:lnL>
                      <a:noFill/>
                    </a:lnL>
                    <a:lnR>
                      <a:noFill/>
                    </a:lnR>
                    <a:lnT>
                      <a:noFill/>
                    </a:lnT>
                    <a:lnB w="12700" cap="flat" cmpd="sng" algn="ctr">
                      <a:solidFill>
                        <a:schemeClr val="bg1">
                          <a:lumMod val="65000"/>
                        </a:schemeClr>
                      </a:solidFill>
                      <a:prstDash val="sysDot"/>
                      <a:round/>
                      <a:headEnd type="none" w="med" len="med"/>
                      <a:tailEnd type="none" w="med" len="med"/>
                    </a:lnB>
                  </a:tcPr>
                </a:tc>
                <a:tc>
                  <a:txBody>
                    <a:bodyPr/>
                    <a:lstStyle/>
                    <a:p>
                      <a:pPr marL="171450" indent="-171450" algn="l" fontAlgn="b">
                        <a:buClr>
                          <a:srgbClr val="007698"/>
                        </a:buClr>
                        <a:buFont typeface="Arial" panose="020B0604020202020204" pitchFamily="34" charset="0"/>
                        <a:buChar char="•"/>
                      </a:pPr>
                      <a:r>
                        <a:rPr lang="en-US" sz="1200" b="0" i="0" u="none" strike="noStrike" baseline="0" dirty="0">
                          <a:solidFill>
                            <a:srgbClr val="000000"/>
                          </a:solidFill>
                          <a:effectLst/>
                          <a:latin typeface="+mn-lt"/>
                        </a:rPr>
                        <a:t>Increase hazing effort or modify methods (i.e., more pyros, more effigies, more human presence).</a:t>
                      </a:r>
                    </a:p>
                  </a:txBody>
                  <a:tcPr marT="91440" marB="91440" anchor="ctr">
                    <a:lnL>
                      <a:noFill/>
                    </a:lnL>
                    <a:lnR>
                      <a:noFill/>
                    </a:lnR>
                    <a:lnT w="12700" cap="flat" cmpd="sng" algn="ctr">
                      <a:solidFill>
                        <a:srgbClr val="007698"/>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extLst>
                  <a:ext uri="{0D108BD9-81ED-4DB2-BD59-A6C34878D82A}">
                    <a16:rowId xmlns:a16="http://schemas.microsoft.com/office/drawing/2014/main" val="3018996506"/>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Discovery of XX # fresh gull carcasses showing signs of rodenticide poisoning.</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007698"/>
                          </a:solidFill>
                        </a:rPr>
                        <a:t>►</a:t>
                      </a:r>
                    </a:p>
                  </a:txBody>
                  <a:tcPr marL="27432" marR="0" marT="0" marB="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tc>
                  <a:txBody>
                    <a:bodyPr/>
                    <a:lstStyle/>
                    <a:p>
                      <a:pPr marL="171450" indent="-171450" algn="l" fontAlgn="b">
                        <a:buClr>
                          <a:srgbClr val="007698"/>
                        </a:buClr>
                        <a:buFont typeface="Arial" panose="020B0604020202020204" pitchFamily="34" charset="0"/>
                        <a:buChar char="•"/>
                      </a:pPr>
                      <a:r>
                        <a:rPr lang="en-US" sz="1200" b="0" i="0" u="none" strike="noStrike" baseline="0" dirty="0">
                          <a:solidFill>
                            <a:srgbClr val="000000"/>
                          </a:solidFill>
                          <a:effectLst/>
                          <a:latin typeface="+mn-lt"/>
                        </a:rPr>
                        <a:t>Reduce bait exposure by manually collecting or destroying pellets in difficult-to-haze areas.</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451896988"/>
                  </a:ext>
                </a:extLst>
              </a:tr>
              <a:tr h="0">
                <a:tc gridSpan="3">
                  <a:txBody>
                    <a:bodyPr/>
                    <a:lstStyle/>
                    <a:p>
                      <a:pPr marL="0" indent="0" algn="ctr" fontAlgn="b">
                        <a:buFontTx/>
                        <a:buNone/>
                      </a:pPr>
                      <a:r>
                        <a:rPr lang="en-US" sz="1200" b="0" i="0" u="none" strike="noStrike" baseline="0" dirty="0">
                          <a:solidFill>
                            <a:srgbClr val="000000"/>
                          </a:solidFill>
                          <a:effectLst/>
                          <a:latin typeface="+mn-lt"/>
                        </a:rPr>
                        <a:t>Last resort action: Manually collect or destroy pellets across all accessible areas. </a:t>
                      </a:r>
                    </a:p>
                    <a:p>
                      <a:pPr marL="0" indent="0" algn="ctr" fontAlgn="b">
                        <a:buFontTx/>
                        <a:buNone/>
                      </a:pPr>
                      <a:r>
                        <a:rPr lang="en-US" sz="1200" b="0" i="0" u="none" strike="noStrike" baseline="0" dirty="0">
                          <a:solidFill>
                            <a:srgbClr val="000000"/>
                          </a:solidFill>
                          <a:effectLst/>
                          <a:latin typeface="+mn-lt"/>
                        </a:rPr>
                        <a:t>Cancel second bait drop if Scenario 2 occurs between 1st and 2nd bait application.</a:t>
                      </a:r>
                    </a:p>
                  </a:txBody>
                  <a:tcPr marT="91440" marB="91440">
                    <a:lnL>
                      <a:noFill/>
                    </a:lnL>
                    <a:lnR>
                      <a:noFill/>
                    </a:lnR>
                    <a:lnT w="12700" cap="flat" cmpd="sng" algn="ctr">
                      <a:solidFill>
                        <a:srgbClr val="007698"/>
                      </a:solidFill>
                      <a:prstDash val="solid"/>
                      <a:round/>
                      <a:headEnd type="none" w="med" len="med"/>
                      <a:tailEnd type="none" w="med" len="med"/>
                    </a:lnT>
                    <a:lnB w="12700" cap="flat" cmpd="sng" algn="ctr">
                      <a:solidFill>
                        <a:srgbClr val="007698"/>
                      </a:solidFill>
                      <a:prstDash val="solid"/>
                      <a:round/>
                      <a:headEnd type="none" w="med" len="med"/>
                      <a:tailEnd type="none" w="med" len="med"/>
                    </a:lnB>
                  </a:tcPr>
                </a:tc>
                <a:tc hMerge="1">
                  <a:txBody>
                    <a:bodyPr/>
                    <a:lstStyle/>
                    <a:p>
                      <a:pPr marL="0" indent="0" algn="l" fontAlgn="b">
                        <a:buFontTx/>
                        <a:buNone/>
                      </a:pPr>
                      <a:endParaRPr lang="en-US" sz="1400" b="0" i="0" u="none" strike="noStrike" baseline="0" dirty="0">
                        <a:solidFill>
                          <a:srgbClr val="000000"/>
                        </a:solidFill>
                        <a:effectLst/>
                        <a:latin typeface="+mn-lt"/>
                      </a:endParaRPr>
                    </a:p>
                  </a:txBody>
                  <a:tcP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tc hMerge="1">
                  <a:txBody>
                    <a:bodyPr/>
                    <a:lstStyle/>
                    <a:p>
                      <a:pPr marL="0" indent="0" algn="l" fontAlgn="b">
                        <a:buFontTx/>
                        <a:buNone/>
                      </a:pPr>
                      <a:endParaRPr lang="en-US" sz="1400" b="0" i="0" u="none" strike="noStrike" baseline="0" dirty="0">
                        <a:solidFill>
                          <a:srgbClr val="000000"/>
                        </a:solidFill>
                        <a:effectLst/>
                        <a:latin typeface="+mn-lt"/>
                      </a:endParaRPr>
                    </a:p>
                  </a:txBody>
                  <a:tcP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92910727"/>
                  </a:ext>
                </a:extLst>
              </a:tr>
            </a:tbl>
          </a:graphicData>
        </a:graphic>
      </p:graphicFrame>
      <p:sp>
        <p:nvSpPr>
          <p:cNvPr id="18" name="Rectangle 17">
            <a:extLst>
              <a:ext uri="{FF2B5EF4-FFF2-40B4-BE49-F238E27FC236}">
                <a16:creationId xmlns:a16="http://schemas.microsoft.com/office/drawing/2014/main" id="{1B49B616-E28D-427C-B2D7-8674AB456E59}"/>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50253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75B0C975-5C84-4A1F-B6BE-496BC39B96A4}"/>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0322BB1E-E6F1-4E43-AE78-DFC966D41217}"/>
              </a:ext>
            </a:extLst>
          </p:cNvPr>
          <p:cNvPicPr>
            <a:picLocks noChangeAspect="1"/>
          </p:cNvPicPr>
          <p:nvPr/>
        </p:nvPicPr>
        <p:blipFill rotWithShape="1">
          <a:blip r:embed="rId2">
            <a:extLst>
              <a:ext uri="{28A0092B-C50C-407E-A947-70E740481C1C}">
                <a14:useLocalDpi xmlns:a14="http://schemas.microsoft.com/office/drawing/2010/main" val="0"/>
              </a:ext>
            </a:extLst>
          </a:blip>
          <a:srcRect l="462" t="1" r="6596" b="4799"/>
          <a:stretch/>
        </p:blipFill>
        <p:spPr>
          <a:xfrm>
            <a:off x="0" y="3876732"/>
            <a:ext cx="3047768" cy="2087879"/>
          </a:xfrm>
          <a:prstGeom prst="rect">
            <a:avLst/>
          </a:prstGeom>
        </p:spPr>
      </p:pic>
      <p:sp>
        <p:nvSpPr>
          <p:cNvPr id="3" name="Content Placeholder 2">
            <a:extLst>
              <a:ext uri="{FF2B5EF4-FFF2-40B4-BE49-F238E27FC236}">
                <a16:creationId xmlns:a16="http://schemas.microsoft.com/office/drawing/2014/main" id="{2292FB91-A660-4B65-9422-7667250C1569}"/>
              </a:ext>
            </a:extLst>
          </p:cNvPr>
          <p:cNvSpPr>
            <a:spLocks noGrp="1"/>
          </p:cNvSpPr>
          <p:nvPr>
            <p:ph idx="1"/>
          </p:nvPr>
        </p:nvSpPr>
        <p:spPr>
          <a:xfrm>
            <a:off x="303945" y="1985554"/>
            <a:ext cx="2457005" cy="557350"/>
          </a:xfrm>
        </p:spPr>
        <p:txBody>
          <a:bodyPr/>
          <a:lstStyle/>
          <a:p>
            <a:r>
              <a:rPr lang="en-US" dirty="0"/>
              <a:t>(continued)</a:t>
            </a:r>
          </a:p>
        </p:txBody>
      </p:sp>
      <p:graphicFrame>
        <p:nvGraphicFramePr>
          <p:cNvPr id="7" name="Table 6">
            <a:extLst>
              <a:ext uri="{FF2B5EF4-FFF2-40B4-BE49-F238E27FC236}">
                <a16:creationId xmlns:a16="http://schemas.microsoft.com/office/drawing/2014/main" id="{6FC06369-E7FB-4DD0-952D-DB1866869E07}"/>
              </a:ext>
            </a:extLst>
          </p:cNvPr>
          <p:cNvGraphicFramePr>
            <a:graphicFrameLocks noGrp="1"/>
          </p:cNvGraphicFramePr>
          <p:nvPr>
            <p:extLst>
              <p:ext uri="{D42A27DB-BD31-4B8C-83A1-F6EECF244321}">
                <p14:modId xmlns:p14="http://schemas.microsoft.com/office/powerpoint/2010/main" val="965826454"/>
              </p:ext>
            </p:extLst>
          </p:nvPr>
        </p:nvGraphicFramePr>
        <p:xfrm>
          <a:off x="3675351" y="1544149"/>
          <a:ext cx="8133473" cy="4907280"/>
        </p:xfrm>
        <a:graphic>
          <a:graphicData uri="http://schemas.openxmlformats.org/drawingml/2006/table">
            <a:tbl>
              <a:tblPr/>
              <a:tblGrid>
                <a:gridCol w="2977999">
                  <a:extLst>
                    <a:ext uri="{9D8B030D-6E8A-4147-A177-3AD203B41FA5}">
                      <a16:colId xmlns:a16="http://schemas.microsoft.com/office/drawing/2014/main" val="968714020"/>
                    </a:ext>
                  </a:extLst>
                </a:gridCol>
                <a:gridCol w="235131">
                  <a:extLst>
                    <a:ext uri="{9D8B030D-6E8A-4147-A177-3AD203B41FA5}">
                      <a16:colId xmlns:a16="http://schemas.microsoft.com/office/drawing/2014/main" val="1518868245"/>
                    </a:ext>
                  </a:extLst>
                </a:gridCol>
                <a:gridCol w="4920343">
                  <a:extLst>
                    <a:ext uri="{9D8B030D-6E8A-4147-A177-3AD203B41FA5}">
                      <a16:colId xmlns:a16="http://schemas.microsoft.com/office/drawing/2014/main" val="1101214084"/>
                    </a:ext>
                  </a:extLst>
                </a:gridCol>
              </a:tblGrid>
              <a:tr h="81278">
                <a:tc>
                  <a:txBody>
                    <a:bodyPr/>
                    <a:lstStyle/>
                    <a:p>
                      <a:pPr algn="l" fontAlgn="b"/>
                      <a:r>
                        <a:rPr lang="en-US" sz="1400" b="1" i="0" u="none" strike="noStrike" dirty="0">
                          <a:solidFill>
                            <a:srgbClr val="F1730C"/>
                          </a:solidFill>
                          <a:effectLst/>
                          <a:latin typeface="+mn-lt"/>
                        </a:rPr>
                        <a:t>Potential Triggers</a:t>
                      </a:r>
                    </a:p>
                  </a:txBody>
                  <a:tcPr marB="0" anchor="b">
                    <a:lnL>
                      <a:noFill/>
                    </a:lnL>
                    <a:lnR>
                      <a:noFill/>
                    </a:lnR>
                    <a:lnT>
                      <a:noFill/>
                    </a:lnT>
                    <a:lnB w="12700" cap="flat" cmpd="sng" algn="ctr">
                      <a:solidFill>
                        <a:srgbClr val="F1730C"/>
                      </a:solidFill>
                      <a:prstDash val="solid"/>
                      <a:round/>
                      <a:headEnd type="none" w="med" len="med"/>
                      <a:tailEnd type="none" w="med" len="med"/>
                    </a:lnB>
                  </a:tcPr>
                </a:tc>
                <a:tc>
                  <a:txBody>
                    <a:bodyPr/>
                    <a:lstStyle/>
                    <a:p>
                      <a:pPr algn="l" fontAlgn="b"/>
                      <a:endParaRPr lang="en-US" sz="1400" b="1" i="0" u="none" strike="noStrike" dirty="0">
                        <a:solidFill>
                          <a:srgbClr val="F1730C"/>
                        </a:solidFill>
                        <a:effectLst/>
                        <a:latin typeface="+mn-lt"/>
                      </a:endParaRPr>
                    </a:p>
                  </a:txBody>
                  <a:tcPr marB="0" anchor="b">
                    <a:lnL>
                      <a:noFill/>
                    </a:lnL>
                    <a:lnR>
                      <a:noFill/>
                    </a:lnR>
                    <a:lnT>
                      <a:noFill/>
                    </a:lnT>
                    <a:lnB>
                      <a:noFill/>
                    </a:lnB>
                  </a:tcPr>
                </a:tc>
                <a:tc>
                  <a:txBody>
                    <a:bodyPr/>
                    <a:lstStyle/>
                    <a:p>
                      <a:pPr algn="l" fontAlgn="b"/>
                      <a:r>
                        <a:rPr lang="en-US" sz="1400" b="1" i="0" u="none" strike="noStrike" dirty="0">
                          <a:solidFill>
                            <a:srgbClr val="F1730C"/>
                          </a:solidFill>
                          <a:effectLst/>
                          <a:latin typeface="+mn-lt"/>
                          <a:cs typeface="Times New Roman" panose="02020603050405020304" pitchFamily="18" charset="0"/>
                        </a:rPr>
                        <a:t>Potential Response</a:t>
                      </a:r>
                      <a:endParaRPr lang="en-US" sz="1400" b="1" i="0" u="none" strike="noStrike" dirty="0">
                        <a:solidFill>
                          <a:srgbClr val="F1730C"/>
                        </a:solidFill>
                        <a:effectLst/>
                        <a:latin typeface="+mn-lt"/>
                      </a:endParaRPr>
                    </a:p>
                  </a:txBody>
                  <a:tcPr marB="0" anchor="b">
                    <a:lnL>
                      <a:noFill/>
                    </a:lnL>
                    <a:lnR>
                      <a:noFill/>
                    </a:lnR>
                    <a:lnT>
                      <a:noFill/>
                    </a:lnT>
                    <a:lnB w="12700" cap="flat" cmpd="sng" algn="ctr">
                      <a:solidFill>
                        <a:srgbClr val="F1730C"/>
                      </a:solidFill>
                      <a:prstDash val="solid"/>
                      <a:round/>
                      <a:headEnd type="none" w="med" len="med"/>
                      <a:tailEnd type="none" w="med" len="med"/>
                    </a:lnB>
                  </a:tcPr>
                </a:tc>
                <a:extLst>
                  <a:ext uri="{0D108BD9-81ED-4DB2-BD59-A6C34878D82A}">
                    <a16:rowId xmlns:a16="http://schemas.microsoft.com/office/drawing/2014/main" val="4175149774"/>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More than five dead or dying gulls are reported within a 5-day period from one location. </a:t>
                      </a:r>
                    </a:p>
                  </a:txBody>
                  <a:tcPr marT="91440" marB="91440" anchor="ctr">
                    <a:lnL>
                      <a:noFill/>
                    </a:lnL>
                    <a:lnR>
                      <a:noFill/>
                    </a:lnR>
                    <a:lnT w="12700"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F1730C"/>
                          </a:solidFill>
                        </a:rPr>
                        <a:t>►</a:t>
                      </a:r>
                    </a:p>
                  </a:txBody>
                  <a:tcPr marL="27432" marR="0" marT="0" marB="0" anchor="ctr">
                    <a:lnL>
                      <a:noFill/>
                    </a:lnL>
                    <a:lnR>
                      <a:noFill/>
                    </a:lnR>
                    <a:lnT>
                      <a:noFill/>
                    </a:lnT>
                    <a:lnB w="12700" cap="flat" cmpd="sng" algn="ctr">
                      <a:solidFill>
                        <a:schemeClr val="bg1">
                          <a:lumMod val="65000"/>
                        </a:schemeClr>
                      </a:solidFill>
                      <a:prstDash val="sysDot"/>
                      <a:round/>
                      <a:headEnd type="none" w="med" len="med"/>
                      <a:tailEnd type="none" w="med" len="med"/>
                    </a:lnB>
                  </a:tcPr>
                </a:tc>
                <a:tc>
                  <a:txBody>
                    <a:bodyPr/>
                    <a:lstStyle/>
                    <a:p>
                      <a:pPr marL="171450" indent="-171450" algn="l" fontAlgn="b">
                        <a:buClr>
                          <a:srgbClr val="F1730C"/>
                        </a:buClr>
                        <a:buFont typeface="Arial" panose="020B0604020202020204" pitchFamily="34" charset="0"/>
                        <a:buChar char="•"/>
                      </a:pPr>
                      <a:r>
                        <a:rPr lang="en-US" sz="1200" b="0" i="0" u="none" strike="noStrike" baseline="0" dirty="0">
                          <a:solidFill>
                            <a:srgbClr val="000000"/>
                          </a:solidFill>
                          <a:effectLst/>
                          <a:latin typeface="+mn-lt"/>
                        </a:rPr>
                        <a:t>Staff or trained volunteer(s) is dispatched to collect the birds (if possible) and conduct a survey of the area for additional birds, which also would be collected.  Birds would be taken to a previously identified facility for necropsy and collection of tissue samples for analysis of anticoagulant rodenticide. Carcasses would then be incinerated.</a:t>
                      </a:r>
                    </a:p>
                  </a:txBody>
                  <a:tcPr marT="91440" marB="91440" anchor="ctr">
                    <a:lnL>
                      <a:noFill/>
                    </a:lnL>
                    <a:lnR>
                      <a:noFill/>
                    </a:lnR>
                    <a:lnT w="12700"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extLst>
                  <a:ext uri="{0D108BD9-81ED-4DB2-BD59-A6C34878D82A}">
                    <a16:rowId xmlns:a16="http://schemas.microsoft.com/office/drawing/2014/main" val="3018996506"/>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More than 10 dead or dying gulls are reported within a 5-day period from one location within the City of San Francisco other than on a beach.</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F1730C"/>
                          </a:solidFill>
                        </a:rPr>
                        <a:t>►</a:t>
                      </a:r>
                    </a:p>
                  </a:txBody>
                  <a:tcPr marL="27432" marR="0" marT="0" marB="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171450" indent="-171450" algn="l" fontAlgn="b">
                        <a:buClr>
                          <a:srgbClr val="F1730C"/>
                        </a:buClr>
                        <a:buFont typeface="Arial" panose="020B0604020202020204" pitchFamily="34" charset="0"/>
                        <a:buChar char="•"/>
                      </a:pPr>
                      <a:r>
                        <a:rPr lang="en-US" sz="1200" b="0" i="0" u="none" strike="noStrike" baseline="0" dirty="0">
                          <a:solidFill>
                            <a:srgbClr val="000000"/>
                          </a:solidFill>
                          <a:effectLst/>
                          <a:latin typeface="+mn-lt"/>
                        </a:rPr>
                        <a:t>Surveys of other nearby tourist areas are conducted for the presence of dead or dying gulls suspected of anticoagulant rodenticide poisoning.</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extLst>
                  <a:ext uri="{0D108BD9-81ED-4DB2-BD59-A6C34878D82A}">
                    <a16:rowId xmlns:a16="http://schemas.microsoft.com/office/drawing/2014/main" val="1451896988"/>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More than 25 dead or dying gulls are reported within a 5-day period from one location within the City of San Francisco other than on a beach.</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F1730C"/>
                          </a:solidFill>
                        </a:rPr>
                        <a:t>►</a:t>
                      </a:r>
                    </a:p>
                  </a:txBody>
                  <a:tcPr marL="27432" marR="0" marT="0" marB="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171450" indent="-171450" algn="l" fontAlgn="b">
                        <a:buClr>
                          <a:srgbClr val="F1730C"/>
                        </a:buClr>
                        <a:buFont typeface="Arial" panose="020B0604020202020204" pitchFamily="34" charset="0"/>
                        <a:buChar char="•"/>
                      </a:pPr>
                      <a:r>
                        <a:rPr lang="en-US" sz="1200" b="0" i="0" u="none" strike="noStrike" baseline="0" dirty="0">
                          <a:solidFill>
                            <a:srgbClr val="000000"/>
                          </a:solidFill>
                          <a:effectLst/>
                          <a:latin typeface="+mn-lt"/>
                        </a:rPr>
                        <a:t>Facility is notified to report any other dead or dying birds suspected of anticoagulant rodenticide poisoning.</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extLst>
                  <a:ext uri="{0D108BD9-81ED-4DB2-BD59-A6C34878D82A}">
                    <a16:rowId xmlns:a16="http://schemas.microsoft.com/office/drawing/2014/main" val="2527534414"/>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Dead or dying gulls are being reported in several areas. </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rgbClr val="F1730C"/>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F1730C"/>
                          </a:solidFill>
                        </a:rPr>
                        <a:t>►</a:t>
                      </a:r>
                    </a:p>
                  </a:txBody>
                  <a:tcPr marL="27432" marR="0" marT="0" marB="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rgbClr val="F1730C"/>
                      </a:solidFill>
                      <a:prstDash val="solid"/>
                      <a:round/>
                      <a:headEnd type="none" w="med" len="med"/>
                      <a:tailEnd type="none" w="med" len="med"/>
                    </a:lnB>
                  </a:tcPr>
                </a:tc>
                <a:tc>
                  <a:txBody>
                    <a:bodyPr/>
                    <a:lstStyle/>
                    <a:p>
                      <a:pPr marL="171450" indent="-171450" algn="l" fontAlgn="b">
                        <a:spcAft>
                          <a:spcPts val="600"/>
                        </a:spcAft>
                        <a:buClr>
                          <a:srgbClr val="F1730C"/>
                        </a:buClr>
                        <a:buFont typeface="Arial" panose="020B0604020202020204" pitchFamily="34" charset="0"/>
                        <a:buChar char="•"/>
                      </a:pPr>
                      <a:r>
                        <a:rPr lang="en-US" sz="1200" b="0" i="0" u="none" strike="noStrike" baseline="0" dirty="0">
                          <a:solidFill>
                            <a:srgbClr val="000000"/>
                          </a:solidFill>
                          <a:effectLst/>
                          <a:latin typeface="+mn-lt"/>
                        </a:rPr>
                        <a:t>Standardized surveys are designed and conducted within popular tourist areas for the presence of dead or dying gulls suspected of anticoagulant rodenticide poisoning.</a:t>
                      </a:r>
                    </a:p>
                    <a:p>
                      <a:pPr marL="171450" indent="-171450" algn="l" fontAlgn="b">
                        <a:buClr>
                          <a:srgbClr val="F1730C"/>
                        </a:buClr>
                        <a:buFont typeface="Arial" panose="020B0604020202020204" pitchFamily="34" charset="0"/>
                        <a:buChar char="•"/>
                      </a:pPr>
                      <a:r>
                        <a:rPr lang="en-US" sz="1200" b="0" i="0" u="none" strike="noStrike" baseline="0" dirty="0">
                          <a:solidFill>
                            <a:srgbClr val="000000"/>
                          </a:solidFill>
                          <a:effectLst/>
                          <a:latin typeface="+mn-lt"/>
                        </a:rPr>
                        <a:t>Dispatch press release that dead or dying gulls have been observed at certain tourist areas. Include information about what to do if a dead or dying gull is found, including keeping pets away from potentially poisoned wildlife.</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rgbClr val="F1730C"/>
                      </a:solidFill>
                      <a:prstDash val="solid"/>
                      <a:round/>
                      <a:headEnd type="none" w="med" len="med"/>
                      <a:tailEnd type="none" w="med" len="med"/>
                    </a:lnB>
                  </a:tcPr>
                </a:tc>
                <a:extLst>
                  <a:ext uri="{0D108BD9-81ED-4DB2-BD59-A6C34878D82A}">
                    <a16:rowId xmlns:a16="http://schemas.microsoft.com/office/drawing/2014/main" val="160005404"/>
                  </a:ext>
                </a:extLst>
              </a:tr>
            </a:tbl>
          </a:graphicData>
        </a:graphic>
      </p:graphicFrame>
      <p:sp>
        <p:nvSpPr>
          <p:cNvPr id="12" name="TextBox 11">
            <a:extLst>
              <a:ext uri="{FF2B5EF4-FFF2-40B4-BE49-F238E27FC236}">
                <a16:creationId xmlns:a16="http://schemas.microsoft.com/office/drawing/2014/main" id="{D3215425-BFEB-486B-8DEE-6EBF2E41ADB5}"/>
              </a:ext>
            </a:extLst>
          </p:cNvPr>
          <p:cNvSpPr txBox="1"/>
          <p:nvPr/>
        </p:nvSpPr>
        <p:spPr>
          <a:xfrm>
            <a:off x="3675351" y="406571"/>
            <a:ext cx="7907050" cy="1046440"/>
          </a:xfrm>
          <a:prstGeom prst="rect">
            <a:avLst/>
          </a:prstGeom>
          <a:noFill/>
        </p:spPr>
        <p:txBody>
          <a:bodyPr wrap="square" rtlCol="0">
            <a:spAutoFit/>
          </a:bodyPr>
          <a:lstStyle/>
          <a:p>
            <a:r>
              <a:rPr lang="en-US" sz="2800" dirty="0">
                <a:solidFill>
                  <a:srgbClr val="F1730C"/>
                </a:solidFill>
                <a:latin typeface="Century Expanded LT Std" panose="02040604060705020304" pitchFamily="18" charset="0"/>
              </a:rPr>
              <a:t>Scenario 3</a:t>
            </a:r>
          </a:p>
          <a:p>
            <a:r>
              <a:rPr lang="en-US" sz="1700" dirty="0">
                <a:solidFill>
                  <a:srgbClr val="F1730C"/>
                </a:solidFill>
              </a:rPr>
              <a:t>Sick, dying, or dead gulls, suspected of being poisoned, observed in tourist areas</a:t>
            </a:r>
          </a:p>
        </p:txBody>
      </p:sp>
      <p:sp>
        <p:nvSpPr>
          <p:cNvPr id="11" name="Text Placeholder 5">
            <a:extLst>
              <a:ext uri="{FF2B5EF4-FFF2-40B4-BE49-F238E27FC236}">
                <a16:creationId xmlns:a16="http://schemas.microsoft.com/office/drawing/2014/main" id="{0C89E205-DE7E-40C5-BE27-B01E1D4941F2}"/>
              </a:ext>
            </a:extLst>
          </p:cNvPr>
          <p:cNvSpPr>
            <a:spLocks noGrp="1"/>
          </p:cNvSpPr>
          <p:nvPr>
            <p:ph type="body" sz="quarter" idx="13"/>
          </p:nvPr>
        </p:nvSpPr>
        <p:spPr>
          <a:xfrm>
            <a:off x="303945" y="558484"/>
            <a:ext cx="2457005" cy="1522865"/>
          </a:xfrm>
        </p:spPr>
        <p:txBody>
          <a:bodyPr>
            <a:normAutofit/>
          </a:bodyPr>
          <a:lstStyle/>
          <a:p>
            <a:r>
              <a:rPr lang="en-US" sz="3000" dirty="0"/>
              <a:t>Nontarget Impact Scenarios</a:t>
            </a:r>
          </a:p>
        </p:txBody>
      </p:sp>
      <p:sp>
        <p:nvSpPr>
          <p:cNvPr id="14" name="Rectangle 13">
            <a:extLst>
              <a:ext uri="{FF2B5EF4-FFF2-40B4-BE49-F238E27FC236}">
                <a16:creationId xmlns:a16="http://schemas.microsoft.com/office/drawing/2014/main" id="{AE672BDB-9B2F-46C6-A6F4-C04D84E59B57}"/>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614897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extLst>
              <a:ext uri="{FF2B5EF4-FFF2-40B4-BE49-F238E27FC236}">
                <a16:creationId xmlns:a16="http://schemas.microsoft.com/office/drawing/2014/main" id="{7365780E-A4A7-4615-8D7E-4E6C95CC5A43}"/>
              </a:ext>
            </a:extLst>
          </p:cNvPr>
          <p:cNvSpPr txBox="1">
            <a:spLocks noChangeArrowheads="1"/>
          </p:cNvSpPr>
          <p:nvPr/>
        </p:nvSpPr>
        <p:spPr bwMode="auto">
          <a:xfrm>
            <a:off x="1699998" y="386445"/>
            <a:ext cx="8764143" cy="892552"/>
          </a:xfrm>
          <a:prstGeom prst="rect">
            <a:avLst/>
          </a:prstGeom>
          <a:noFill/>
          <a:ln w="9525">
            <a:noFill/>
            <a:miter lim="800000"/>
            <a:headEnd/>
            <a:tailEnd/>
          </a:ln>
        </p:spPr>
        <p:txBody>
          <a:bodyPr wrap="square">
            <a:spAutoFit/>
          </a:bodyPr>
          <a:lstStyle/>
          <a:p>
            <a:pPr algn="ctr"/>
            <a:r>
              <a:rPr lang="en-US" sz="2800" dirty="0">
                <a:solidFill>
                  <a:schemeClr val="tx2"/>
                </a:solidFill>
              </a:rPr>
              <a:t>Largest Seabird Colony in the Contiguous U.S.</a:t>
            </a:r>
          </a:p>
          <a:p>
            <a:pPr algn="ctr"/>
            <a:r>
              <a:rPr lang="en-US" sz="2400" dirty="0">
                <a:solidFill>
                  <a:srgbClr val="F1730C"/>
                </a:solidFill>
                <a:latin typeface="+mj-lt"/>
              </a:rPr>
              <a:t>300,000 Breeding Seabirds—13 Species</a:t>
            </a:r>
          </a:p>
        </p:txBody>
      </p:sp>
      <p:grpSp>
        <p:nvGrpSpPr>
          <p:cNvPr id="25" name="Group 24">
            <a:extLst>
              <a:ext uri="{FF2B5EF4-FFF2-40B4-BE49-F238E27FC236}">
                <a16:creationId xmlns:a16="http://schemas.microsoft.com/office/drawing/2014/main" id="{847FDB1C-07D3-4602-83EC-3E38E4A4CCD8}"/>
              </a:ext>
            </a:extLst>
          </p:cNvPr>
          <p:cNvGrpSpPr/>
          <p:nvPr/>
        </p:nvGrpSpPr>
        <p:grpSpPr>
          <a:xfrm>
            <a:off x="1662634" y="1496560"/>
            <a:ext cx="8866733" cy="4690718"/>
            <a:chOff x="3135048" y="1757815"/>
            <a:chExt cx="8866733" cy="4690718"/>
          </a:xfrm>
        </p:grpSpPr>
        <p:pic>
          <p:nvPicPr>
            <p:cNvPr id="6" name="Picture 5">
              <a:extLst>
                <a:ext uri="{FF2B5EF4-FFF2-40B4-BE49-F238E27FC236}">
                  <a16:creationId xmlns:a16="http://schemas.microsoft.com/office/drawing/2014/main" id="{72FC0DBE-A15F-4137-ACF3-C998FC2105BF}"/>
                </a:ext>
              </a:extLst>
            </p:cNvPr>
            <p:cNvPicPr>
              <a:picLocks noChangeAspect="1"/>
            </p:cNvPicPr>
            <p:nvPr/>
          </p:nvPicPr>
          <p:blipFill rotWithShape="1">
            <a:blip r:embed="rId2"/>
            <a:srcRect l="7914" r="11035"/>
            <a:stretch/>
          </p:blipFill>
          <p:spPr>
            <a:xfrm>
              <a:off x="5402719" y="4094219"/>
              <a:ext cx="2186311" cy="2011680"/>
            </a:xfrm>
            <a:prstGeom prst="rect">
              <a:avLst/>
            </a:prstGeom>
            <a:ln w="25400">
              <a:solidFill>
                <a:schemeClr val="bg1"/>
              </a:solidFill>
            </a:ln>
          </p:spPr>
        </p:pic>
        <p:pic>
          <p:nvPicPr>
            <p:cNvPr id="7" name="Picture 5" descr="Rhinoceros Auklet SE Farallon Island 06-30-08 780">
              <a:extLst>
                <a:ext uri="{FF2B5EF4-FFF2-40B4-BE49-F238E27FC236}">
                  <a16:creationId xmlns:a16="http://schemas.microsoft.com/office/drawing/2014/main" id="{AD6325FE-DB18-4504-A7DE-0C8902437D79}"/>
                </a:ext>
              </a:extLst>
            </p:cNvPr>
            <p:cNvPicPr>
              <a:picLocks noChangeAspect="1" noChangeArrowheads="1"/>
            </p:cNvPicPr>
            <p:nvPr/>
          </p:nvPicPr>
          <p:blipFill>
            <a:blip r:embed="rId3" cstate="screen"/>
            <a:srcRect/>
            <a:stretch>
              <a:fillRect/>
            </a:stretch>
          </p:blipFill>
          <p:spPr bwMode="auto">
            <a:xfrm>
              <a:off x="7609128" y="4093525"/>
              <a:ext cx="2186573" cy="2012375"/>
            </a:xfrm>
            <a:prstGeom prst="rect">
              <a:avLst/>
            </a:prstGeom>
            <a:ln w="25400">
              <a:solidFill>
                <a:schemeClr val="bg1"/>
              </a:solidFill>
            </a:ln>
            <a:effectLst/>
          </p:spPr>
        </p:pic>
        <p:pic>
          <p:nvPicPr>
            <p:cNvPr id="8" name="Picture 4" descr="Cassin's Auklet SE Farallon Island 06-30-08 765">
              <a:extLst>
                <a:ext uri="{FF2B5EF4-FFF2-40B4-BE49-F238E27FC236}">
                  <a16:creationId xmlns:a16="http://schemas.microsoft.com/office/drawing/2014/main" id="{FE968B90-C43E-4B8D-B2E6-7D503F9270BC}"/>
                </a:ext>
              </a:extLst>
            </p:cNvPr>
            <p:cNvPicPr>
              <a:picLocks noChangeAspect="1" noChangeArrowheads="1"/>
            </p:cNvPicPr>
            <p:nvPr/>
          </p:nvPicPr>
          <p:blipFill>
            <a:blip r:embed="rId4" cstate="screen"/>
            <a:srcRect/>
            <a:stretch>
              <a:fillRect/>
            </a:stretch>
          </p:blipFill>
          <p:spPr bwMode="auto">
            <a:xfrm>
              <a:off x="9791980" y="4093524"/>
              <a:ext cx="2209801" cy="2012376"/>
            </a:xfrm>
            <a:prstGeom prst="rect">
              <a:avLst/>
            </a:prstGeom>
            <a:ln w="25400">
              <a:solidFill>
                <a:schemeClr val="bg1"/>
              </a:solidFill>
            </a:ln>
            <a:effectLst/>
          </p:spPr>
        </p:pic>
        <p:pic>
          <p:nvPicPr>
            <p:cNvPr id="9" name="Picture 5" descr="IMG_7809">
              <a:extLst>
                <a:ext uri="{FF2B5EF4-FFF2-40B4-BE49-F238E27FC236}">
                  <a16:creationId xmlns:a16="http://schemas.microsoft.com/office/drawing/2014/main" id="{B89E2ABD-6D36-4DCC-BA8D-8F0ABD189583}"/>
                </a:ext>
              </a:extLst>
            </p:cNvPr>
            <p:cNvPicPr>
              <a:picLocks noChangeAspect="1" noChangeArrowheads="1"/>
            </p:cNvPicPr>
            <p:nvPr/>
          </p:nvPicPr>
          <p:blipFill rotWithShape="1">
            <a:blip r:embed="rId5" cstate="screen"/>
            <a:srcRect l="185" t="6867" r="-185" b="1425"/>
            <a:stretch/>
          </p:blipFill>
          <p:spPr bwMode="auto">
            <a:xfrm>
              <a:off x="5390975" y="2096370"/>
              <a:ext cx="2209226" cy="1981199"/>
            </a:xfrm>
            <a:prstGeom prst="rect">
              <a:avLst/>
            </a:prstGeom>
            <a:ln w="25400">
              <a:solidFill>
                <a:schemeClr val="bg1"/>
              </a:solidFill>
            </a:ln>
            <a:effectLst/>
          </p:spPr>
        </p:pic>
        <p:pic>
          <p:nvPicPr>
            <p:cNvPr id="10" name="Picture 8" descr="wegu copy">
              <a:extLst>
                <a:ext uri="{FF2B5EF4-FFF2-40B4-BE49-F238E27FC236}">
                  <a16:creationId xmlns:a16="http://schemas.microsoft.com/office/drawing/2014/main" id="{9299FDC4-48D5-452A-B107-1B02709E6947}"/>
                </a:ext>
              </a:extLst>
            </p:cNvPr>
            <p:cNvPicPr>
              <a:picLocks noChangeAspect="1" noChangeArrowheads="1"/>
            </p:cNvPicPr>
            <p:nvPr/>
          </p:nvPicPr>
          <p:blipFill rotWithShape="1">
            <a:blip r:embed="rId6" cstate="screen"/>
            <a:srcRect b="12546"/>
            <a:stretch/>
          </p:blipFill>
          <p:spPr bwMode="auto">
            <a:xfrm>
              <a:off x="7600201" y="2096369"/>
              <a:ext cx="2210374" cy="1981200"/>
            </a:xfrm>
            <a:prstGeom prst="rect">
              <a:avLst/>
            </a:prstGeom>
            <a:ln w="25400">
              <a:solidFill>
                <a:schemeClr val="bg1"/>
              </a:solidFill>
            </a:ln>
            <a:effectLst/>
          </p:spPr>
        </p:pic>
        <p:pic>
          <p:nvPicPr>
            <p:cNvPr id="11" name="Picture 4" descr="Brandt's Cormorant SE Farallon Island 06-22-08 159">
              <a:extLst>
                <a:ext uri="{FF2B5EF4-FFF2-40B4-BE49-F238E27FC236}">
                  <a16:creationId xmlns:a16="http://schemas.microsoft.com/office/drawing/2014/main" id="{60C7CCEA-40C8-4473-B4E5-A0819A7790FD}"/>
                </a:ext>
              </a:extLst>
            </p:cNvPr>
            <p:cNvPicPr>
              <a:picLocks noChangeAspect="1" noChangeArrowheads="1"/>
            </p:cNvPicPr>
            <p:nvPr/>
          </p:nvPicPr>
          <p:blipFill rotWithShape="1">
            <a:blip r:embed="rId7" cstate="screen"/>
            <a:srcRect l="11240" r="3360"/>
            <a:stretch/>
          </p:blipFill>
          <p:spPr bwMode="auto">
            <a:xfrm>
              <a:off x="3135048" y="2096370"/>
              <a:ext cx="2255928" cy="1981199"/>
            </a:xfrm>
            <a:prstGeom prst="rect">
              <a:avLst/>
            </a:prstGeom>
            <a:ln w="25400">
              <a:solidFill>
                <a:schemeClr val="bg1"/>
              </a:solidFill>
            </a:ln>
            <a:effectLst/>
          </p:spPr>
        </p:pic>
        <p:pic>
          <p:nvPicPr>
            <p:cNvPr id="12" name="Picture 4" descr="IMG_3267">
              <a:extLst>
                <a:ext uri="{FF2B5EF4-FFF2-40B4-BE49-F238E27FC236}">
                  <a16:creationId xmlns:a16="http://schemas.microsoft.com/office/drawing/2014/main" id="{3DD004B2-803C-4026-A6E6-39D18E985A65}"/>
                </a:ext>
              </a:extLst>
            </p:cNvPr>
            <p:cNvPicPr>
              <a:picLocks noChangeAspect="1" noChangeArrowheads="1"/>
            </p:cNvPicPr>
            <p:nvPr/>
          </p:nvPicPr>
          <p:blipFill rotWithShape="1">
            <a:blip r:embed="rId8" cstate="screen"/>
            <a:srcRect l="1" r="2071"/>
            <a:stretch/>
          </p:blipFill>
          <p:spPr bwMode="auto">
            <a:xfrm>
              <a:off x="9795700" y="2096369"/>
              <a:ext cx="2206081" cy="1981200"/>
            </a:xfrm>
            <a:prstGeom prst="rect">
              <a:avLst/>
            </a:prstGeom>
            <a:ln w="25400">
              <a:solidFill>
                <a:schemeClr val="bg1"/>
              </a:solidFill>
            </a:ln>
            <a:effectLst/>
          </p:spPr>
        </p:pic>
        <p:sp>
          <p:nvSpPr>
            <p:cNvPr id="14" name="TextBox 4">
              <a:extLst>
                <a:ext uri="{FF2B5EF4-FFF2-40B4-BE49-F238E27FC236}">
                  <a16:creationId xmlns:a16="http://schemas.microsoft.com/office/drawing/2014/main" id="{03E18FBE-53B0-4136-87A4-899D9032107D}"/>
                </a:ext>
              </a:extLst>
            </p:cNvPr>
            <p:cNvSpPr txBox="1">
              <a:spLocks noChangeArrowheads="1"/>
            </p:cNvSpPr>
            <p:nvPr/>
          </p:nvSpPr>
          <p:spPr bwMode="auto">
            <a:xfrm>
              <a:off x="3199209" y="1757815"/>
              <a:ext cx="219176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Brandt’s Cormorant</a:t>
              </a:r>
            </a:p>
          </p:txBody>
        </p:sp>
        <p:sp>
          <p:nvSpPr>
            <p:cNvPr id="15" name="TextBox 22">
              <a:extLst>
                <a:ext uri="{FF2B5EF4-FFF2-40B4-BE49-F238E27FC236}">
                  <a16:creationId xmlns:a16="http://schemas.microsoft.com/office/drawing/2014/main" id="{5CA04455-3AC1-4D2A-8B5F-F396F1798BED}"/>
                </a:ext>
              </a:extLst>
            </p:cNvPr>
            <p:cNvSpPr txBox="1">
              <a:spLocks noChangeArrowheads="1"/>
            </p:cNvSpPr>
            <p:nvPr/>
          </p:nvSpPr>
          <p:spPr bwMode="auto">
            <a:xfrm>
              <a:off x="5390975" y="1757815"/>
              <a:ext cx="2234266"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Ashy Storm-Petrel</a:t>
              </a:r>
            </a:p>
          </p:txBody>
        </p:sp>
        <p:sp>
          <p:nvSpPr>
            <p:cNvPr id="16" name="TextBox 23">
              <a:extLst>
                <a:ext uri="{FF2B5EF4-FFF2-40B4-BE49-F238E27FC236}">
                  <a16:creationId xmlns:a16="http://schemas.microsoft.com/office/drawing/2014/main" id="{0E86F78C-708F-4F46-881A-286AA44CBE68}"/>
                </a:ext>
              </a:extLst>
            </p:cNvPr>
            <p:cNvSpPr txBox="1">
              <a:spLocks noChangeArrowheads="1"/>
            </p:cNvSpPr>
            <p:nvPr/>
          </p:nvSpPr>
          <p:spPr bwMode="auto">
            <a:xfrm>
              <a:off x="7612520" y="1757815"/>
              <a:ext cx="219805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Western Gull</a:t>
              </a:r>
            </a:p>
          </p:txBody>
        </p:sp>
        <p:sp>
          <p:nvSpPr>
            <p:cNvPr id="17" name="TextBox 24">
              <a:extLst>
                <a:ext uri="{FF2B5EF4-FFF2-40B4-BE49-F238E27FC236}">
                  <a16:creationId xmlns:a16="http://schemas.microsoft.com/office/drawing/2014/main" id="{0D11070D-EB3D-410F-A8CC-67A23CC61579}"/>
                </a:ext>
              </a:extLst>
            </p:cNvPr>
            <p:cNvSpPr txBox="1">
              <a:spLocks noChangeArrowheads="1"/>
            </p:cNvSpPr>
            <p:nvPr/>
          </p:nvSpPr>
          <p:spPr bwMode="auto">
            <a:xfrm>
              <a:off x="3172412" y="6109979"/>
              <a:ext cx="2218561"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Common Murre</a:t>
              </a:r>
            </a:p>
          </p:txBody>
        </p:sp>
        <p:sp>
          <p:nvSpPr>
            <p:cNvPr id="18" name="TextBox 25">
              <a:extLst>
                <a:ext uri="{FF2B5EF4-FFF2-40B4-BE49-F238E27FC236}">
                  <a16:creationId xmlns:a16="http://schemas.microsoft.com/office/drawing/2014/main" id="{DAF4F729-556B-4888-8294-A039B28B8154}"/>
                </a:ext>
              </a:extLst>
            </p:cNvPr>
            <p:cNvSpPr txBox="1">
              <a:spLocks noChangeArrowheads="1"/>
            </p:cNvSpPr>
            <p:nvPr/>
          </p:nvSpPr>
          <p:spPr bwMode="auto">
            <a:xfrm>
              <a:off x="5402719" y="6098311"/>
              <a:ext cx="2209801"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Pigeon Guillemot</a:t>
              </a:r>
            </a:p>
          </p:txBody>
        </p:sp>
        <p:sp>
          <p:nvSpPr>
            <p:cNvPr id="19" name="TextBox 26">
              <a:extLst>
                <a:ext uri="{FF2B5EF4-FFF2-40B4-BE49-F238E27FC236}">
                  <a16:creationId xmlns:a16="http://schemas.microsoft.com/office/drawing/2014/main" id="{DF90DB03-B6CA-4AA6-AAC6-88FBD76EDE3B}"/>
                </a:ext>
              </a:extLst>
            </p:cNvPr>
            <p:cNvSpPr txBox="1">
              <a:spLocks noChangeArrowheads="1"/>
            </p:cNvSpPr>
            <p:nvPr/>
          </p:nvSpPr>
          <p:spPr bwMode="auto">
            <a:xfrm>
              <a:off x="9810575" y="1757815"/>
              <a:ext cx="2171698"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Tufted Puffin</a:t>
              </a:r>
            </a:p>
          </p:txBody>
        </p:sp>
        <p:sp>
          <p:nvSpPr>
            <p:cNvPr id="20" name="TextBox 27">
              <a:extLst>
                <a:ext uri="{FF2B5EF4-FFF2-40B4-BE49-F238E27FC236}">
                  <a16:creationId xmlns:a16="http://schemas.microsoft.com/office/drawing/2014/main" id="{ADD5618C-56BE-4869-8C89-B5151639AA0A}"/>
                </a:ext>
              </a:extLst>
            </p:cNvPr>
            <p:cNvSpPr txBox="1">
              <a:spLocks noChangeArrowheads="1"/>
            </p:cNvSpPr>
            <p:nvPr/>
          </p:nvSpPr>
          <p:spPr bwMode="auto">
            <a:xfrm>
              <a:off x="9795701" y="6098311"/>
              <a:ext cx="2186572"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Cassin’s Auklet</a:t>
              </a:r>
            </a:p>
          </p:txBody>
        </p:sp>
        <p:sp>
          <p:nvSpPr>
            <p:cNvPr id="21" name="TextBox 28">
              <a:extLst>
                <a:ext uri="{FF2B5EF4-FFF2-40B4-BE49-F238E27FC236}">
                  <a16:creationId xmlns:a16="http://schemas.microsoft.com/office/drawing/2014/main" id="{BAF62D38-D329-493D-95E3-78A5E1A170EF}"/>
                </a:ext>
              </a:extLst>
            </p:cNvPr>
            <p:cNvSpPr txBox="1">
              <a:spLocks noChangeArrowheads="1"/>
            </p:cNvSpPr>
            <p:nvPr/>
          </p:nvSpPr>
          <p:spPr bwMode="auto">
            <a:xfrm>
              <a:off x="7600776" y="6098311"/>
              <a:ext cx="2209800"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Rhinoceros Auklet</a:t>
              </a:r>
            </a:p>
          </p:txBody>
        </p:sp>
        <p:pic>
          <p:nvPicPr>
            <p:cNvPr id="23" name="Picture 5" descr="DSCN2538">
              <a:extLst>
                <a:ext uri="{FF2B5EF4-FFF2-40B4-BE49-F238E27FC236}">
                  <a16:creationId xmlns:a16="http://schemas.microsoft.com/office/drawing/2014/main" id="{16F1C97A-EF12-4DF2-B99E-17FFBAC924D8}"/>
                </a:ext>
              </a:extLst>
            </p:cNvPr>
            <p:cNvPicPr>
              <a:picLocks noChangeAspect="1" noChangeArrowheads="1"/>
            </p:cNvPicPr>
            <p:nvPr/>
          </p:nvPicPr>
          <p:blipFill rotWithShape="1">
            <a:blip r:embed="rId9" cstate="screen"/>
            <a:srcRect r="110" b="17485"/>
            <a:stretch/>
          </p:blipFill>
          <p:spPr>
            <a:xfrm>
              <a:off x="3136742" y="4093526"/>
              <a:ext cx="2255928" cy="2012373"/>
            </a:xfrm>
            <a:prstGeom prst="rect">
              <a:avLst/>
            </a:prstGeom>
            <a:ln w="25400">
              <a:solidFill>
                <a:schemeClr val="bg1"/>
              </a:solidFill>
            </a:ln>
            <a:effectLst/>
          </p:spPr>
        </p:pic>
      </p:grpSp>
    </p:spTree>
    <p:extLst>
      <p:ext uri="{BB962C8B-B14F-4D97-AF65-F5344CB8AC3E}">
        <p14:creationId xmlns:p14="http://schemas.microsoft.com/office/powerpoint/2010/main" val="268029578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EB273E62-61D8-4A7C-A1F1-6C0EBF80BB9B}"/>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BB151067-B00D-4D8B-B057-8138C73557FA}"/>
              </a:ext>
            </a:extLst>
          </p:cNvPr>
          <p:cNvSpPr txBox="1"/>
          <p:nvPr/>
        </p:nvSpPr>
        <p:spPr>
          <a:xfrm>
            <a:off x="3675349" y="460284"/>
            <a:ext cx="8212705" cy="800219"/>
          </a:xfrm>
          <a:prstGeom prst="rect">
            <a:avLst/>
          </a:prstGeom>
          <a:noFill/>
        </p:spPr>
        <p:txBody>
          <a:bodyPr wrap="square" rtlCol="0">
            <a:spAutoFit/>
          </a:bodyPr>
          <a:lstStyle/>
          <a:p>
            <a:r>
              <a:rPr lang="en-US" sz="2800" dirty="0">
                <a:solidFill>
                  <a:srgbClr val="007698"/>
                </a:solidFill>
                <a:latin typeface="Century Expanded LT Std" panose="02040604060705020304" pitchFamily="18" charset="0"/>
              </a:rPr>
              <a:t>Scenario 4</a:t>
            </a:r>
          </a:p>
          <a:p>
            <a:r>
              <a:rPr lang="en-US" sz="1700" spc="-10" dirty="0">
                <a:solidFill>
                  <a:srgbClr val="007698"/>
                </a:solidFill>
              </a:rPr>
              <a:t>Hazing results in pinniped take that is likely to exceed allowable numbers</a:t>
            </a:r>
          </a:p>
        </p:txBody>
      </p:sp>
      <p:graphicFrame>
        <p:nvGraphicFramePr>
          <p:cNvPr id="8" name="Table 7">
            <a:extLst>
              <a:ext uri="{FF2B5EF4-FFF2-40B4-BE49-F238E27FC236}">
                <a16:creationId xmlns:a16="http://schemas.microsoft.com/office/drawing/2014/main" id="{E699BDCD-2FB0-4FCB-B391-FB1ECEE1AEB6}"/>
              </a:ext>
            </a:extLst>
          </p:cNvPr>
          <p:cNvGraphicFramePr>
            <a:graphicFrameLocks noGrp="1"/>
          </p:cNvGraphicFramePr>
          <p:nvPr>
            <p:extLst>
              <p:ext uri="{D42A27DB-BD31-4B8C-83A1-F6EECF244321}">
                <p14:modId xmlns:p14="http://schemas.microsoft.com/office/powerpoint/2010/main" val="3922880392"/>
              </p:ext>
            </p:extLst>
          </p:nvPr>
        </p:nvGraphicFramePr>
        <p:xfrm>
          <a:off x="3675349" y="1606227"/>
          <a:ext cx="8011553" cy="3002280"/>
        </p:xfrm>
        <a:graphic>
          <a:graphicData uri="http://schemas.openxmlformats.org/drawingml/2006/table">
            <a:tbl>
              <a:tblPr/>
              <a:tblGrid>
                <a:gridCol w="3657268">
                  <a:extLst>
                    <a:ext uri="{9D8B030D-6E8A-4147-A177-3AD203B41FA5}">
                      <a16:colId xmlns:a16="http://schemas.microsoft.com/office/drawing/2014/main" val="968714020"/>
                    </a:ext>
                  </a:extLst>
                </a:gridCol>
                <a:gridCol w="609600">
                  <a:extLst>
                    <a:ext uri="{9D8B030D-6E8A-4147-A177-3AD203B41FA5}">
                      <a16:colId xmlns:a16="http://schemas.microsoft.com/office/drawing/2014/main" val="1518868245"/>
                    </a:ext>
                  </a:extLst>
                </a:gridCol>
                <a:gridCol w="3744685">
                  <a:extLst>
                    <a:ext uri="{9D8B030D-6E8A-4147-A177-3AD203B41FA5}">
                      <a16:colId xmlns:a16="http://schemas.microsoft.com/office/drawing/2014/main" val="1101214084"/>
                    </a:ext>
                  </a:extLst>
                </a:gridCol>
              </a:tblGrid>
              <a:tr h="81278">
                <a:tc>
                  <a:txBody>
                    <a:bodyPr/>
                    <a:lstStyle/>
                    <a:p>
                      <a:pPr algn="l" fontAlgn="b"/>
                      <a:r>
                        <a:rPr lang="en-US" sz="1400" b="1" i="0" u="none" strike="noStrike" dirty="0">
                          <a:solidFill>
                            <a:srgbClr val="007698"/>
                          </a:solidFill>
                          <a:effectLst/>
                          <a:latin typeface="+mn-lt"/>
                        </a:rPr>
                        <a:t>Potential Triggers</a:t>
                      </a:r>
                    </a:p>
                  </a:txBody>
                  <a:tcPr marB="0" anchor="b">
                    <a:lnL>
                      <a:noFill/>
                    </a:lnL>
                    <a:lnR>
                      <a:noFill/>
                    </a:lnR>
                    <a:lnT>
                      <a:noFill/>
                    </a:lnT>
                    <a:lnB w="12700" cap="flat" cmpd="sng" algn="ctr">
                      <a:solidFill>
                        <a:srgbClr val="007698"/>
                      </a:solidFill>
                      <a:prstDash val="solid"/>
                      <a:round/>
                      <a:headEnd type="none" w="med" len="med"/>
                      <a:tailEnd type="none" w="med" len="med"/>
                    </a:lnB>
                  </a:tcPr>
                </a:tc>
                <a:tc>
                  <a:txBody>
                    <a:bodyPr/>
                    <a:lstStyle/>
                    <a:p>
                      <a:pPr algn="l" fontAlgn="b"/>
                      <a:endParaRPr lang="en-US" sz="1400" b="1" i="0" u="none" strike="noStrike" dirty="0">
                        <a:solidFill>
                          <a:srgbClr val="007698"/>
                        </a:solidFill>
                        <a:effectLst/>
                        <a:latin typeface="+mn-lt"/>
                      </a:endParaRPr>
                    </a:p>
                  </a:txBody>
                  <a:tcPr marB="0" anchor="b">
                    <a:lnL>
                      <a:noFill/>
                    </a:lnL>
                    <a:lnR>
                      <a:noFill/>
                    </a:lnR>
                    <a:lnT>
                      <a:noFill/>
                    </a:lnT>
                    <a:lnB>
                      <a:noFill/>
                    </a:lnB>
                  </a:tcPr>
                </a:tc>
                <a:tc>
                  <a:txBody>
                    <a:bodyPr/>
                    <a:lstStyle/>
                    <a:p>
                      <a:pPr algn="l" fontAlgn="b"/>
                      <a:r>
                        <a:rPr lang="en-US" sz="1400" b="1" i="0" u="none" strike="noStrike" dirty="0">
                          <a:solidFill>
                            <a:srgbClr val="007698"/>
                          </a:solidFill>
                          <a:effectLst/>
                          <a:latin typeface="+mn-lt"/>
                          <a:cs typeface="Times New Roman" panose="02020603050405020304" pitchFamily="18" charset="0"/>
                        </a:rPr>
                        <a:t>Potential Response</a:t>
                      </a:r>
                      <a:endParaRPr lang="en-US" sz="1400" b="1" i="0" u="none" strike="noStrike" dirty="0">
                        <a:solidFill>
                          <a:srgbClr val="007698"/>
                        </a:solidFill>
                        <a:effectLst/>
                        <a:latin typeface="+mn-lt"/>
                      </a:endParaRPr>
                    </a:p>
                  </a:txBody>
                  <a:tcPr marB="0" anchor="b">
                    <a:lnL>
                      <a:noFill/>
                    </a:lnL>
                    <a:lnR>
                      <a:noFill/>
                    </a:lnR>
                    <a:lnT>
                      <a:noFill/>
                    </a:lnT>
                    <a:lnB w="12700"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4175149774"/>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Pinniped take (especially flushing) is significantly higher than expected.</a:t>
                      </a:r>
                    </a:p>
                  </a:txBody>
                  <a:tcPr marT="91440" marB="91440" anchor="ctr">
                    <a:lnL>
                      <a:noFill/>
                    </a:lnL>
                    <a:lnR>
                      <a:noFill/>
                    </a:lnR>
                    <a:lnT w="12700" cap="flat" cmpd="sng" algn="ctr">
                      <a:solidFill>
                        <a:srgbClr val="007698"/>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007698"/>
                          </a:solidFill>
                        </a:rPr>
                        <a:t>►</a:t>
                      </a:r>
                    </a:p>
                  </a:txBody>
                  <a:tcPr marL="27432" marR="0" marT="0" marB="0" anchor="ctr">
                    <a:lnL>
                      <a:noFill/>
                    </a:lnL>
                    <a:lnR>
                      <a:noFill/>
                    </a:lnR>
                    <a:lnT>
                      <a:noFill/>
                    </a:lnT>
                    <a:lnB w="12700" cap="flat" cmpd="sng" algn="ctr">
                      <a:solidFill>
                        <a:schemeClr val="bg1">
                          <a:lumMod val="65000"/>
                        </a:schemeClr>
                      </a:solidFill>
                      <a:prstDash val="sysDot"/>
                      <a:round/>
                      <a:headEnd type="none" w="med" len="med"/>
                      <a:tailEnd type="none" w="med" len="med"/>
                    </a:lnB>
                  </a:tcPr>
                </a:tc>
                <a:tc>
                  <a:txBody>
                    <a:bodyPr/>
                    <a:lstStyle/>
                    <a:p>
                      <a:pPr marL="171450" indent="-171450" algn="l" fontAlgn="b">
                        <a:buClr>
                          <a:srgbClr val="007698"/>
                        </a:buClr>
                        <a:buFont typeface="Arial" panose="020B0604020202020204" pitchFamily="34" charset="0"/>
                        <a:buChar char="•"/>
                      </a:pPr>
                      <a:r>
                        <a:rPr lang="en-US" sz="1200" b="0" i="0" u="none" strike="noStrike" baseline="0" dirty="0">
                          <a:solidFill>
                            <a:srgbClr val="000000"/>
                          </a:solidFill>
                          <a:effectLst/>
                          <a:latin typeface="+mn-lt"/>
                        </a:rPr>
                        <a:t>Modify hazing methods (i.e., use fewer pyros).</a:t>
                      </a:r>
                    </a:p>
                  </a:txBody>
                  <a:tcPr marT="91440" marB="91440" anchor="ctr">
                    <a:lnL>
                      <a:noFill/>
                    </a:lnL>
                    <a:lnR>
                      <a:noFill/>
                    </a:lnR>
                    <a:lnT w="12700" cap="flat" cmpd="sng" algn="ctr">
                      <a:solidFill>
                        <a:srgbClr val="007698"/>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extLst>
                  <a:ext uri="{0D108BD9-81ED-4DB2-BD59-A6C34878D82A}">
                    <a16:rowId xmlns:a16="http://schemas.microsoft.com/office/drawing/2014/main" val="3018996506"/>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Stampeding behavior is observed.</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007698"/>
                          </a:solidFill>
                        </a:rPr>
                        <a:t>►</a:t>
                      </a:r>
                    </a:p>
                  </a:txBody>
                  <a:tcPr marL="27432" marR="0" marT="0" marB="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171450" indent="-171450" algn="l" fontAlgn="b">
                        <a:buClr>
                          <a:srgbClr val="007698"/>
                        </a:buClr>
                        <a:buFont typeface="Arial" panose="020B0604020202020204" pitchFamily="34" charset="0"/>
                        <a:buChar char="•"/>
                      </a:pPr>
                      <a:r>
                        <a:rPr lang="en-US" sz="1200" b="0" i="0" u="none" strike="noStrike" baseline="0" dirty="0">
                          <a:solidFill>
                            <a:srgbClr val="000000"/>
                          </a:solidFill>
                          <a:effectLst/>
                          <a:latin typeface="+mn-lt"/>
                        </a:rPr>
                        <a:t>Reduce hazing in the areas that are most sensitive to pinniped take.</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extLst>
                  <a:ext uri="{0D108BD9-81ED-4DB2-BD59-A6C34878D82A}">
                    <a16:rowId xmlns:a16="http://schemas.microsoft.com/office/drawing/2014/main" val="1451896988"/>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Pinniped take limits for one or more of the five species may be met.</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007698"/>
                          </a:solidFill>
                        </a:rPr>
                        <a:t>►</a:t>
                      </a:r>
                    </a:p>
                  </a:txBody>
                  <a:tcPr marL="27432" marR="0" marT="0" marB="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171450" indent="-171450" algn="l" fontAlgn="b">
                        <a:buClr>
                          <a:srgbClr val="007698"/>
                        </a:buClr>
                        <a:buFont typeface="Arial" panose="020B0604020202020204" pitchFamily="34" charset="0"/>
                        <a:buChar char="•"/>
                      </a:pPr>
                      <a:r>
                        <a:rPr lang="en-US" sz="1200" b="0" i="0" u="none" strike="noStrike" baseline="0" dirty="0">
                          <a:solidFill>
                            <a:srgbClr val="000000"/>
                          </a:solidFill>
                          <a:effectLst/>
                          <a:latin typeface="+mn-lt"/>
                        </a:rPr>
                        <a:t>Consult with NOAA and the Marine Mammal Laboratory to increase take limits.</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extLst>
                  <a:ext uri="{0D108BD9-81ED-4DB2-BD59-A6C34878D82A}">
                    <a16:rowId xmlns:a16="http://schemas.microsoft.com/office/drawing/2014/main" val="2035480278"/>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ANY pinniped mortality is observed.</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007698"/>
                          </a:solidFill>
                        </a:rPr>
                        <a:t>►</a:t>
                      </a:r>
                    </a:p>
                  </a:txBody>
                  <a:tcPr marL="27432" marR="0" marT="0" marB="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tc>
                  <a:txBody>
                    <a:bodyPr/>
                    <a:lstStyle/>
                    <a:p>
                      <a:pPr marL="171450" indent="-171450" algn="l" fontAlgn="b">
                        <a:buClr>
                          <a:srgbClr val="007698"/>
                        </a:buClr>
                        <a:buFont typeface="Arial" panose="020B0604020202020204" pitchFamily="34" charset="0"/>
                        <a:buChar char="•"/>
                      </a:pPr>
                      <a:r>
                        <a:rPr lang="en-US" sz="1200" b="0" i="0" u="none" strike="noStrike" baseline="0" dirty="0">
                          <a:solidFill>
                            <a:srgbClr val="000000"/>
                          </a:solidFill>
                          <a:effectLst/>
                          <a:latin typeface="+mn-lt"/>
                        </a:rPr>
                        <a:t>Eliminate hazing near major pinniped haul-outs areas.</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905766111"/>
                  </a:ext>
                </a:extLst>
              </a:tr>
              <a:tr h="0">
                <a:tc gridSpan="3">
                  <a:txBody>
                    <a:bodyPr/>
                    <a:lstStyle/>
                    <a:p>
                      <a:pPr marL="0" indent="0" algn="ctr" fontAlgn="b">
                        <a:buFontTx/>
                        <a:buNone/>
                      </a:pPr>
                      <a:r>
                        <a:rPr lang="en-US" sz="1200" b="0" i="0" u="none" strike="noStrike" baseline="0" dirty="0">
                          <a:solidFill>
                            <a:srgbClr val="000000"/>
                          </a:solidFill>
                          <a:effectLst/>
                          <a:latin typeface="+mn-lt"/>
                        </a:rPr>
                        <a:t>Last resort action: Cease all hazing activity. </a:t>
                      </a:r>
                      <a:br>
                        <a:rPr lang="en-US" sz="1200" b="0" i="0" u="none" strike="noStrike" baseline="0" dirty="0">
                          <a:solidFill>
                            <a:srgbClr val="000000"/>
                          </a:solidFill>
                          <a:effectLst/>
                          <a:latin typeface="+mn-lt"/>
                        </a:rPr>
                      </a:br>
                      <a:r>
                        <a:rPr lang="en-US" sz="1200" b="0" i="0" u="none" strike="noStrike" baseline="0" dirty="0">
                          <a:solidFill>
                            <a:srgbClr val="000000"/>
                          </a:solidFill>
                          <a:effectLst/>
                          <a:latin typeface="+mn-lt"/>
                        </a:rPr>
                        <a:t>Note: This may be required if any pinniped mortality is observed.</a:t>
                      </a:r>
                    </a:p>
                  </a:txBody>
                  <a:tcPr marT="91440" marB="91440">
                    <a:lnL>
                      <a:noFill/>
                    </a:lnL>
                    <a:lnR>
                      <a:noFill/>
                    </a:lnR>
                    <a:lnT w="12700" cap="flat" cmpd="sng" algn="ctr">
                      <a:solidFill>
                        <a:srgbClr val="007698"/>
                      </a:solidFill>
                      <a:prstDash val="solid"/>
                      <a:round/>
                      <a:headEnd type="none" w="med" len="med"/>
                      <a:tailEnd type="none" w="med" len="med"/>
                    </a:lnT>
                    <a:lnB w="12700" cap="flat" cmpd="sng" algn="ctr">
                      <a:solidFill>
                        <a:srgbClr val="007698"/>
                      </a:solidFill>
                      <a:prstDash val="solid"/>
                      <a:round/>
                      <a:headEnd type="none" w="med" len="med"/>
                      <a:tailEnd type="none" w="med" len="med"/>
                    </a:lnB>
                  </a:tcPr>
                </a:tc>
                <a:tc hMerge="1">
                  <a:txBody>
                    <a:bodyPr/>
                    <a:lstStyle/>
                    <a:p>
                      <a:pPr marL="0" indent="0" algn="l" fontAlgn="b">
                        <a:buFontTx/>
                        <a:buNone/>
                      </a:pPr>
                      <a:endParaRPr lang="en-US" sz="1400" b="0" i="0" u="none" strike="noStrike" baseline="0" dirty="0">
                        <a:solidFill>
                          <a:srgbClr val="000000"/>
                        </a:solidFill>
                        <a:effectLst/>
                        <a:latin typeface="+mn-lt"/>
                      </a:endParaRPr>
                    </a:p>
                  </a:txBody>
                  <a:tcP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tc hMerge="1">
                  <a:txBody>
                    <a:bodyPr/>
                    <a:lstStyle/>
                    <a:p>
                      <a:pPr marL="0" indent="0" algn="l" fontAlgn="b">
                        <a:buFontTx/>
                        <a:buNone/>
                      </a:pPr>
                      <a:endParaRPr lang="en-US" sz="1400" b="0" i="0" u="none" strike="noStrike" baseline="0" dirty="0">
                        <a:solidFill>
                          <a:srgbClr val="000000"/>
                        </a:solidFill>
                        <a:effectLst/>
                        <a:latin typeface="+mn-lt"/>
                      </a:endParaRPr>
                    </a:p>
                  </a:txBody>
                  <a:tcP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92910727"/>
                  </a:ext>
                </a:extLst>
              </a:tr>
            </a:tbl>
          </a:graphicData>
        </a:graphic>
      </p:graphicFrame>
      <p:pic>
        <p:nvPicPr>
          <p:cNvPr id="9" name="Picture 8">
            <a:extLst>
              <a:ext uri="{FF2B5EF4-FFF2-40B4-BE49-F238E27FC236}">
                <a16:creationId xmlns:a16="http://schemas.microsoft.com/office/drawing/2014/main" id="{EC9C609A-D8AC-42A8-B1B4-080C0828B98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87" r="1402"/>
          <a:stretch/>
        </p:blipFill>
        <p:spPr>
          <a:xfrm>
            <a:off x="1" y="3885290"/>
            <a:ext cx="3048000" cy="2070763"/>
          </a:xfrm>
          <a:prstGeom prst="rect">
            <a:avLst/>
          </a:prstGeom>
        </p:spPr>
      </p:pic>
      <p:sp>
        <p:nvSpPr>
          <p:cNvPr id="13" name="Content Placeholder 2">
            <a:extLst>
              <a:ext uri="{FF2B5EF4-FFF2-40B4-BE49-F238E27FC236}">
                <a16:creationId xmlns:a16="http://schemas.microsoft.com/office/drawing/2014/main" id="{8B4E2566-18EF-4395-943E-5CAE139B140C}"/>
              </a:ext>
            </a:extLst>
          </p:cNvPr>
          <p:cNvSpPr>
            <a:spLocks noGrp="1"/>
          </p:cNvSpPr>
          <p:nvPr>
            <p:ph idx="1"/>
          </p:nvPr>
        </p:nvSpPr>
        <p:spPr>
          <a:xfrm>
            <a:off x="303945" y="1985554"/>
            <a:ext cx="2457005" cy="557350"/>
          </a:xfrm>
        </p:spPr>
        <p:txBody>
          <a:bodyPr/>
          <a:lstStyle/>
          <a:p>
            <a:r>
              <a:rPr lang="en-US" dirty="0"/>
              <a:t>(continued)</a:t>
            </a:r>
          </a:p>
        </p:txBody>
      </p:sp>
      <p:sp>
        <p:nvSpPr>
          <p:cNvPr id="14" name="Text Placeholder 5">
            <a:extLst>
              <a:ext uri="{FF2B5EF4-FFF2-40B4-BE49-F238E27FC236}">
                <a16:creationId xmlns:a16="http://schemas.microsoft.com/office/drawing/2014/main" id="{D94E46F1-576E-4A93-91EC-6DBB75C4FB58}"/>
              </a:ext>
            </a:extLst>
          </p:cNvPr>
          <p:cNvSpPr>
            <a:spLocks noGrp="1"/>
          </p:cNvSpPr>
          <p:nvPr>
            <p:ph type="body" sz="quarter" idx="13"/>
          </p:nvPr>
        </p:nvSpPr>
        <p:spPr>
          <a:xfrm>
            <a:off x="303945" y="558484"/>
            <a:ext cx="2457005" cy="1522865"/>
          </a:xfrm>
        </p:spPr>
        <p:txBody>
          <a:bodyPr>
            <a:normAutofit/>
          </a:bodyPr>
          <a:lstStyle/>
          <a:p>
            <a:r>
              <a:rPr lang="en-US" sz="3000" dirty="0"/>
              <a:t>Nontarget Impact Scenarios</a:t>
            </a:r>
          </a:p>
        </p:txBody>
      </p:sp>
      <p:sp>
        <p:nvSpPr>
          <p:cNvPr id="16" name="Rectangle 15">
            <a:extLst>
              <a:ext uri="{FF2B5EF4-FFF2-40B4-BE49-F238E27FC236}">
                <a16:creationId xmlns:a16="http://schemas.microsoft.com/office/drawing/2014/main" id="{EA51EB9B-0323-4B19-8D8F-64464C8F7595}"/>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2222460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38F6B0CD-BACE-4B7A-895F-12D62CA7961F}"/>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Table 6">
            <a:extLst>
              <a:ext uri="{FF2B5EF4-FFF2-40B4-BE49-F238E27FC236}">
                <a16:creationId xmlns:a16="http://schemas.microsoft.com/office/drawing/2014/main" id="{6FC06369-E7FB-4DD0-952D-DB1866869E07}"/>
              </a:ext>
            </a:extLst>
          </p:cNvPr>
          <p:cNvGraphicFramePr>
            <a:graphicFrameLocks noGrp="1"/>
          </p:cNvGraphicFramePr>
          <p:nvPr>
            <p:extLst>
              <p:ext uri="{D42A27DB-BD31-4B8C-83A1-F6EECF244321}">
                <p14:modId xmlns:p14="http://schemas.microsoft.com/office/powerpoint/2010/main" val="3529400196"/>
              </p:ext>
            </p:extLst>
          </p:nvPr>
        </p:nvGraphicFramePr>
        <p:xfrm>
          <a:off x="3675350" y="1648811"/>
          <a:ext cx="8011553" cy="4693920"/>
        </p:xfrm>
        <a:graphic>
          <a:graphicData uri="http://schemas.openxmlformats.org/drawingml/2006/table">
            <a:tbl>
              <a:tblPr/>
              <a:tblGrid>
                <a:gridCol w="3639850">
                  <a:extLst>
                    <a:ext uri="{9D8B030D-6E8A-4147-A177-3AD203B41FA5}">
                      <a16:colId xmlns:a16="http://schemas.microsoft.com/office/drawing/2014/main" val="968714020"/>
                    </a:ext>
                  </a:extLst>
                </a:gridCol>
                <a:gridCol w="635726">
                  <a:extLst>
                    <a:ext uri="{9D8B030D-6E8A-4147-A177-3AD203B41FA5}">
                      <a16:colId xmlns:a16="http://schemas.microsoft.com/office/drawing/2014/main" val="1518868245"/>
                    </a:ext>
                  </a:extLst>
                </a:gridCol>
                <a:gridCol w="3735977">
                  <a:extLst>
                    <a:ext uri="{9D8B030D-6E8A-4147-A177-3AD203B41FA5}">
                      <a16:colId xmlns:a16="http://schemas.microsoft.com/office/drawing/2014/main" val="1101214084"/>
                    </a:ext>
                  </a:extLst>
                </a:gridCol>
              </a:tblGrid>
              <a:tr h="81278">
                <a:tc>
                  <a:txBody>
                    <a:bodyPr/>
                    <a:lstStyle/>
                    <a:p>
                      <a:pPr algn="l" fontAlgn="b"/>
                      <a:r>
                        <a:rPr lang="en-US" sz="1400" b="1" i="0" u="none" strike="noStrike" dirty="0">
                          <a:solidFill>
                            <a:srgbClr val="F1730C"/>
                          </a:solidFill>
                          <a:effectLst/>
                          <a:latin typeface="+mn-lt"/>
                        </a:rPr>
                        <a:t>Potential Triggers</a:t>
                      </a:r>
                    </a:p>
                  </a:txBody>
                  <a:tcPr marB="0" anchor="b">
                    <a:lnL>
                      <a:noFill/>
                    </a:lnL>
                    <a:lnR>
                      <a:noFill/>
                    </a:lnR>
                    <a:lnT>
                      <a:noFill/>
                    </a:lnT>
                    <a:lnB w="12700" cap="flat" cmpd="sng" algn="ctr">
                      <a:solidFill>
                        <a:srgbClr val="F1730C"/>
                      </a:solidFill>
                      <a:prstDash val="solid"/>
                      <a:round/>
                      <a:headEnd type="none" w="med" len="med"/>
                      <a:tailEnd type="none" w="med" len="med"/>
                    </a:lnB>
                  </a:tcPr>
                </a:tc>
                <a:tc>
                  <a:txBody>
                    <a:bodyPr/>
                    <a:lstStyle/>
                    <a:p>
                      <a:pPr algn="l" fontAlgn="b"/>
                      <a:endParaRPr lang="en-US" sz="1400" b="1" i="0" u="none" strike="noStrike" dirty="0">
                        <a:solidFill>
                          <a:srgbClr val="F1730C"/>
                        </a:solidFill>
                        <a:effectLst/>
                        <a:latin typeface="+mn-lt"/>
                      </a:endParaRPr>
                    </a:p>
                  </a:txBody>
                  <a:tcPr marB="0" anchor="b">
                    <a:lnL>
                      <a:noFill/>
                    </a:lnL>
                    <a:lnR>
                      <a:noFill/>
                    </a:lnR>
                    <a:lnT>
                      <a:noFill/>
                    </a:lnT>
                    <a:lnB>
                      <a:noFill/>
                    </a:lnB>
                  </a:tcPr>
                </a:tc>
                <a:tc>
                  <a:txBody>
                    <a:bodyPr/>
                    <a:lstStyle/>
                    <a:p>
                      <a:pPr algn="l" fontAlgn="b"/>
                      <a:r>
                        <a:rPr lang="en-US" sz="1400" b="1" i="0" u="none" strike="noStrike" dirty="0">
                          <a:solidFill>
                            <a:srgbClr val="F1730C"/>
                          </a:solidFill>
                          <a:effectLst/>
                          <a:latin typeface="+mn-lt"/>
                          <a:cs typeface="Times New Roman" panose="02020603050405020304" pitchFamily="18" charset="0"/>
                        </a:rPr>
                        <a:t>Potential Response</a:t>
                      </a:r>
                      <a:endParaRPr lang="en-US" sz="1400" b="1" i="0" u="none" strike="noStrike" dirty="0">
                        <a:solidFill>
                          <a:srgbClr val="F1730C"/>
                        </a:solidFill>
                        <a:effectLst/>
                        <a:latin typeface="+mn-lt"/>
                      </a:endParaRPr>
                    </a:p>
                  </a:txBody>
                  <a:tcPr marB="0" anchor="b">
                    <a:lnL>
                      <a:noFill/>
                    </a:lnL>
                    <a:lnR>
                      <a:noFill/>
                    </a:lnR>
                    <a:lnT>
                      <a:noFill/>
                    </a:lnT>
                    <a:lnB w="12700" cap="flat" cmpd="sng" algn="ctr">
                      <a:solidFill>
                        <a:srgbClr val="F1730C"/>
                      </a:solidFill>
                      <a:prstDash val="solid"/>
                      <a:round/>
                      <a:headEnd type="none" w="med" len="med"/>
                      <a:tailEnd type="none" w="med" len="med"/>
                    </a:lnB>
                  </a:tcPr>
                </a:tc>
                <a:extLst>
                  <a:ext uri="{0D108BD9-81ED-4DB2-BD59-A6C34878D82A}">
                    <a16:rowId xmlns:a16="http://schemas.microsoft.com/office/drawing/2014/main" val="4175149774"/>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Pinniped take (especially flushing) is significantly higher than expected.</a:t>
                      </a:r>
                    </a:p>
                  </a:txBody>
                  <a:tcPr marT="91440" marB="91440" anchor="ctr">
                    <a:lnL>
                      <a:noFill/>
                    </a:lnL>
                    <a:lnR>
                      <a:noFill/>
                    </a:lnR>
                    <a:lnT w="12700"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F1730C"/>
                          </a:solidFill>
                        </a:rPr>
                        <a:t>►</a:t>
                      </a:r>
                    </a:p>
                  </a:txBody>
                  <a:tcPr marL="27432" marR="0" marT="0" marB="0" anchor="ctr">
                    <a:lnL>
                      <a:noFill/>
                    </a:lnL>
                    <a:lnR>
                      <a:noFill/>
                    </a:lnR>
                    <a:lnT>
                      <a:noFill/>
                    </a:lnT>
                    <a:lnB w="12700" cap="flat" cmpd="sng" algn="ctr">
                      <a:solidFill>
                        <a:schemeClr val="bg1">
                          <a:lumMod val="65000"/>
                        </a:schemeClr>
                      </a:solidFill>
                      <a:prstDash val="sysDot"/>
                      <a:round/>
                      <a:headEnd type="none" w="med" len="med"/>
                      <a:tailEnd type="none" w="med" len="med"/>
                    </a:lnB>
                  </a:tcPr>
                </a:tc>
                <a:tc>
                  <a:txBody>
                    <a:bodyPr/>
                    <a:lstStyle/>
                    <a:p>
                      <a:pPr marL="171450" indent="-171450" algn="l" fontAlgn="b">
                        <a:buClr>
                          <a:srgbClr val="F1730C"/>
                        </a:buClr>
                        <a:buFont typeface="Arial" panose="020B0604020202020204" pitchFamily="34" charset="0"/>
                        <a:buChar char="•"/>
                      </a:pPr>
                      <a:r>
                        <a:rPr lang="en-US" sz="1200" b="0" i="0" u="none" strike="noStrike" baseline="0" dirty="0">
                          <a:solidFill>
                            <a:srgbClr val="000000"/>
                          </a:solidFill>
                          <a:effectLst/>
                          <a:latin typeface="+mn-lt"/>
                        </a:rPr>
                        <a:t>Modify rodenticide bait application methods.</a:t>
                      </a:r>
                    </a:p>
                  </a:txBody>
                  <a:tcPr marT="91440" marB="91440" anchor="ctr">
                    <a:lnL>
                      <a:noFill/>
                    </a:lnL>
                    <a:lnR>
                      <a:noFill/>
                    </a:lnR>
                    <a:lnT w="12700"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extLst>
                  <a:ext uri="{0D108BD9-81ED-4DB2-BD59-A6C34878D82A}">
                    <a16:rowId xmlns:a16="http://schemas.microsoft.com/office/drawing/2014/main" val="3018996506"/>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Stampeding behavior is observed.</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F1730C"/>
                          </a:solidFill>
                        </a:rPr>
                        <a:t>►</a:t>
                      </a:r>
                    </a:p>
                  </a:txBody>
                  <a:tcPr marL="27432" marR="0" marT="0" marB="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171450" indent="-171450" algn="l" fontAlgn="b">
                        <a:buClr>
                          <a:srgbClr val="F1730C"/>
                        </a:buClr>
                        <a:buFont typeface="Arial" panose="020B0604020202020204" pitchFamily="34" charset="0"/>
                        <a:buChar char="•"/>
                      </a:pPr>
                      <a:r>
                        <a:rPr lang="en-US" sz="1200" b="0" i="0" u="none" strike="noStrike" baseline="0" dirty="0">
                          <a:solidFill>
                            <a:srgbClr val="000000"/>
                          </a:solidFill>
                          <a:effectLst/>
                          <a:latin typeface="+mn-lt"/>
                        </a:rPr>
                        <a:t>Increase altitude of helicopter for aerial applications.</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extLst>
                  <a:ext uri="{0D108BD9-81ED-4DB2-BD59-A6C34878D82A}">
                    <a16:rowId xmlns:a16="http://schemas.microsoft.com/office/drawing/2014/main" val="1451896988"/>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More than 25 dead or dying gulls are reported within a 5-day period at one location within the City of San Francisco other than a beach.</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F1730C"/>
                          </a:solidFill>
                        </a:rPr>
                        <a:t>►</a:t>
                      </a:r>
                    </a:p>
                  </a:txBody>
                  <a:tcPr marL="27432" marR="0" marT="0" marB="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171450" indent="-171450" algn="l" fontAlgn="b">
                        <a:buClr>
                          <a:srgbClr val="F1730C"/>
                        </a:buClr>
                        <a:buFont typeface="Arial" panose="020B0604020202020204" pitchFamily="34" charset="0"/>
                        <a:buChar char="•"/>
                      </a:pPr>
                      <a:r>
                        <a:rPr lang="en-US" sz="1200" b="0" i="0" u="none" strike="noStrike" baseline="0" dirty="0">
                          <a:solidFill>
                            <a:srgbClr val="000000"/>
                          </a:solidFill>
                          <a:effectLst/>
                          <a:latin typeface="+mn-lt"/>
                        </a:rPr>
                        <a:t>Notify facility to report any other dead or dying birds suspected of anticoagulant rodenticide poisoning.</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extLst>
                  <a:ext uri="{0D108BD9-81ED-4DB2-BD59-A6C34878D82A}">
                    <a16:rowId xmlns:a16="http://schemas.microsoft.com/office/drawing/2014/main" val="2527534414"/>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ANY pinniped mortality is observed.</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rgbClr val="F1730C"/>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F1730C"/>
                          </a:solidFill>
                        </a:rPr>
                        <a:t>►</a:t>
                      </a:r>
                    </a:p>
                  </a:txBody>
                  <a:tcPr marL="27432" marR="0" marT="0" marB="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rgbClr val="F1730C"/>
                      </a:solidFill>
                      <a:prstDash val="solid"/>
                      <a:round/>
                      <a:headEnd type="none" w="med" len="med"/>
                      <a:tailEnd type="none" w="med" len="med"/>
                    </a:lnB>
                  </a:tcPr>
                </a:tc>
                <a:tc>
                  <a:txBody>
                    <a:bodyPr/>
                    <a:lstStyle/>
                    <a:p>
                      <a:pPr marL="171450" indent="-171450" algn="l" fontAlgn="b">
                        <a:spcAft>
                          <a:spcPts val="600"/>
                        </a:spcAft>
                        <a:buClr>
                          <a:srgbClr val="F1730C"/>
                        </a:buClr>
                        <a:buFont typeface="Arial" panose="020B0604020202020204" pitchFamily="34" charset="0"/>
                        <a:buChar char="•"/>
                      </a:pPr>
                      <a:r>
                        <a:rPr lang="en-US" sz="1200" b="0" i="0" u="none" strike="noStrike" baseline="0" dirty="0">
                          <a:solidFill>
                            <a:srgbClr val="000000"/>
                          </a:solidFill>
                          <a:effectLst/>
                          <a:latin typeface="+mn-lt"/>
                        </a:rPr>
                        <a:t>Restrict helicopter activity to areas without high concentrations of pinnipeds. Hand-bait those areas if accessible.</a:t>
                      </a:r>
                    </a:p>
                    <a:p>
                      <a:pPr marL="171450" indent="-171450" algn="l" fontAlgn="b">
                        <a:spcAft>
                          <a:spcPts val="600"/>
                        </a:spcAft>
                        <a:buClr>
                          <a:srgbClr val="F1730C"/>
                        </a:buClr>
                        <a:buFont typeface="Arial" panose="020B0604020202020204" pitchFamily="34" charset="0"/>
                        <a:buChar char="•"/>
                      </a:pPr>
                      <a:r>
                        <a:rPr lang="en-US" sz="1200" b="0" i="0" u="none" strike="noStrike" baseline="0" dirty="0">
                          <a:solidFill>
                            <a:srgbClr val="000000"/>
                          </a:solidFill>
                          <a:effectLst/>
                          <a:latin typeface="+mn-lt"/>
                        </a:rPr>
                        <a:t>Reduce hazing in the areas that are most sensitive to pinniped take.</a:t>
                      </a:r>
                    </a:p>
                    <a:p>
                      <a:pPr marL="171450" indent="-171450" algn="l" fontAlgn="b">
                        <a:spcAft>
                          <a:spcPts val="600"/>
                        </a:spcAft>
                        <a:buClr>
                          <a:srgbClr val="F1730C"/>
                        </a:buClr>
                        <a:buFont typeface="Arial" panose="020B0604020202020204" pitchFamily="34" charset="0"/>
                        <a:buChar char="•"/>
                      </a:pPr>
                      <a:r>
                        <a:rPr lang="en-US" sz="1200" b="0" i="0" u="none" strike="noStrike" baseline="0" dirty="0">
                          <a:solidFill>
                            <a:srgbClr val="000000"/>
                          </a:solidFill>
                          <a:effectLst/>
                          <a:latin typeface="+mn-lt"/>
                        </a:rPr>
                        <a:t>Consult with NOAA and the Marine Mammal Laboratory to increase take limits.</a:t>
                      </a:r>
                    </a:p>
                    <a:p>
                      <a:pPr marL="171450" indent="-171450" algn="l" fontAlgn="b">
                        <a:spcAft>
                          <a:spcPts val="600"/>
                        </a:spcAft>
                        <a:buClr>
                          <a:srgbClr val="F1730C"/>
                        </a:buClr>
                        <a:buFont typeface="Arial" panose="020B0604020202020204" pitchFamily="34" charset="0"/>
                        <a:buChar char="•"/>
                      </a:pPr>
                      <a:r>
                        <a:rPr lang="en-US" sz="1200" b="0" i="0" u="none" strike="noStrike" baseline="0" dirty="0">
                          <a:solidFill>
                            <a:srgbClr val="000000"/>
                          </a:solidFill>
                          <a:effectLst/>
                          <a:latin typeface="+mn-lt"/>
                        </a:rPr>
                        <a:t>Eliminate baiting near major pinniped haul-out areas.</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rgbClr val="F1730C"/>
                      </a:solidFill>
                      <a:prstDash val="solid"/>
                      <a:round/>
                      <a:headEnd type="none" w="med" len="med"/>
                      <a:tailEnd type="none" w="med" len="med"/>
                    </a:lnB>
                  </a:tcPr>
                </a:tc>
                <a:extLst>
                  <a:ext uri="{0D108BD9-81ED-4DB2-BD59-A6C34878D82A}">
                    <a16:rowId xmlns:a16="http://schemas.microsoft.com/office/drawing/2014/main" val="160005404"/>
                  </a:ext>
                </a:extLst>
              </a:tr>
              <a:tr h="0">
                <a:tc gridSpan="3">
                  <a:txBody>
                    <a:bodyPr/>
                    <a:lstStyle/>
                    <a:p>
                      <a:pPr marL="0" indent="0" algn="ctr" fontAlgn="b">
                        <a:buFontTx/>
                        <a:buNone/>
                      </a:pPr>
                      <a:r>
                        <a:rPr lang="en-US" sz="1200" b="0" i="0" u="none" strike="noStrike" spc="-20" baseline="0" dirty="0">
                          <a:solidFill>
                            <a:srgbClr val="000000"/>
                          </a:solidFill>
                          <a:effectLst/>
                          <a:latin typeface="+mn-lt"/>
                        </a:rPr>
                        <a:t>Last resort action: Cease all bait application activity. </a:t>
                      </a:r>
                      <a:br>
                        <a:rPr lang="en-US" sz="1200" b="0" i="0" u="none" strike="noStrike" spc="-20" baseline="0" dirty="0">
                          <a:solidFill>
                            <a:srgbClr val="000000"/>
                          </a:solidFill>
                          <a:effectLst/>
                          <a:latin typeface="+mn-lt"/>
                        </a:rPr>
                      </a:br>
                      <a:r>
                        <a:rPr lang="en-US" sz="1200" b="0" i="0" u="none" strike="noStrike" spc="-20" baseline="0" dirty="0">
                          <a:solidFill>
                            <a:srgbClr val="000000"/>
                          </a:solidFill>
                          <a:effectLst/>
                          <a:latin typeface="+mn-lt"/>
                        </a:rPr>
                        <a:t>Note: This may be required if any pinniped mortality is observed.</a:t>
                      </a:r>
                    </a:p>
                  </a:txBody>
                  <a:tcPr marT="91440" marB="91440">
                    <a:lnL>
                      <a:noFill/>
                    </a:lnL>
                    <a:lnR>
                      <a:noFill/>
                    </a:lnR>
                    <a:lnT w="12700" cap="flat" cmpd="sng" algn="ctr">
                      <a:solidFill>
                        <a:srgbClr val="F1730C"/>
                      </a:solidFill>
                      <a:prstDash val="solid"/>
                      <a:round/>
                      <a:headEnd type="none" w="med" len="med"/>
                      <a:tailEnd type="none" w="med" len="med"/>
                    </a:lnT>
                    <a:lnB w="12700" cap="flat" cmpd="sng" algn="ctr">
                      <a:solidFill>
                        <a:srgbClr val="F1730C"/>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indent="0" algn="l" fontAlgn="b">
                        <a:buFontTx/>
                        <a:buNone/>
                      </a:pPr>
                      <a:endParaRPr lang="en-US" sz="1400" b="0" i="0" u="none" strike="noStrike" baseline="0" dirty="0">
                        <a:solidFill>
                          <a:srgbClr val="000000"/>
                        </a:solidFill>
                        <a:effectLst/>
                        <a:latin typeface="+mn-lt"/>
                      </a:endParaRPr>
                    </a:p>
                  </a:txBody>
                  <a:tcP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tc hMerge="1">
                  <a:txBody>
                    <a:bodyPr/>
                    <a:lstStyle/>
                    <a:p>
                      <a:pPr marL="0" indent="0" algn="l" fontAlgn="b">
                        <a:buFontTx/>
                        <a:buNone/>
                      </a:pPr>
                      <a:endParaRPr lang="en-US" sz="1400" b="0" i="0" u="none" strike="noStrike" baseline="0" dirty="0">
                        <a:solidFill>
                          <a:srgbClr val="000000"/>
                        </a:solidFill>
                        <a:effectLst/>
                        <a:latin typeface="+mn-lt"/>
                      </a:endParaRPr>
                    </a:p>
                  </a:txBody>
                  <a:tcP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92910727"/>
                  </a:ext>
                </a:extLst>
              </a:tr>
            </a:tbl>
          </a:graphicData>
        </a:graphic>
      </p:graphicFrame>
      <p:sp>
        <p:nvSpPr>
          <p:cNvPr id="12" name="TextBox 11">
            <a:extLst>
              <a:ext uri="{FF2B5EF4-FFF2-40B4-BE49-F238E27FC236}">
                <a16:creationId xmlns:a16="http://schemas.microsoft.com/office/drawing/2014/main" id="{D3215425-BFEB-486B-8DEE-6EBF2E41ADB5}"/>
              </a:ext>
            </a:extLst>
          </p:cNvPr>
          <p:cNvSpPr txBox="1"/>
          <p:nvPr/>
        </p:nvSpPr>
        <p:spPr>
          <a:xfrm>
            <a:off x="3675350" y="515269"/>
            <a:ext cx="8011553" cy="1077218"/>
          </a:xfrm>
          <a:prstGeom prst="rect">
            <a:avLst/>
          </a:prstGeom>
          <a:noFill/>
        </p:spPr>
        <p:txBody>
          <a:bodyPr wrap="square" rtlCol="0">
            <a:spAutoFit/>
          </a:bodyPr>
          <a:lstStyle/>
          <a:p>
            <a:r>
              <a:rPr lang="en-US" sz="2800" dirty="0">
                <a:solidFill>
                  <a:srgbClr val="F1730C"/>
                </a:solidFill>
                <a:latin typeface="Century Expanded LT Std" panose="02040604060705020304" pitchFamily="18" charset="0"/>
              </a:rPr>
              <a:t>Scenario 5</a:t>
            </a:r>
          </a:p>
          <a:p>
            <a:r>
              <a:rPr lang="en-US" sz="1700" dirty="0">
                <a:solidFill>
                  <a:srgbClr val="F1730C"/>
                </a:solidFill>
              </a:rPr>
              <a:t>Bait application operation results in high pinniped take that is likely to exceed allowable numbers</a:t>
            </a:r>
          </a:p>
        </p:txBody>
      </p:sp>
      <p:pic>
        <p:nvPicPr>
          <p:cNvPr id="6" name="Picture 5">
            <a:extLst>
              <a:ext uri="{FF2B5EF4-FFF2-40B4-BE49-F238E27FC236}">
                <a16:creationId xmlns:a16="http://schemas.microsoft.com/office/drawing/2014/main" id="{B699A50F-A179-42B3-BA33-7E3387A8EC5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5222"/>
          <a:stretch/>
        </p:blipFill>
        <p:spPr>
          <a:xfrm>
            <a:off x="0" y="3885290"/>
            <a:ext cx="3047768" cy="2070763"/>
          </a:xfrm>
          <a:prstGeom prst="rect">
            <a:avLst/>
          </a:prstGeom>
        </p:spPr>
      </p:pic>
      <p:sp>
        <p:nvSpPr>
          <p:cNvPr id="13" name="Content Placeholder 2">
            <a:extLst>
              <a:ext uri="{FF2B5EF4-FFF2-40B4-BE49-F238E27FC236}">
                <a16:creationId xmlns:a16="http://schemas.microsoft.com/office/drawing/2014/main" id="{FF60AB85-07AB-4F94-9928-91B25CE92478}"/>
              </a:ext>
            </a:extLst>
          </p:cNvPr>
          <p:cNvSpPr>
            <a:spLocks noGrp="1"/>
          </p:cNvSpPr>
          <p:nvPr>
            <p:ph idx="1"/>
          </p:nvPr>
        </p:nvSpPr>
        <p:spPr>
          <a:xfrm>
            <a:off x="303945" y="1985554"/>
            <a:ext cx="2457005" cy="557350"/>
          </a:xfrm>
        </p:spPr>
        <p:txBody>
          <a:bodyPr/>
          <a:lstStyle/>
          <a:p>
            <a:r>
              <a:rPr lang="en-US" dirty="0"/>
              <a:t>(continued)</a:t>
            </a:r>
          </a:p>
        </p:txBody>
      </p:sp>
      <p:sp>
        <p:nvSpPr>
          <p:cNvPr id="14" name="Text Placeholder 5">
            <a:extLst>
              <a:ext uri="{FF2B5EF4-FFF2-40B4-BE49-F238E27FC236}">
                <a16:creationId xmlns:a16="http://schemas.microsoft.com/office/drawing/2014/main" id="{8A68D217-243F-4DA8-93DA-7D2064F61223}"/>
              </a:ext>
            </a:extLst>
          </p:cNvPr>
          <p:cNvSpPr>
            <a:spLocks noGrp="1"/>
          </p:cNvSpPr>
          <p:nvPr>
            <p:ph type="body" sz="quarter" idx="13"/>
          </p:nvPr>
        </p:nvSpPr>
        <p:spPr>
          <a:xfrm>
            <a:off x="303945" y="558484"/>
            <a:ext cx="2457005" cy="1522865"/>
          </a:xfrm>
        </p:spPr>
        <p:txBody>
          <a:bodyPr>
            <a:normAutofit/>
          </a:bodyPr>
          <a:lstStyle/>
          <a:p>
            <a:r>
              <a:rPr lang="en-US" sz="3000" dirty="0"/>
              <a:t>Nontarget Impact Scenarios</a:t>
            </a:r>
          </a:p>
        </p:txBody>
      </p:sp>
      <p:sp>
        <p:nvSpPr>
          <p:cNvPr id="16" name="Rectangle 15">
            <a:extLst>
              <a:ext uri="{FF2B5EF4-FFF2-40B4-BE49-F238E27FC236}">
                <a16:creationId xmlns:a16="http://schemas.microsoft.com/office/drawing/2014/main" id="{6D06E5C3-A98B-4908-9024-A368306F6094}"/>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4317076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9CA75A29-AAB1-4DC9-9932-343B4A0E8770}"/>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9C35BC88-C6E7-4BC2-AA2C-7BBD05D98B2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6510" r="2723"/>
          <a:stretch/>
        </p:blipFill>
        <p:spPr>
          <a:xfrm>
            <a:off x="0" y="3885290"/>
            <a:ext cx="3047768" cy="2070763"/>
          </a:xfrm>
          <a:prstGeom prst="rect">
            <a:avLst/>
          </a:prstGeom>
        </p:spPr>
      </p:pic>
      <p:sp>
        <p:nvSpPr>
          <p:cNvPr id="6" name="TextBox 5">
            <a:extLst>
              <a:ext uri="{FF2B5EF4-FFF2-40B4-BE49-F238E27FC236}">
                <a16:creationId xmlns:a16="http://schemas.microsoft.com/office/drawing/2014/main" id="{BB151067-B00D-4D8B-B057-8138C73557FA}"/>
              </a:ext>
            </a:extLst>
          </p:cNvPr>
          <p:cNvSpPr txBox="1"/>
          <p:nvPr/>
        </p:nvSpPr>
        <p:spPr>
          <a:xfrm>
            <a:off x="3675349" y="460284"/>
            <a:ext cx="8212705" cy="800219"/>
          </a:xfrm>
          <a:prstGeom prst="rect">
            <a:avLst/>
          </a:prstGeom>
          <a:noFill/>
        </p:spPr>
        <p:txBody>
          <a:bodyPr wrap="square" rtlCol="0">
            <a:spAutoFit/>
          </a:bodyPr>
          <a:lstStyle/>
          <a:p>
            <a:r>
              <a:rPr lang="en-US" sz="2800" dirty="0">
                <a:solidFill>
                  <a:srgbClr val="007698"/>
                </a:solidFill>
                <a:latin typeface="Century Expanded LT Std" panose="02040604060705020304" pitchFamily="18" charset="0"/>
              </a:rPr>
              <a:t>Scenario 6</a:t>
            </a:r>
          </a:p>
          <a:p>
            <a:r>
              <a:rPr lang="en-US" sz="1700" spc="-10" dirty="0">
                <a:solidFill>
                  <a:srgbClr val="007698"/>
                </a:solidFill>
              </a:rPr>
              <a:t>Sick, dying, or dead marine fish suspected of being poisoned</a:t>
            </a:r>
          </a:p>
        </p:txBody>
      </p:sp>
      <p:graphicFrame>
        <p:nvGraphicFramePr>
          <p:cNvPr id="8" name="Table 7">
            <a:extLst>
              <a:ext uri="{FF2B5EF4-FFF2-40B4-BE49-F238E27FC236}">
                <a16:creationId xmlns:a16="http://schemas.microsoft.com/office/drawing/2014/main" id="{E699BDCD-2FB0-4FCB-B391-FB1ECEE1AEB6}"/>
              </a:ext>
            </a:extLst>
          </p:cNvPr>
          <p:cNvGraphicFramePr>
            <a:graphicFrameLocks noGrp="1"/>
          </p:cNvGraphicFramePr>
          <p:nvPr>
            <p:extLst>
              <p:ext uri="{D42A27DB-BD31-4B8C-83A1-F6EECF244321}">
                <p14:modId xmlns:p14="http://schemas.microsoft.com/office/powerpoint/2010/main" val="878662336"/>
              </p:ext>
            </p:extLst>
          </p:nvPr>
        </p:nvGraphicFramePr>
        <p:xfrm>
          <a:off x="3675349" y="1493016"/>
          <a:ext cx="8135651" cy="4480560"/>
        </p:xfrm>
        <a:graphic>
          <a:graphicData uri="http://schemas.openxmlformats.org/drawingml/2006/table">
            <a:tbl>
              <a:tblPr/>
              <a:tblGrid>
                <a:gridCol w="3378594">
                  <a:extLst>
                    <a:ext uri="{9D8B030D-6E8A-4147-A177-3AD203B41FA5}">
                      <a16:colId xmlns:a16="http://schemas.microsoft.com/office/drawing/2014/main" val="968714020"/>
                    </a:ext>
                  </a:extLst>
                </a:gridCol>
                <a:gridCol w="346982">
                  <a:extLst>
                    <a:ext uri="{9D8B030D-6E8A-4147-A177-3AD203B41FA5}">
                      <a16:colId xmlns:a16="http://schemas.microsoft.com/office/drawing/2014/main" val="1518868245"/>
                    </a:ext>
                  </a:extLst>
                </a:gridCol>
                <a:gridCol w="4410075">
                  <a:extLst>
                    <a:ext uri="{9D8B030D-6E8A-4147-A177-3AD203B41FA5}">
                      <a16:colId xmlns:a16="http://schemas.microsoft.com/office/drawing/2014/main" val="1101214084"/>
                    </a:ext>
                  </a:extLst>
                </a:gridCol>
              </a:tblGrid>
              <a:tr h="81278">
                <a:tc>
                  <a:txBody>
                    <a:bodyPr/>
                    <a:lstStyle/>
                    <a:p>
                      <a:pPr algn="l" fontAlgn="b"/>
                      <a:r>
                        <a:rPr lang="en-US" sz="1400" b="1" i="0" u="none" strike="noStrike" dirty="0">
                          <a:solidFill>
                            <a:srgbClr val="007698"/>
                          </a:solidFill>
                          <a:effectLst/>
                          <a:latin typeface="+mn-lt"/>
                        </a:rPr>
                        <a:t>Potential Triggers</a:t>
                      </a:r>
                    </a:p>
                  </a:txBody>
                  <a:tcPr marB="0" anchor="b">
                    <a:lnL>
                      <a:noFill/>
                    </a:lnL>
                    <a:lnR>
                      <a:noFill/>
                    </a:lnR>
                    <a:lnT>
                      <a:noFill/>
                    </a:lnT>
                    <a:lnB w="12700" cap="flat" cmpd="sng" algn="ctr">
                      <a:solidFill>
                        <a:srgbClr val="007698"/>
                      </a:solidFill>
                      <a:prstDash val="solid"/>
                      <a:round/>
                      <a:headEnd type="none" w="med" len="med"/>
                      <a:tailEnd type="none" w="med" len="med"/>
                    </a:lnB>
                  </a:tcPr>
                </a:tc>
                <a:tc>
                  <a:txBody>
                    <a:bodyPr/>
                    <a:lstStyle/>
                    <a:p>
                      <a:pPr algn="l" fontAlgn="b"/>
                      <a:endParaRPr lang="en-US" sz="1400" b="1" i="0" u="none" strike="noStrike" dirty="0">
                        <a:solidFill>
                          <a:srgbClr val="007698"/>
                        </a:solidFill>
                        <a:effectLst/>
                        <a:latin typeface="+mn-lt"/>
                      </a:endParaRPr>
                    </a:p>
                  </a:txBody>
                  <a:tcPr marB="0" anchor="b">
                    <a:lnL>
                      <a:noFill/>
                    </a:lnL>
                    <a:lnR>
                      <a:noFill/>
                    </a:lnR>
                    <a:lnT>
                      <a:noFill/>
                    </a:lnT>
                    <a:lnB>
                      <a:noFill/>
                    </a:lnB>
                  </a:tcPr>
                </a:tc>
                <a:tc>
                  <a:txBody>
                    <a:bodyPr/>
                    <a:lstStyle/>
                    <a:p>
                      <a:pPr algn="l" fontAlgn="b"/>
                      <a:r>
                        <a:rPr lang="en-US" sz="1400" b="1" i="0" u="none" strike="noStrike" dirty="0">
                          <a:solidFill>
                            <a:srgbClr val="007698"/>
                          </a:solidFill>
                          <a:effectLst/>
                          <a:latin typeface="+mn-lt"/>
                          <a:cs typeface="Times New Roman" panose="02020603050405020304" pitchFamily="18" charset="0"/>
                        </a:rPr>
                        <a:t>Potential Response</a:t>
                      </a:r>
                      <a:endParaRPr lang="en-US" sz="1400" b="1" i="0" u="none" strike="noStrike" dirty="0">
                        <a:solidFill>
                          <a:srgbClr val="007698"/>
                        </a:solidFill>
                        <a:effectLst/>
                        <a:latin typeface="+mn-lt"/>
                      </a:endParaRPr>
                    </a:p>
                  </a:txBody>
                  <a:tcPr marB="0" anchor="b">
                    <a:lnL>
                      <a:noFill/>
                    </a:lnL>
                    <a:lnR>
                      <a:noFill/>
                    </a:lnR>
                    <a:lnT>
                      <a:noFill/>
                    </a:lnT>
                    <a:lnB w="12700"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4175149774"/>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An individual crab or fish sample tests positive for anticoagulant rodenticide between first and second bait applications or following the second bait application.</a:t>
                      </a:r>
                    </a:p>
                  </a:txBody>
                  <a:tcPr marT="91440" marB="91440" anchor="ctr">
                    <a:lnL>
                      <a:noFill/>
                    </a:lnL>
                    <a:lnR>
                      <a:noFill/>
                    </a:lnR>
                    <a:lnT w="12700" cap="flat" cmpd="sng" algn="ctr">
                      <a:solidFill>
                        <a:srgbClr val="007698"/>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007698"/>
                          </a:solidFill>
                        </a:rPr>
                        <a:t>►</a:t>
                      </a:r>
                    </a:p>
                  </a:txBody>
                  <a:tcPr marL="27432" marR="0" marT="0" marB="0" anchor="ctr">
                    <a:lnL>
                      <a:noFill/>
                    </a:lnL>
                    <a:lnR>
                      <a:noFill/>
                    </a:lnR>
                    <a:lnT>
                      <a:noFill/>
                    </a:lnT>
                    <a:lnB w="12700" cap="flat" cmpd="sng" algn="ctr">
                      <a:solidFill>
                        <a:schemeClr val="bg1">
                          <a:lumMod val="65000"/>
                        </a:schemeClr>
                      </a:solidFill>
                      <a:prstDash val="sysDot"/>
                      <a:round/>
                      <a:headEnd type="none" w="med" len="med"/>
                      <a:tailEnd type="none" w="med" len="med"/>
                    </a:lnB>
                  </a:tcPr>
                </a:tc>
                <a:tc>
                  <a:txBody>
                    <a:bodyPr/>
                    <a:lstStyle/>
                    <a:p>
                      <a:pPr marL="171450" indent="-171450" algn="l" fontAlgn="b">
                        <a:buClr>
                          <a:srgbClr val="007698"/>
                        </a:buClr>
                        <a:buFont typeface="Arial" panose="020B0604020202020204" pitchFamily="34" charset="0"/>
                        <a:buChar char="•"/>
                      </a:pPr>
                      <a:r>
                        <a:rPr lang="en-US" sz="1200" b="0" i="0" u="none" strike="noStrike" baseline="0" dirty="0">
                          <a:solidFill>
                            <a:srgbClr val="000000"/>
                          </a:solidFill>
                          <a:effectLst/>
                          <a:latin typeface="+mn-lt"/>
                        </a:rPr>
                        <a:t>Immediate notification of USFWS, CDFW, and NOAA personnel.</a:t>
                      </a:r>
                    </a:p>
                  </a:txBody>
                  <a:tcPr marT="91440" marB="91440" anchor="ctr">
                    <a:lnL>
                      <a:noFill/>
                    </a:lnL>
                    <a:lnR>
                      <a:noFill/>
                    </a:lnR>
                    <a:lnT w="12700" cap="flat" cmpd="sng" algn="ctr">
                      <a:solidFill>
                        <a:srgbClr val="007698"/>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extLst>
                  <a:ext uri="{0D108BD9-81ED-4DB2-BD59-A6C34878D82A}">
                    <a16:rowId xmlns:a16="http://schemas.microsoft.com/office/drawing/2014/main" val="3018996506"/>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Five or more crabs or fish test positive for anticoagulant rodenticide between first and second bait applications or following the second bait application.</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007698"/>
                          </a:solidFill>
                        </a:rPr>
                        <a:t>►</a:t>
                      </a:r>
                    </a:p>
                  </a:txBody>
                  <a:tcPr marL="27432" marR="0" marT="0" marB="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tc>
                  <a:txBody>
                    <a:bodyPr/>
                    <a:lstStyle/>
                    <a:p>
                      <a:pPr marL="171450" indent="-171450" algn="l" fontAlgn="b">
                        <a:spcAft>
                          <a:spcPts val="600"/>
                        </a:spcAft>
                        <a:buClr>
                          <a:srgbClr val="007698"/>
                        </a:buClr>
                        <a:buFont typeface="Arial" panose="020B0604020202020204" pitchFamily="34" charset="0"/>
                        <a:buChar char="•"/>
                      </a:pPr>
                      <a:r>
                        <a:rPr lang="en-US" sz="1200" b="0" i="0" u="none" strike="noStrike" baseline="0" dirty="0">
                          <a:solidFill>
                            <a:srgbClr val="000000"/>
                          </a:solidFill>
                          <a:effectLst/>
                          <a:latin typeface="+mn-lt"/>
                        </a:rPr>
                        <a:t>Consider implementing protocol to collect additional samples for immediate analysis of anticoagulant rodenticide.</a:t>
                      </a:r>
                    </a:p>
                    <a:p>
                      <a:pPr marL="171450" indent="-171450" algn="l" fontAlgn="b">
                        <a:spcAft>
                          <a:spcPts val="600"/>
                        </a:spcAft>
                        <a:buClr>
                          <a:srgbClr val="007698"/>
                        </a:buClr>
                        <a:buFont typeface="Arial" panose="020B0604020202020204" pitchFamily="34" charset="0"/>
                        <a:buChar char="•"/>
                      </a:pPr>
                      <a:r>
                        <a:rPr lang="en-US" sz="1200" b="0" i="0" u="none" strike="noStrike" baseline="0" dirty="0">
                          <a:solidFill>
                            <a:srgbClr val="000000"/>
                          </a:solidFill>
                          <a:effectLst/>
                          <a:latin typeface="+mn-lt"/>
                        </a:rPr>
                        <a:t>Conduct eradication team meeting to discuss improved baiting strategy to further minimize bait drift.</a:t>
                      </a:r>
                    </a:p>
                    <a:p>
                      <a:pPr marL="171450" indent="-171450" algn="l" fontAlgn="b">
                        <a:spcAft>
                          <a:spcPts val="600"/>
                        </a:spcAft>
                        <a:buClr>
                          <a:srgbClr val="007698"/>
                        </a:buClr>
                        <a:buFont typeface="Arial" panose="020B0604020202020204" pitchFamily="34" charset="0"/>
                        <a:buChar char="•"/>
                      </a:pPr>
                      <a:r>
                        <a:rPr lang="en-US" sz="1200" b="0" i="0" u="none" strike="noStrike" baseline="0" dirty="0">
                          <a:solidFill>
                            <a:srgbClr val="000000"/>
                          </a:solidFill>
                          <a:effectLst/>
                          <a:latin typeface="+mn-lt"/>
                        </a:rPr>
                        <a:t>Consult with CDFW and NOAA to determine communication with fishing community. </a:t>
                      </a:r>
                    </a:p>
                    <a:p>
                      <a:pPr marL="171450" indent="-171450" algn="l" fontAlgn="b">
                        <a:spcAft>
                          <a:spcPts val="600"/>
                        </a:spcAft>
                        <a:buClr>
                          <a:srgbClr val="007698"/>
                        </a:buClr>
                        <a:buFont typeface="Arial" panose="020B0604020202020204" pitchFamily="34" charset="0"/>
                        <a:buChar char="•"/>
                      </a:pPr>
                      <a:r>
                        <a:rPr lang="en-US" sz="1200" b="0" i="0" u="none" strike="noStrike" baseline="0" dirty="0">
                          <a:solidFill>
                            <a:srgbClr val="000000"/>
                          </a:solidFill>
                          <a:effectLst/>
                          <a:latin typeface="+mn-lt"/>
                        </a:rPr>
                        <a:t>If warranted, meet with Federal, State, and local agencies and fishing community to discuss potential fishery action. </a:t>
                      </a:r>
                    </a:p>
                    <a:p>
                      <a:pPr marL="171450" indent="-171450" algn="l" fontAlgn="b">
                        <a:spcAft>
                          <a:spcPts val="600"/>
                        </a:spcAft>
                        <a:buClr>
                          <a:srgbClr val="007698"/>
                        </a:buClr>
                        <a:buFont typeface="Arial" panose="020B0604020202020204" pitchFamily="34" charset="0"/>
                        <a:buChar char="•"/>
                      </a:pPr>
                      <a:r>
                        <a:rPr lang="en-US" sz="1200" b="0" i="0" u="none" strike="noStrike" baseline="0" dirty="0">
                          <a:solidFill>
                            <a:srgbClr val="000000"/>
                          </a:solidFill>
                          <a:effectLst/>
                          <a:latin typeface="+mn-lt"/>
                        </a:rPr>
                        <a:t>Consider implementing protocol to collect additional samples for immediate analysis of anticoagulant rodenticide; consider expanding geographic scope or diversity of marine species within sampling program.</a:t>
                      </a:r>
                    </a:p>
                    <a:p>
                      <a:pPr marL="171450" indent="-171450" algn="l" fontAlgn="b">
                        <a:buClr>
                          <a:srgbClr val="007698"/>
                        </a:buClr>
                        <a:buFont typeface="Arial" panose="020B0604020202020204" pitchFamily="34" charset="0"/>
                        <a:buChar char="•"/>
                      </a:pPr>
                      <a:r>
                        <a:rPr lang="en-US" sz="1200" b="0" i="0" u="none" strike="noStrike" baseline="0" dirty="0">
                          <a:solidFill>
                            <a:srgbClr val="000000"/>
                          </a:solidFill>
                          <a:effectLst/>
                          <a:latin typeface="+mn-lt"/>
                        </a:rPr>
                        <a:t>Consider cancelling second bait drop.</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451896988"/>
                  </a:ext>
                </a:extLst>
              </a:tr>
            </a:tbl>
          </a:graphicData>
        </a:graphic>
      </p:graphicFrame>
      <p:sp>
        <p:nvSpPr>
          <p:cNvPr id="13" name="Content Placeholder 2">
            <a:extLst>
              <a:ext uri="{FF2B5EF4-FFF2-40B4-BE49-F238E27FC236}">
                <a16:creationId xmlns:a16="http://schemas.microsoft.com/office/drawing/2014/main" id="{FA4660B7-AAEE-4D18-BC97-B11FC706A57E}"/>
              </a:ext>
            </a:extLst>
          </p:cNvPr>
          <p:cNvSpPr>
            <a:spLocks noGrp="1"/>
          </p:cNvSpPr>
          <p:nvPr>
            <p:ph idx="1"/>
          </p:nvPr>
        </p:nvSpPr>
        <p:spPr>
          <a:xfrm>
            <a:off x="303945" y="1985554"/>
            <a:ext cx="2457005" cy="557350"/>
          </a:xfrm>
        </p:spPr>
        <p:txBody>
          <a:bodyPr/>
          <a:lstStyle/>
          <a:p>
            <a:r>
              <a:rPr lang="en-US" dirty="0"/>
              <a:t>(continued)</a:t>
            </a:r>
          </a:p>
        </p:txBody>
      </p:sp>
      <p:sp>
        <p:nvSpPr>
          <p:cNvPr id="14" name="Text Placeholder 5">
            <a:extLst>
              <a:ext uri="{FF2B5EF4-FFF2-40B4-BE49-F238E27FC236}">
                <a16:creationId xmlns:a16="http://schemas.microsoft.com/office/drawing/2014/main" id="{54CAD75D-0023-4EA5-AC3F-5E454F776884}"/>
              </a:ext>
            </a:extLst>
          </p:cNvPr>
          <p:cNvSpPr>
            <a:spLocks noGrp="1"/>
          </p:cNvSpPr>
          <p:nvPr>
            <p:ph type="body" sz="quarter" idx="13"/>
          </p:nvPr>
        </p:nvSpPr>
        <p:spPr>
          <a:xfrm>
            <a:off x="303945" y="558484"/>
            <a:ext cx="2457005" cy="1522865"/>
          </a:xfrm>
        </p:spPr>
        <p:txBody>
          <a:bodyPr>
            <a:normAutofit/>
          </a:bodyPr>
          <a:lstStyle/>
          <a:p>
            <a:r>
              <a:rPr lang="en-US" sz="3000" dirty="0"/>
              <a:t>Nontarget Impact Scenarios</a:t>
            </a:r>
          </a:p>
        </p:txBody>
      </p:sp>
      <p:sp>
        <p:nvSpPr>
          <p:cNvPr id="16" name="Rectangle 15">
            <a:extLst>
              <a:ext uri="{FF2B5EF4-FFF2-40B4-BE49-F238E27FC236}">
                <a16:creationId xmlns:a16="http://schemas.microsoft.com/office/drawing/2014/main" id="{359D7F20-EC37-47F2-9343-D2D88DEAC850}"/>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4487462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Success Stories</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Past successes for rodent eradication on islands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8273523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rocky island in the middle of a body of water&#10;&#10;Description automatically generated">
            <a:extLst>
              <a:ext uri="{FF2B5EF4-FFF2-40B4-BE49-F238E27FC236}">
                <a16:creationId xmlns:a16="http://schemas.microsoft.com/office/drawing/2014/main" id="{6BA56031-24C6-4302-A28D-52D3D7EBE3E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096" r="15097"/>
          <a:stretch/>
        </p:blipFill>
        <p:spPr>
          <a:xfrm>
            <a:off x="3879463" y="0"/>
            <a:ext cx="8312535" cy="6858000"/>
          </a:xfrm>
          <a:prstGeom prst="rect">
            <a:avLst/>
          </a:prstGeom>
        </p:spPr>
      </p:pic>
      <p:sp>
        <p:nvSpPr>
          <p:cNvPr id="5" name="Content Placeholder 4">
            <a:extLst>
              <a:ext uri="{FF2B5EF4-FFF2-40B4-BE49-F238E27FC236}">
                <a16:creationId xmlns:a16="http://schemas.microsoft.com/office/drawing/2014/main" id="{5F7E3C90-404C-41A4-94D0-E1F4DE842F40}"/>
              </a:ext>
            </a:extLst>
          </p:cNvPr>
          <p:cNvSpPr>
            <a:spLocks noGrp="1"/>
          </p:cNvSpPr>
          <p:nvPr>
            <p:ph idx="1"/>
          </p:nvPr>
        </p:nvSpPr>
        <p:spPr>
          <a:xfrm>
            <a:off x="303945" y="1933302"/>
            <a:ext cx="3154150" cy="4493623"/>
          </a:xfrm>
        </p:spPr>
        <p:txBody>
          <a:bodyPr>
            <a:normAutofit fontScale="25000" lnSpcReduction="20000"/>
          </a:bodyPr>
          <a:lstStyle/>
          <a:p>
            <a:pPr>
              <a:spcBef>
                <a:spcPts val="600"/>
              </a:spcBef>
            </a:pPr>
            <a:r>
              <a:rPr lang="en-US" sz="7200" dirty="0"/>
              <a:t>Benefits Achieved: </a:t>
            </a:r>
          </a:p>
          <a:p>
            <a:pPr marL="365760" indent="-182880">
              <a:lnSpc>
                <a:spcPct val="110000"/>
              </a:lnSpc>
              <a:spcBef>
                <a:spcPts val="1000"/>
              </a:spcBef>
              <a:buFont typeface="Arial" panose="020B0604020202020204" pitchFamily="34" charset="0"/>
              <a:buChar char="•"/>
            </a:pPr>
            <a:r>
              <a:rPr lang="en-US" sz="4800" dirty="0">
                <a:latin typeface="+mn-lt"/>
              </a:rPr>
              <a:t>Lorem ipsum dolor sit amet, consectetuer adipiscing elit</a:t>
            </a:r>
          </a:p>
          <a:p>
            <a:pPr marL="365760" indent="-182880">
              <a:lnSpc>
                <a:spcPct val="110000"/>
              </a:lnSpc>
              <a:spcBef>
                <a:spcPts val="1000"/>
              </a:spcBef>
              <a:buFont typeface="Arial" panose="020B0604020202020204" pitchFamily="34" charset="0"/>
              <a:buChar char="•"/>
            </a:pPr>
            <a:r>
              <a:rPr lang="en-US" sz="4800" dirty="0">
                <a:latin typeface="+mn-lt"/>
              </a:rPr>
              <a:t>Sed diam nonummy nibh euismod tincidunt ut laoreet dolore magna aliquam erat volutpat. </a:t>
            </a:r>
          </a:p>
          <a:p>
            <a:pPr marL="365760" indent="-182880">
              <a:lnSpc>
                <a:spcPct val="110000"/>
              </a:lnSpc>
              <a:spcBef>
                <a:spcPts val="1000"/>
              </a:spcBef>
              <a:buFont typeface="Arial" panose="020B0604020202020204" pitchFamily="34" charset="0"/>
              <a:buChar char="•"/>
            </a:pPr>
            <a:r>
              <a:rPr lang="en-US" sz="4800" dirty="0">
                <a:latin typeface="+mn-lt"/>
              </a:rPr>
              <a:t>Ut wisi enim ad minim veniam, quis nostrud exerci tation ullamcorper suscipit lobortis nisl ut aliquip ex ea commodo consequat. </a:t>
            </a:r>
          </a:p>
          <a:p>
            <a:pPr marL="365760" indent="-182880">
              <a:lnSpc>
                <a:spcPct val="110000"/>
              </a:lnSpc>
              <a:spcBef>
                <a:spcPts val="1000"/>
              </a:spcBef>
              <a:buFont typeface="Arial" panose="020B0604020202020204" pitchFamily="34" charset="0"/>
              <a:buChar char="•"/>
            </a:pPr>
            <a:r>
              <a:rPr lang="en-US" sz="4800" dirty="0">
                <a:latin typeface="+mn-lt"/>
              </a:rPr>
              <a:t>Duis autem vel eum iriure dolor in hendrerit in vulputate velit esse molestie consequat</a:t>
            </a:r>
          </a:p>
          <a:p>
            <a:pPr marL="365760" indent="-182880">
              <a:lnSpc>
                <a:spcPct val="110000"/>
              </a:lnSpc>
              <a:spcBef>
                <a:spcPts val="1000"/>
              </a:spcBef>
              <a:buFont typeface="Arial" panose="020B0604020202020204" pitchFamily="34" charset="0"/>
              <a:buChar char="•"/>
            </a:pPr>
            <a:r>
              <a:rPr lang="en-US" sz="4800" dirty="0">
                <a:latin typeface="+mn-lt"/>
              </a:rPr>
              <a:t>Vel illum dolore eu feugiat nulla facilisis at vero eros et accumsan et iusto odio dignissim.</a:t>
            </a:r>
          </a:p>
          <a:p>
            <a:pPr marL="365760" indent="-182880">
              <a:lnSpc>
                <a:spcPct val="110000"/>
              </a:lnSpc>
              <a:spcBef>
                <a:spcPts val="1000"/>
              </a:spcBef>
              <a:buFont typeface="Arial" panose="020B0604020202020204" pitchFamily="34" charset="0"/>
              <a:buChar char="•"/>
            </a:pPr>
            <a:r>
              <a:rPr lang="en-US" sz="4800" dirty="0">
                <a:latin typeface="+mn-lt"/>
              </a:rPr>
              <a:t>Qui blandit praesent luptatum zzril delenit augue duis dolore te feugait nulla facilisi.</a:t>
            </a:r>
          </a:p>
        </p:txBody>
      </p:sp>
      <p:sp>
        <p:nvSpPr>
          <p:cNvPr id="6" name="Text Placeholder 5">
            <a:extLst>
              <a:ext uri="{FF2B5EF4-FFF2-40B4-BE49-F238E27FC236}">
                <a16:creationId xmlns:a16="http://schemas.microsoft.com/office/drawing/2014/main" id="{40BFBF01-A0D5-4AA3-AD34-E4CD0617F71D}"/>
              </a:ext>
            </a:extLst>
          </p:cNvPr>
          <p:cNvSpPr>
            <a:spLocks noGrp="1"/>
          </p:cNvSpPr>
          <p:nvPr>
            <p:ph type="body" sz="quarter" idx="13"/>
          </p:nvPr>
        </p:nvSpPr>
        <p:spPr>
          <a:xfrm>
            <a:off x="303945" y="549775"/>
            <a:ext cx="3371072" cy="1218065"/>
          </a:xfrm>
        </p:spPr>
        <p:txBody>
          <a:bodyPr>
            <a:normAutofit fontScale="92500"/>
          </a:bodyPr>
          <a:lstStyle/>
          <a:p>
            <a:pPr>
              <a:spcBef>
                <a:spcPts val="600"/>
              </a:spcBef>
            </a:pPr>
            <a:r>
              <a:rPr lang="en-US" sz="3500" cap="all" dirty="0"/>
              <a:t>Success Story</a:t>
            </a:r>
          </a:p>
          <a:p>
            <a:pPr>
              <a:spcBef>
                <a:spcPts val="600"/>
              </a:spcBef>
            </a:pPr>
            <a:r>
              <a:rPr lang="en-US" sz="2800" dirty="0"/>
              <a:t>Ancapa Islands</a:t>
            </a:r>
          </a:p>
        </p:txBody>
      </p:sp>
      <p:pic>
        <p:nvPicPr>
          <p:cNvPr id="15" name="Picture Placeholder 14" descr="A close up of a map&#10;&#10;Description automatically generated">
            <a:extLst>
              <a:ext uri="{FF2B5EF4-FFF2-40B4-BE49-F238E27FC236}">
                <a16:creationId xmlns:a16="http://schemas.microsoft.com/office/drawing/2014/main" id="{EECF5949-56D5-42CA-A6FF-D1F90425A6E3}"/>
              </a:ext>
            </a:extLst>
          </p:cNvPr>
          <p:cNvPicPr>
            <a:picLocks noGrp="1" noChangeAspect="1"/>
          </p:cNvPicPr>
          <p:nvPr>
            <p:ph type="pic" sz="quarter" idx="14"/>
          </p:nvPr>
        </p:nvPicPr>
        <p:blipFill rotWithShape="1">
          <a:blip r:embed="rId3" cstate="print">
            <a:extLst>
              <a:ext uri="{28A0092B-C50C-407E-A947-70E740481C1C}">
                <a14:useLocalDpi xmlns:a14="http://schemas.microsoft.com/office/drawing/2010/main" val="0"/>
              </a:ext>
            </a:extLst>
          </a:blip>
          <a:srcRect l="5215" t="8747" r="5881" b="8747"/>
          <a:stretch/>
        </p:blipFill>
        <p:spPr>
          <a:xfrm>
            <a:off x="9483634" y="4162696"/>
            <a:ext cx="2290354" cy="2125409"/>
          </a:xfrm>
          <a:effectLst>
            <a:outerShdw blurRad="50800" dist="38100" dir="2700000" algn="tl" rotWithShape="0">
              <a:prstClr val="black">
                <a:alpha val="40000"/>
              </a:prstClr>
            </a:outerShdw>
          </a:effectLst>
        </p:spPr>
      </p:pic>
      <p:sp>
        <p:nvSpPr>
          <p:cNvPr id="16" name="Rectangle 15">
            <a:extLst>
              <a:ext uri="{FF2B5EF4-FFF2-40B4-BE49-F238E27FC236}">
                <a16:creationId xmlns:a16="http://schemas.microsoft.com/office/drawing/2014/main" id="{D4E827F1-D0F3-4BAA-AC0D-6391FF2B1420}"/>
              </a:ext>
            </a:extLst>
          </p:cNvPr>
          <p:cNvSpPr/>
          <p:nvPr/>
        </p:nvSpPr>
        <p:spPr>
          <a:xfrm>
            <a:off x="3788023"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8896019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BA56031-24C6-4302-A28D-52D3D7EBE3E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108" r="14852"/>
          <a:stretch/>
        </p:blipFill>
        <p:spPr>
          <a:xfrm>
            <a:off x="3879463" y="0"/>
            <a:ext cx="8312535" cy="6858000"/>
          </a:xfrm>
          <a:prstGeom prst="rect">
            <a:avLst/>
          </a:prstGeom>
        </p:spPr>
      </p:pic>
      <p:sp>
        <p:nvSpPr>
          <p:cNvPr id="5" name="Content Placeholder 4">
            <a:extLst>
              <a:ext uri="{FF2B5EF4-FFF2-40B4-BE49-F238E27FC236}">
                <a16:creationId xmlns:a16="http://schemas.microsoft.com/office/drawing/2014/main" id="{5F7E3C90-404C-41A4-94D0-E1F4DE842F40}"/>
              </a:ext>
            </a:extLst>
          </p:cNvPr>
          <p:cNvSpPr>
            <a:spLocks noGrp="1"/>
          </p:cNvSpPr>
          <p:nvPr>
            <p:ph idx="1"/>
          </p:nvPr>
        </p:nvSpPr>
        <p:spPr>
          <a:xfrm>
            <a:off x="303945" y="2203269"/>
            <a:ext cx="3154150" cy="4223656"/>
          </a:xfrm>
        </p:spPr>
        <p:txBody>
          <a:bodyPr>
            <a:normAutofit fontScale="25000" lnSpcReduction="20000"/>
          </a:bodyPr>
          <a:lstStyle/>
          <a:p>
            <a:pPr>
              <a:spcBef>
                <a:spcPts val="600"/>
              </a:spcBef>
            </a:pPr>
            <a:r>
              <a:rPr lang="en-US" sz="7200" dirty="0"/>
              <a:t>Benefits Achieved: </a:t>
            </a:r>
          </a:p>
          <a:p>
            <a:pPr marL="365760" indent="-182880">
              <a:lnSpc>
                <a:spcPct val="110000"/>
              </a:lnSpc>
              <a:spcBef>
                <a:spcPts val="1000"/>
              </a:spcBef>
              <a:buFont typeface="Arial" panose="020B0604020202020204" pitchFamily="34" charset="0"/>
              <a:buChar char="•"/>
            </a:pPr>
            <a:r>
              <a:rPr lang="en-US" sz="4800" dirty="0">
                <a:latin typeface="+mn-lt"/>
              </a:rPr>
              <a:t>Lorem ipsum dolor sit amet, consectetuer adipiscing elit</a:t>
            </a:r>
          </a:p>
          <a:p>
            <a:pPr marL="365760" indent="-182880">
              <a:lnSpc>
                <a:spcPct val="110000"/>
              </a:lnSpc>
              <a:spcBef>
                <a:spcPts val="1000"/>
              </a:spcBef>
              <a:buFont typeface="Arial" panose="020B0604020202020204" pitchFamily="34" charset="0"/>
              <a:buChar char="•"/>
            </a:pPr>
            <a:r>
              <a:rPr lang="en-US" sz="4800" dirty="0">
                <a:latin typeface="+mn-lt"/>
              </a:rPr>
              <a:t>Sed diam nonummy nibh euismod tincidunt ut laoreet dolore magna aliquam erat volutpat. </a:t>
            </a:r>
          </a:p>
          <a:p>
            <a:pPr marL="365760" indent="-182880">
              <a:lnSpc>
                <a:spcPct val="110000"/>
              </a:lnSpc>
              <a:spcBef>
                <a:spcPts val="1000"/>
              </a:spcBef>
              <a:buFont typeface="Arial" panose="020B0604020202020204" pitchFamily="34" charset="0"/>
              <a:buChar char="•"/>
            </a:pPr>
            <a:r>
              <a:rPr lang="en-US" sz="4800" dirty="0">
                <a:latin typeface="+mn-lt"/>
              </a:rPr>
              <a:t>Ut wisi enim ad minim veniam, quis nostrud exerci tation ullamcorper suscipit lobortis nisl ut aliquip ex ea commodo consequat. </a:t>
            </a:r>
          </a:p>
          <a:p>
            <a:pPr marL="365760" indent="-182880">
              <a:lnSpc>
                <a:spcPct val="110000"/>
              </a:lnSpc>
              <a:spcBef>
                <a:spcPts val="1000"/>
              </a:spcBef>
              <a:buFont typeface="Arial" panose="020B0604020202020204" pitchFamily="34" charset="0"/>
              <a:buChar char="•"/>
            </a:pPr>
            <a:r>
              <a:rPr lang="en-US" sz="4800" dirty="0">
                <a:latin typeface="+mn-lt"/>
              </a:rPr>
              <a:t>Duis autem vel eum iriure dolor in hendrerit in vulputate velit esse molestie consequat</a:t>
            </a:r>
          </a:p>
          <a:p>
            <a:pPr marL="365760" indent="-182880">
              <a:lnSpc>
                <a:spcPct val="110000"/>
              </a:lnSpc>
              <a:spcBef>
                <a:spcPts val="1000"/>
              </a:spcBef>
              <a:buFont typeface="Arial" panose="020B0604020202020204" pitchFamily="34" charset="0"/>
              <a:buChar char="•"/>
            </a:pPr>
            <a:r>
              <a:rPr lang="en-US" sz="4800" dirty="0">
                <a:latin typeface="+mn-lt"/>
              </a:rPr>
              <a:t>Vel illum dolore eu feugiat nulla facilisis at vero eros et accumsan et iusto odio dignissim.</a:t>
            </a:r>
          </a:p>
          <a:p>
            <a:pPr marL="365760" indent="-182880">
              <a:lnSpc>
                <a:spcPct val="110000"/>
              </a:lnSpc>
              <a:spcBef>
                <a:spcPts val="1000"/>
              </a:spcBef>
              <a:buFont typeface="Arial" panose="020B0604020202020204" pitchFamily="34" charset="0"/>
              <a:buChar char="•"/>
            </a:pPr>
            <a:r>
              <a:rPr lang="en-US" sz="4800" dirty="0">
                <a:latin typeface="+mn-lt"/>
              </a:rPr>
              <a:t>Qui blandit praesent luptatum zzril delenit augue duis dolore te feugait nulla facilisi.</a:t>
            </a:r>
          </a:p>
        </p:txBody>
      </p:sp>
      <p:sp>
        <p:nvSpPr>
          <p:cNvPr id="6" name="Text Placeholder 5">
            <a:extLst>
              <a:ext uri="{FF2B5EF4-FFF2-40B4-BE49-F238E27FC236}">
                <a16:creationId xmlns:a16="http://schemas.microsoft.com/office/drawing/2014/main" id="{40BFBF01-A0D5-4AA3-AD34-E4CD0617F71D}"/>
              </a:ext>
            </a:extLst>
          </p:cNvPr>
          <p:cNvSpPr>
            <a:spLocks noGrp="1"/>
          </p:cNvSpPr>
          <p:nvPr>
            <p:ph type="body" sz="quarter" idx="13"/>
          </p:nvPr>
        </p:nvSpPr>
        <p:spPr>
          <a:xfrm>
            <a:off x="303944" y="549775"/>
            <a:ext cx="3327529" cy="1548991"/>
          </a:xfrm>
        </p:spPr>
        <p:txBody>
          <a:bodyPr>
            <a:normAutofit/>
          </a:bodyPr>
          <a:lstStyle/>
          <a:p>
            <a:pPr>
              <a:spcBef>
                <a:spcPts val="600"/>
              </a:spcBef>
            </a:pPr>
            <a:r>
              <a:rPr lang="en-US" cap="all" dirty="0"/>
              <a:t>Success Story</a:t>
            </a:r>
          </a:p>
          <a:p>
            <a:pPr>
              <a:spcBef>
                <a:spcPts val="600"/>
              </a:spcBef>
            </a:pPr>
            <a:r>
              <a:rPr lang="en-US" sz="2800" dirty="0"/>
              <a:t>Hawadax Island</a:t>
            </a:r>
          </a:p>
          <a:p>
            <a:pPr>
              <a:spcBef>
                <a:spcPts val="600"/>
              </a:spcBef>
            </a:pPr>
            <a:r>
              <a:rPr lang="en-US" sz="1600" dirty="0"/>
              <a:t>(Formerly known as Rat Island)</a:t>
            </a:r>
          </a:p>
        </p:txBody>
      </p:sp>
      <p:pic>
        <p:nvPicPr>
          <p:cNvPr id="15" name="Picture Placeholder 14">
            <a:extLst>
              <a:ext uri="{FF2B5EF4-FFF2-40B4-BE49-F238E27FC236}">
                <a16:creationId xmlns:a16="http://schemas.microsoft.com/office/drawing/2014/main" id="{EECF5949-56D5-42CA-A6FF-D1F90425A6E3}"/>
              </a:ext>
            </a:extLst>
          </p:cNvPr>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a:stretch/>
        </p:blipFill>
        <p:spPr>
          <a:xfrm>
            <a:off x="9483634" y="4294944"/>
            <a:ext cx="2290353" cy="1860912"/>
          </a:xfrm>
          <a:effectLst>
            <a:outerShdw blurRad="50800" dist="38100" dir="2700000" algn="tl" rotWithShape="0">
              <a:prstClr val="black">
                <a:alpha val="40000"/>
              </a:prstClr>
            </a:outerShdw>
          </a:effectLst>
        </p:spPr>
      </p:pic>
      <p:sp>
        <p:nvSpPr>
          <p:cNvPr id="7" name="Rectangle 6">
            <a:extLst>
              <a:ext uri="{FF2B5EF4-FFF2-40B4-BE49-F238E27FC236}">
                <a16:creationId xmlns:a16="http://schemas.microsoft.com/office/drawing/2014/main" id="{5CFFCCC5-6622-4A16-AF97-A9951075A68C}"/>
              </a:ext>
            </a:extLst>
          </p:cNvPr>
          <p:cNvSpPr/>
          <p:nvPr/>
        </p:nvSpPr>
        <p:spPr>
          <a:xfrm>
            <a:off x="3788023"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4830179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BA56031-24C6-4302-A28D-52D3D7EBE3E3}"/>
              </a:ext>
            </a:extLst>
          </p:cNvPr>
          <p:cNvPicPr>
            <a:picLocks noChangeAspect="1"/>
          </p:cNvPicPr>
          <p:nvPr/>
        </p:nvPicPr>
        <p:blipFill rotWithShape="1">
          <a:blip r:embed="rId3">
            <a:extLst>
              <a:ext uri="{28A0092B-C50C-407E-A947-70E740481C1C}">
                <a14:useLocalDpi xmlns:a14="http://schemas.microsoft.com/office/drawing/2010/main" val="0"/>
              </a:ext>
            </a:extLst>
          </a:blip>
          <a:srcRect l="893"/>
          <a:stretch/>
        </p:blipFill>
        <p:spPr>
          <a:xfrm>
            <a:off x="3953691" y="445073"/>
            <a:ext cx="8238307" cy="6234401"/>
          </a:xfrm>
          <a:prstGeom prst="rect">
            <a:avLst/>
          </a:prstGeom>
        </p:spPr>
      </p:pic>
      <p:sp>
        <p:nvSpPr>
          <p:cNvPr id="5" name="Content Placeholder 4">
            <a:extLst>
              <a:ext uri="{FF2B5EF4-FFF2-40B4-BE49-F238E27FC236}">
                <a16:creationId xmlns:a16="http://schemas.microsoft.com/office/drawing/2014/main" id="{5F7E3C90-404C-41A4-94D0-E1F4DE842F40}"/>
              </a:ext>
            </a:extLst>
          </p:cNvPr>
          <p:cNvSpPr>
            <a:spLocks noGrp="1"/>
          </p:cNvSpPr>
          <p:nvPr>
            <p:ph idx="1"/>
          </p:nvPr>
        </p:nvSpPr>
        <p:spPr>
          <a:xfrm>
            <a:off x="303945" y="2203268"/>
            <a:ext cx="3240444" cy="4537166"/>
          </a:xfrm>
        </p:spPr>
        <p:txBody>
          <a:bodyPr>
            <a:noAutofit/>
          </a:bodyPr>
          <a:lstStyle/>
          <a:p>
            <a:pPr marL="182880" indent="-182880">
              <a:spcBef>
                <a:spcPts val="1000"/>
              </a:spcBef>
              <a:buFont typeface="Arial" panose="020B0604020202020204" pitchFamily="34" charset="0"/>
              <a:buChar char="•"/>
            </a:pPr>
            <a:r>
              <a:rPr lang="en-US" sz="1400" b="1" kern="1100" dirty="0">
                <a:solidFill>
                  <a:srgbClr val="FFC000"/>
                </a:solidFill>
                <a:latin typeface="+mn-lt"/>
              </a:rPr>
              <a:t>57</a:t>
            </a:r>
            <a:r>
              <a:rPr lang="en-US" sz="1400" kern="1100" dirty="0">
                <a:solidFill>
                  <a:srgbClr val="FFC000"/>
                </a:solidFill>
                <a:latin typeface="+mn-lt"/>
              </a:rPr>
              <a:t> </a:t>
            </a:r>
            <a:r>
              <a:rPr lang="en-US" sz="1400" kern="1100" dirty="0">
                <a:latin typeface="+mn-lt"/>
              </a:rPr>
              <a:t>successful mouse eradications worldwide since 1971 </a:t>
            </a:r>
          </a:p>
          <a:p>
            <a:pPr marL="182880" indent="-182880">
              <a:spcBef>
                <a:spcPts val="1000"/>
              </a:spcBef>
              <a:buFont typeface="Arial" panose="020B0604020202020204" pitchFamily="34" charset="0"/>
              <a:buChar char="•"/>
            </a:pPr>
            <a:r>
              <a:rPr lang="en-US" sz="1400" b="1" kern="1100" dirty="0">
                <a:solidFill>
                  <a:srgbClr val="FFC000"/>
                </a:solidFill>
                <a:latin typeface="+mn-lt"/>
              </a:rPr>
              <a:t>&gt;600 </a:t>
            </a:r>
            <a:r>
              <a:rPr lang="en-US" sz="1400" kern="1100" dirty="0">
                <a:latin typeface="+mn-lt"/>
              </a:rPr>
              <a:t>successful rodent (rats or mice) eradications worldwide</a:t>
            </a:r>
          </a:p>
          <a:p>
            <a:pPr marL="182880" indent="-182880">
              <a:spcBef>
                <a:spcPts val="1000"/>
              </a:spcBef>
              <a:buFont typeface="Arial" panose="020B0604020202020204" pitchFamily="34" charset="0"/>
              <a:buChar char="•"/>
            </a:pPr>
            <a:r>
              <a:rPr lang="en-US" sz="1400" b="1" kern="1100" dirty="0">
                <a:solidFill>
                  <a:srgbClr val="FFC000"/>
                </a:solidFill>
                <a:latin typeface="+mn-lt"/>
              </a:rPr>
              <a:t>Nearly 100% </a:t>
            </a:r>
            <a:r>
              <a:rPr lang="en-US" sz="1400" kern="1100" dirty="0">
                <a:latin typeface="+mn-lt"/>
              </a:rPr>
              <a:t>successful since 2007 (at least 28 of 32 attempts)</a:t>
            </a:r>
          </a:p>
          <a:p>
            <a:pPr marL="182880" indent="-182880">
              <a:spcBef>
                <a:spcPts val="1000"/>
              </a:spcBef>
              <a:buFont typeface="Arial" panose="020B0604020202020204" pitchFamily="34" charset="0"/>
              <a:buChar char="•"/>
            </a:pPr>
            <a:r>
              <a:rPr lang="en-US" sz="1400" b="1" kern="1100" dirty="0">
                <a:solidFill>
                  <a:srgbClr val="FFC000"/>
                </a:solidFill>
                <a:latin typeface="+mn-lt"/>
              </a:rPr>
              <a:t>5 </a:t>
            </a:r>
            <a:r>
              <a:rPr lang="en-US" sz="1400" kern="1100" dirty="0">
                <a:latin typeface="+mn-lt"/>
              </a:rPr>
              <a:t>eradications in U.S. (all rats): </a:t>
            </a:r>
          </a:p>
          <a:p>
            <a:pPr marL="457200" lvl="1">
              <a:spcBef>
                <a:spcPts val="300"/>
              </a:spcBef>
              <a:buFont typeface="Century Gothic" panose="020B0502020202020204" pitchFamily="34" charset="0"/>
              <a:buChar char="–"/>
            </a:pPr>
            <a:r>
              <a:rPr lang="en-US" sz="1400" kern="1100" dirty="0">
                <a:latin typeface="+mn-lt"/>
              </a:rPr>
              <a:t>Anacapa Island </a:t>
            </a:r>
            <a:br>
              <a:rPr lang="en-US" sz="1400" kern="1100" dirty="0">
                <a:latin typeface="+mn-lt"/>
              </a:rPr>
            </a:br>
            <a:r>
              <a:rPr lang="en-US" sz="1400" kern="1100" dirty="0">
                <a:latin typeface="+mn-lt"/>
              </a:rPr>
              <a:t>(Channel Islands NP, CA)</a:t>
            </a:r>
          </a:p>
          <a:p>
            <a:pPr marL="457200" lvl="1">
              <a:spcBef>
                <a:spcPts val="300"/>
              </a:spcBef>
              <a:buFont typeface="Century Gothic" panose="020B0502020202020204" pitchFamily="34" charset="0"/>
              <a:buChar char="–"/>
            </a:pPr>
            <a:r>
              <a:rPr lang="en-US" sz="1400" kern="1100" dirty="0">
                <a:latin typeface="+mn-lt"/>
              </a:rPr>
              <a:t>Midway Atoll &amp; Palmyra Atoll NWRs (U.S. Pacific Islands)</a:t>
            </a:r>
          </a:p>
          <a:p>
            <a:pPr marL="457200" lvl="1">
              <a:spcBef>
                <a:spcPts val="300"/>
              </a:spcBef>
              <a:buFont typeface="Century Gothic" panose="020B0502020202020204" pitchFamily="34" charset="0"/>
              <a:buChar char="–"/>
            </a:pPr>
            <a:r>
              <a:rPr lang="en-US" sz="1400" kern="1100" dirty="0">
                <a:latin typeface="+mn-lt"/>
              </a:rPr>
              <a:t>Hawadax/Rat Island </a:t>
            </a:r>
            <a:br>
              <a:rPr lang="en-US" sz="1400" kern="1100" dirty="0">
                <a:latin typeface="+mn-lt"/>
              </a:rPr>
            </a:br>
            <a:r>
              <a:rPr lang="en-US" sz="1400" kern="1100" dirty="0">
                <a:latin typeface="+mn-lt"/>
              </a:rPr>
              <a:t>(Alaska Maritime NWR, AK)</a:t>
            </a:r>
          </a:p>
          <a:p>
            <a:pPr marL="457200" lvl="1">
              <a:spcBef>
                <a:spcPts val="300"/>
              </a:spcBef>
              <a:buFont typeface="Century Gothic" panose="020B0502020202020204" pitchFamily="34" charset="0"/>
              <a:buChar char="–"/>
            </a:pPr>
            <a:r>
              <a:rPr lang="en-US" sz="1400" kern="1100" dirty="0">
                <a:latin typeface="+mn-lt"/>
              </a:rPr>
              <a:t>Desecheo NWR (Puerto Rico)</a:t>
            </a:r>
          </a:p>
        </p:txBody>
      </p:sp>
      <p:sp>
        <p:nvSpPr>
          <p:cNvPr id="6" name="Text Placeholder 5">
            <a:extLst>
              <a:ext uri="{FF2B5EF4-FFF2-40B4-BE49-F238E27FC236}">
                <a16:creationId xmlns:a16="http://schemas.microsoft.com/office/drawing/2014/main" id="{40BFBF01-A0D5-4AA3-AD34-E4CD0617F71D}"/>
              </a:ext>
            </a:extLst>
          </p:cNvPr>
          <p:cNvSpPr>
            <a:spLocks noGrp="1"/>
          </p:cNvSpPr>
          <p:nvPr>
            <p:ph type="body" sz="quarter" idx="13"/>
          </p:nvPr>
        </p:nvSpPr>
        <p:spPr>
          <a:xfrm>
            <a:off x="303945" y="549775"/>
            <a:ext cx="3154150" cy="1548991"/>
          </a:xfrm>
        </p:spPr>
        <p:txBody>
          <a:bodyPr>
            <a:normAutofit/>
          </a:bodyPr>
          <a:lstStyle/>
          <a:p>
            <a:pPr>
              <a:spcBef>
                <a:spcPts val="600"/>
              </a:spcBef>
            </a:pPr>
            <a:r>
              <a:rPr lang="en-US" sz="2800" dirty="0"/>
              <a:t>Worldwide Mouse Eradication</a:t>
            </a:r>
          </a:p>
        </p:txBody>
      </p:sp>
    </p:spTree>
    <p:extLst>
      <p:ext uri="{BB962C8B-B14F-4D97-AF65-F5344CB8AC3E}">
        <p14:creationId xmlns:p14="http://schemas.microsoft.com/office/powerpoint/2010/main" val="63621202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C50E989-FE7B-4456-97C8-0415D39A7E05}"/>
              </a:ext>
            </a:extLst>
          </p:cNvPr>
          <p:cNvSpPr txBox="1"/>
          <p:nvPr/>
        </p:nvSpPr>
        <p:spPr>
          <a:xfrm>
            <a:off x="522513" y="505939"/>
            <a:ext cx="11146971" cy="954107"/>
          </a:xfrm>
          <a:prstGeom prst="rect">
            <a:avLst/>
          </a:prstGeom>
          <a:noFill/>
        </p:spPr>
        <p:txBody>
          <a:bodyPr wrap="square" rtlCol="0">
            <a:spAutoFit/>
          </a:bodyPr>
          <a:lstStyle/>
          <a:p>
            <a:pPr algn="ctr"/>
            <a:r>
              <a:rPr lang="en-US" sz="3200" dirty="0">
                <a:solidFill>
                  <a:srgbClr val="007698"/>
                </a:solidFill>
              </a:rPr>
              <a:t>Organizations in Support </a:t>
            </a:r>
            <a:br>
              <a:rPr lang="en-US" sz="3200" dirty="0">
                <a:solidFill>
                  <a:srgbClr val="007698"/>
                </a:solidFill>
              </a:rPr>
            </a:br>
            <a:r>
              <a:rPr lang="en-US" sz="2400" dirty="0">
                <a:solidFill>
                  <a:srgbClr val="007698"/>
                </a:solidFill>
              </a:rPr>
              <a:t>of the Farallon Island Invasive House Mouse Eradication Project</a:t>
            </a:r>
            <a:endParaRPr lang="en-US" sz="3200" dirty="0">
              <a:solidFill>
                <a:srgbClr val="007698"/>
              </a:solidFill>
            </a:endParaRPr>
          </a:p>
        </p:txBody>
      </p:sp>
      <p:pic>
        <p:nvPicPr>
          <p:cNvPr id="8" name="Picture 7" descr="A close up of a logo&#10;&#10;Description automatically generated">
            <a:extLst>
              <a:ext uri="{FF2B5EF4-FFF2-40B4-BE49-F238E27FC236}">
                <a16:creationId xmlns:a16="http://schemas.microsoft.com/office/drawing/2014/main" id="{D267B4A9-67B2-4FB5-BDBA-021C4F653B0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00764" y="3820399"/>
            <a:ext cx="2261698" cy="1590728"/>
          </a:xfrm>
          <a:prstGeom prst="rect">
            <a:avLst/>
          </a:prstGeom>
        </p:spPr>
      </p:pic>
      <p:pic>
        <p:nvPicPr>
          <p:cNvPr id="10" name="Picture 9" descr="A close up of a logo&#10;&#10;Description automatically generated">
            <a:extLst>
              <a:ext uri="{FF2B5EF4-FFF2-40B4-BE49-F238E27FC236}">
                <a16:creationId xmlns:a16="http://schemas.microsoft.com/office/drawing/2014/main" id="{F420E822-4E5A-4B81-B484-F1E4D870DEC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45274" y="2189933"/>
            <a:ext cx="1458468" cy="1644423"/>
          </a:xfrm>
          <a:prstGeom prst="rect">
            <a:avLst/>
          </a:prstGeom>
        </p:spPr>
      </p:pic>
      <p:pic>
        <p:nvPicPr>
          <p:cNvPr id="12" name="Picture 11" descr="A picture containing drawing&#10;&#10;Description automatically generated">
            <a:extLst>
              <a:ext uri="{FF2B5EF4-FFF2-40B4-BE49-F238E27FC236}">
                <a16:creationId xmlns:a16="http://schemas.microsoft.com/office/drawing/2014/main" id="{1A458BC4-8776-4FD9-8932-0457AB1225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05002" y="2481022"/>
            <a:ext cx="3031671" cy="833710"/>
          </a:xfrm>
          <a:prstGeom prst="rect">
            <a:avLst/>
          </a:prstGeom>
        </p:spPr>
      </p:pic>
      <p:pic>
        <p:nvPicPr>
          <p:cNvPr id="14" name="Picture 13" descr="A close up of a logo&#10;&#10;Description automatically generated">
            <a:extLst>
              <a:ext uri="{FF2B5EF4-FFF2-40B4-BE49-F238E27FC236}">
                <a16:creationId xmlns:a16="http://schemas.microsoft.com/office/drawing/2014/main" id="{E19EC308-CEC8-426A-A926-BEB05579A21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8180" y="4354888"/>
            <a:ext cx="3576753" cy="904603"/>
          </a:xfrm>
          <a:prstGeom prst="rect">
            <a:avLst/>
          </a:prstGeom>
        </p:spPr>
      </p:pic>
      <p:pic>
        <p:nvPicPr>
          <p:cNvPr id="16" name="Picture 15" descr="A picture containing drawing&#10;&#10;Description automatically generated">
            <a:extLst>
              <a:ext uri="{FF2B5EF4-FFF2-40B4-BE49-F238E27FC236}">
                <a16:creationId xmlns:a16="http://schemas.microsoft.com/office/drawing/2014/main" id="{DC2A353D-B6CC-4700-A0D9-1551D189088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25934" y="3820399"/>
            <a:ext cx="1740130" cy="1644423"/>
          </a:xfrm>
          <a:prstGeom prst="rect">
            <a:avLst/>
          </a:prstGeom>
        </p:spPr>
      </p:pic>
      <p:pic>
        <p:nvPicPr>
          <p:cNvPr id="18" name="Picture 17" descr="A picture containing drawing&#10;&#10;Description automatically generated">
            <a:extLst>
              <a:ext uri="{FF2B5EF4-FFF2-40B4-BE49-F238E27FC236}">
                <a16:creationId xmlns:a16="http://schemas.microsoft.com/office/drawing/2014/main" id="{64ECAE88-A122-43B5-A25B-D20064368B8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137933" y="2189933"/>
            <a:ext cx="2857499" cy="1338262"/>
          </a:xfrm>
          <a:prstGeom prst="rect">
            <a:avLst/>
          </a:prstGeom>
        </p:spPr>
      </p:pic>
    </p:spTree>
    <p:extLst>
      <p:ext uri="{BB962C8B-B14F-4D97-AF65-F5344CB8AC3E}">
        <p14:creationId xmlns:p14="http://schemas.microsoft.com/office/powerpoint/2010/main" val="377560199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BB8C5433-4B7A-47E9-9DDC-CF04EC5AFC1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524" y="857"/>
            <a:ext cx="12188951" cy="6856285"/>
          </a:xfrm>
          <a:prstGeom prst="rect">
            <a:avLst/>
          </a:prstGeom>
        </p:spPr>
      </p:pic>
    </p:spTree>
    <p:extLst>
      <p:ext uri="{BB962C8B-B14F-4D97-AF65-F5344CB8AC3E}">
        <p14:creationId xmlns:p14="http://schemas.microsoft.com/office/powerpoint/2010/main" val="32441803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AA49567-C07B-4B73-8481-CA47E425B1EA}"/>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16" descr="phoca 2"/>
          <p:cNvPicPr>
            <a:picLocks noChangeAspect="1" noChangeArrowheads="1"/>
          </p:cNvPicPr>
          <p:nvPr/>
        </p:nvPicPr>
        <p:blipFill>
          <a:blip r:embed="rId3" cstate="screen"/>
          <a:srcRect/>
          <a:stretch>
            <a:fillRect/>
          </a:stretch>
        </p:blipFill>
        <p:spPr bwMode="auto">
          <a:xfrm>
            <a:off x="6309519" y="2496400"/>
            <a:ext cx="2654214" cy="3225525"/>
          </a:xfrm>
          <a:prstGeom prst="rect">
            <a:avLst/>
          </a:prstGeom>
          <a:ln w="25400">
            <a:solidFill>
              <a:schemeClr val="bg1">
                <a:lumMod val="95000"/>
              </a:schemeClr>
            </a:solidFill>
          </a:ln>
          <a:effectLst/>
        </p:spPr>
      </p:pic>
      <p:pic>
        <p:nvPicPr>
          <p:cNvPr id="4" name="Picture 13" descr="300 ANL 954"/>
          <p:cNvPicPr>
            <a:picLocks noChangeAspect="1" noChangeArrowheads="1"/>
          </p:cNvPicPr>
          <p:nvPr/>
        </p:nvPicPr>
        <p:blipFill rotWithShape="1">
          <a:blip r:embed="rId4" cstate="screen"/>
          <a:srcRect r="1890"/>
          <a:stretch/>
        </p:blipFill>
        <p:spPr bwMode="auto">
          <a:xfrm>
            <a:off x="3098838" y="4109162"/>
            <a:ext cx="3191311" cy="2150350"/>
          </a:xfrm>
          <a:prstGeom prst="rect">
            <a:avLst/>
          </a:prstGeom>
          <a:ln w="25400">
            <a:solidFill>
              <a:schemeClr val="bg1">
                <a:lumMod val="95000"/>
              </a:schemeClr>
            </a:solidFill>
          </a:ln>
          <a:effectLst/>
        </p:spPr>
      </p:pic>
      <p:pic>
        <p:nvPicPr>
          <p:cNvPr id="7172" name="Picture 4" descr="California Sea Lion SE Farallon Island 07-04-08 1795"/>
          <p:cNvPicPr>
            <a:picLocks noChangeAspect="1" noChangeArrowheads="1"/>
          </p:cNvPicPr>
          <p:nvPr/>
        </p:nvPicPr>
        <p:blipFill>
          <a:blip r:embed="rId5" cstate="screen"/>
          <a:srcRect/>
          <a:stretch>
            <a:fillRect/>
          </a:stretch>
        </p:blipFill>
        <p:spPr bwMode="auto">
          <a:xfrm>
            <a:off x="3098838" y="1958812"/>
            <a:ext cx="3191312" cy="2150903"/>
          </a:xfrm>
          <a:prstGeom prst="rect">
            <a:avLst/>
          </a:prstGeom>
          <a:ln w="25400">
            <a:solidFill>
              <a:schemeClr val="bg1">
                <a:lumMod val="95000"/>
              </a:schemeClr>
            </a:solidFill>
          </a:ln>
          <a:effectLst/>
        </p:spPr>
      </p:pic>
      <p:pic>
        <p:nvPicPr>
          <p:cNvPr id="7173" name="Picture 6" descr="Steller's Sea Lion SE Farallon Island 06-27-08 020"/>
          <p:cNvPicPr>
            <a:picLocks noChangeAspect="1" noChangeArrowheads="1"/>
          </p:cNvPicPr>
          <p:nvPr/>
        </p:nvPicPr>
        <p:blipFill>
          <a:blip r:embed="rId6" cstate="screen"/>
          <a:srcRect/>
          <a:stretch>
            <a:fillRect/>
          </a:stretch>
        </p:blipFill>
        <p:spPr bwMode="auto">
          <a:xfrm>
            <a:off x="8983100" y="1958812"/>
            <a:ext cx="3225525" cy="2150350"/>
          </a:xfrm>
          <a:prstGeom prst="rect">
            <a:avLst/>
          </a:prstGeom>
          <a:ln w="25400">
            <a:solidFill>
              <a:schemeClr val="bg1">
                <a:lumMod val="95000"/>
              </a:schemeClr>
            </a:solidFill>
          </a:ln>
          <a:effectLst/>
        </p:spPr>
      </p:pic>
      <p:pic>
        <p:nvPicPr>
          <p:cNvPr id="7174" name="Picture 4" descr="Callorhinos Group1"/>
          <p:cNvPicPr>
            <a:picLocks noChangeAspect="1" noChangeArrowheads="1"/>
          </p:cNvPicPr>
          <p:nvPr/>
        </p:nvPicPr>
        <p:blipFill>
          <a:blip r:embed="rId7" cstate="screen"/>
          <a:srcRect/>
          <a:stretch>
            <a:fillRect/>
          </a:stretch>
        </p:blipFill>
        <p:spPr bwMode="auto">
          <a:xfrm>
            <a:off x="8983100" y="4109162"/>
            <a:ext cx="3225525" cy="2150350"/>
          </a:xfrm>
          <a:prstGeom prst="rect">
            <a:avLst/>
          </a:prstGeom>
          <a:ln w="25400">
            <a:solidFill>
              <a:schemeClr val="bg1">
                <a:lumMod val="95000"/>
              </a:schemeClr>
            </a:solidFill>
          </a:ln>
          <a:effectLst/>
        </p:spPr>
      </p:pic>
      <p:sp>
        <p:nvSpPr>
          <p:cNvPr id="7176" name="TextBox 9"/>
          <p:cNvSpPr txBox="1">
            <a:spLocks noChangeArrowheads="1"/>
          </p:cNvSpPr>
          <p:nvPr/>
        </p:nvSpPr>
        <p:spPr bwMode="auto">
          <a:xfrm>
            <a:off x="3117205" y="1624446"/>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California Sea Lion</a:t>
            </a:r>
          </a:p>
        </p:txBody>
      </p:sp>
      <p:sp>
        <p:nvSpPr>
          <p:cNvPr id="7177" name="TextBox 10"/>
          <p:cNvSpPr txBox="1">
            <a:spLocks noChangeArrowheads="1"/>
          </p:cNvSpPr>
          <p:nvPr/>
        </p:nvSpPr>
        <p:spPr bwMode="auto">
          <a:xfrm>
            <a:off x="8983099" y="1612778"/>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Steller Sea Lion (threatened)</a:t>
            </a:r>
          </a:p>
        </p:txBody>
      </p:sp>
      <p:sp>
        <p:nvSpPr>
          <p:cNvPr id="7178" name="TextBox 11"/>
          <p:cNvSpPr txBox="1">
            <a:spLocks noChangeArrowheads="1"/>
          </p:cNvSpPr>
          <p:nvPr/>
        </p:nvSpPr>
        <p:spPr bwMode="auto">
          <a:xfrm>
            <a:off x="3100251" y="6259512"/>
            <a:ext cx="3189899"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Northern Elephant Seal</a:t>
            </a:r>
          </a:p>
        </p:txBody>
      </p:sp>
      <p:sp>
        <p:nvSpPr>
          <p:cNvPr id="7179" name="TextBox 12"/>
          <p:cNvSpPr txBox="1">
            <a:spLocks noChangeArrowheads="1"/>
          </p:cNvSpPr>
          <p:nvPr/>
        </p:nvSpPr>
        <p:spPr bwMode="auto">
          <a:xfrm>
            <a:off x="6309516" y="2157846"/>
            <a:ext cx="2673583"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Harbor Seal</a:t>
            </a:r>
          </a:p>
        </p:txBody>
      </p:sp>
      <p:sp>
        <p:nvSpPr>
          <p:cNvPr id="7180" name="TextBox 13"/>
          <p:cNvSpPr txBox="1">
            <a:spLocks noChangeArrowheads="1"/>
          </p:cNvSpPr>
          <p:nvPr/>
        </p:nvSpPr>
        <p:spPr bwMode="auto">
          <a:xfrm>
            <a:off x="8983099" y="6260068"/>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Northern Fur Seal</a:t>
            </a:r>
          </a:p>
        </p:txBody>
      </p:sp>
      <p:sp>
        <p:nvSpPr>
          <p:cNvPr id="18" name="TextBox 3">
            <a:extLst>
              <a:ext uri="{FF2B5EF4-FFF2-40B4-BE49-F238E27FC236}">
                <a16:creationId xmlns:a16="http://schemas.microsoft.com/office/drawing/2014/main" id="{72215019-C015-475F-8A21-271BFB6BFB61}"/>
              </a:ext>
            </a:extLst>
          </p:cNvPr>
          <p:cNvSpPr txBox="1">
            <a:spLocks noChangeArrowheads="1"/>
          </p:cNvSpPr>
          <p:nvPr/>
        </p:nvSpPr>
        <p:spPr bwMode="auto">
          <a:xfrm>
            <a:off x="3117205" y="445007"/>
            <a:ext cx="8764143" cy="954107"/>
          </a:xfrm>
          <a:prstGeom prst="rect">
            <a:avLst/>
          </a:prstGeom>
          <a:noFill/>
          <a:ln w="9525">
            <a:noFill/>
            <a:miter lim="800000"/>
            <a:headEnd/>
            <a:tailEnd/>
          </a:ln>
        </p:spPr>
        <p:txBody>
          <a:bodyPr wrap="square">
            <a:spAutoFit/>
          </a:bodyPr>
          <a:lstStyle/>
          <a:p>
            <a:pPr algn="ctr"/>
            <a:r>
              <a:rPr lang="en-US" sz="2800" dirty="0">
                <a:solidFill>
                  <a:schemeClr val="tx2"/>
                </a:solidFill>
                <a:latin typeface="+mj-lt"/>
              </a:rPr>
              <a:t>Five Species of Pinnipeds</a:t>
            </a:r>
          </a:p>
          <a:p>
            <a:pPr algn="ctr"/>
            <a:r>
              <a:rPr lang="en-US" sz="2800" dirty="0">
                <a:solidFill>
                  <a:schemeClr val="accent2"/>
                </a:solidFill>
                <a:latin typeface="+mj-lt"/>
              </a:rPr>
              <a:t>~3,000 – 6,000 Animals</a:t>
            </a:r>
          </a:p>
        </p:txBody>
      </p:sp>
      <p:sp>
        <p:nvSpPr>
          <p:cNvPr id="3" name="Content Placeholder 2">
            <a:extLst>
              <a:ext uri="{FF2B5EF4-FFF2-40B4-BE49-F238E27FC236}">
                <a16:creationId xmlns:a16="http://schemas.microsoft.com/office/drawing/2014/main" id="{E74988CA-B734-49BF-80AE-45209EC2946F}"/>
              </a:ext>
            </a:extLst>
          </p:cNvPr>
          <p:cNvSpPr>
            <a:spLocks noGrp="1"/>
          </p:cNvSpPr>
          <p:nvPr>
            <p:ph idx="1"/>
          </p:nvPr>
        </p:nvSpPr>
        <p:spPr>
          <a:xfrm>
            <a:off x="321695" y="922059"/>
            <a:ext cx="2457005" cy="4721095"/>
          </a:xfrm>
        </p:spPr>
        <p:txBody>
          <a:bodyPr>
            <a:normAutofit/>
          </a:bodyPr>
          <a:lstStyle/>
          <a:p>
            <a:r>
              <a:rPr lang="en-US" sz="2000" dirty="0"/>
              <a:t>Farallon Islands Wildlife</a:t>
            </a:r>
          </a:p>
          <a:p>
            <a:pPr lvl="1">
              <a:lnSpc>
                <a:spcPct val="120000"/>
              </a:lnSpc>
              <a:spcBef>
                <a:spcPts val="1200"/>
              </a:spcBef>
            </a:pPr>
            <a:r>
              <a:rPr lang="en-US" sz="1600" dirty="0"/>
              <a:t>Islands provide important breeding and resting habitat.</a:t>
            </a:r>
          </a:p>
          <a:p>
            <a:pPr lvl="1">
              <a:lnSpc>
                <a:spcPct val="120000"/>
              </a:lnSpc>
              <a:spcBef>
                <a:spcPts val="1200"/>
              </a:spcBef>
            </a:pPr>
            <a:r>
              <a:rPr lang="en-US" sz="1600" dirty="0"/>
              <a:t>Pinnipeds were formerly decimated by seal hunters. </a:t>
            </a:r>
          </a:p>
          <a:p>
            <a:pPr lvl="1">
              <a:lnSpc>
                <a:spcPct val="120000"/>
              </a:lnSpc>
            </a:pPr>
            <a:r>
              <a:rPr lang="en-US" sz="1600" dirty="0"/>
              <a:t>Protection of islands as a National Wildlife Refuge has provided a safe haven, and pinniped numbers are recovering.</a:t>
            </a:r>
          </a:p>
        </p:txBody>
      </p:sp>
      <p:sp>
        <p:nvSpPr>
          <p:cNvPr id="19" name="Rectangle 18">
            <a:extLst>
              <a:ext uri="{FF2B5EF4-FFF2-40B4-BE49-F238E27FC236}">
                <a16:creationId xmlns:a16="http://schemas.microsoft.com/office/drawing/2014/main" id="{6A0BA224-6AA4-4A6B-A58D-AECCEA99F8FD}"/>
              </a:ext>
            </a:extLst>
          </p:cNvPr>
          <p:cNvSpPr/>
          <p:nvPr/>
        </p:nvSpPr>
        <p:spPr>
          <a:xfrm>
            <a:off x="3048689"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749436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0A3D36D-685F-4555-95B0-9221DBE80F12}"/>
              </a:ext>
            </a:extLst>
          </p:cNvPr>
          <p:cNvGrpSpPr/>
          <p:nvPr/>
        </p:nvGrpSpPr>
        <p:grpSpPr>
          <a:xfrm>
            <a:off x="1541107" y="1395053"/>
            <a:ext cx="9109787" cy="4985844"/>
            <a:chOff x="3098838" y="1612778"/>
            <a:chExt cx="9109787" cy="4985844"/>
          </a:xfrm>
        </p:grpSpPr>
        <p:pic>
          <p:nvPicPr>
            <p:cNvPr id="5" name="Picture 16" descr="phoca 2"/>
            <p:cNvPicPr>
              <a:picLocks noChangeAspect="1" noChangeArrowheads="1"/>
            </p:cNvPicPr>
            <p:nvPr/>
          </p:nvPicPr>
          <p:blipFill>
            <a:blip r:embed="rId3" cstate="screen"/>
            <a:srcRect/>
            <a:stretch>
              <a:fillRect/>
            </a:stretch>
          </p:blipFill>
          <p:spPr bwMode="auto">
            <a:xfrm>
              <a:off x="6309519" y="2496400"/>
              <a:ext cx="2654214" cy="3225525"/>
            </a:xfrm>
            <a:prstGeom prst="rect">
              <a:avLst/>
            </a:prstGeom>
            <a:ln w="25400">
              <a:solidFill>
                <a:schemeClr val="bg1"/>
              </a:solidFill>
            </a:ln>
            <a:effectLst/>
          </p:spPr>
        </p:pic>
        <p:pic>
          <p:nvPicPr>
            <p:cNvPr id="4" name="Picture 13" descr="300 ANL 954"/>
            <p:cNvPicPr>
              <a:picLocks noChangeAspect="1" noChangeArrowheads="1"/>
            </p:cNvPicPr>
            <p:nvPr/>
          </p:nvPicPr>
          <p:blipFill rotWithShape="1">
            <a:blip r:embed="rId4" cstate="screen"/>
            <a:srcRect r="1890"/>
            <a:stretch/>
          </p:blipFill>
          <p:spPr bwMode="auto">
            <a:xfrm>
              <a:off x="3098838" y="4109162"/>
              <a:ext cx="3191311" cy="2150350"/>
            </a:xfrm>
            <a:prstGeom prst="rect">
              <a:avLst/>
            </a:prstGeom>
            <a:ln w="25400">
              <a:solidFill>
                <a:schemeClr val="bg1"/>
              </a:solidFill>
            </a:ln>
            <a:effectLst/>
          </p:spPr>
        </p:pic>
        <p:pic>
          <p:nvPicPr>
            <p:cNvPr id="7172" name="Picture 4" descr="California Sea Lion SE Farallon Island 07-04-08 1795"/>
            <p:cNvPicPr>
              <a:picLocks noChangeAspect="1" noChangeArrowheads="1"/>
            </p:cNvPicPr>
            <p:nvPr/>
          </p:nvPicPr>
          <p:blipFill>
            <a:blip r:embed="rId5" cstate="screen"/>
            <a:srcRect/>
            <a:stretch>
              <a:fillRect/>
            </a:stretch>
          </p:blipFill>
          <p:spPr bwMode="auto">
            <a:xfrm>
              <a:off x="3098838" y="1958812"/>
              <a:ext cx="3191312" cy="2150903"/>
            </a:xfrm>
            <a:prstGeom prst="rect">
              <a:avLst/>
            </a:prstGeom>
            <a:ln w="25400">
              <a:solidFill>
                <a:schemeClr val="bg1"/>
              </a:solidFill>
            </a:ln>
            <a:effectLst/>
          </p:spPr>
        </p:pic>
        <p:pic>
          <p:nvPicPr>
            <p:cNvPr id="7173" name="Picture 6" descr="Steller's Sea Lion SE Farallon Island 06-27-08 020"/>
            <p:cNvPicPr>
              <a:picLocks noChangeAspect="1" noChangeArrowheads="1"/>
            </p:cNvPicPr>
            <p:nvPr/>
          </p:nvPicPr>
          <p:blipFill>
            <a:blip r:embed="rId6" cstate="screen"/>
            <a:srcRect/>
            <a:stretch>
              <a:fillRect/>
            </a:stretch>
          </p:blipFill>
          <p:spPr bwMode="auto">
            <a:xfrm>
              <a:off x="8983100" y="1958812"/>
              <a:ext cx="3225525" cy="2150350"/>
            </a:xfrm>
            <a:prstGeom prst="rect">
              <a:avLst/>
            </a:prstGeom>
            <a:ln w="25400">
              <a:solidFill>
                <a:schemeClr val="bg1"/>
              </a:solidFill>
            </a:ln>
            <a:effectLst/>
          </p:spPr>
        </p:pic>
        <p:pic>
          <p:nvPicPr>
            <p:cNvPr id="7174" name="Picture 4" descr="Callorhinos Group1"/>
            <p:cNvPicPr>
              <a:picLocks noChangeAspect="1" noChangeArrowheads="1"/>
            </p:cNvPicPr>
            <p:nvPr/>
          </p:nvPicPr>
          <p:blipFill>
            <a:blip r:embed="rId7" cstate="screen"/>
            <a:srcRect/>
            <a:stretch>
              <a:fillRect/>
            </a:stretch>
          </p:blipFill>
          <p:spPr bwMode="auto">
            <a:xfrm>
              <a:off x="8983100" y="4109162"/>
              <a:ext cx="3225525" cy="2150350"/>
            </a:xfrm>
            <a:prstGeom prst="rect">
              <a:avLst/>
            </a:prstGeom>
            <a:ln w="25400">
              <a:solidFill>
                <a:schemeClr val="bg1"/>
              </a:solidFill>
            </a:ln>
            <a:effectLst/>
          </p:spPr>
        </p:pic>
        <p:sp>
          <p:nvSpPr>
            <p:cNvPr id="7176" name="TextBox 9"/>
            <p:cNvSpPr txBox="1">
              <a:spLocks noChangeArrowheads="1"/>
            </p:cNvSpPr>
            <p:nvPr/>
          </p:nvSpPr>
          <p:spPr bwMode="auto">
            <a:xfrm>
              <a:off x="3117205" y="1624446"/>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California Sea Lion</a:t>
              </a:r>
            </a:p>
          </p:txBody>
        </p:sp>
        <p:sp>
          <p:nvSpPr>
            <p:cNvPr id="7177" name="TextBox 10"/>
            <p:cNvSpPr txBox="1">
              <a:spLocks noChangeArrowheads="1"/>
            </p:cNvSpPr>
            <p:nvPr/>
          </p:nvSpPr>
          <p:spPr bwMode="auto">
            <a:xfrm>
              <a:off x="8983099" y="1612778"/>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Steller Sea Lion (threatened)</a:t>
              </a:r>
            </a:p>
          </p:txBody>
        </p:sp>
        <p:sp>
          <p:nvSpPr>
            <p:cNvPr id="7178" name="TextBox 11"/>
            <p:cNvSpPr txBox="1">
              <a:spLocks noChangeArrowheads="1"/>
            </p:cNvSpPr>
            <p:nvPr/>
          </p:nvSpPr>
          <p:spPr bwMode="auto">
            <a:xfrm>
              <a:off x="3100251" y="6259512"/>
              <a:ext cx="3189899"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Northern Elephant Seal</a:t>
              </a:r>
            </a:p>
          </p:txBody>
        </p:sp>
        <p:sp>
          <p:nvSpPr>
            <p:cNvPr id="7179" name="TextBox 12"/>
            <p:cNvSpPr txBox="1">
              <a:spLocks noChangeArrowheads="1"/>
            </p:cNvSpPr>
            <p:nvPr/>
          </p:nvSpPr>
          <p:spPr bwMode="auto">
            <a:xfrm>
              <a:off x="6309516" y="2157846"/>
              <a:ext cx="2673583"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Harbor Seal</a:t>
              </a:r>
            </a:p>
          </p:txBody>
        </p:sp>
        <p:sp>
          <p:nvSpPr>
            <p:cNvPr id="7180" name="TextBox 13"/>
            <p:cNvSpPr txBox="1">
              <a:spLocks noChangeArrowheads="1"/>
            </p:cNvSpPr>
            <p:nvPr/>
          </p:nvSpPr>
          <p:spPr bwMode="auto">
            <a:xfrm>
              <a:off x="8983099" y="6260068"/>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Northern Fur Seal</a:t>
              </a:r>
            </a:p>
          </p:txBody>
        </p:sp>
      </p:grpSp>
      <p:sp>
        <p:nvSpPr>
          <p:cNvPr id="18" name="TextBox 3">
            <a:extLst>
              <a:ext uri="{FF2B5EF4-FFF2-40B4-BE49-F238E27FC236}">
                <a16:creationId xmlns:a16="http://schemas.microsoft.com/office/drawing/2014/main" id="{72215019-C015-475F-8A21-271BFB6BFB61}"/>
              </a:ext>
            </a:extLst>
          </p:cNvPr>
          <p:cNvSpPr txBox="1">
            <a:spLocks noChangeArrowheads="1"/>
          </p:cNvSpPr>
          <p:nvPr/>
        </p:nvSpPr>
        <p:spPr bwMode="auto">
          <a:xfrm>
            <a:off x="1713929" y="384044"/>
            <a:ext cx="8764143" cy="954107"/>
          </a:xfrm>
          <a:prstGeom prst="rect">
            <a:avLst/>
          </a:prstGeom>
          <a:noFill/>
          <a:ln w="9525">
            <a:noFill/>
            <a:miter lim="800000"/>
            <a:headEnd/>
            <a:tailEnd/>
          </a:ln>
        </p:spPr>
        <p:txBody>
          <a:bodyPr wrap="square">
            <a:spAutoFit/>
          </a:bodyPr>
          <a:lstStyle/>
          <a:p>
            <a:pPr algn="ctr"/>
            <a:r>
              <a:rPr lang="en-US" sz="2800" dirty="0">
                <a:solidFill>
                  <a:schemeClr val="tx2"/>
                </a:solidFill>
                <a:latin typeface="+mj-lt"/>
              </a:rPr>
              <a:t>Five Species of Pinnipeds</a:t>
            </a:r>
          </a:p>
          <a:p>
            <a:pPr algn="ctr"/>
            <a:r>
              <a:rPr lang="en-US" sz="2800" dirty="0">
                <a:solidFill>
                  <a:schemeClr val="accent2"/>
                </a:solidFill>
                <a:latin typeface="+mj-lt"/>
              </a:rPr>
              <a:t>~3,000 – 6,000 Animals</a:t>
            </a:r>
          </a:p>
        </p:txBody>
      </p:sp>
    </p:spTree>
    <p:extLst>
      <p:ext uri="{BB962C8B-B14F-4D97-AF65-F5344CB8AC3E}">
        <p14:creationId xmlns:p14="http://schemas.microsoft.com/office/powerpoint/2010/main" val="16472288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A18AFA5-89FE-4597-BF25-9125E153CC3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7998" y="0"/>
            <a:ext cx="9144000" cy="6858000"/>
          </a:xfrm>
          <a:prstGeom prst="rect">
            <a:avLst/>
          </a:prstGeom>
        </p:spPr>
      </p:pic>
      <p:sp>
        <p:nvSpPr>
          <p:cNvPr id="4" name="Content Placeholder 3">
            <a:extLst>
              <a:ext uri="{FF2B5EF4-FFF2-40B4-BE49-F238E27FC236}">
                <a16:creationId xmlns:a16="http://schemas.microsoft.com/office/drawing/2014/main" id="{E90639C3-743C-45F6-8D04-B7583D2037CF}"/>
              </a:ext>
            </a:extLst>
          </p:cNvPr>
          <p:cNvSpPr>
            <a:spLocks noGrp="1"/>
          </p:cNvSpPr>
          <p:nvPr>
            <p:ph idx="1"/>
          </p:nvPr>
        </p:nvSpPr>
        <p:spPr>
          <a:xfrm>
            <a:off x="303945" y="2348916"/>
            <a:ext cx="2539839" cy="4509083"/>
          </a:xfrm>
        </p:spPr>
        <p:txBody>
          <a:bodyPr>
            <a:normAutofit fontScale="62500" lnSpcReduction="20000"/>
          </a:bodyPr>
          <a:lstStyle/>
          <a:p>
            <a:pPr>
              <a:lnSpc>
                <a:spcPct val="110000"/>
              </a:lnSpc>
            </a:pPr>
            <a:r>
              <a:rPr lang="en-US" sz="2900" dirty="0"/>
              <a:t>Early 19th century</a:t>
            </a:r>
          </a:p>
          <a:p>
            <a:pPr lvl="1">
              <a:lnSpc>
                <a:spcPct val="120000"/>
              </a:lnSpc>
              <a:spcBef>
                <a:spcPts val="600"/>
              </a:spcBef>
            </a:pPr>
            <a:r>
              <a:rPr lang="en-US" sz="2400" dirty="0"/>
              <a:t>Marine mammal hunting</a:t>
            </a:r>
          </a:p>
          <a:p>
            <a:pPr>
              <a:lnSpc>
                <a:spcPct val="110000"/>
              </a:lnSpc>
              <a:spcBef>
                <a:spcPts val="1200"/>
              </a:spcBef>
            </a:pPr>
            <a:r>
              <a:rPr lang="en-US" sz="2900" dirty="0"/>
              <a:t>Late 19th century</a:t>
            </a:r>
          </a:p>
          <a:p>
            <a:pPr lvl="1">
              <a:lnSpc>
                <a:spcPct val="120000"/>
              </a:lnSpc>
              <a:spcBef>
                <a:spcPts val="600"/>
              </a:spcBef>
            </a:pPr>
            <a:r>
              <a:rPr lang="en-US" sz="2400" dirty="0"/>
              <a:t>Commercial egging</a:t>
            </a:r>
          </a:p>
          <a:p>
            <a:pPr lvl="1">
              <a:lnSpc>
                <a:spcPct val="120000"/>
              </a:lnSpc>
              <a:spcBef>
                <a:spcPts val="600"/>
              </a:spcBef>
            </a:pPr>
            <a:r>
              <a:rPr lang="en-US" sz="2400" dirty="0"/>
              <a:t>Construction of lighthouse and houses, lighthouse keepers</a:t>
            </a:r>
          </a:p>
          <a:p>
            <a:pPr lvl="1">
              <a:lnSpc>
                <a:spcPct val="120000"/>
              </a:lnSpc>
              <a:spcBef>
                <a:spcPts val="600"/>
              </a:spcBef>
            </a:pPr>
            <a:r>
              <a:rPr lang="en-US" sz="2400" dirty="0"/>
              <a:t>North and Middle Farallon Islands and Noonday Rock established as </a:t>
            </a:r>
            <a:r>
              <a:rPr lang="en-US" sz="2400" b="1" dirty="0">
                <a:solidFill>
                  <a:srgbClr val="007698"/>
                </a:solidFill>
              </a:rPr>
              <a:t>National Wildlife Refuge</a:t>
            </a:r>
            <a:r>
              <a:rPr lang="en-US" sz="2400" dirty="0">
                <a:solidFill>
                  <a:srgbClr val="007698"/>
                </a:solidFill>
              </a:rPr>
              <a:t> </a:t>
            </a:r>
            <a:r>
              <a:rPr lang="en-US" sz="2400" dirty="0"/>
              <a:t>in 1909 by President Theodore Roosevelt</a:t>
            </a:r>
          </a:p>
        </p:txBody>
      </p:sp>
      <p:sp>
        <p:nvSpPr>
          <p:cNvPr id="5" name="Text Placeholder 4">
            <a:extLst>
              <a:ext uri="{FF2B5EF4-FFF2-40B4-BE49-F238E27FC236}">
                <a16:creationId xmlns:a16="http://schemas.microsoft.com/office/drawing/2014/main" id="{C9599A86-BAA7-405F-A93F-226B38238B47}"/>
              </a:ext>
            </a:extLst>
          </p:cNvPr>
          <p:cNvSpPr>
            <a:spLocks noGrp="1"/>
          </p:cNvSpPr>
          <p:nvPr>
            <p:ph type="body" sz="quarter" idx="13"/>
          </p:nvPr>
        </p:nvSpPr>
        <p:spPr>
          <a:xfrm>
            <a:off x="303945" y="558483"/>
            <a:ext cx="2457005" cy="1790434"/>
          </a:xfrm>
        </p:spPr>
        <p:txBody>
          <a:bodyPr>
            <a:normAutofit/>
          </a:bodyPr>
          <a:lstStyle/>
          <a:p>
            <a:r>
              <a:rPr lang="en-US" dirty="0"/>
              <a:t>Extensive Human History</a:t>
            </a:r>
          </a:p>
        </p:txBody>
      </p:sp>
      <p:sp>
        <p:nvSpPr>
          <p:cNvPr id="7" name="Rectangle 6">
            <a:extLst>
              <a:ext uri="{FF2B5EF4-FFF2-40B4-BE49-F238E27FC236}">
                <a16:creationId xmlns:a16="http://schemas.microsoft.com/office/drawing/2014/main" id="{D32CAED2-168F-4F17-B946-C83BCECBEF85}"/>
              </a:ext>
            </a:extLst>
          </p:cNvPr>
          <p:cNvSpPr/>
          <p:nvPr/>
        </p:nvSpPr>
        <p:spPr>
          <a:xfrm>
            <a:off x="3048689" y="0"/>
            <a:ext cx="91440" cy="685800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12500126"/>
      </p:ext>
    </p:extLst>
  </p:cSld>
  <p:clrMapOvr>
    <a:masterClrMapping/>
  </p:clrMapOvr>
</p:sld>
</file>

<file path=ppt/theme/theme1.xml><?xml version="1.0" encoding="utf-8"?>
<a:theme xmlns:a="http://schemas.openxmlformats.org/drawingml/2006/main" name="Office Theme">
  <a:themeElements>
    <a:clrScheme name="Mouse Project">
      <a:dk1>
        <a:srgbClr val="000000"/>
      </a:dk1>
      <a:lt1>
        <a:sysClr val="window" lastClr="FFFFFF"/>
      </a:lt1>
      <a:dk2>
        <a:srgbClr val="007698"/>
      </a:dk2>
      <a:lt2>
        <a:srgbClr val="D3D3D3"/>
      </a:lt2>
      <a:accent1>
        <a:srgbClr val="FCB735"/>
      </a:accent1>
      <a:accent2>
        <a:srgbClr val="F1730C"/>
      </a:accent2>
      <a:accent3>
        <a:srgbClr val="37A76F"/>
      </a:accent3>
      <a:accent4>
        <a:srgbClr val="44C1A3"/>
      </a:accent4>
      <a:accent5>
        <a:srgbClr val="60B5BA"/>
      </a:accent5>
      <a:accent6>
        <a:srgbClr val="51C3F9"/>
      </a:accent6>
      <a:hlink>
        <a:srgbClr val="6B9F25"/>
      </a:hlink>
      <a:folHlink>
        <a:srgbClr val="B26B0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13211</TotalTime>
  <Words>7908</Words>
  <Application>Microsoft Office PowerPoint</Application>
  <PresentationFormat>Widescreen</PresentationFormat>
  <Paragraphs>704</Paragraphs>
  <Slides>68</Slides>
  <Notes>45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68</vt:i4>
      </vt:variant>
    </vt:vector>
  </HeadingPairs>
  <TitlesOfParts>
    <vt:vector size="76" baseType="lpstr">
      <vt:lpstr>Arial</vt:lpstr>
      <vt:lpstr>Calibri</vt:lpstr>
      <vt:lpstr>Century Expanded LT Std</vt:lpstr>
      <vt:lpstr>Century Gothic</vt:lpstr>
      <vt:lpstr>Century Schoolbook</vt:lpstr>
      <vt:lpstr>Courier New</vt:lpstr>
      <vt:lpstr>Times New Roman</vt:lpstr>
      <vt:lpstr>Office Theme</vt:lpstr>
      <vt:lpstr>Farallon Islands   National Wildlife Refuge</vt:lpstr>
      <vt:lpstr>Overview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Problem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Finding a Solution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Brodifacoum-25D Conservation</vt:lpstr>
      <vt:lpstr>PowerPoint Presentation</vt:lpstr>
      <vt:lpstr>PowerPoint Presentation</vt:lpstr>
      <vt:lpstr>Operations</vt:lpstr>
      <vt:lpstr>PowerPoint Presentation</vt:lpstr>
      <vt:lpstr>PowerPoint Presentation</vt:lpstr>
      <vt:lpstr>PowerPoint Presentation</vt:lpstr>
      <vt:lpstr>PowerPoint Presentation</vt:lpstr>
      <vt:lpstr>PowerPoint Presentation</vt:lpstr>
      <vt:lpstr>Protective Measures</vt:lpstr>
      <vt:lpstr>PowerPoint Presentation</vt:lpstr>
      <vt:lpstr>PowerPoint Presentation</vt:lpstr>
      <vt:lpstr>PowerPoint Presentation</vt:lpstr>
      <vt:lpstr>PowerPoint Presentation</vt:lpstr>
      <vt:lpstr>PowerPoint Presentation</vt:lpstr>
      <vt:lpstr>Contingencies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Success Stories</vt:lpstr>
      <vt:lpstr>PowerPoint Presentation</vt:lpstr>
      <vt:lpstr>PowerPoint Presentation</vt:lpstr>
      <vt:lpstr>PowerPoint Presentation</vt:lpstr>
      <vt:lpstr>PowerPoint Presentation</vt:lpstr>
      <vt:lpstr>PowerPoint Presentation</vt:lpstr>
    </vt:vector>
  </TitlesOfParts>
  <Company>Department of Interior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Morkill, Anne</dc:creator>
  <cp:lastModifiedBy>Hiyan Sisson</cp:lastModifiedBy>
  <cp:revision>523</cp:revision>
  <dcterms:created xsi:type="dcterms:W3CDTF">2019-08-01T23:51:04Z</dcterms:created>
  <dcterms:modified xsi:type="dcterms:W3CDTF">2020-02-12T22:51:29Z</dcterms:modified>
</cp:coreProperties>
</file>