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Masters/slideMaster1.xml" ContentType="application/vnd.openxmlformats-officedocument.presentationml.slideMaster+xml"/>
  <Override PartName="/ppt/notesSlides/notesSlide20.xml" ContentType="application/vnd.openxmlformats-officedocument.presentationml.notesSlide+xml"/>
  <Override PartName="/ppt/notesSlides/notesSlide25.xml" ContentType="application/vnd.openxmlformats-officedocument.presentationml.notesSlide+xml"/>
  <Override PartName="/ppt/notesSlides/notesSlide17.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29.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21.xml" ContentType="application/vnd.openxmlformats-officedocument.presentationml.notesSlide+xml"/>
  <Override PartName="/ppt/notesSlides/notesSlide28.xml" ContentType="application/vnd.openxmlformats-officedocument.presentationml.notesSlide+xml"/>
  <Override PartName="/ppt/notesSlides/notesSlide18.xml" ContentType="application/vnd.openxmlformats-officedocument.presentationml.notesSlide+xml"/>
  <Override PartName="/ppt/notesSlides/notesSlide11.xml" ContentType="application/vnd.openxmlformats-officedocument.presentationml.notesSlide+xml"/>
  <Override PartName="/ppt/notesSlides/notesSlide22.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23.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10.xml" ContentType="application/vnd.openxmlformats-officedocument.presentationml.notesSlid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70"/>
  </p:notesMasterIdLst>
  <p:handoutMasterIdLst>
    <p:handoutMasterId r:id="rId71"/>
  </p:handoutMasterIdLst>
  <p:sldIdLst>
    <p:sldId id="322" r:id="rId2"/>
    <p:sldId id="386" r:id="rId3"/>
    <p:sldId id="298" r:id="rId4"/>
    <p:sldId id="337" r:id="rId5"/>
    <p:sldId id="300" r:id="rId6"/>
    <p:sldId id="384" r:id="rId7"/>
    <p:sldId id="301" r:id="rId8"/>
    <p:sldId id="385" r:id="rId9"/>
    <p:sldId id="323" r:id="rId10"/>
    <p:sldId id="324" r:id="rId11"/>
    <p:sldId id="318" r:id="rId12"/>
    <p:sldId id="319" r:id="rId13"/>
    <p:sldId id="387" r:id="rId14"/>
    <p:sldId id="333" r:id="rId15"/>
    <p:sldId id="334" r:id="rId16"/>
    <p:sldId id="327" r:id="rId17"/>
    <p:sldId id="335" r:id="rId18"/>
    <p:sldId id="389" r:id="rId19"/>
    <p:sldId id="388" r:id="rId20"/>
    <p:sldId id="328" r:id="rId21"/>
    <p:sldId id="339" r:id="rId22"/>
    <p:sldId id="340" r:id="rId23"/>
    <p:sldId id="331" r:id="rId24"/>
    <p:sldId id="390" r:id="rId25"/>
    <p:sldId id="391" r:id="rId26"/>
    <p:sldId id="332" r:id="rId27"/>
    <p:sldId id="392" r:id="rId28"/>
    <p:sldId id="341" r:id="rId29"/>
    <p:sldId id="347" r:id="rId30"/>
    <p:sldId id="349" r:id="rId31"/>
    <p:sldId id="400" r:id="rId32"/>
    <p:sldId id="401" r:id="rId33"/>
    <p:sldId id="402" r:id="rId34"/>
    <p:sldId id="403" r:id="rId35"/>
    <p:sldId id="404" r:id="rId36"/>
    <p:sldId id="405" r:id="rId37"/>
    <p:sldId id="406" r:id="rId38"/>
    <p:sldId id="399" r:id="rId39"/>
    <p:sldId id="393" r:id="rId40"/>
    <p:sldId id="366" r:id="rId41"/>
    <p:sldId id="374" r:id="rId42"/>
    <p:sldId id="394" r:id="rId43"/>
    <p:sldId id="367" r:id="rId44"/>
    <p:sldId id="268" r:id="rId45"/>
    <p:sldId id="321" r:id="rId46"/>
    <p:sldId id="369" r:id="rId47"/>
    <p:sldId id="266" r:id="rId48"/>
    <p:sldId id="395" r:id="rId49"/>
    <p:sldId id="315" r:id="rId50"/>
    <p:sldId id="336" r:id="rId51"/>
    <p:sldId id="370" r:id="rId52"/>
    <p:sldId id="326" r:id="rId53"/>
    <p:sldId id="267" r:id="rId54"/>
    <p:sldId id="396" r:id="rId55"/>
    <p:sldId id="346" r:id="rId56"/>
    <p:sldId id="345" r:id="rId57"/>
    <p:sldId id="288" r:id="rId58"/>
    <p:sldId id="378" r:id="rId59"/>
    <p:sldId id="379" r:id="rId60"/>
    <p:sldId id="380" r:id="rId61"/>
    <p:sldId id="381" r:id="rId62"/>
    <p:sldId id="382" r:id="rId63"/>
    <p:sldId id="397" r:id="rId64"/>
    <p:sldId id="371" r:id="rId65"/>
    <p:sldId id="372" r:id="rId66"/>
    <p:sldId id="373" r:id="rId67"/>
    <p:sldId id="398" r:id="rId68"/>
    <p:sldId id="317"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B5BA"/>
    <a:srgbClr val="007698"/>
    <a:srgbClr val="F173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79" autoAdjust="0"/>
    <p:restoredTop sz="94542" autoAdjust="0"/>
  </p:normalViewPr>
  <p:slideViewPr>
    <p:cSldViewPr snapToGrid="0">
      <p:cViewPr varScale="1">
        <p:scale>
          <a:sx n="108" d="100"/>
          <a:sy n="108" d="100"/>
        </p:scale>
        <p:origin x="1386" y="162"/>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79"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78"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2/12/2020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14</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15</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16</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17</a:t>
            </a:fld>
            <a:endParaRPr lang="en-US" dirty="0"/>
          </a:p>
        </p:txBody>
      </p:sp>
    </p:spTree>
    <p:extLst>
      <p:ext uri="{BB962C8B-B14F-4D97-AF65-F5344CB8AC3E}">
        <p14:creationId xmlns:p14="http://schemas.microsoft.com/office/powerpoint/2010/main" val="3039116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18</a:t>
            </a:fld>
            <a:endParaRPr lang="en-US" dirty="0"/>
          </a:p>
        </p:txBody>
      </p:sp>
    </p:spTree>
    <p:extLst>
      <p:ext uri="{BB962C8B-B14F-4D97-AF65-F5344CB8AC3E}">
        <p14:creationId xmlns:p14="http://schemas.microsoft.com/office/powerpoint/2010/main" val="2645179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19</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20</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21</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22</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23</a:t>
            </a:fld>
            <a:endParaRPr lang="en-US" dirty="0"/>
          </a:p>
        </p:txBody>
      </p:sp>
    </p:spTree>
    <p:extLst>
      <p:ext uri="{BB962C8B-B14F-4D97-AF65-F5344CB8AC3E}">
        <p14:creationId xmlns:p14="http://schemas.microsoft.com/office/powerpoint/2010/main" val="293641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extLst>
      <p:ext uri="{BB962C8B-B14F-4D97-AF65-F5344CB8AC3E}">
        <p14:creationId xmlns:p14="http://schemas.microsoft.com/office/powerpoint/2010/main" val="4058767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24</a:t>
            </a:fld>
            <a:endParaRPr lang="en-US" dirty="0"/>
          </a:p>
        </p:txBody>
      </p:sp>
    </p:spTree>
    <p:extLst>
      <p:ext uri="{BB962C8B-B14F-4D97-AF65-F5344CB8AC3E}">
        <p14:creationId xmlns:p14="http://schemas.microsoft.com/office/powerpoint/2010/main" val="3845163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25</a:t>
            </a:fld>
            <a:endParaRPr lang="en-US" dirty="0"/>
          </a:p>
        </p:txBody>
      </p:sp>
    </p:spTree>
    <p:extLst>
      <p:ext uri="{BB962C8B-B14F-4D97-AF65-F5344CB8AC3E}">
        <p14:creationId xmlns:p14="http://schemas.microsoft.com/office/powerpoint/2010/main" val="935177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26</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28</a:t>
            </a:fld>
            <a:endParaRPr lang="en-US" dirty="0"/>
          </a:p>
        </p:txBody>
      </p:sp>
    </p:spTree>
    <p:extLst>
      <p:ext uri="{BB962C8B-B14F-4D97-AF65-F5344CB8AC3E}">
        <p14:creationId xmlns:p14="http://schemas.microsoft.com/office/powerpoint/2010/main" val="566014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29</a:t>
            </a:fld>
            <a:endParaRPr lang="en-US" dirty="0"/>
          </a:p>
        </p:txBody>
      </p:sp>
    </p:spTree>
    <p:extLst>
      <p:ext uri="{BB962C8B-B14F-4D97-AF65-F5344CB8AC3E}">
        <p14:creationId xmlns:p14="http://schemas.microsoft.com/office/powerpoint/2010/main" val="4072240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30</a:t>
            </a:fld>
            <a:endParaRPr lang="en-US" dirty="0"/>
          </a:p>
        </p:txBody>
      </p:sp>
    </p:spTree>
    <p:extLst>
      <p:ext uri="{BB962C8B-B14F-4D97-AF65-F5344CB8AC3E}">
        <p14:creationId xmlns:p14="http://schemas.microsoft.com/office/powerpoint/2010/main" val="263766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1443851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083789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2162107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128079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a:t>- Refuge supports the largest seabird colony in the contiguous U.S., with nearly 300,000 breeding birds of 13 species (200,000 on South Farallones);</a:t>
            </a:r>
          </a:p>
          <a:p>
            <a:pPr eaLnBrk="1" hangingPunct="1">
              <a:buFontTx/>
              <a:buChar char="-"/>
            </a:pPr>
            <a:r>
              <a:rPr lang="en-US" dirty="0"/>
              <a:t>World’s largest colonies of Ashy</a:t>
            </a:r>
            <a:r>
              <a:rPr lang="en-US" baseline="0" dirty="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a:t>Yet the numbers</a:t>
            </a:r>
            <a:r>
              <a:rPr lang="en-US" baseline="0" dirty="0"/>
              <a:t> </a:t>
            </a:r>
            <a:r>
              <a:rPr lang="en-US" dirty="0"/>
              <a:t>of breeding seabirds are only ~1/3 or so of what they were before human impacts,</a:t>
            </a:r>
            <a:r>
              <a:rPr lang="en-US" baseline="0" dirty="0"/>
              <a:t> </a:t>
            </a:r>
            <a:r>
              <a:rPr lang="en-US" b="1" baseline="0" dirty="0"/>
              <a:t>The breeding seabirds formerly numbered over 1 million! </a:t>
            </a:r>
            <a:endParaRPr lang="en-US" baseline="0" dirty="0"/>
          </a:p>
          <a:p>
            <a:pPr eaLnBrk="1" hangingPunct="1"/>
            <a:r>
              <a:rPr lang="en-US" baseline="0" dirty="0"/>
              <a:t>- Extensive data collection on the islands’ seabird community since the early 1970s has made the Farallones one of the foremost natural laboratories for monitoring changes in the North Pacific Ocean ecosystem.</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1904102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2547415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4230184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1996607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43</a:t>
            </a:fld>
            <a:endParaRPr lang="en-US" dirty="0"/>
          </a:p>
        </p:txBody>
      </p:sp>
    </p:spTree>
    <p:extLst>
      <p:ext uri="{BB962C8B-B14F-4D97-AF65-F5344CB8AC3E}">
        <p14:creationId xmlns:p14="http://schemas.microsoft.com/office/powerpoint/2010/main" val="2254714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44</a:t>
            </a:fld>
            <a:endParaRPr lang="en-US" dirty="0"/>
          </a:p>
        </p:txBody>
      </p:sp>
    </p:spTree>
    <p:extLst>
      <p:ext uri="{BB962C8B-B14F-4D97-AF65-F5344CB8AC3E}">
        <p14:creationId xmlns:p14="http://schemas.microsoft.com/office/powerpoint/2010/main" val="3581327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45</a:t>
            </a:fld>
            <a:endParaRPr lang="en-US" dirty="0"/>
          </a:p>
        </p:txBody>
      </p:sp>
    </p:spTree>
    <p:extLst>
      <p:ext uri="{BB962C8B-B14F-4D97-AF65-F5344CB8AC3E}">
        <p14:creationId xmlns:p14="http://schemas.microsoft.com/office/powerpoint/2010/main" val="1372883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rPr>
              <a:t>GENERAL 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47</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49</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50</a:t>
            </a:fld>
            <a:endParaRPr lang="en-US" dirty="0"/>
          </a:p>
        </p:txBody>
      </p:sp>
    </p:spTree>
    <p:extLst>
      <p:ext uri="{BB962C8B-B14F-4D97-AF65-F5344CB8AC3E}">
        <p14:creationId xmlns:p14="http://schemas.microsoft.com/office/powerpoint/2010/main" val="1587134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44826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52</a:t>
            </a:fld>
            <a:endParaRPr lang="en-US" dirty="0"/>
          </a:p>
        </p:txBody>
      </p:sp>
    </p:spTree>
    <p:extLst>
      <p:ext uri="{BB962C8B-B14F-4D97-AF65-F5344CB8AC3E}">
        <p14:creationId xmlns:p14="http://schemas.microsoft.com/office/powerpoint/2010/main" val="4010390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53</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55</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56</a:t>
            </a:fld>
            <a:endParaRPr lang="en-US" dirty="0"/>
          </a:p>
        </p:txBody>
      </p:sp>
    </p:spTree>
    <p:extLst>
      <p:ext uri="{BB962C8B-B14F-4D97-AF65-F5344CB8AC3E}">
        <p14:creationId xmlns:p14="http://schemas.microsoft.com/office/powerpoint/2010/main" val="31421642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57</a:t>
            </a:fld>
            <a:endParaRPr lang="en-US" dirty="0"/>
          </a:p>
        </p:txBody>
      </p:sp>
    </p:spTree>
    <p:extLst>
      <p:ext uri="{BB962C8B-B14F-4D97-AF65-F5344CB8AC3E}">
        <p14:creationId xmlns:p14="http://schemas.microsoft.com/office/powerpoint/2010/main" val="3568851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66</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9</a:t>
            </a:fld>
            <a:endParaRPr lang="en-US" dirty="0"/>
          </a:p>
        </p:txBody>
      </p:sp>
    </p:spTree>
    <p:extLst>
      <p:ext uri="{BB962C8B-B14F-4D97-AF65-F5344CB8AC3E}">
        <p14:creationId xmlns:p14="http://schemas.microsoft.com/office/powerpoint/2010/main" val="146716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1042632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1619657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38121324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2/12/2020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2/12/2020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2/12/2020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2/12/2020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2/12/2020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2/12/2020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2/12/2020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2/12/2020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2/12/2020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2/12/2020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2/12/2020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emf"/><Relationship Id="rId7"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36.emf"/></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3.png"/></Relationships>
</file>

<file path=ppt/slides/_rels/slide2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6.png"/></Relationships>
</file>

<file path=ppt/slides/_rels/slide25.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49.jpe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8.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76.pn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png"/><Relationship Id="rId9" Type="http://schemas.openxmlformats.org/officeDocument/2006/relationships/image" Target="../media/image79.png"/></Relationships>
</file>

<file path=ppt/slides/_rels/slide3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32.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3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80.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82.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em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92.emf"/><Relationship Id="rId5" Type="http://schemas.openxmlformats.org/officeDocument/2006/relationships/image" Target="../media/image91.jpg"/><Relationship Id="rId4" Type="http://schemas.openxmlformats.org/officeDocument/2006/relationships/image" Target="../media/image90.emf"/></Relationships>
</file>

<file path=ppt/slides/_rels/slide4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0.jpeg"/><Relationship Id="rId7"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6.jpeg"/><Relationship Id="rId4" Type="http://schemas.openxmlformats.org/officeDocument/2006/relationships/image" Target="../media/image94.jpeg"/></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emf"/><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17.jpeg"/><Relationship Id="rId9"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97.png"/><Relationship Id="rId5" Type="http://schemas.openxmlformats.org/officeDocument/2006/relationships/image" Target="../media/image96.emf"/><Relationship Id="rId4" Type="http://schemas.openxmlformats.org/officeDocument/2006/relationships/image" Target="../media/image34.emf"/></Relationships>
</file>

<file path=ppt/slides/_rels/slide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01.jpg"/></Relationships>
</file>

<file path=ppt/slides/_rels/slide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105.jpeg"/><Relationship Id="rId5" Type="http://schemas.openxmlformats.org/officeDocument/2006/relationships/image" Target="../media/image104.jpg"/><Relationship Id="rId4" Type="http://schemas.openxmlformats.org/officeDocument/2006/relationships/image" Target="../media/image103.jpeg"/></Relationships>
</file>

<file path=ppt/slides/_rels/slide5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5.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09.emf"/></Relationships>
</file>

<file path=ppt/slides/_rels/slide5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emf"/><Relationship Id="rId1" Type="http://schemas.openxmlformats.org/officeDocument/2006/relationships/slideLayout" Target="../slideLayouts/slideLayout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2.jpeg"/></Relationships>
</file>

<file path=ppt/slides/_rels/slide6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6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e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jp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png"/><Relationship Id="rId1" Type="http://schemas.openxmlformats.org/officeDocument/2006/relationships/slideLayout" Target="../slideLayouts/slideLayout8.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68.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lstStyle/>
          <a:p>
            <a:r>
              <a:rPr lang="en-US" dirty="0"/>
              <a:t>Invasive House Mice 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95D8955-5F6F-45DD-BF20-02BD0B1CC3FC}"/>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7DD4CFE-561B-4E06-94C1-E0A231107A3E}"/>
              </a:ext>
            </a:extLst>
          </p:cNvPr>
          <p:cNvPicPr>
            <a:picLocks noChangeAspect="1"/>
          </p:cNvPicPr>
          <p:nvPr/>
        </p:nvPicPr>
        <p:blipFill rotWithShape="1">
          <a:blip r:embed="rId3">
            <a:extLst>
              <a:ext uri="{28A0092B-C50C-407E-A947-70E740481C1C}">
                <a14:useLocalDpi xmlns:a14="http://schemas.microsoft.com/office/drawing/2010/main" val="0"/>
              </a:ext>
            </a:extLst>
          </a:blip>
          <a:srcRect b="4038"/>
          <a:stretch/>
        </p:blipFill>
        <p:spPr>
          <a:xfrm>
            <a:off x="9090778" y="0"/>
            <a:ext cx="3101222" cy="3716323"/>
          </a:xfrm>
          <a:prstGeom prst="rect">
            <a:avLst/>
          </a:prstGeom>
        </p:spPr>
      </p:pic>
      <p:pic>
        <p:nvPicPr>
          <p:cNvPr id="8" name="Picture 7">
            <a:extLst>
              <a:ext uri="{FF2B5EF4-FFF2-40B4-BE49-F238E27FC236}">
                <a16:creationId xmlns:a16="http://schemas.microsoft.com/office/drawing/2014/main" id="{E7ABF2E9-8607-48CE-B123-6C647EE7BAD1}"/>
              </a:ext>
            </a:extLst>
          </p:cNvPr>
          <p:cNvPicPr>
            <a:picLocks noChangeAspect="1"/>
          </p:cNvPicPr>
          <p:nvPr/>
        </p:nvPicPr>
        <p:blipFill rotWithShape="1">
          <a:blip r:embed="rId4">
            <a:extLst>
              <a:ext uri="{28A0092B-C50C-407E-A947-70E740481C1C}">
                <a14:useLocalDpi xmlns:a14="http://schemas.microsoft.com/office/drawing/2010/main" val="0"/>
              </a:ext>
            </a:extLst>
          </a:blip>
          <a:srcRect l="10751" b="4038"/>
          <a:stretch/>
        </p:blipFill>
        <p:spPr>
          <a:xfrm>
            <a:off x="3101223" y="0"/>
            <a:ext cx="5866978" cy="3716323"/>
          </a:xfrm>
          <a:prstGeom prst="rect">
            <a:avLst/>
          </a:prstGeom>
        </p:spPr>
      </p:pic>
      <p:pic>
        <p:nvPicPr>
          <p:cNvPr id="14" name="Picture 13">
            <a:extLst>
              <a:ext uri="{FF2B5EF4-FFF2-40B4-BE49-F238E27FC236}">
                <a16:creationId xmlns:a16="http://schemas.microsoft.com/office/drawing/2014/main" id="{E4AD86C5-514C-459D-A4FA-5AF27858DC5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6189" r="1000" b="39811"/>
          <a:stretch/>
        </p:blipFill>
        <p:spPr>
          <a:xfrm>
            <a:off x="3139438" y="3840480"/>
            <a:ext cx="9052562" cy="3017519"/>
          </a:xfrm>
          <a:prstGeom prst="rect">
            <a:avLst/>
          </a:prstGeom>
        </p:spPr>
      </p:pic>
      <p:sp>
        <p:nvSpPr>
          <p:cNvPr id="4" name="Content Placeholder 3">
            <a:extLst>
              <a:ext uri="{FF2B5EF4-FFF2-40B4-BE49-F238E27FC236}">
                <a16:creationId xmlns:a16="http://schemas.microsoft.com/office/drawing/2014/main" id="{AD1C8E00-C7F0-4EB4-ADE0-712996174AD7}"/>
              </a:ext>
            </a:extLst>
          </p:cNvPr>
          <p:cNvSpPr>
            <a:spLocks noGrp="1"/>
          </p:cNvSpPr>
          <p:nvPr>
            <p:ph idx="1"/>
          </p:nvPr>
        </p:nvSpPr>
        <p:spPr>
          <a:xfrm>
            <a:off x="303945" y="722376"/>
            <a:ext cx="2457005" cy="5571077"/>
          </a:xfrm>
        </p:spPr>
        <p:txBody>
          <a:bodyPr>
            <a:normAutofit/>
          </a:bodyPr>
          <a:lstStyle/>
          <a:p>
            <a:pPr>
              <a:lnSpc>
                <a:spcPct val="100000"/>
              </a:lnSpc>
              <a:spcBef>
                <a:spcPts val="1200"/>
              </a:spcBef>
            </a:pPr>
            <a:r>
              <a:rPr lang="en-US" sz="2000" dirty="0"/>
              <a:t>Early to mid-20th century</a:t>
            </a:r>
          </a:p>
          <a:p>
            <a:pPr lvl="1">
              <a:lnSpc>
                <a:spcPct val="100000"/>
              </a:lnSpc>
              <a:spcBef>
                <a:spcPts val="1200"/>
              </a:spcBef>
            </a:pPr>
            <a:r>
              <a:rPr lang="en-US" sz="1600" dirty="0"/>
              <a:t>Lighthouse keepers</a:t>
            </a:r>
          </a:p>
          <a:p>
            <a:pPr lvl="1">
              <a:lnSpc>
                <a:spcPct val="100000"/>
              </a:lnSpc>
              <a:spcBef>
                <a:spcPts val="1200"/>
              </a:spcBef>
            </a:pPr>
            <a:r>
              <a:rPr lang="en-US" sz="1600" dirty="0"/>
              <a:t>U.S. Navy radio station</a:t>
            </a:r>
          </a:p>
          <a:p>
            <a:pPr>
              <a:lnSpc>
                <a:spcPct val="100000"/>
              </a:lnSpc>
              <a:spcBef>
                <a:spcPts val="1200"/>
              </a:spcBef>
            </a:pPr>
            <a:r>
              <a:rPr lang="en-US" sz="2000" dirty="0"/>
              <a:t>1969 – present</a:t>
            </a:r>
          </a:p>
          <a:p>
            <a:pPr lvl="1">
              <a:lnSpc>
                <a:spcPct val="100000"/>
              </a:lnSpc>
              <a:spcBef>
                <a:spcPts val="1200"/>
              </a:spcBef>
            </a:pPr>
            <a:r>
              <a:rPr lang="en-US" sz="1600" dirty="0"/>
              <a:t>South Farallon Islands added to the Farallon Islands National Wildlife Refuge</a:t>
            </a:r>
          </a:p>
          <a:p>
            <a:pPr lvl="1"/>
            <a:r>
              <a:rPr lang="en-US" sz="1600" dirty="0"/>
              <a:t>Stewardship, long-term monitoring, and research of island ecosystem</a:t>
            </a:r>
          </a:p>
        </p:txBody>
      </p:sp>
      <p:sp>
        <p:nvSpPr>
          <p:cNvPr id="9" name="Rectangle 8">
            <a:extLst>
              <a:ext uri="{FF2B5EF4-FFF2-40B4-BE49-F238E27FC236}">
                <a16:creationId xmlns:a16="http://schemas.microsoft.com/office/drawing/2014/main" id="{83E5B891-B077-4922-A1A6-50F6D9845DF4}"/>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26857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Island 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0112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3D541DC-C0ED-443B-B399-87ED622FDAC9}"/>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936" t="13568" r="32384" b="20259"/>
          <a:stretch/>
        </p:blipFill>
        <p:spPr>
          <a:xfrm>
            <a:off x="3136829" y="4192652"/>
            <a:ext cx="2885366" cy="2158819"/>
          </a:xfrm>
          <a:prstGeom prst="rect">
            <a:avLst/>
          </a:prstGeom>
        </p:spPr>
      </p:pic>
      <p:pic>
        <p:nvPicPr>
          <p:cNvPr id="5" name="Picture 4"/>
          <p:cNvPicPr>
            <a:picLocks noChangeAspect="1"/>
          </p:cNvPicPr>
          <p:nvPr/>
        </p:nvPicPr>
        <p:blipFill>
          <a:blip r:embed="rId4"/>
          <a:stretch>
            <a:fillRect/>
          </a:stretch>
        </p:blipFill>
        <p:spPr>
          <a:xfrm>
            <a:off x="6046456" y="4192652"/>
            <a:ext cx="3235918" cy="2158819"/>
          </a:xfrm>
          <a:prstGeom prst="rect">
            <a:avLst/>
          </a:prstGeom>
        </p:spPr>
      </p:pic>
      <p:sp>
        <p:nvSpPr>
          <p:cNvPr id="7" name="Content Placeholder 6">
            <a:extLst>
              <a:ext uri="{FF2B5EF4-FFF2-40B4-BE49-F238E27FC236}">
                <a16:creationId xmlns:a16="http://schemas.microsoft.com/office/drawing/2014/main" id="{0D4985A8-D4D0-4F77-87F7-81F7B7767624}"/>
              </a:ext>
            </a:extLst>
          </p:cNvPr>
          <p:cNvSpPr>
            <a:spLocks noGrp="1"/>
          </p:cNvSpPr>
          <p:nvPr>
            <p:ph idx="1"/>
          </p:nvPr>
        </p:nvSpPr>
        <p:spPr>
          <a:xfrm>
            <a:off x="3388048" y="1107995"/>
            <a:ext cx="8533877" cy="2984820"/>
          </a:xfrm>
        </p:spPr>
        <p:txBody>
          <a:bodyPr numCol="2">
            <a:normAutofit/>
          </a:bodyPr>
          <a:lstStyle/>
          <a:p>
            <a:pPr lvl="1">
              <a:spcBef>
                <a:spcPts val="600"/>
              </a:spcBef>
            </a:pPr>
            <a:r>
              <a:rPr lang="en-US" sz="1600" dirty="0">
                <a:latin typeface="+mn-lt"/>
              </a:rPr>
              <a:t>House mouse density estimate</a:t>
            </a:r>
          </a:p>
          <a:p>
            <a:pPr lvl="1">
              <a:spcBef>
                <a:spcPts val="600"/>
              </a:spcBef>
            </a:pPr>
            <a:r>
              <a:rPr lang="en-US" sz="1600" dirty="0">
                <a:latin typeface="+mn-lt"/>
              </a:rPr>
              <a:t>Bait palatability and preference trials</a:t>
            </a:r>
          </a:p>
          <a:p>
            <a:pPr lvl="1">
              <a:spcBef>
                <a:spcPts val="600"/>
              </a:spcBef>
            </a:pPr>
            <a:r>
              <a:rPr lang="en-US" sz="1600" dirty="0">
                <a:latin typeface="+mn-lt"/>
              </a:rPr>
              <a:t>Bait exposure rates (efficacy)</a:t>
            </a:r>
          </a:p>
          <a:p>
            <a:pPr lvl="1">
              <a:spcBef>
                <a:spcPts val="600"/>
              </a:spcBef>
            </a:pPr>
            <a:r>
              <a:rPr lang="en-US" sz="1600" dirty="0">
                <a:latin typeface="+mn-lt"/>
              </a:rPr>
              <a:t>Bait station field test</a:t>
            </a:r>
          </a:p>
          <a:p>
            <a:pPr lvl="1">
              <a:spcBef>
                <a:spcPts val="600"/>
              </a:spcBef>
            </a:pPr>
            <a:r>
              <a:rPr lang="en-US" sz="1600" dirty="0">
                <a:latin typeface="+mn-lt"/>
              </a:rPr>
              <a:t>Mapping of accessible and sensitive areas</a:t>
            </a:r>
          </a:p>
          <a:p>
            <a:pPr lvl="1">
              <a:spcBef>
                <a:spcPts val="600"/>
              </a:spcBef>
            </a:pPr>
            <a:r>
              <a:rPr lang="en-US" sz="1600" dirty="0">
                <a:latin typeface="+mn-lt"/>
              </a:rPr>
              <a:t>Collection of mouse samples and genetic analysis</a:t>
            </a:r>
          </a:p>
          <a:p>
            <a:pPr lvl="1">
              <a:spcBef>
                <a:spcPts val="600"/>
              </a:spcBef>
            </a:pPr>
            <a:r>
              <a:rPr lang="en-US" sz="1600" dirty="0">
                <a:latin typeface="+mn-lt"/>
              </a:rPr>
              <a:t>Bait degradation trials</a:t>
            </a:r>
          </a:p>
          <a:p>
            <a:pPr lvl="1">
              <a:spcBef>
                <a:spcPts val="600"/>
              </a:spcBef>
            </a:pPr>
            <a:r>
              <a:rPr lang="en-US" sz="1600" dirty="0">
                <a:latin typeface="+mn-lt"/>
              </a:rPr>
              <a:t>Gull hazing trials</a:t>
            </a:r>
          </a:p>
          <a:p>
            <a:pPr lvl="1">
              <a:spcBef>
                <a:spcPts val="600"/>
              </a:spcBef>
            </a:pPr>
            <a:r>
              <a:rPr lang="en-US" sz="1600" dirty="0">
                <a:latin typeface="+mn-lt"/>
              </a:rPr>
              <a:t>Gull risk assessment</a:t>
            </a:r>
          </a:p>
          <a:p>
            <a:pPr lvl="1">
              <a:spcBef>
                <a:spcPts val="600"/>
              </a:spcBef>
            </a:pPr>
            <a:r>
              <a:rPr lang="en-US" sz="1600" dirty="0">
                <a:latin typeface="+mn-lt"/>
              </a:rPr>
              <a:t>Impacts of mice on ashy storm-petrels</a:t>
            </a:r>
          </a:p>
          <a:p>
            <a:pPr lvl="1">
              <a:spcBef>
                <a:spcPts val="600"/>
              </a:spcBef>
            </a:pPr>
            <a:r>
              <a:rPr lang="en-US" sz="1600" dirty="0">
                <a:latin typeface="+mn-lt"/>
              </a:rPr>
              <a:t>House mouse diet</a:t>
            </a:r>
          </a:p>
          <a:p>
            <a:pPr lvl="1">
              <a:spcBef>
                <a:spcPts val="600"/>
              </a:spcBef>
            </a:pPr>
            <a:r>
              <a:rPr lang="en-US" sz="1600" dirty="0">
                <a:latin typeface="+mn-lt"/>
              </a:rPr>
              <a:t>Salamander hazard study</a:t>
            </a:r>
          </a:p>
          <a:p>
            <a:pPr lvl="1">
              <a:spcBef>
                <a:spcPts val="600"/>
              </a:spcBef>
            </a:pPr>
            <a:r>
              <a:rPr lang="en-US" sz="1600" dirty="0">
                <a:latin typeface="+mn-lt"/>
              </a:rPr>
              <a:t>Conservation measures: Seabird, salamander, cricket, burrowing owl, plant populations</a:t>
            </a:r>
          </a:p>
          <a:p>
            <a:pPr lvl="1">
              <a:spcBef>
                <a:spcPts val="600"/>
              </a:spcBef>
            </a:pPr>
            <a:r>
              <a:rPr lang="en-US" sz="1600" dirty="0">
                <a:latin typeface="+mn-lt"/>
              </a:rPr>
              <a:t>Black abalone survey</a:t>
            </a:r>
            <a:endParaRPr lang="en-US" dirty="0">
              <a:latin typeface="+mn-lt"/>
            </a:endParaRPr>
          </a:p>
        </p:txBody>
      </p:sp>
      <p:sp>
        <p:nvSpPr>
          <p:cNvPr id="8" name="Text Placeholder 7">
            <a:extLst>
              <a:ext uri="{FF2B5EF4-FFF2-40B4-BE49-F238E27FC236}">
                <a16:creationId xmlns:a16="http://schemas.microsoft.com/office/drawing/2014/main" id="{95AFAFAD-5291-4E96-8D8F-C2470A859284}"/>
              </a:ext>
            </a:extLst>
          </p:cNvPr>
          <p:cNvSpPr>
            <a:spLocks noGrp="1"/>
          </p:cNvSpPr>
          <p:nvPr>
            <p:ph type="body" sz="quarter" idx="13"/>
          </p:nvPr>
        </p:nvSpPr>
        <p:spPr>
          <a:xfrm>
            <a:off x="303945" y="558484"/>
            <a:ext cx="2622135" cy="1763687"/>
          </a:xfrm>
        </p:spPr>
        <p:txBody>
          <a:bodyPr>
            <a:normAutofit/>
          </a:bodyPr>
          <a:lstStyle/>
          <a:p>
            <a:r>
              <a:rPr lang="en-US" dirty="0"/>
              <a:t>Pre-Eradication Studies</a:t>
            </a:r>
          </a:p>
        </p:txBody>
      </p:sp>
      <p:pic>
        <p:nvPicPr>
          <p:cNvPr id="12" name="Picture 11">
            <a:extLst>
              <a:ext uri="{FF2B5EF4-FFF2-40B4-BE49-F238E27FC236}">
                <a16:creationId xmlns:a16="http://schemas.microsoft.com/office/drawing/2014/main" id="{56097676-EFA3-415B-A6AA-5A781A201D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306634" y="4192652"/>
            <a:ext cx="2885366" cy="2163697"/>
          </a:xfrm>
          <a:prstGeom prst="rect">
            <a:avLst/>
          </a:prstGeom>
        </p:spPr>
      </p:pic>
      <p:sp>
        <p:nvSpPr>
          <p:cNvPr id="13" name="Rectangle 12">
            <a:extLst>
              <a:ext uri="{FF2B5EF4-FFF2-40B4-BE49-F238E27FC236}">
                <a16:creationId xmlns:a16="http://schemas.microsoft.com/office/drawing/2014/main" id="{A65B9E29-B3A6-4F7B-B15B-6D4DE684532A}"/>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D96D164B-BAF1-40B6-A8D5-13CB7C771CB3}"/>
              </a:ext>
            </a:extLst>
          </p:cNvPr>
          <p:cNvSpPr txBox="1"/>
          <p:nvPr/>
        </p:nvSpPr>
        <p:spPr>
          <a:xfrm>
            <a:off x="303946" y="2400493"/>
            <a:ext cx="2605680" cy="1763688"/>
          </a:xfrm>
          <a:prstGeom prst="rect">
            <a:avLst/>
          </a:prstGeom>
          <a:noFill/>
        </p:spPr>
        <p:txBody>
          <a:bodyPr wrap="square" rtlCol="0">
            <a:spAutoFit/>
          </a:bodyPr>
          <a:lstStyle/>
          <a:p>
            <a:pPr>
              <a:lnSpc>
                <a:spcPct val="110000"/>
              </a:lnSpc>
            </a:pPr>
            <a:r>
              <a:rPr lang="en-US" sz="2000" dirty="0">
                <a:solidFill>
                  <a:srgbClr val="F1730C"/>
                </a:solidFill>
                <a:latin typeface="Century Expanded LT Std" panose="02040604060705020304" pitchFamily="18" charset="0"/>
              </a:rPr>
              <a:t>Studies conducted to inform the Southeast Farallon Island invasive mouse eradication project</a:t>
            </a:r>
          </a:p>
        </p:txBody>
      </p:sp>
      <p:sp>
        <p:nvSpPr>
          <p:cNvPr id="2" name="TextBox 1">
            <a:extLst>
              <a:ext uri="{FF2B5EF4-FFF2-40B4-BE49-F238E27FC236}">
                <a16:creationId xmlns:a16="http://schemas.microsoft.com/office/drawing/2014/main" id="{6D116577-0A0B-412C-8BB8-75480AEA3300}"/>
              </a:ext>
            </a:extLst>
          </p:cNvPr>
          <p:cNvSpPr txBox="1"/>
          <p:nvPr/>
        </p:nvSpPr>
        <p:spPr>
          <a:xfrm>
            <a:off x="3549188" y="435428"/>
            <a:ext cx="8230454" cy="523220"/>
          </a:xfrm>
          <a:prstGeom prst="rect">
            <a:avLst/>
          </a:prstGeom>
          <a:noFill/>
        </p:spPr>
        <p:txBody>
          <a:bodyPr wrap="square" rtlCol="0">
            <a:spAutoFit/>
          </a:bodyPr>
          <a:lstStyle/>
          <a:p>
            <a:r>
              <a:rPr lang="en-US" sz="2800" dirty="0">
                <a:solidFill>
                  <a:srgbClr val="007698"/>
                </a:solidFill>
              </a:rPr>
              <a:t>More than </a:t>
            </a:r>
            <a:r>
              <a:rPr lang="en-US" sz="2800" dirty="0">
                <a:solidFill>
                  <a:srgbClr val="F1730C"/>
                </a:solidFill>
              </a:rPr>
              <a:t>### Studies </a:t>
            </a:r>
            <a:r>
              <a:rPr lang="en-US" sz="2800" dirty="0">
                <a:solidFill>
                  <a:srgbClr val="007698"/>
                </a:solidFill>
              </a:rPr>
              <a:t>Conducted</a:t>
            </a:r>
          </a:p>
        </p:txBody>
      </p:sp>
    </p:spTree>
    <p:extLst>
      <p:ext uri="{BB962C8B-B14F-4D97-AF65-F5344CB8AC3E}">
        <p14:creationId xmlns:p14="http://schemas.microsoft.com/office/powerpoint/2010/main" val="2887164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Farallon Island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2"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43758"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sp>
        <p:nvSpPr>
          <p:cNvPr id="8" name="TextBox 7">
            <a:extLst>
              <a:ext uri="{FF2B5EF4-FFF2-40B4-BE49-F238E27FC236}">
                <a16:creationId xmlns:a16="http://schemas.microsoft.com/office/drawing/2014/main" id="{D7BCB6CF-9FA1-4AAF-AC1B-C79A0D816434}"/>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pic>
        <p:nvPicPr>
          <p:cNvPr id="12" name="Picture 11">
            <a:extLst>
              <a:ext uri="{FF2B5EF4-FFF2-40B4-BE49-F238E27FC236}">
                <a16:creationId xmlns:a16="http://schemas.microsoft.com/office/drawing/2014/main" id="{7C0437EE-CC4B-4B0B-87CE-9AB5449D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5" name="TextBox 14">
            <a:extLst>
              <a:ext uri="{FF2B5EF4-FFF2-40B4-BE49-F238E27FC236}">
                <a16:creationId xmlns:a16="http://schemas.microsoft.com/office/drawing/2014/main" id="{821C2B7B-2E3B-46F9-8C34-5F23F12EE299}"/>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Tree>
    <p:extLst>
      <p:ext uri="{BB962C8B-B14F-4D97-AF65-F5344CB8AC3E}">
        <p14:creationId xmlns:p14="http://schemas.microsoft.com/office/powerpoint/2010/main" val="3962189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1"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52466"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pic>
        <p:nvPicPr>
          <p:cNvPr id="8" name="Picture 7">
            <a:extLst>
              <a:ext uri="{FF2B5EF4-FFF2-40B4-BE49-F238E27FC236}">
                <a16:creationId xmlns:a16="http://schemas.microsoft.com/office/drawing/2014/main" id="{B6044916-2A75-4D4F-9139-194C178FF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0" name="TextBox 9">
            <a:extLst>
              <a:ext uri="{FF2B5EF4-FFF2-40B4-BE49-F238E27FC236}">
                <a16:creationId xmlns:a16="http://schemas.microsoft.com/office/drawing/2014/main" id="{DB1CA05E-2E71-454E-A532-99CB96CFF66E}"/>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
        <p:nvSpPr>
          <p:cNvPr id="11" name="TextBox 10">
            <a:extLst>
              <a:ext uri="{FF2B5EF4-FFF2-40B4-BE49-F238E27FC236}">
                <a16:creationId xmlns:a16="http://schemas.microsoft.com/office/drawing/2014/main" id="{2D983870-4855-41FC-8FB3-E402AC180F5C}"/>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spTree>
    <p:extLst>
      <p:ext uri="{BB962C8B-B14F-4D97-AF65-F5344CB8AC3E}">
        <p14:creationId xmlns:p14="http://schemas.microsoft.com/office/powerpoint/2010/main" val="366516779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Overview</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normAutofit/>
          </a:bodyPr>
          <a:lstStyle/>
          <a:p>
            <a:r>
              <a:rPr lang="en-US" dirty="0"/>
              <a:t>Farallon Islands National Wildlife Refuge history and background.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15612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13556448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a:t>
            </a:r>
            <a:endParaRPr lang="en-US" dirty="0">
              <a:solidFill>
                <a:schemeClr val="bg1">
                  <a:lumMod val="50000"/>
                </a:schemeClr>
              </a:solidFill>
            </a:endParaRPr>
          </a:p>
        </p:txBody>
      </p:sp>
    </p:spTree>
    <p:extLst>
      <p:ext uri="{BB962C8B-B14F-4D97-AF65-F5344CB8AC3E}">
        <p14:creationId xmlns:p14="http://schemas.microsoft.com/office/powerpoint/2010/main" val="18135491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4477745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a:extLst>
              <a:ext uri="{FF2B5EF4-FFF2-40B4-BE49-F238E27FC236}">
                <a16:creationId xmlns:a16="http://schemas.microsoft.com/office/drawing/2014/main" id="{3B590D7C-E873-4265-8F1B-F9120E4530B7}"/>
              </a:ext>
            </a:extLst>
          </p:cNvPr>
          <p:cNvSpPr>
            <a:spLocks noGrp="1"/>
          </p:cNvSpPr>
          <p:nvPr>
            <p:ph idx="1"/>
          </p:nvPr>
        </p:nvSpPr>
        <p:spPr/>
        <p:txBody>
          <a:bodyPr>
            <a:normAutofit/>
          </a:bodyPr>
          <a:lstStyle/>
          <a:p>
            <a:pPr>
              <a:lnSpc>
                <a:spcPct val="120000"/>
              </a:lnSpc>
            </a:pPr>
            <a:r>
              <a:rPr lang="en-US" sz="1800" dirty="0"/>
              <a:t>Recommendations implemented from the Ornithological Council review of nontarget mortality with the Rat (Hawadax) Island, AK project.</a:t>
            </a:r>
          </a:p>
        </p:txBody>
      </p:sp>
      <p:sp>
        <p:nvSpPr>
          <p:cNvPr id="16" name="Text Placeholder 15">
            <a:extLst>
              <a:ext uri="{FF2B5EF4-FFF2-40B4-BE49-F238E27FC236}">
                <a16:creationId xmlns:a16="http://schemas.microsoft.com/office/drawing/2014/main" id="{9E179515-19B4-4A5F-874E-2F99A053A173}"/>
              </a:ext>
            </a:extLst>
          </p:cNvPr>
          <p:cNvSpPr>
            <a:spLocks noGrp="1"/>
          </p:cNvSpPr>
          <p:nvPr>
            <p:ph type="body" sz="quarter" idx="13"/>
          </p:nvPr>
        </p:nvSpPr>
        <p:spPr/>
        <p:txBody>
          <a:bodyPr/>
          <a:lstStyle/>
          <a:p>
            <a:r>
              <a:rPr lang="en-US" dirty="0"/>
              <a:t>Lessons Learned</a:t>
            </a:r>
          </a:p>
        </p:txBody>
      </p:sp>
      <p:sp>
        <p:nvSpPr>
          <p:cNvPr id="22" name="TextBox 21">
            <a:extLst>
              <a:ext uri="{FF2B5EF4-FFF2-40B4-BE49-F238E27FC236}">
                <a16:creationId xmlns:a16="http://schemas.microsoft.com/office/drawing/2014/main" id="{9A4160DB-2292-46E6-9DEC-7BA9E1720F5F}"/>
              </a:ext>
            </a:extLst>
          </p:cNvPr>
          <p:cNvSpPr txBox="1"/>
          <p:nvPr/>
        </p:nvSpPr>
        <p:spPr>
          <a:xfrm>
            <a:off x="3604832" y="818707"/>
            <a:ext cx="2700671" cy="1292662"/>
          </a:xfrm>
          <a:prstGeom prst="rect">
            <a:avLst/>
          </a:prstGeom>
          <a:noFill/>
        </p:spPr>
        <p:txBody>
          <a:bodyPr wrap="square" rtlCol="0">
            <a:spAutoFit/>
          </a:bodyPr>
          <a:lstStyle/>
          <a:p>
            <a:pPr marL="274320" indent="-274320"/>
            <a:r>
              <a:rPr lang="en-US" sz="1300" b="1" dirty="0">
                <a:solidFill>
                  <a:srgbClr val="F1730C"/>
                </a:solidFill>
              </a:rPr>
              <a:t>a)  </a:t>
            </a:r>
            <a:r>
              <a:rPr lang="en-US" sz="1300" dirty="0"/>
              <a:t>Develop an Environmental Impact Statement to assess the expected effects and allow for adaptive management during implementation.</a:t>
            </a:r>
          </a:p>
        </p:txBody>
      </p:sp>
      <p:sp>
        <p:nvSpPr>
          <p:cNvPr id="23" name="TextBox 22">
            <a:extLst>
              <a:ext uri="{FF2B5EF4-FFF2-40B4-BE49-F238E27FC236}">
                <a16:creationId xmlns:a16="http://schemas.microsoft.com/office/drawing/2014/main" id="{6AFBBE9C-A6A6-4DC1-B275-11ADECF403FF}"/>
              </a:ext>
            </a:extLst>
          </p:cNvPr>
          <p:cNvSpPr txBox="1"/>
          <p:nvPr/>
        </p:nvSpPr>
        <p:spPr>
          <a:xfrm>
            <a:off x="6510671" y="818707"/>
            <a:ext cx="2700671" cy="692497"/>
          </a:xfrm>
          <a:prstGeom prst="rect">
            <a:avLst/>
          </a:prstGeom>
          <a:noFill/>
        </p:spPr>
        <p:txBody>
          <a:bodyPr wrap="square" rtlCol="0">
            <a:spAutoFit/>
          </a:bodyPr>
          <a:lstStyle/>
          <a:p>
            <a:pPr marL="274320" indent="-274320"/>
            <a:r>
              <a:rPr lang="en-US" sz="1300" b="1" dirty="0">
                <a:solidFill>
                  <a:srgbClr val="F1730C"/>
                </a:solidFill>
              </a:rPr>
              <a:t>b)  </a:t>
            </a:r>
            <a:r>
              <a:rPr lang="en-US" sz="1300" dirty="0"/>
              <a:t>Prepare contingency plans as part of the operational planning phase. </a:t>
            </a:r>
          </a:p>
        </p:txBody>
      </p:sp>
      <p:sp>
        <p:nvSpPr>
          <p:cNvPr id="24" name="TextBox 23">
            <a:extLst>
              <a:ext uri="{FF2B5EF4-FFF2-40B4-BE49-F238E27FC236}">
                <a16:creationId xmlns:a16="http://schemas.microsoft.com/office/drawing/2014/main" id="{2F69D625-5DBA-47B5-811D-078FCD3A6FF2}"/>
              </a:ext>
            </a:extLst>
          </p:cNvPr>
          <p:cNvSpPr txBox="1"/>
          <p:nvPr/>
        </p:nvSpPr>
        <p:spPr>
          <a:xfrm>
            <a:off x="6510671" y="1629559"/>
            <a:ext cx="2700671" cy="292388"/>
          </a:xfrm>
          <a:prstGeom prst="rect">
            <a:avLst/>
          </a:prstGeom>
          <a:noFill/>
        </p:spPr>
        <p:txBody>
          <a:bodyPr wrap="square" rtlCol="0">
            <a:spAutoFit/>
          </a:bodyPr>
          <a:lstStyle/>
          <a:p>
            <a:pPr marL="274320" indent="-274320"/>
            <a:r>
              <a:rPr lang="en-US" sz="1300" b="1" dirty="0">
                <a:solidFill>
                  <a:srgbClr val="F1730C"/>
                </a:solidFill>
              </a:rPr>
              <a:t>c)  </a:t>
            </a:r>
            <a:r>
              <a:rPr lang="en-US" sz="1300" dirty="0"/>
              <a:t>Obtain required permits.</a:t>
            </a:r>
          </a:p>
        </p:txBody>
      </p:sp>
      <p:sp>
        <p:nvSpPr>
          <p:cNvPr id="25" name="TextBox 24">
            <a:extLst>
              <a:ext uri="{FF2B5EF4-FFF2-40B4-BE49-F238E27FC236}">
                <a16:creationId xmlns:a16="http://schemas.microsoft.com/office/drawing/2014/main" id="{696CFEC5-6102-45E7-BFFF-CCDB70399CD5}"/>
              </a:ext>
            </a:extLst>
          </p:cNvPr>
          <p:cNvSpPr txBox="1"/>
          <p:nvPr/>
        </p:nvSpPr>
        <p:spPr>
          <a:xfrm>
            <a:off x="9304348" y="829340"/>
            <a:ext cx="2583708" cy="1092607"/>
          </a:xfrm>
          <a:prstGeom prst="rect">
            <a:avLst/>
          </a:prstGeom>
          <a:noFill/>
        </p:spPr>
        <p:txBody>
          <a:bodyPr wrap="square" rtlCol="0">
            <a:spAutoFit/>
          </a:bodyPr>
          <a:lstStyle/>
          <a:p>
            <a:pPr marL="274320" indent="-274320"/>
            <a:r>
              <a:rPr lang="en-US" sz="1300" b="1" dirty="0">
                <a:solidFill>
                  <a:srgbClr val="F1730C"/>
                </a:solidFill>
              </a:rPr>
              <a:t>d)  </a:t>
            </a:r>
            <a:r>
              <a:rPr lang="en-US" sz="1300" dirty="0"/>
              <a:t>Work with the USDA/APHIS in consultation with EPA; obtain a supplemental bait label if deemed </a:t>
            </a:r>
            <a:br>
              <a:rPr lang="en-US" sz="1300" dirty="0"/>
            </a:br>
            <a:r>
              <a:rPr lang="en-US" sz="1300" dirty="0"/>
              <a:t>necessary.</a:t>
            </a:r>
          </a:p>
        </p:txBody>
      </p:sp>
      <p:sp>
        <p:nvSpPr>
          <p:cNvPr id="26" name="TextBox 25">
            <a:extLst>
              <a:ext uri="{FF2B5EF4-FFF2-40B4-BE49-F238E27FC236}">
                <a16:creationId xmlns:a16="http://schemas.microsoft.com/office/drawing/2014/main" id="{EB5116FD-F474-4A12-9BE7-B0E8C4852BD9}"/>
              </a:ext>
            </a:extLst>
          </p:cNvPr>
          <p:cNvSpPr txBox="1"/>
          <p:nvPr/>
        </p:nvSpPr>
        <p:spPr>
          <a:xfrm>
            <a:off x="3604832" y="3021135"/>
            <a:ext cx="2700671" cy="892552"/>
          </a:xfrm>
          <a:prstGeom prst="rect">
            <a:avLst/>
          </a:prstGeom>
          <a:noFill/>
        </p:spPr>
        <p:txBody>
          <a:bodyPr wrap="square" rtlCol="0">
            <a:spAutoFit/>
          </a:bodyPr>
          <a:lstStyle/>
          <a:p>
            <a:pPr marL="274320" indent="-274320"/>
            <a:r>
              <a:rPr lang="en-US" sz="1300" b="1" dirty="0">
                <a:solidFill>
                  <a:srgbClr val="F1730C"/>
                </a:solidFill>
              </a:rPr>
              <a:t>e)  </a:t>
            </a:r>
            <a:r>
              <a:rPr lang="en-US" sz="1300" dirty="0"/>
              <a:t>Conduct pre-eradication trials to determine appropriate </a:t>
            </a:r>
            <a:br>
              <a:rPr lang="en-US" sz="1300" dirty="0"/>
            </a:br>
            <a:r>
              <a:rPr lang="en-US" sz="1300" dirty="0"/>
              <a:t>application rates.</a:t>
            </a:r>
          </a:p>
        </p:txBody>
      </p:sp>
      <p:sp>
        <p:nvSpPr>
          <p:cNvPr id="27" name="TextBox 26">
            <a:extLst>
              <a:ext uri="{FF2B5EF4-FFF2-40B4-BE49-F238E27FC236}">
                <a16:creationId xmlns:a16="http://schemas.microsoft.com/office/drawing/2014/main" id="{6436DF74-D34E-4231-BE48-EFADCD7E262D}"/>
              </a:ext>
            </a:extLst>
          </p:cNvPr>
          <p:cNvSpPr txBox="1"/>
          <p:nvPr/>
        </p:nvSpPr>
        <p:spPr>
          <a:xfrm>
            <a:off x="6510671" y="3021135"/>
            <a:ext cx="2700671" cy="1292662"/>
          </a:xfrm>
          <a:prstGeom prst="rect">
            <a:avLst/>
          </a:prstGeom>
          <a:noFill/>
        </p:spPr>
        <p:txBody>
          <a:bodyPr wrap="square" rtlCol="0">
            <a:spAutoFit/>
          </a:bodyPr>
          <a:lstStyle/>
          <a:p>
            <a:pPr marL="274320" indent="-274320"/>
            <a:r>
              <a:rPr lang="en-US" sz="1300" b="1" dirty="0">
                <a:solidFill>
                  <a:srgbClr val="F1730C"/>
                </a:solidFill>
              </a:rPr>
              <a:t>f)   </a:t>
            </a:r>
            <a:r>
              <a:rPr lang="en-US" sz="1300" dirty="0"/>
              <a:t>Evaluate mitigation measures, including </a:t>
            </a:r>
            <a:br>
              <a:rPr lang="en-US" sz="1300" dirty="0"/>
            </a:br>
            <a:r>
              <a:rPr lang="en-US" sz="1300" dirty="0"/>
              <a:t>gull hazing and include in action alternatives to minimize impacts to nontargeted resources.</a:t>
            </a:r>
          </a:p>
        </p:txBody>
      </p:sp>
      <p:sp>
        <p:nvSpPr>
          <p:cNvPr id="28" name="TextBox 27">
            <a:extLst>
              <a:ext uri="{FF2B5EF4-FFF2-40B4-BE49-F238E27FC236}">
                <a16:creationId xmlns:a16="http://schemas.microsoft.com/office/drawing/2014/main" id="{E4257A61-D190-48DF-A73F-FE0A924E5894}"/>
              </a:ext>
            </a:extLst>
          </p:cNvPr>
          <p:cNvSpPr txBox="1"/>
          <p:nvPr/>
        </p:nvSpPr>
        <p:spPr>
          <a:xfrm>
            <a:off x="3604832" y="5148649"/>
            <a:ext cx="2700671" cy="892552"/>
          </a:xfrm>
          <a:prstGeom prst="rect">
            <a:avLst/>
          </a:prstGeom>
          <a:noFill/>
        </p:spPr>
        <p:txBody>
          <a:bodyPr wrap="square" rtlCol="0">
            <a:spAutoFit/>
          </a:bodyPr>
          <a:lstStyle/>
          <a:p>
            <a:pPr marL="274320" indent="-274320"/>
            <a:r>
              <a:rPr lang="en-US" sz="1300" b="1" dirty="0">
                <a:solidFill>
                  <a:srgbClr val="F1730C"/>
                </a:solidFill>
              </a:rPr>
              <a:t>h)  </a:t>
            </a:r>
            <a:r>
              <a:rPr lang="en-US" sz="1300" dirty="0"/>
              <a:t>Ensure that the eradication operation is fully staffed for the duration of the implementation.</a:t>
            </a:r>
          </a:p>
        </p:txBody>
      </p:sp>
      <p:sp>
        <p:nvSpPr>
          <p:cNvPr id="29" name="TextBox 28">
            <a:extLst>
              <a:ext uri="{FF2B5EF4-FFF2-40B4-BE49-F238E27FC236}">
                <a16:creationId xmlns:a16="http://schemas.microsoft.com/office/drawing/2014/main" id="{0303B835-B6BA-453B-BC9F-C19BC0B9EE9C}"/>
              </a:ext>
            </a:extLst>
          </p:cNvPr>
          <p:cNvSpPr txBox="1"/>
          <p:nvPr/>
        </p:nvSpPr>
        <p:spPr>
          <a:xfrm>
            <a:off x="9304347" y="3021135"/>
            <a:ext cx="2700671" cy="492443"/>
          </a:xfrm>
          <a:prstGeom prst="rect">
            <a:avLst/>
          </a:prstGeom>
          <a:noFill/>
        </p:spPr>
        <p:txBody>
          <a:bodyPr wrap="square" rtlCol="0">
            <a:spAutoFit/>
          </a:bodyPr>
          <a:lstStyle/>
          <a:p>
            <a:pPr marL="274320" indent="-274320"/>
            <a:r>
              <a:rPr lang="en-US" sz="1300" b="1" dirty="0">
                <a:solidFill>
                  <a:srgbClr val="F1730C"/>
                </a:solidFill>
              </a:rPr>
              <a:t>g)  </a:t>
            </a:r>
            <a:r>
              <a:rPr lang="en-US" sz="1300" dirty="0"/>
              <a:t>Monitor bait availability during implementation.</a:t>
            </a:r>
          </a:p>
        </p:txBody>
      </p:sp>
      <p:sp>
        <p:nvSpPr>
          <p:cNvPr id="30" name="TextBox 29">
            <a:extLst>
              <a:ext uri="{FF2B5EF4-FFF2-40B4-BE49-F238E27FC236}">
                <a16:creationId xmlns:a16="http://schemas.microsoft.com/office/drawing/2014/main" id="{4B70B33F-5730-4766-B7C4-07CE9E30D0D9}"/>
              </a:ext>
            </a:extLst>
          </p:cNvPr>
          <p:cNvSpPr txBox="1"/>
          <p:nvPr/>
        </p:nvSpPr>
        <p:spPr>
          <a:xfrm>
            <a:off x="6510671" y="5148649"/>
            <a:ext cx="2700671" cy="892552"/>
          </a:xfrm>
          <a:prstGeom prst="rect">
            <a:avLst/>
          </a:prstGeom>
          <a:noFill/>
        </p:spPr>
        <p:txBody>
          <a:bodyPr wrap="square" rtlCol="0">
            <a:spAutoFit/>
          </a:bodyPr>
          <a:lstStyle/>
          <a:p>
            <a:pPr marL="274320" indent="-274320"/>
            <a:r>
              <a:rPr lang="en-US" sz="1300" b="1" dirty="0">
                <a:solidFill>
                  <a:srgbClr val="F1730C"/>
                </a:solidFill>
              </a:rPr>
              <a:t>i)   </a:t>
            </a:r>
            <a:r>
              <a:rPr lang="en-US" sz="1300" dirty="0"/>
              <a:t>Allow the operational team the opportunity to fully review the </a:t>
            </a:r>
            <a:br>
              <a:rPr lang="en-US" sz="1300" dirty="0"/>
            </a:br>
            <a:r>
              <a:rPr lang="en-US" sz="1300" dirty="0"/>
              <a:t>operational plan.</a:t>
            </a:r>
          </a:p>
        </p:txBody>
      </p:sp>
      <p:sp>
        <p:nvSpPr>
          <p:cNvPr id="31" name="TextBox 30">
            <a:extLst>
              <a:ext uri="{FF2B5EF4-FFF2-40B4-BE49-F238E27FC236}">
                <a16:creationId xmlns:a16="http://schemas.microsoft.com/office/drawing/2014/main" id="{91510D08-4FFD-429F-BCF8-5B2732D5930F}"/>
              </a:ext>
            </a:extLst>
          </p:cNvPr>
          <p:cNvSpPr txBox="1"/>
          <p:nvPr/>
        </p:nvSpPr>
        <p:spPr>
          <a:xfrm>
            <a:off x="9304347" y="5148649"/>
            <a:ext cx="2700671" cy="892552"/>
          </a:xfrm>
          <a:prstGeom prst="rect">
            <a:avLst/>
          </a:prstGeom>
          <a:noFill/>
        </p:spPr>
        <p:txBody>
          <a:bodyPr wrap="square" rtlCol="0">
            <a:spAutoFit/>
          </a:bodyPr>
          <a:lstStyle/>
          <a:p>
            <a:pPr marL="274320" indent="-274320"/>
            <a:r>
              <a:rPr lang="en-US" sz="1300" b="1" dirty="0">
                <a:solidFill>
                  <a:srgbClr val="F1730C"/>
                </a:solidFill>
              </a:rPr>
              <a:t>j)   </a:t>
            </a:r>
            <a:r>
              <a:rPr lang="en-US" sz="1300" dirty="0"/>
              <a:t>Develop a detailed and clearly laid out command structure to be used </a:t>
            </a:r>
            <a:br>
              <a:rPr lang="en-US" sz="1300" dirty="0"/>
            </a:br>
            <a:r>
              <a:rPr lang="en-US" sz="1300" dirty="0"/>
              <a:t>during the operation.</a:t>
            </a:r>
          </a:p>
        </p:txBody>
      </p:sp>
      <p:cxnSp>
        <p:nvCxnSpPr>
          <p:cNvPr id="33" name="Straight Connector 32">
            <a:extLst>
              <a:ext uri="{FF2B5EF4-FFF2-40B4-BE49-F238E27FC236}">
                <a16:creationId xmlns:a16="http://schemas.microsoft.com/office/drawing/2014/main" id="{07D73D0A-CDA6-49C2-8A09-46052533C7C7}"/>
              </a:ext>
            </a:extLst>
          </p:cNvPr>
          <p:cNvCxnSpPr/>
          <p:nvPr/>
        </p:nvCxnSpPr>
        <p:spPr>
          <a:xfrm>
            <a:off x="3476843" y="2477386"/>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CB65FA0-8817-4A14-AE58-85A7C104CB68}"/>
              </a:ext>
            </a:extLst>
          </p:cNvPr>
          <p:cNvCxnSpPr/>
          <p:nvPr/>
        </p:nvCxnSpPr>
        <p:spPr>
          <a:xfrm>
            <a:off x="3476843" y="4617022"/>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C057FE71-1855-4533-BF0C-FCD3948E8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523" y="1527817"/>
            <a:ext cx="476250" cy="466725"/>
          </a:xfrm>
          <a:prstGeom prst="rect">
            <a:avLst/>
          </a:prstGeom>
        </p:spPr>
      </p:pic>
      <p:pic>
        <p:nvPicPr>
          <p:cNvPr id="38" name="Picture 37" descr="A close up of a logo&#10;&#10;Description automatically generated">
            <a:extLst>
              <a:ext uri="{FF2B5EF4-FFF2-40B4-BE49-F238E27FC236}">
                <a16:creationId xmlns:a16="http://schemas.microsoft.com/office/drawing/2014/main" id="{3F883F42-4510-4094-A783-C00A26431F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8159" y="1322327"/>
            <a:ext cx="579522" cy="564662"/>
          </a:xfrm>
          <a:prstGeom prst="rect">
            <a:avLst/>
          </a:prstGeom>
        </p:spPr>
      </p:pic>
      <p:pic>
        <p:nvPicPr>
          <p:cNvPr id="40" name="Picture 39">
            <a:extLst>
              <a:ext uri="{FF2B5EF4-FFF2-40B4-BE49-F238E27FC236}">
                <a16:creationId xmlns:a16="http://schemas.microsoft.com/office/drawing/2014/main" id="{A5E2ED7F-DC87-4949-BC52-07F2572FE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72212" y="1565355"/>
            <a:ext cx="476250" cy="466725"/>
          </a:xfrm>
          <a:prstGeom prst="rect">
            <a:avLst/>
          </a:prstGeom>
        </p:spPr>
      </p:pic>
      <p:pic>
        <p:nvPicPr>
          <p:cNvPr id="42" name="Picture 41">
            <a:extLst>
              <a:ext uri="{FF2B5EF4-FFF2-40B4-BE49-F238E27FC236}">
                <a16:creationId xmlns:a16="http://schemas.microsoft.com/office/drawing/2014/main" id="{79F23E76-B20C-488B-8550-CAE2370AD3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47351" y="3297722"/>
            <a:ext cx="577773" cy="566218"/>
          </a:xfrm>
          <a:prstGeom prst="rect">
            <a:avLst/>
          </a:prstGeom>
        </p:spPr>
      </p:pic>
      <p:pic>
        <p:nvPicPr>
          <p:cNvPr id="44" name="Picture 43">
            <a:extLst>
              <a:ext uri="{FF2B5EF4-FFF2-40B4-BE49-F238E27FC236}">
                <a16:creationId xmlns:a16="http://schemas.microsoft.com/office/drawing/2014/main" id="{B59BE4A8-AE14-4BCA-AB47-658DF29252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26418" y="2911828"/>
            <a:ext cx="469381" cy="527459"/>
          </a:xfrm>
          <a:prstGeom prst="rect">
            <a:avLst/>
          </a:prstGeom>
        </p:spPr>
      </p:pic>
      <p:pic>
        <p:nvPicPr>
          <p:cNvPr id="46" name="Picture 45">
            <a:extLst>
              <a:ext uri="{FF2B5EF4-FFF2-40B4-BE49-F238E27FC236}">
                <a16:creationId xmlns:a16="http://schemas.microsoft.com/office/drawing/2014/main" id="{80170737-7D26-411D-AF71-0041C17FDD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01520" y="3469040"/>
            <a:ext cx="476250" cy="466725"/>
          </a:xfrm>
          <a:prstGeom prst="rect">
            <a:avLst/>
          </a:prstGeom>
        </p:spPr>
      </p:pic>
      <p:pic>
        <p:nvPicPr>
          <p:cNvPr id="48" name="Picture 47" descr="A picture containing wheel&#10;&#10;Description automatically generated">
            <a:extLst>
              <a:ext uri="{FF2B5EF4-FFF2-40B4-BE49-F238E27FC236}">
                <a16:creationId xmlns:a16="http://schemas.microsoft.com/office/drawing/2014/main" id="{587E22D6-8C4C-40E0-9031-8F48B8EAE2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34830" y="5615731"/>
            <a:ext cx="603702" cy="588222"/>
          </a:xfrm>
          <a:prstGeom prst="rect">
            <a:avLst/>
          </a:prstGeom>
        </p:spPr>
      </p:pic>
      <p:pic>
        <p:nvPicPr>
          <p:cNvPr id="50" name="Picture 49" descr="A picture containing drawing, clock&#10;&#10;Description automatically generated">
            <a:extLst>
              <a:ext uri="{FF2B5EF4-FFF2-40B4-BE49-F238E27FC236}">
                <a16:creationId xmlns:a16="http://schemas.microsoft.com/office/drawing/2014/main" id="{0451140F-AC17-4E42-BF61-94BAACA44C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3501" y="5452800"/>
            <a:ext cx="682641" cy="665137"/>
          </a:xfrm>
          <a:prstGeom prst="rect">
            <a:avLst/>
          </a:prstGeom>
        </p:spPr>
      </p:pic>
      <p:pic>
        <p:nvPicPr>
          <p:cNvPr id="52" name="Picture 51">
            <a:extLst>
              <a:ext uri="{FF2B5EF4-FFF2-40B4-BE49-F238E27FC236}">
                <a16:creationId xmlns:a16="http://schemas.microsoft.com/office/drawing/2014/main" id="{FE720CEC-C0C8-4F9F-B30F-F66C6848669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57875" y="3195637"/>
            <a:ext cx="476250" cy="466725"/>
          </a:xfrm>
          <a:prstGeom prst="rect">
            <a:avLst/>
          </a:prstGeom>
        </p:spPr>
      </p:pic>
      <p:pic>
        <p:nvPicPr>
          <p:cNvPr id="54" name="Picture 53">
            <a:extLst>
              <a:ext uri="{FF2B5EF4-FFF2-40B4-BE49-F238E27FC236}">
                <a16:creationId xmlns:a16="http://schemas.microsoft.com/office/drawing/2014/main" id="{C7E0D2E7-9789-4AA4-9734-AB563E55F31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64718" y="5676479"/>
            <a:ext cx="476250" cy="466725"/>
          </a:xfrm>
          <a:prstGeom prst="rect">
            <a:avLst/>
          </a:prstGeom>
        </p:spPr>
      </p:pic>
    </p:spTree>
    <p:extLst>
      <p:ext uri="{BB962C8B-B14F-4D97-AF65-F5344CB8AC3E}">
        <p14:creationId xmlns:p14="http://schemas.microsoft.com/office/powerpoint/2010/main" val="3527588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78911F-E16A-4775-B3AE-7CF1C793E3F5}"/>
              </a:ext>
            </a:extLst>
          </p:cNvPr>
          <p:cNvSpPr>
            <a:spLocks noGrp="1"/>
          </p:cNvSpPr>
          <p:nvPr>
            <p:ph type="body" sz="quarter" idx="13"/>
          </p:nvPr>
        </p:nvSpPr>
        <p:spPr>
          <a:xfrm>
            <a:off x="303945" y="558484"/>
            <a:ext cx="2457005" cy="4736327"/>
          </a:xfrm>
        </p:spPr>
        <p:txBody>
          <a:bodyPr>
            <a:normAutofit/>
          </a:bodyPr>
          <a:lstStyle/>
          <a:p>
            <a:r>
              <a:rPr lang="en-US" sz="2800" dirty="0"/>
              <a:t>Comparison of Rodent Control on Mainland vs. Eradication on Islands</a:t>
            </a:r>
          </a:p>
        </p:txBody>
      </p:sp>
      <p:graphicFrame>
        <p:nvGraphicFramePr>
          <p:cNvPr id="10" name="Table 9">
            <a:extLst>
              <a:ext uri="{FF2B5EF4-FFF2-40B4-BE49-F238E27FC236}">
                <a16:creationId xmlns:a16="http://schemas.microsoft.com/office/drawing/2014/main" id="{1C44FC2A-EB8F-4641-9F52-DB57FAA8502F}"/>
              </a:ext>
            </a:extLst>
          </p:cNvPr>
          <p:cNvGraphicFramePr>
            <a:graphicFrameLocks noGrp="1"/>
          </p:cNvGraphicFramePr>
          <p:nvPr>
            <p:extLst>
              <p:ext uri="{D42A27DB-BD31-4B8C-83A1-F6EECF244321}">
                <p14:modId xmlns:p14="http://schemas.microsoft.com/office/powerpoint/2010/main" val="2043728039"/>
              </p:ext>
            </p:extLst>
          </p:nvPr>
        </p:nvGraphicFramePr>
        <p:xfrm>
          <a:off x="3675018" y="1048723"/>
          <a:ext cx="8038011" cy="5029200"/>
        </p:xfrm>
        <a:graphic>
          <a:graphicData uri="http://schemas.openxmlformats.org/drawingml/2006/table">
            <a:tbl>
              <a:tblPr firstRow="1" firstCol="1" bandRow="1">
                <a:tableStyleId>{2D5ABB26-0587-4C30-8999-92F81FD0307C}</a:tableStyleId>
              </a:tblPr>
              <a:tblGrid>
                <a:gridCol w="966652">
                  <a:extLst>
                    <a:ext uri="{9D8B030D-6E8A-4147-A177-3AD203B41FA5}">
                      <a16:colId xmlns:a16="http://schemas.microsoft.com/office/drawing/2014/main" val="1648849734"/>
                    </a:ext>
                  </a:extLst>
                </a:gridCol>
                <a:gridCol w="3283131">
                  <a:extLst>
                    <a:ext uri="{9D8B030D-6E8A-4147-A177-3AD203B41FA5}">
                      <a16:colId xmlns:a16="http://schemas.microsoft.com/office/drawing/2014/main" val="431305896"/>
                    </a:ext>
                  </a:extLst>
                </a:gridCol>
                <a:gridCol w="383176">
                  <a:extLst>
                    <a:ext uri="{9D8B030D-6E8A-4147-A177-3AD203B41FA5}">
                      <a16:colId xmlns:a16="http://schemas.microsoft.com/office/drawing/2014/main" val="3248810358"/>
                    </a:ext>
                  </a:extLst>
                </a:gridCol>
                <a:gridCol w="3405052">
                  <a:extLst>
                    <a:ext uri="{9D8B030D-6E8A-4147-A177-3AD203B41FA5}">
                      <a16:colId xmlns:a16="http://schemas.microsoft.com/office/drawing/2014/main" val="2321400075"/>
                    </a:ext>
                  </a:extLst>
                </a:gridCol>
              </a:tblGrid>
              <a:tr h="377593">
                <a:tc>
                  <a:txBody>
                    <a:bodyPr/>
                    <a:lstStyle/>
                    <a:p>
                      <a:pPr marL="0" marR="0" algn="ctr">
                        <a:spcBef>
                          <a:spcPts val="0"/>
                        </a:spcBef>
                        <a:spcAft>
                          <a:spcPts val="0"/>
                        </a:spcAft>
                      </a:pPr>
                      <a:r>
                        <a:rPr lang="en-US" sz="900" dirty="0">
                          <a:effectLst/>
                        </a:rPr>
                        <a:t> </a:t>
                      </a:r>
                      <a:endParaRPr lang="en-US" sz="900" dirty="0">
                        <a:effectLst/>
                        <a:latin typeface="Times New Roman" panose="02020603050405020304" pitchFamily="18" charset="0"/>
                        <a:ea typeface="Calibri" panose="020F0502020204030204" pitchFamily="34" charset="0"/>
                      </a:endParaRPr>
                    </a:p>
                  </a:txBody>
                  <a:tcPr marT="91440" marB="9144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007698"/>
                          </a:solidFill>
                          <a:effectLst/>
                        </a:rPr>
                        <a:t>  Eradication on Islands</a:t>
                      </a:r>
                    </a:p>
                    <a:p>
                      <a:pPr marL="0" marR="0" algn="ctr">
                        <a:spcBef>
                          <a:spcPts val="0"/>
                        </a:spcBef>
                        <a:spcAft>
                          <a:spcPts val="0"/>
                        </a:spcAft>
                      </a:pPr>
                      <a:r>
                        <a:rPr lang="en-US" sz="1400" dirty="0">
                          <a:solidFill>
                            <a:schemeClr val="tx1">
                              <a:lumMod val="50000"/>
                              <a:lumOff val="50000"/>
                            </a:schemeClr>
                          </a:solidFill>
                          <a:effectLst/>
                          <a:latin typeface="+mj-lt"/>
                          <a:ea typeface="Calibri" panose="020F0502020204030204" pitchFamily="34" charset="0"/>
                          <a:cs typeface="Times New Roman" panose="02020603050405020304" pitchFamily="18" charset="0"/>
                        </a:rPr>
                        <a:t>Conservation Use of Brodifacoum</a:t>
                      </a:r>
                    </a:p>
                  </a:txBody>
                  <a:tcPr marL="45720" marR="45720" anchor="ctr">
                    <a:lnL>
                      <a:noFill/>
                    </a:lnL>
                    <a:lnR>
                      <a:noFill/>
                    </a:lnR>
                    <a:lnT>
                      <a:noFill/>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endParaRPr lang="en-US" sz="900" dirty="0">
                        <a:effectLst/>
                        <a:latin typeface="Times New Roman" panose="02020603050405020304" pitchFamily="18" charset="0"/>
                        <a:ea typeface="Calibri" panose="020F0502020204030204" pitchFamily="34" charset="0"/>
                      </a:endParaRPr>
                    </a:p>
                  </a:txBody>
                  <a:tcPr marL="45720" marR="45720">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F1730C"/>
                          </a:solidFill>
                          <a:effectLst/>
                        </a:rPr>
                        <a:t>         Control on Mainland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50000"/>
                              <a:lumOff val="50000"/>
                            </a:schemeClr>
                          </a:solidFill>
                          <a:effectLst/>
                          <a:latin typeface="+mn-lt"/>
                          <a:ea typeface="Calibri" panose="020F0502020204030204" pitchFamily="34" charset="0"/>
                        </a:rPr>
                        <a:t>   Overuse of Brodifacoum</a:t>
                      </a:r>
                      <a:endParaRPr lang="en-US" sz="1800" dirty="0">
                        <a:solidFill>
                          <a:schemeClr val="tx1">
                            <a:lumMod val="50000"/>
                            <a:lumOff val="50000"/>
                          </a:schemeClr>
                        </a:solidFill>
                        <a:effectLst/>
                        <a:latin typeface="+mn-lt"/>
                        <a:ea typeface="Calibri" panose="020F0502020204030204" pitchFamily="34" charset="0"/>
                      </a:endParaRPr>
                    </a:p>
                  </a:txBody>
                  <a:tcPr marL="45720" marR="45720" anchor="ctr">
                    <a:lnL>
                      <a:noFill/>
                    </a:lnL>
                    <a:lnR>
                      <a:noFill/>
                    </a:lnR>
                    <a:lnT>
                      <a:noFill/>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1965095"/>
                  </a:ext>
                </a:extLst>
              </a:tr>
              <a:tr h="596096">
                <a:tc>
                  <a:txBody>
                    <a:bodyPr/>
                    <a:lstStyle/>
                    <a:p>
                      <a:pPr marL="0" marR="0" algn="r">
                        <a:spcBef>
                          <a:spcPts val="0"/>
                        </a:spcBef>
                        <a:spcAft>
                          <a:spcPts val="0"/>
                        </a:spcAft>
                      </a:pPr>
                      <a:r>
                        <a:rPr lang="en-US" sz="1100" b="0" dirty="0">
                          <a:solidFill>
                            <a:schemeClr val="tx1">
                              <a:lumMod val="50000"/>
                              <a:lumOff val="50000"/>
                            </a:schemeClr>
                          </a:solidFill>
                          <a:effectLst/>
                        </a:rPr>
                        <a:t>Goal</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Restore ecosystem by complete removal of invasive species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rgbClr val="007698"/>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algn="ctr">
                        <a:spcBef>
                          <a:spcPts val="0"/>
                        </a:spcBef>
                        <a:spcAft>
                          <a:spcPts val="0"/>
                        </a:spcAft>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905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Local reduction of the rodent population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rgbClr val="F1730C"/>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48524765"/>
                  </a:ext>
                </a:extLst>
              </a:tr>
              <a:tr h="474838">
                <a:tc>
                  <a:txBody>
                    <a:bodyPr/>
                    <a:lstStyle/>
                    <a:p>
                      <a:pPr marL="0" marR="0" algn="r">
                        <a:spcBef>
                          <a:spcPts val="0"/>
                        </a:spcBef>
                        <a:spcAft>
                          <a:spcPts val="0"/>
                        </a:spcAft>
                      </a:pPr>
                      <a:r>
                        <a:rPr lang="en-US" sz="1100" b="0" dirty="0">
                          <a:solidFill>
                            <a:schemeClr val="tx1">
                              <a:lumMod val="50000"/>
                              <a:lumOff val="50000"/>
                            </a:schemeClr>
                          </a:solidFill>
                          <a:effectLst/>
                        </a:rPr>
                        <a:t>Outcome</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100% removal of all individuals required</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Complete removal impossible</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11445432"/>
                  </a:ext>
                </a:extLst>
              </a:tr>
              <a:tr h="493776">
                <a:tc>
                  <a:txBody>
                    <a:bodyPr/>
                    <a:lstStyle/>
                    <a:p>
                      <a:pPr marL="0" marR="0" algn="r">
                        <a:spcBef>
                          <a:spcPts val="0"/>
                        </a:spcBef>
                        <a:spcAft>
                          <a:spcPts val="0"/>
                        </a:spcAft>
                      </a:pPr>
                      <a:r>
                        <a:rPr lang="en-US" sz="1100" b="0" dirty="0">
                          <a:solidFill>
                            <a:schemeClr val="tx1">
                              <a:lumMod val="50000"/>
                              <a:lumOff val="50000"/>
                            </a:schemeClr>
                          </a:solidFill>
                          <a:effectLst/>
                        </a:rPr>
                        <a:t>Length of Operation</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One-time operation that usually is completed in a few weeks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Sustained for long periods or revisited periodically in perpetuity</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583098650"/>
                  </a:ext>
                </a:extLst>
              </a:tr>
              <a:tr h="390645">
                <a:tc>
                  <a:txBody>
                    <a:bodyPr/>
                    <a:lstStyle/>
                    <a:p>
                      <a:pPr marL="0" marR="0" algn="r">
                        <a:spcBef>
                          <a:spcPts val="0"/>
                        </a:spcBef>
                        <a:spcAft>
                          <a:spcPts val="0"/>
                        </a:spcAft>
                      </a:pPr>
                      <a:r>
                        <a:rPr lang="en-US" sz="1100" b="0" dirty="0">
                          <a:solidFill>
                            <a:schemeClr val="tx1">
                              <a:lumMod val="50000"/>
                              <a:lumOff val="50000"/>
                            </a:schemeClr>
                          </a:solidFill>
                          <a:effectLst/>
                        </a:rPr>
                        <a:t>Positive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Permanent; ecosystem wide; often measurable within 1–2 years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Highly limited in extent, degree, and duration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2671701998"/>
                  </a:ext>
                </a:extLst>
              </a:tr>
              <a:tr h="0">
                <a:tc>
                  <a:txBody>
                    <a:bodyPr/>
                    <a:lstStyle/>
                    <a:p>
                      <a:pPr marL="0" marR="0" algn="r">
                        <a:spcBef>
                          <a:spcPts val="0"/>
                        </a:spcBef>
                        <a:spcAft>
                          <a:spcPts val="0"/>
                        </a:spcAft>
                      </a:pPr>
                      <a:r>
                        <a:rPr lang="en-US" sz="1100" b="0" dirty="0">
                          <a:solidFill>
                            <a:schemeClr val="tx1">
                              <a:lumMod val="50000"/>
                              <a:lumOff val="50000"/>
                            </a:schemeClr>
                          </a:solidFill>
                          <a:effectLst/>
                        </a:rPr>
                        <a:t>Negative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Limited short-term impacts to nontarget resources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Chronic impacts to nontarget resources</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09639755"/>
                  </a:ext>
                </a:extLst>
              </a:tr>
              <a:tr h="418128">
                <a:tc>
                  <a:txBody>
                    <a:bodyPr/>
                    <a:lstStyle/>
                    <a:p>
                      <a:pPr marL="0" marR="0" algn="r">
                        <a:spcBef>
                          <a:spcPts val="0"/>
                        </a:spcBef>
                        <a:spcAft>
                          <a:spcPts val="0"/>
                        </a:spcAft>
                      </a:pPr>
                      <a:r>
                        <a:rPr lang="en-US" sz="1100" b="0" dirty="0">
                          <a:solidFill>
                            <a:schemeClr val="tx1">
                              <a:lumMod val="50000"/>
                              <a:lumOff val="50000"/>
                            </a:schemeClr>
                          </a:solidFill>
                          <a:effectLst/>
                        </a:rPr>
                        <a:t>Regulatory Oversight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spc="-10" baseline="0" dirty="0">
                          <a:solidFill>
                            <a:srgbClr val="007698"/>
                          </a:solidFill>
                          <a:effectLst/>
                        </a:rPr>
                        <a:t>Registered with the EPA—NEPA and various federal, state, and local authorizations required</a:t>
                      </a:r>
                      <a:endParaRPr lang="en-US" sz="1400" spc="-10" baseline="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Applicator license—typically, no other authorizations required</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92425221"/>
                  </a:ext>
                </a:extLst>
              </a:tr>
            </a:tbl>
          </a:graphicData>
        </a:graphic>
      </p:graphicFrame>
      <p:pic>
        <p:nvPicPr>
          <p:cNvPr id="5" name="Picture 4" descr="A picture containing drawing&#10;&#10;Description automatically generated">
            <a:extLst>
              <a:ext uri="{FF2B5EF4-FFF2-40B4-BE49-F238E27FC236}">
                <a16:creationId xmlns:a16="http://schemas.microsoft.com/office/drawing/2014/main" id="{3A5B4E6D-7E4F-45B3-A234-126E9A782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472" y="853434"/>
            <a:ext cx="1060606" cy="1043123"/>
          </a:xfrm>
          <a:prstGeom prst="rect">
            <a:avLst/>
          </a:prstGeom>
          <a:effectLst>
            <a:innerShdw blurRad="63500" dist="50800" dir="16200000">
              <a:prstClr val="black">
                <a:alpha val="50000"/>
              </a:prstClr>
            </a:innerShdw>
          </a:effectLst>
        </p:spPr>
      </p:pic>
      <p:pic>
        <p:nvPicPr>
          <p:cNvPr id="8" name="Picture 7" descr="A picture containing drawing&#10;&#10;Description automatically generated">
            <a:extLst>
              <a:ext uri="{FF2B5EF4-FFF2-40B4-BE49-F238E27FC236}">
                <a16:creationId xmlns:a16="http://schemas.microsoft.com/office/drawing/2014/main" id="{FC8824F5-7676-4C5D-9792-AF5407A19F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2062" y="853434"/>
            <a:ext cx="1060606" cy="1043123"/>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3496966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69A2AF2-935E-4744-907C-A0338E14E3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3" y="1785"/>
            <a:ext cx="12185653" cy="6854430"/>
          </a:xfrm>
          <a:prstGeom prst="rect">
            <a:avLst/>
          </a:prstGeom>
        </p:spPr>
      </p:pic>
      <p:sp>
        <p:nvSpPr>
          <p:cNvPr id="5" name="TextBox 4"/>
          <p:cNvSpPr txBox="1"/>
          <p:nvPr/>
        </p:nvSpPr>
        <p:spPr>
          <a:xfrm>
            <a:off x="7222603" y="577459"/>
            <a:ext cx="4247908" cy="3416320"/>
          </a:xfrm>
          <a:prstGeom prst="rect">
            <a:avLst/>
          </a:prstGeom>
          <a:noFill/>
        </p:spPr>
        <p:txBody>
          <a:bodyPr wrap="square" rtlCol="0">
            <a:spAutoFit/>
          </a:bodyPr>
          <a:lstStyle/>
          <a:p>
            <a:r>
              <a:rPr lang="en-US" sz="2400" dirty="0">
                <a:solidFill>
                  <a:schemeClr val="bg1"/>
                </a:solidFill>
                <a:latin typeface="+mj-lt"/>
              </a:rPr>
              <a:t>Location of the Farallon Islands National Wildlife Refuge and specifically the South Farallon Islands where mouse eradication project will occur</a:t>
            </a:r>
          </a:p>
          <a:p>
            <a:endParaRPr lang="en-US" b="1" dirty="0">
              <a:solidFill>
                <a:schemeClr val="bg1"/>
              </a:solidFill>
              <a:latin typeface="+mj-lt"/>
            </a:endParaRPr>
          </a:p>
          <a:p>
            <a:endParaRPr lang="en-US" b="1" dirty="0">
              <a:solidFill>
                <a:schemeClr val="bg1"/>
              </a:solidFill>
              <a:latin typeface="+mj-lt"/>
            </a:endParaRPr>
          </a:p>
          <a:p>
            <a:pPr algn="r"/>
            <a:r>
              <a:rPr lang="en-US" dirty="0">
                <a:solidFill>
                  <a:schemeClr val="bg1"/>
                </a:solidFill>
                <a:latin typeface="+mj-lt"/>
              </a:rPr>
              <a:t>approximately 30 miles west </a:t>
            </a:r>
            <a:br>
              <a:rPr lang="en-US" dirty="0">
                <a:solidFill>
                  <a:schemeClr val="bg1"/>
                </a:solidFill>
                <a:latin typeface="+mj-lt"/>
              </a:rPr>
            </a:br>
            <a:r>
              <a:rPr lang="en-US" dirty="0">
                <a:solidFill>
                  <a:schemeClr val="bg1"/>
                </a:solidFill>
                <a:latin typeface="+mj-lt"/>
              </a:rPr>
              <a:t>of San Francisco, CA</a:t>
            </a:r>
          </a:p>
        </p:txBody>
      </p:sp>
    </p:spTree>
    <p:extLst>
      <p:ext uri="{BB962C8B-B14F-4D97-AF65-F5344CB8AC3E}">
        <p14:creationId xmlns:p14="http://schemas.microsoft.com/office/powerpoint/2010/main" val="4226026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6" name="Picture Placeholder 5">
            <a:extLst>
              <a:ext uri="{FF2B5EF4-FFF2-40B4-BE49-F238E27FC236}">
                <a16:creationId xmlns:a16="http://schemas.microsoft.com/office/drawing/2014/main" id="{8BC178D6-6C5F-4418-A709-36226630D28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637" y="1024551"/>
            <a:ext cx="12184725" cy="5105399"/>
          </a:xfrm>
          <a:prstGeom prst="rect">
            <a:avLst/>
          </a:prstGeom>
        </p:spPr>
      </p:pic>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6716" y="1558060"/>
            <a:ext cx="2307448" cy="3282344"/>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038391"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2676"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695761"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09000"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55259"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238879" y="3738564"/>
            <a:ext cx="1682495" cy="2157801"/>
          </a:xfrm>
          <a:prstGeom prst="rect">
            <a:avLst/>
          </a:prstGeom>
        </p:spPr>
      </p:pic>
    </p:spTree>
    <p:extLst>
      <p:ext uri="{BB962C8B-B14F-4D97-AF65-F5344CB8AC3E}">
        <p14:creationId xmlns:p14="http://schemas.microsoft.com/office/powerpoint/2010/main" val="3377076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31497106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97" y="791571"/>
            <a:ext cx="3673193" cy="5225116"/>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58944"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02029"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015268"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861527"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7745147" y="3738564"/>
            <a:ext cx="1682495" cy="2157801"/>
          </a:xfrm>
          <a:prstGeom prst="rect">
            <a:avLst/>
          </a:prstGeom>
        </p:spPr>
      </p:pic>
    </p:spTree>
    <p:extLst>
      <p:ext uri="{BB962C8B-B14F-4D97-AF65-F5344CB8AC3E}">
        <p14:creationId xmlns:p14="http://schemas.microsoft.com/office/powerpoint/2010/main" val="33812045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433162"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523354"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336593"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182852"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6066472" y="3738564"/>
            <a:ext cx="1682495" cy="2157801"/>
          </a:xfrm>
          <a:prstGeom prst="rect">
            <a:avLst/>
          </a:prstGeom>
        </p:spPr>
      </p:pic>
    </p:spTree>
    <p:extLst>
      <p:ext uri="{BB962C8B-B14F-4D97-AF65-F5344CB8AC3E}">
        <p14:creationId xmlns:p14="http://schemas.microsoft.com/office/powerpoint/2010/main" val="38917121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8597"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62384"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0864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4292263" y="3738564"/>
            <a:ext cx="1682495" cy="2157801"/>
          </a:xfrm>
          <a:prstGeom prst="rect">
            <a:avLst/>
          </a:prstGeom>
        </p:spPr>
      </p:pic>
    </p:spTree>
    <p:extLst>
      <p:ext uri="{BB962C8B-B14F-4D97-AF65-F5344CB8AC3E}">
        <p14:creationId xmlns:p14="http://schemas.microsoft.com/office/powerpoint/2010/main" val="12239482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314131"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922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92263" y="1299402"/>
            <a:ext cx="1682495" cy="2157801"/>
          </a:xfrm>
          <a:prstGeom prst="rect">
            <a:avLst/>
          </a:prstGeom>
        </p:spPr>
      </p:pic>
    </p:spTree>
    <p:extLst>
      <p:ext uri="{BB962C8B-B14F-4D97-AF65-F5344CB8AC3E}">
        <p14:creationId xmlns:p14="http://schemas.microsoft.com/office/powerpoint/2010/main" val="8102439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04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367928" y="1299402"/>
            <a:ext cx="1682495" cy="2157801"/>
          </a:xfrm>
          <a:prstGeom prst="rect">
            <a:avLst/>
          </a:prstGeom>
        </p:spPr>
      </p:pic>
    </p:spTree>
    <p:extLst>
      <p:ext uri="{BB962C8B-B14F-4D97-AF65-F5344CB8AC3E}">
        <p14:creationId xmlns:p14="http://schemas.microsoft.com/office/powerpoint/2010/main" val="16523434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8346"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78680" y="1611286"/>
            <a:ext cx="2834640" cy="3635428"/>
          </a:xfrm>
          <a:prstGeom prst="rect">
            <a:avLst/>
          </a:prstGeom>
        </p:spPr>
      </p:pic>
    </p:spTree>
    <p:extLst>
      <p:ext uri="{BB962C8B-B14F-4D97-AF65-F5344CB8AC3E}">
        <p14:creationId xmlns:p14="http://schemas.microsoft.com/office/powerpoint/2010/main" val="23877333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Labeling and legislative oversight</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acres (49 ha)</a:t>
            </a:r>
          </a:p>
          <a:p>
            <a:pPr marL="342900" indent="-342900">
              <a:buClr>
                <a:schemeClr val="accent1"/>
              </a:buClr>
              <a:buFont typeface="Arial" panose="020B0604020202020204" pitchFamily="34" charset="0"/>
              <a:buChar char="•"/>
            </a:pPr>
            <a:r>
              <a:rPr lang="en-US" sz="1800" dirty="0"/>
              <a:t>350 feet high </a:t>
            </a:r>
            <a:br>
              <a:rPr lang="en-US" sz="1800" dirty="0"/>
            </a:br>
            <a:r>
              <a:rPr lang="en-US" sz="1800" dirty="0"/>
              <a:t>(113 m)</a:t>
            </a:r>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a:t>About </a:t>
            </a:r>
            <a:br>
              <a:rPr lang="en-US" dirty="0"/>
            </a:br>
            <a:r>
              <a:rPr lang="en-US" dirty="0"/>
              <a:t>Farallon Island </a:t>
            </a:r>
            <a:br>
              <a:rPr lang="en-US" dirty="0"/>
            </a:br>
            <a:r>
              <a:rPr lang="en-US" sz="1600" dirty="0"/>
              <a:t>National Wildlife Refuge</a:t>
            </a:r>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 up of a window&#10;&#10;Description automatically generated">
            <a:extLst>
              <a:ext uri="{FF2B5EF4-FFF2-40B4-BE49-F238E27FC236}">
                <a16:creationId xmlns:a16="http://schemas.microsoft.com/office/drawing/2014/main" id="{97BBB087-2FBF-414E-BBEC-7CD2269BBC75}"/>
              </a:ext>
            </a:extLst>
          </p:cNvPr>
          <p:cNvPicPr>
            <a:picLocks noGrp="1" noChangeAspect="1"/>
          </p:cNvPicPr>
          <p:nvPr>
            <p:ph type="pic" sz="quarter" idx="14"/>
          </p:nvPr>
        </p:nvPicPr>
        <p:blipFill>
          <a:blip r:embed="rId2">
            <a:alphaModFix amt="50000"/>
            <a:extLst>
              <a:ext uri="{28A0092B-C50C-407E-A947-70E740481C1C}">
                <a14:useLocalDpi xmlns:a14="http://schemas.microsoft.com/office/drawing/2010/main" val="0"/>
              </a:ext>
            </a:extLst>
          </a:blip>
          <a:srcRect l="8543" r="8543"/>
          <a:stretch>
            <a:fillRect/>
          </a:stretch>
        </p:blipFill>
        <p:spPr/>
      </p:pic>
      <p:sp>
        <p:nvSpPr>
          <p:cNvPr id="2" name="Content Placeholder 1">
            <a:extLst>
              <a:ext uri="{FF2B5EF4-FFF2-40B4-BE49-F238E27FC236}">
                <a16:creationId xmlns:a16="http://schemas.microsoft.com/office/drawing/2014/main" id="{9748D261-F114-413C-B78A-44AC64625228}"/>
              </a:ext>
            </a:extLst>
          </p:cNvPr>
          <p:cNvSpPr>
            <a:spLocks noGrp="1"/>
          </p:cNvSpPr>
          <p:nvPr>
            <p:ph idx="1"/>
          </p:nvPr>
        </p:nvSpPr>
        <p:spPr>
          <a:xfrm>
            <a:off x="303945" y="4049485"/>
            <a:ext cx="2457005" cy="1571105"/>
          </a:xfrm>
        </p:spPr>
        <p:txBody>
          <a:bodyPr>
            <a:normAutofit/>
          </a:bodyPr>
          <a:lstStyle/>
          <a:p>
            <a:r>
              <a:rPr lang="en-US" sz="1600" dirty="0"/>
              <a:t>An act to amend Section 12978.7 of, and to add Section 12978.8 to, the Food and Agricultural Code, relating to pesticides.</a:t>
            </a:r>
          </a:p>
        </p:txBody>
      </p:sp>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200025" y="558485"/>
            <a:ext cx="2733675" cy="3165790"/>
          </a:xfrm>
        </p:spPr>
        <p:txBody>
          <a:bodyPr>
            <a:normAutofit/>
          </a:bodyPr>
          <a:lstStyle/>
          <a:p>
            <a:r>
              <a:rPr lang="en-US" sz="2000" dirty="0"/>
              <a:t>Draft State Bill on </a:t>
            </a:r>
            <a:r>
              <a:rPr lang="en-US" sz="2800" dirty="0"/>
              <a:t>Anticoagulant Use </a:t>
            </a:r>
          </a:p>
        </p:txBody>
      </p:sp>
      <p:sp>
        <p:nvSpPr>
          <p:cNvPr id="9" name="TextBox 8">
            <a:extLst>
              <a:ext uri="{FF2B5EF4-FFF2-40B4-BE49-F238E27FC236}">
                <a16:creationId xmlns:a16="http://schemas.microsoft.com/office/drawing/2014/main" id="{3383DAFF-87D6-4172-8D8A-2E0F7F004F6F}"/>
              </a:ext>
            </a:extLst>
          </p:cNvPr>
          <p:cNvSpPr txBox="1"/>
          <p:nvPr/>
        </p:nvSpPr>
        <p:spPr>
          <a:xfrm>
            <a:off x="3743596" y="868172"/>
            <a:ext cx="7385958" cy="5266698"/>
          </a:xfrm>
          <a:prstGeom prst="rect">
            <a:avLst/>
          </a:prstGeom>
          <a:noFill/>
        </p:spPr>
        <p:txBody>
          <a:bodyPr wrap="square" rtlCol="0">
            <a:spAutoFit/>
          </a:bodyPr>
          <a:lstStyle/>
          <a:p>
            <a:pPr marR="0" lvl="0">
              <a:lnSpc>
                <a:spcPct val="107000"/>
              </a:lnSpc>
              <a:spcBef>
                <a:spcPts val="0"/>
              </a:spcBef>
              <a:spcAft>
                <a:spcPts val="800"/>
              </a:spcAft>
              <a:buClr>
                <a:srgbClr val="C00000"/>
              </a:buClr>
              <a:buSzPts val="1000"/>
              <a:tabLst>
                <a:tab pos="457200" algn="l"/>
              </a:tabLst>
            </a:pPr>
            <a:r>
              <a:rPr lang="en-US" sz="1200" b="1"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LEGISLATIVE COUNSEL'S DIGEST</a:t>
            </a:r>
          </a:p>
          <a:p>
            <a:pPr marR="0" lvl="0">
              <a:lnSpc>
                <a:spcPct val="107000"/>
              </a:lnSpc>
              <a:spcBef>
                <a:spcPts val="0"/>
              </a:spcBef>
              <a:spcAft>
                <a:spcPts val="800"/>
              </a:spcAft>
              <a:buClr>
                <a:srgbClr val="C00000"/>
              </a:buClr>
              <a:buSzPts val="1000"/>
              <a:tabLst>
                <a:tab pos="457200" algn="l"/>
              </a:tabLst>
            </a:pPr>
            <a:r>
              <a:rPr lang="en-US" sz="1200"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AB 1788, as amended, Bloom. Pesticides: use of anticoagulants.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(1) Existing law regulates the use of pesticides and authorizes the Director of Pesticide Regulation to adopt regulations to govern the possession, sale, or use of any pesticide, as prescribed. Existing law prohibits the use of any pesticide that contains one or more of specified anticoagulants in wildlife habitat areas, as defined. Existing law exempts from this prohibition the use of these pesticides for agricultural activities, as defined. Existing law requires the director, and each county agricultural commissioner under the direction and supervision of the director, to enforce the provisions regulating the use of pesticides. A violation of these provisions is a misdemeanor.</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create the California Ecosystems Protection Act of 2019 and expand this prohibition against the use of a pesticide containing specified anticoagulants in wildlife habitat areas to the entire state. The bill would expand the exemption for agricultural activities to include activities conducted in certain locations and would also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exempt</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 from its provisions the use of pesticides by any governmental agency employee who uses pesticides for public health activities, a mosquito or vector control district that uses pesticides to protect the public health, and the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use of any pesticide or rodenticide used for the eradication of nonnative invasive species inhabiting or found to be present on offshore islands </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in a manner that is consistent with all otherwise applicable federal and state laws and regulations.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(2) Existing law provides that the above-described provisions do not preempt or supersede any federal statute or the authority of any federal agency.</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additionally provide that these provisions do not preempt or supersede special local need or emergency exemptions for the use of pesticides under the Federal Insecticide, Fungicide, and Rodenticide Act. </a:t>
            </a:r>
            <a:endParaRPr lang="en-US" dirty="0"/>
          </a:p>
        </p:txBody>
      </p:sp>
      <p:sp>
        <p:nvSpPr>
          <p:cNvPr id="8" name="Rectangle 7">
            <a:extLst>
              <a:ext uri="{FF2B5EF4-FFF2-40B4-BE49-F238E27FC236}">
                <a16:creationId xmlns:a16="http://schemas.microsoft.com/office/drawing/2014/main" id="{A78B809D-45E2-4C2C-9F81-2C24C879522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7872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663045763"/>
              </p:ext>
            </p:extLst>
          </p:nvPr>
        </p:nvGraphicFramePr>
        <p:xfrm>
          <a:off x="3483429" y="558484"/>
          <a:ext cx="8404626" cy="555826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391907">
                <a:tc>
                  <a:txBody>
                    <a:bodyPr/>
                    <a:lstStyle/>
                    <a:p>
                      <a:pPr algn="r"/>
                      <a:r>
                        <a:rPr lang="en-US" sz="1300" dirty="0"/>
                        <a:t>Toxicant type/product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algn="ct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Brodifacoum-25D conservation (Bell Labs)</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893522481"/>
                  </a:ext>
                </a:extLst>
              </a:tr>
              <a:tr h="263845">
                <a:tc>
                  <a:txBody>
                    <a:bodyPr/>
                    <a:lstStyle/>
                    <a:p>
                      <a:pPr algn="r"/>
                      <a:r>
                        <a:rPr lang="en-US" sz="1300" dirty="0"/>
                        <a:t>Primary bait delivery method (~90%)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Aerial broadcast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Fall</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kern="1200" dirty="0"/>
                        <a:t>Environmental conditions</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kern="1200" dirty="0"/>
                        <a:t>Long-term weather forecast that predicts less than 25 knots of wind and five fine days (four fine nights) with no significant rainfall (less than 6mm)</a:t>
                      </a:r>
                      <a:endParaRPr lang="en-US" sz="1300" kern="1200" dirty="0">
                        <a:solidFill>
                          <a:schemeClr val="dk1"/>
                        </a:solidFill>
                        <a:latin typeface="+mn-lt"/>
                        <a:ea typeface="+mn-ea"/>
                        <a:cs typeface="+mn-cs"/>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04618890"/>
                  </a:ext>
                </a:extLst>
              </a:tr>
              <a:tr h="260932">
                <a:tc>
                  <a:txBody>
                    <a:bodyPr/>
                    <a:lstStyle/>
                    <a:p>
                      <a:pPr algn="r"/>
                      <a:r>
                        <a:rPr lang="en-US" sz="1300" dirty="0"/>
                        <a:t>Number of aerial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293472">
                <a:tc>
                  <a:txBody>
                    <a:bodyPr/>
                    <a:lstStyle/>
                    <a:p>
                      <a:pPr algn="r"/>
                      <a:r>
                        <a:rPr lang="en-US" sz="1300" dirty="0"/>
                        <a:t>Minimum length of exposure required to ensure eradication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4 days following each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356392132"/>
                  </a:ext>
                </a:extLst>
              </a:tr>
              <a:tr h="391907">
                <a:tc>
                  <a:txBody>
                    <a:bodyPr/>
                    <a:lstStyle/>
                    <a:p>
                      <a:pPr algn="r"/>
                      <a:r>
                        <a:rPr lang="en-US" sz="1300"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24 lb/acre (16 lb/acre +8 lb/acre) 27 kg/ha </a:t>
                      </a:r>
                      <a:br>
                        <a:rPr lang="en-US" sz="1300" dirty="0"/>
                      </a:br>
                      <a:r>
                        <a:rPr lang="en-US" sz="1300" dirty="0"/>
                        <a:t>(18 kg/ha +9 kg/ha)</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2,917 lb (1,323 kg)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500088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arge body of water&#10;&#10;Description automatically generated">
            <a:extLst>
              <a:ext uri="{FF2B5EF4-FFF2-40B4-BE49-F238E27FC236}">
                <a16:creationId xmlns:a16="http://schemas.microsoft.com/office/drawing/2014/main" id="{7D65E9AC-BC32-4A6F-B5A3-EEFB74FB5FE7}"/>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792235747"/>
              </p:ext>
            </p:extLst>
          </p:nvPr>
        </p:nvGraphicFramePr>
        <p:xfrm>
          <a:off x="3513604" y="702240"/>
          <a:ext cx="8234258" cy="5196840"/>
        </p:xfrm>
        <a:graphic>
          <a:graphicData uri="http://schemas.openxmlformats.org/drawingml/2006/table">
            <a:tbl>
              <a:tblPr firstRow="1" bandRow="1">
                <a:tableStyleId>{2D5ABB26-0587-4C30-8999-92F81FD0307C}</a:tableStyleId>
              </a:tblPr>
              <a:tblGrid>
                <a:gridCol w="4010601">
                  <a:extLst>
                    <a:ext uri="{9D8B030D-6E8A-4147-A177-3AD203B41FA5}">
                      <a16:colId xmlns:a16="http://schemas.microsoft.com/office/drawing/2014/main" val="3823303064"/>
                    </a:ext>
                  </a:extLst>
                </a:gridCol>
                <a:gridCol w="208280">
                  <a:extLst>
                    <a:ext uri="{9D8B030D-6E8A-4147-A177-3AD203B41FA5}">
                      <a16:colId xmlns:a16="http://schemas.microsoft.com/office/drawing/2014/main" val="4057395363"/>
                    </a:ext>
                  </a:extLst>
                </a:gridCol>
                <a:gridCol w="4015377">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nchor="ctr">
                    <a:lnB w="28575" cap="flat" cmpd="sng" algn="ctr">
                      <a:solidFill>
                        <a:srgbClr val="007698"/>
                      </a:solidFill>
                      <a:prstDash val="solid"/>
                      <a:round/>
                      <a:headEnd type="none" w="med" len="med"/>
                      <a:tailEnd type="none" w="med" len="med"/>
                    </a:lnB>
                  </a:tcPr>
                </a:tc>
                <a:tc>
                  <a:txBody>
                    <a:bodyPr/>
                    <a:lstStyle/>
                    <a:p>
                      <a:endParaRPr lang="en-US" sz="1800" dirty="0">
                        <a:solidFill>
                          <a:srgbClr val="007698"/>
                        </a:solidFill>
                      </a:endParaRPr>
                    </a:p>
                  </a:txBody>
                  <a:tcPr/>
                </a:tc>
                <a:tc>
                  <a:txBody>
                    <a:bodyPr/>
                    <a:lstStyle/>
                    <a:p>
                      <a:r>
                        <a:rPr lang="en-US" sz="1800" dirty="0">
                          <a:solidFill>
                            <a:srgbClr val="007698"/>
                          </a:solidFill>
                        </a:rPr>
                        <a:t>Proposed Action</a:t>
                      </a:r>
                      <a:endParaRPr lang="en-US" sz="1800" b="0" dirty="0">
                        <a:solidFill>
                          <a:srgbClr val="007698"/>
                        </a:solidFill>
                      </a:endParaRPr>
                    </a:p>
                  </a:txBody>
                  <a:tcPr anchor="ct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87079">
                <a:tc>
                  <a:txBody>
                    <a:bodyPr/>
                    <a:lstStyle/>
                    <a:p>
                      <a:pPr algn="r"/>
                      <a:r>
                        <a:rPr lang="en-US" sz="1300" dirty="0"/>
                        <a:t>Anticipated total amount of rodenticide to be applied</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33g</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540519435"/>
                  </a:ext>
                </a:extLst>
              </a:tr>
              <a:tr h="361990">
                <a:tc>
                  <a:txBody>
                    <a:bodyPr/>
                    <a:lstStyle/>
                    <a:p>
                      <a:pPr algn="r"/>
                      <a:r>
                        <a:rPr lang="en-US" sz="1300" dirty="0"/>
                        <a:t>Anticipated hours of flight time required for aerial bait application actions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About 11 hours (~5.5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302930948"/>
                  </a:ext>
                </a:extLst>
              </a:tr>
              <a:tr h="299506">
                <a:tc>
                  <a:txBody>
                    <a:bodyPr/>
                    <a:lstStyle/>
                    <a:p>
                      <a:pPr algn="r"/>
                      <a:r>
                        <a:rPr lang="en-US" sz="1300" dirty="0"/>
                        <a:t>Total helicopter time over island for bait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About 6 hours (~3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216308075"/>
                  </a:ext>
                </a:extLst>
              </a:tr>
              <a:tr h="353200">
                <a:tc>
                  <a:txBody>
                    <a:bodyPr/>
                    <a:lstStyle/>
                    <a:p>
                      <a:pPr algn="r"/>
                      <a:r>
                        <a:rPr lang="en-US" sz="1300" dirty="0"/>
                        <a:t>Total operational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21 days (2 drops 10-21 days apart)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52493193"/>
                  </a:ext>
                </a:extLst>
              </a:tr>
              <a:tr h="353200">
                <a:tc>
                  <a:txBody>
                    <a:bodyPr/>
                    <a:lstStyle/>
                    <a:p>
                      <a:pPr algn="r"/>
                      <a:r>
                        <a:rPr lang="en-US" sz="1300" dirty="0"/>
                        <a:t>Projected bait availability and palatability to gulls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929158144"/>
                  </a:ext>
                </a:extLst>
              </a:tr>
              <a:tr h="353200">
                <a:tc>
                  <a:txBody>
                    <a:bodyPr/>
                    <a:lstStyle/>
                    <a:p>
                      <a:pPr algn="r"/>
                      <a:r>
                        <a:rPr lang="en-US" sz="1300" dirty="0"/>
                        <a:t>Anticipated hours of flight time required for gull hazing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70 hours (2 hours daily for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99312450"/>
                  </a:ext>
                </a:extLst>
              </a:tr>
              <a:tr h="353200">
                <a:tc>
                  <a:txBody>
                    <a:bodyPr/>
                    <a:lstStyle/>
                    <a:p>
                      <a:pPr algn="r"/>
                      <a:r>
                        <a:rPr lang="en-US" sz="1300" dirty="0"/>
                        <a:t>Actions to minimize risk to nontarget species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Timing of operation, gull hazing, raptor capture, salamander capture, carcass removal, use of bait stations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166604791"/>
                  </a:ext>
                </a:extLst>
              </a:tr>
              <a:tr h="353200">
                <a:tc>
                  <a:txBody>
                    <a:bodyPr/>
                    <a:lstStyle/>
                    <a:p>
                      <a:pPr algn="r"/>
                      <a:r>
                        <a:rPr lang="en-US" sz="1300" dirty="0"/>
                        <a:t>Actions to minimize bait drift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r>
                        <a:rPr lang="en-US" sz="1300" dirty="0"/>
                        <a:t>Baiting of areas above MHWS only, flying only in wind speeds of less than 30 kts, use of deflector and dribble buckets </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2914327568"/>
                  </a:ext>
                </a:extLst>
              </a:tr>
            </a:tbl>
          </a:graphicData>
        </a:graphic>
      </p:graphicFrame>
      <p:sp>
        <p:nvSpPr>
          <p:cNvPr id="13" name="Text Placeholder 8">
            <a:extLst>
              <a:ext uri="{FF2B5EF4-FFF2-40B4-BE49-F238E27FC236}">
                <a16:creationId xmlns:a16="http://schemas.microsoft.com/office/drawing/2014/main" id="{74CEFB9E-A57E-40CE-8932-442FB15DA7BB}"/>
              </a:ext>
            </a:extLst>
          </p:cNvPr>
          <p:cNvSpPr>
            <a:spLocks noGrp="1"/>
          </p:cNvSpPr>
          <p:nvPr>
            <p:ph type="body" sz="quarter" idx="13"/>
          </p:nvPr>
        </p:nvSpPr>
        <p:spPr>
          <a:xfrm>
            <a:off x="303945" y="558484"/>
            <a:ext cx="2630844" cy="2785607"/>
          </a:xfrm>
        </p:spPr>
        <p:txBody>
          <a:bodyPr>
            <a:normAutofit/>
          </a:bodyPr>
          <a:lstStyle/>
          <a:p>
            <a:r>
              <a:rPr lang="en-US" dirty="0"/>
              <a:t>Operational Details</a:t>
            </a:r>
          </a:p>
          <a:p>
            <a:r>
              <a:rPr lang="en-US" sz="2000" dirty="0"/>
              <a:t>(continued)</a:t>
            </a:r>
          </a:p>
        </p:txBody>
      </p:sp>
      <p:sp>
        <p:nvSpPr>
          <p:cNvPr id="8" name="Rectangle 7">
            <a:extLst>
              <a:ext uri="{FF2B5EF4-FFF2-40B4-BE49-F238E27FC236}">
                <a16:creationId xmlns:a16="http://schemas.microsoft.com/office/drawing/2014/main" id="{91C31240-BD1A-481A-80D2-E4352B27178D}"/>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1956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hair, table&#10;&#10;Description automatically generated">
            <a:extLst>
              <a:ext uri="{FF2B5EF4-FFF2-40B4-BE49-F238E27FC236}">
                <a16:creationId xmlns:a16="http://schemas.microsoft.com/office/drawing/2014/main" id="{56CC8B91-7F47-4AC0-A2B7-D90EBA667B39}"/>
              </a:ext>
            </a:extLst>
          </p:cNvPr>
          <p:cNvPicPr>
            <a:picLocks noChangeAspect="1"/>
          </p:cNvPicPr>
          <p:nvPr/>
        </p:nvPicPr>
        <p:blipFill rotWithShape="1">
          <a:blip r:embed="rId3" cstate="print">
            <a:alphaModFix amt="19000"/>
            <a:extLst>
              <a:ext uri="{28A0092B-C50C-407E-A947-70E740481C1C}">
                <a14:useLocalDpi xmlns:a14="http://schemas.microsoft.com/office/drawing/2010/main" val="0"/>
              </a:ext>
            </a:extLst>
          </a:blip>
          <a:srcRect l="28836" r="1"/>
          <a:stretch/>
        </p:blipFill>
        <p:spPr>
          <a:xfrm>
            <a:off x="3100250" y="0"/>
            <a:ext cx="4873307" cy="6857999"/>
          </a:xfrm>
          <a:prstGeom prst="rect">
            <a:avLst/>
          </a:prstGeom>
        </p:spPr>
      </p:pic>
      <p:sp>
        <p:nvSpPr>
          <p:cNvPr id="2" name="Rectangle 1"/>
          <p:cNvSpPr/>
          <p:nvPr/>
        </p:nvSpPr>
        <p:spPr>
          <a:xfrm>
            <a:off x="6914603" y="1276372"/>
            <a:ext cx="4641669" cy="4739759"/>
          </a:xfrm>
          <a:prstGeom prst="rect">
            <a:avLst/>
          </a:prstGeom>
        </p:spPr>
        <p:txBody>
          <a:bodyPr wrap="square">
            <a:spAutoFit/>
          </a:bodyPr>
          <a:lstStyle/>
          <a:p>
            <a:pPr marL="285750" indent="-285750">
              <a:spcAft>
                <a:spcPts val="1200"/>
              </a:spcAft>
              <a:buClr>
                <a:srgbClr val="007698"/>
              </a:buClr>
              <a:buFont typeface="Arial" panose="020B0604020202020204" pitchFamily="34" charset="0"/>
              <a:buChar char="•"/>
            </a:pPr>
            <a:r>
              <a:rPr lang="en-US" dirty="0">
                <a:solidFill>
                  <a:srgbClr val="000000"/>
                </a:solidFill>
              </a:rPr>
              <a:t>Purchasing bait and materials</a:t>
            </a:r>
          </a:p>
          <a:p>
            <a:pPr marL="285750" indent="-285750">
              <a:spcAft>
                <a:spcPts val="1200"/>
              </a:spcAft>
              <a:buClr>
                <a:srgbClr val="007698"/>
              </a:buClr>
              <a:buFont typeface="Arial" panose="020B0604020202020204" pitchFamily="34" charset="0"/>
              <a:buChar char="•"/>
            </a:pPr>
            <a:r>
              <a:rPr lang="en-US" dirty="0">
                <a:solidFill>
                  <a:srgbClr val="000000"/>
                </a:solidFill>
              </a:rPr>
              <a:t>Preparing contracts/agreements for all operational aspects, including appropriate helicopter support, aviculturist, and veterinarian</a:t>
            </a:r>
          </a:p>
          <a:p>
            <a:pPr marL="285750" indent="-285750">
              <a:spcAft>
                <a:spcPts val="1200"/>
              </a:spcAft>
              <a:buClr>
                <a:srgbClr val="007698"/>
              </a:buClr>
              <a:buFont typeface="Arial" panose="020B0604020202020204" pitchFamily="34" charset="0"/>
              <a:buChar char="•"/>
            </a:pPr>
            <a:r>
              <a:rPr lang="en-US" dirty="0">
                <a:solidFill>
                  <a:srgbClr val="000000"/>
                </a:solidFill>
              </a:rPr>
              <a:t>Constructing aviaries (e.g., burrowing owl, peregrine falcon) and on-island capture-and-hold trials</a:t>
            </a:r>
          </a:p>
          <a:p>
            <a:pPr marL="285750" indent="-285750">
              <a:spcAft>
                <a:spcPts val="1200"/>
              </a:spcAft>
              <a:buClr>
                <a:srgbClr val="007698"/>
              </a:buClr>
              <a:buFont typeface="Arial" panose="020B0604020202020204" pitchFamily="34" charset="0"/>
              <a:buChar char="•"/>
            </a:pPr>
            <a:r>
              <a:rPr lang="en-US" dirty="0">
                <a:solidFill>
                  <a:srgbClr val="000000"/>
                </a:solidFill>
              </a:rPr>
              <a:t>Mapping helicopter lines</a:t>
            </a:r>
          </a:p>
          <a:p>
            <a:pPr marL="285750" indent="-285750">
              <a:spcAft>
                <a:spcPts val="1200"/>
              </a:spcAft>
              <a:buClr>
                <a:srgbClr val="007698"/>
              </a:buClr>
              <a:buFont typeface="Arial" panose="020B0604020202020204" pitchFamily="34" charset="0"/>
              <a:buChar char="•"/>
            </a:pPr>
            <a:r>
              <a:rPr lang="en-US" dirty="0">
                <a:solidFill>
                  <a:srgbClr val="000000"/>
                </a:solidFill>
              </a:rPr>
              <a:t>Improving island biosecurity quarantine procedures</a:t>
            </a:r>
          </a:p>
          <a:p>
            <a:pPr marL="285750" indent="-285750">
              <a:spcAft>
                <a:spcPts val="1200"/>
              </a:spcAft>
              <a:buClr>
                <a:srgbClr val="007698"/>
              </a:buClr>
              <a:buFont typeface="Arial" panose="020B0604020202020204" pitchFamily="34" charset="0"/>
              <a:buChar char="•"/>
            </a:pPr>
            <a:r>
              <a:rPr lang="en-US" dirty="0">
                <a:solidFill>
                  <a:srgbClr val="000000"/>
                </a:solidFill>
              </a:rPr>
              <a:t>Establishing all pre- and post-application monitoring program protocols</a:t>
            </a:r>
            <a:endParaRPr lang="en-US" dirty="0"/>
          </a:p>
        </p:txBody>
      </p:sp>
      <p:sp>
        <p:nvSpPr>
          <p:cNvPr id="6" name="Content Placeholder 5">
            <a:extLst>
              <a:ext uri="{FF2B5EF4-FFF2-40B4-BE49-F238E27FC236}">
                <a16:creationId xmlns:a16="http://schemas.microsoft.com/office/drawing/2014/main" id="{BA7FE95E-8541-45F4-9033-2C1170B20064}"/>
              </a:ext>
            </a:extLst>
          </p:cNvPr>
          <p:cNvSpPr>
            <a:spLocks noGrp="1"/>
          </p:cNvSpPr>
          <p:nvPr>
            <p:ph idx="1"/>
          </p:nvPr>
        </p:nvSpPr>
        <p:spPr>
          <a:xfrm>
            <a:off x="6439987" y="393937"/>
            <a:ext cx="5590903" cy="799138"/>
          </a:xfrm>
        </p:spPr>
        <p:txBody>
          <a:bodyPr/>
          <a:lstStyle/>
          <a:p>
            <a:r>
              <a:rPr lang="en-US" dirty="0">
                <a:solidFill>
                  <a:srgbClr val="007698"/>
                </a:solidFill>
                <a:latin typeface="+mn-lt"/>
              </a:rPr>
              <a:t>Operational activities must be completed before bait application</a:t>
            </a:r>
          </a:p>
        </p:txBody>
      </p:sp>
      <p:sp>
        <p:nvSpPr>
          <p:cNvPr id="7" name="Text Placeholder 6">
            <a:extLst>
              <a:ext uri="{FF2B5EF4-FFF2-40B4-BE49-F238E27FC236}">
                <a16:creationId xmlns:a16="http://schemas.microsoft.com/office/drawing/2014/main" id="{5879E5EA-BEFF-41EB-8C94-176F470544CC}"/>
              </a:ext>
            </a:extLst>
          </p:cNvPr>
          <p:cNvSpPr>
            <a:spLocks noGrp="1"/>
          </p:cNvSpPr>
          <p:nvPr>
            <p:ph type="body" sz="quarter" idx="13"/>
          </p:nvPr>
        </p:nvSpPr>
        <p:spPr>
          <a:xfrm>
            <a:off x="303945" y="558484"/>
            <a:ext cx="2604718" cy="1836373"/>
          </a:xfrm>
        </p:spPr>
        <p:txBody>
          <a:bodyPr>
            <a:normAutofit/>
          </a:bodyPr>
          <a:lstStyle/>
          <a:p>
            <a:r>
              <a:rPr lang="en-US" dirty="0"/>
              <a:t>Pre-Application Activities</a:t>
            </a:r>
          </a:p>
          <a:p>
            <a:endParaRPr lang="en-US" dirty="0"/>
          </a:p>
        </p:txBody>
      </p:sp>
      <p:sp>
        <p:nvSpPr>
          <p:cNvPr id="10" name="Rectangle 9">
            <a:extLst>
              <a:ext uri="{FF2B5EF4-FFF2-40B4-BE49-F238E27FC236}">
                <a16:creationId xmlns:a16="http://schemas.microsoft.com/office/drawing/2014/main" id="{FC948078-A0F0-4F19-818E-D8EF584DDD5C}"/>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2384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Incident Command Structure</a:t>
            </a:r>
          </a:p>
        </p:txBody>
      </p:sp>
    </p:spTree>
    <p:extLst>
      <p:ext uri="{BB962C8B-B14F-4D97-AF65-F5344CB8AC3E}">
        <p14:creationId xmlns:p14="http://schemas.microsoft.com/office/powerpoint/2010/main" val="11292917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island ecology</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81E5525-FF34-479E-AC0C-982CF96C00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a:extLst>
              <a:ext uri="{FF2B5EF4-FFF2-40B4-BE49-F238E27FC236}">
                <a16:creationId xmlns:a16="http://schemas.microsoft.com/office/drawing/2014/main" id="{5F97B29A-F609-4975-A4F9-FDDAA0905434}"/>
              </a:ext>
            </a:extLst>
          </p:cNvPr>
          <p:cNvPicPr>
            <a:picLocks noChangeAspect="1"/>
          </p:cNvPicPr>
          <p:nvPr/>
        </p:nvPicPr>
        <p:blipFill rotWithShape="1">
          <a:blip r:embed="rId3"/>
          <a:srcRect l="7914" r="11035"/>
          <a:stretch/>
        </p:blipFill>
        <p:spPr>
          <a:xfrm>
            <a:off x="5498517" y="4094219"/>
            <a:ext cx="2186311" cy="2011680"/>
          </a:xfrm>
          <a:prstGeom prst="rect">
            <a:avLst/>
          </a:prstGeom>
          <a:ln w="25400">
            <a:solidFill>
              <a:schemeClr val="bg1">
                <a:lumMod val="95000"/>
              </a:schemeClr>
            </a:solidFill>
          </a:ln>
        </p:spPr>
      </p:pic>
      <p:pic>
        <p:nvPicPr>
          <p:cNvPr id="6149" name="Picture 5" descr="Rhinoceros Auklet SE Farallon Island 06-30-08 780"/>
          <p:cNvPicPr>
            <a:picLocks noChangeAspect="1" noChangeArrowheads="1"/>
          </p:cNvPicPr>
          <p:nvPr/>
        </p:nvPicPr>
        <p:blipFill>
          <a:blip r:embed="rId4" cstate="screen"/>
          <a:srcRect/>
          <a:stretch>
            <a:fillRect/>
          </a:stretch>
        </p:blipFill>
        <p:spPr bwMode="auto">
          <a:xfrm>
            <a:off x="7704926" y="4093525"/>
            <a:ext cx="2186573" cy="2012375"/>
          </a:xfrm>
          <a:prstGeom prst="rect">
            <a:avLst/>
          </a:prstGeom>
          <a:ln w="25400">
            <a:solidFill>
              <a:schemeClr val="bg1">
                <a:lumMod val="95000"/>
              </a:schemeClr>
            </a:solidFill>
          </a:ln>
          <a:effectLst/>
        </p:spPr>
      </p:pic>
      <p:pic>
        <p:nvPicPr>
          <p:cNvPr id="6150" name="Picture 4" descr="Cassin's Auklet SE Farallon Island 06-30-08 765"/>
          <p:cNvPicPr>
            <a:picLocks noChangeAspect="1" noChangeArrowheads="1"/>
          </p:cNvPicPr>
          <p:nvPr/>
        </p:nvPicPr>
        <p:blipFill rotWithShape="1">
          <a:blip r:embed="rId5" cstate="screen"/>
          <a:srcRect t="4170" r="76"/>
          <a:stretch/>
        </p:blipFill>
        <p:spPr bwMode="auto">
          <a:xfrm>
            <a:off x="9887778" y="4093524"/>
            <a:ext cx="2304222" cy="2012376"/>
          </a:xfrm>
          <a:prstGeom prst="rect">
            <a:avLst/>
          </a:prstGeom>
          <a:ln w="25400">
            <a:solidFill>
              <a:schemeClr val="bg1">
                <a:lumMod val="95000"/>
              </a:schemeClr>
            </a:solidFill>
          </a:ln>
          <a:effectLst/>
        </p:spPr>
      </p:pic>
      <p:pic>
        <p:nvPicPr>
          <p:cNvPr id="6154" name="Picture 5" descr="IMG_7809"/>
          <p:cNvPicPr>
            <a:picLocks noChangeAspect="1" noChangeArrowheads="1"/>
          </p:cNvPicPr>
          <p:nvPr/>
        </p:nvPicPr>
        <p:blipFill rotWithShape="1">
          <a:blip r:embed="rId6" cstate="screen"/>
          <a:srcRect l="185" t="6867" r="-185" b="1425"/>
          <a:stretch/>
        </p:blipFill>
        <p:spPr bwMode="auto">
          <a:xfrm>
            <a:off x="5486773" y="2096370"/>
            <a:ext cx="2209226" cy="1981199"/>
          </a:xfrm>
          <a:prstGeom prst="rect">
            <a:avLst/>
          </a:prstGeom>
          <a:ln w="25400">
            <a:solidFill>
              <a:schemeClr val="bg1">
                <a:lumMod val="95000"/>
              </a:schemeClr>
            </a:solidFill>
          </a:ln>
          <a:effectLst/>
        </p:spPr>
      </p:pic>
      <p:pic>
        <p:nvPicPr>
          <p:cNvPr id="44040" name="Picture 8" descr="wegu copy"/>
          <p:cNvPicPr>
            <a:picLocks noChangeAspect="1" noChangeArrowheads="1"/>
          </p:cNvPicPr>
          <p:nvPr/>
        </p:nvPicPr>
        <p:blipFill rotWithShape="1">
          <a:blip r:embed="rId7" cstate="screen"/>
          <a:srcRect b="12546"/>
          <a:stretch/>
        </p:blipFill>
        <p:spPr bwMode="auto">
          <a:xfrm>
            <a:off x="7695999" y="2096369"/>
            <a:ext cx="2210374" cy="1981200"/>
          </a:xfrm>
          <a:prstGeom prst="rect">
            <a:avLst/>
          </a:prstGeom>
          <a:ln w="25400">
            <a:solidFill>
              <a:schemeClr val="bg1">
                <a:lumMod val="95000"/>
              </a:schemeClr>
            </a:solidFill>
          </a:ln>
          <a:effectLst/>
        </p:spPr>
      </p:pic>
      <p:pic>
        <p:nvPicPr>
          <p:cNvPr id="6152" name="Picture 4" descr="Brandt's Cormorant SE Farallon Island 06-22-08 159"/>
          <p:cNvPicPr>
            <a:picLocks noChangeAspect="1" noChangeArrowheads="1"/>
          </p:cNvPicPr>
          <p:nvPr/>
        </p:nvPicPr>
        <p:blipFill rotWithShape="1">
          <a:blip r:embed="rId8" cstate="screen"/>
          <a:srcRect l="7971" r="3360"/>
          <a:stretch/>
        </p:blipFill>
        <p:spPr bwMode="auto">
          <a:xfrm>
            <a:off x="3144487" y="2096370"/>
            <a:ext cx="2342287" cy="1981199"/>
          </a:xfrm>
          <a:prstGeom prst="rect">
            <a:avLst/>
          </a:prstGeom>
          <a:ln w="25400">
            <a:solidFill>
              <a:schemeClr val="bg1">
                <a:lumMod val="95000"/>
              </a:schemeClr>
            </a:solidFill>
          </a:ln>
          <a:effectLst/>
        </p:spPr>
      </p:pic>
      <p:pic>
        <p:nvPicPr>
          <p:cNvPr id="6153" name="Picture 4" descr="IMG_3267"/>
          <p:cNvPicPr>
            <a:picLocks noChangeAspect="1" noChangeArrowheads="1"/>
          </p:cNvPicPr>
          <p:nvPr/>
        </p:nvPicPr>
        <p:blipFill rotWithShape="1">
          <a:blip r:embed="rId9" cstate="screen"/>
          <a:srcRect l="162" t="61" r="-160" b="2015"/>
          <a:stretch/>
        </p:blipFill>
        <p:spPr bwMode="auto">
          <a:xfrm>
            <a:off x="9891498" y="2096369"/>
            <a:ext cx="2300502" cy="1981200"/>
          </a:xfrm>
          <a:prstGeom prst="rect">
            <a:avLst/>
          </a:prstGeom>
          <a:ln w="25400">
            <a:solidFill>
              <a:schemeClr val="bg1">
                <a:lumMod val="95000"/>
              </a:schemeClr>
            </a:solidFill>
          </a:ln>
          <a:effectLst/>
        </p:spPr>
      </p:pic>
      <p:sp>
        <p:nvSpPr>
          <p:cNvPr id="6148" name="TextBox 3"/>
          <p:cNvSpPr txBox="1">
            <a:spLocks noChangeArrowheads="1"/>
          </p:cNvSpPr>
          <p:nvPr/>
        </p:nvSpPr>
        <p:spPr bwMode="auto">
          <a:xfrm>
            <a:off x="3283993" y="534297"/>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sp>
        <p:nvSpPr>
          <p:cNvPr id="6155" name="TextBox 4"/>
          <p:cNvSpPr txBox="1">
            <a:spLocks noChangeArrowheads="1"/>
          </p:cNvSpPr>
          <p:nvPr/>
        </p:nvSpPr>
        <p:spPr bwMode="auto">
          <a:xfrm>
            <a:off x="3295007"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6156" name="TextBox 22"/>
          <p:cNvSpPr txBox="1">
            <a:spLocks noChangeArrowheads="1"/>
          </p:cNvSpPr>
          <p:nvPr/>
        </p:nvSpPr>
        <p:spPr bwMode="auto">
          <a:xfrm>
            <a:off x="5486773"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6157" name="TextBox 23"/>
          <p:cNvSpPr txBox="1">
            <a:spLocks noChangeArrowheads="1"/>
          </p:cNvSpPr>
          <p:nvPr/>
        </p:nvSpPr>
        <p:spPr bwMode="auto">
          <a:xfrm>
            <a:off x="7708318"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6158" name="TextBox 24"/>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6159" name="TextBox 25"/>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6160" name="TextBox 26"/>
          <p:cNvSpPr txBox="1">
            <a:spLocks noChangeArrowheads="1"/>
          </p:cNvSpPr>
          <p:nvPr/>
        </p:nvSpPr>
        <p:spPr bwMode="auto">
          <a:xfrm>
            <a:off x="9906373"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6161" name="TextBox 27"/>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6162" name="TextBox 28"/>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sp>
        <p:nvSpPr>
          <p:cNvPr id="8" name="Content Placeholder 7">
            <a:extLst>
              <a:ext uri="{FF2B5EF4-FFF2-40B4-BE49-F238E27FC236}">
                <a16:creationId xmlns:a16="http://schemas.microsoft.com/office/drawing/2014/main" id="{EF0277FE-F355-4A19-826A-2CE52ABABE12}"/>
              </a:ext>
            </a:extLst>
          </p:cNvPr>
          <p:cNvSpPr>
            <a:spLocks noGrp="1"/>
          </p:cNvSpPr>
          <p:nvPr>
            <p:ph idx="1"/>
          </p:nvPr>
        </p:nvSpPr>
        <p:spPr>
          <a:xfrm>
            <a:off x="303945" y="786787"/>
            <a:ext cx="2596562" cy="5284425"/>
          </a:xfrm>
        </p:spPr>
        <p:txBody>
          <a:bodyPr>
            <a:normAutofit/>
          </a:bodyPr>
          <a:lstStyle/>
          <a:p>
            <a:pPr>
              <a:lnSpc>
                <a:spcPct val="110000"/>
              </a:lnSpc>
              <a:spcBef>
                <a:spcPts val="1200"/>
              </a:spcBef>
            </a:pPr>
            <a:r>
              <a:rPr lang="en-US" sz="2000" kern="0" dirty="0"/>
              <a:t>Farallon Island Seabirds</a:t>
            </a:r>
          </a:p>
          <a:p>
            <a:pPr lvl="1">
              <a:lnSpc>
                <a:spcPct val="110000"/>
              </a:lnSpc>
            </a:pPr>
            <a:r>
              <a:rPr lang="en-US" sz="1600" kern="0" dirty="0"/>
              <a:t>World’s largest colonies of ashy storm-petrel, Brandt’s cormorant, and western gull</a:t>
            </a:r>
          </a:p>
          <a:p>
            <a:pPr lvl="1">
              <a:lnSpc>
                <a:spcPct val="110000"/>
              </a:lnSpc>
            </a:pPr>
            <a:r>
              <a:rPr lang="en-US" sz="1600" kern="0" dirty="0"/>
              <a:t>Numbers of breeding seabirds are only about 1/3 of what they were before human impacts</a:t>
            </a:r>
          </a:p>
          <a:p>
            <a:pPr lvl="1">
              <a:lnSpc>
                <a:spcPct val="110000"/>
              </a:lnSpc>
            </a:pPr>
            <a:r>
              <a:rPr lang="en-US" sz="1600" kern="0" dirty="0"/>
              <a:t>One of the foremost natural laboratories for monitoring changes in the North Pacific Ocean ecosystem</a:t>
            </a:r>
          </a:p>
        </p:txBody>
      </p:sp>
      <p:pic>
        <p:nvPicPr>
          <p:cNvPr id="29" name="Picture 5" descr="DSCN2538">
            <a:extLst>
              <a:ext uri="{FF2B5EF4-FFF2-40B4-BE49-F238E27FC236}">
                <a16:creationId xmlns:a16="http://schemas.microsoft.com/office/drawing/2014/main" id="{AA0E08A1-E2ED-4A96-B769-58B0DC32281E}"/>
              </a:ext>
            </a:extLst>
          </p:cNvPr>
          <p:cNvPicPr>
            <a:picLocks noChangeAspect="1" noChangeArrowheads="1"/>
          </p:cNvPicPr>
          <p:nvPr/>
        </p:nvPicPr>
        <p:blipFill rotWithShape="1">
          <a:blip r:embed="rId10" cstate="screen"/>
          <a:srcRect l="852" t="10488" r="-249" b="10488"/>
          <a:stretch/>
        </p:blipFill>
        <p:spPr>
          <a:xfrm>
            <a:off x="3144487" y="4093526"/>
            <a:ext cx="2343981" cy="2012373"/>
          </a:xfrm>
          <a:prstGeom prst="rect">
            <a:avLst/>
          </a:prstGeom>
          <a:ln w="25400">
            <a:solidFill>
              <a:schemeClr val="bg1">
                <a:lumMod val="95000"/>
              </a:schemeClr>
            </a:solidFill>
          </a:ln>
          <a:effectLst/>
        </p:spPr>
      </p:pic>
      <p:sp>
        <p:nvSpPr>
          <p:cNvPr id="26" name="Rectangle 25">
            <a:extLst>
              <a:ext uri="{FF2B5EF4-FFF2-40B4-BE49-F238E27FC236}">
                <a16:creationId xmlns:a16="http://schemas.microsoft.com/office/drawing/2014/main" id="{5CEDC68A-C219-4FF5-8901-0CC36288E82C}"/>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4786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1EDBE5-8470-449F-A896-B2A745EE527F}"/>
              </a:ext>
            </a:extLst>
          </p:cNvPr>
          <p:cNvSpPr/>
          <p:nvPr/>
        </p:nvSpPr>
        <p:spPr>
          <a:xfrm>
            <a:off x="3126505" y="3935755"/>
            <a:ext cx="9065494" cy="29222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D47CD2F-4E5F-4E8E-B81A-12DF61A418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944" t="20774" r="24514" b="27781"/>
          <a:stretch/>
        </p:blipFill>
        <p:spPr>
          <a:xfrm>
            <a:off x="6459289" y="4152609"/>
            <a:ext cx="3860502" cy="2377440"/>
          </a:xfrm>
          <a:prstGeom prst="rect">
            <a:avLst/>
          </a:prstGeom>
        </p:spPr>
      </p:pic>
      <p:pic>
        <p:nvPicPr>
          <p:cNvPr id="18" name="Picture 17">
            <a:extLst>
              <a:ext uri="{FF2B5EF4-FFF2-40B4-BE49-F238E27FC236}">
                <a16:creationId xmlns:a16="http://schemas.microsoft.com/office/drawing/2014/main" id="{34144FF3-B0DF-4202-A392-FCA79AD11008}"/>
              </a:ext>
            </a:extLst>
          </p:cNvPr>
          <p:cNvPicPr>
            <a:picLocks noChangeAspect="1"/>
          </p:cNvPicPr>
          <p:nvPr/>
        </p:nvPicPr>
        <p:blipFill rotWithShape="1">
          <a:blip r:embed="rId4"/>
          <a:srcRect r="8904"/>
          <a:stretch/>
        </p:blipFill>
        <p:spPr>
          <a:xfrm>
            <a:off x="8945679" y="4154868"/>
            <a:ext cx="3246321" cy="2377440"/>
          </a:xfrm>
          <a:prstGeom prst="rect">
            <a:avLst/>
          </a:prstGeom>
          <a:ln w="25400">
            <a:solidFill>
              <a:schemeClr val="bg2"/>
            </a:solidFill>
          </a:ln>
        </p:spPr>
      </p:pic>
      <p:pic>
        <p:nvPicPr>
          <p:cNvPr id="19" name="Picture 18">
            <a:extLst>
              <a:ext uri="{FF2B5EF4-FFF2-40B4-BE49-F238E27FC236}">
                <a16:creationId xmlns:a16="http://schemas.microsoft.com/office/drawing/2014/main" id="{7D8FFA71-FCCE-4102-ABEE-DDCF05821C3B}"/>
              </a:ext>
            </a:extLst>
          </p:cNvPr>
          <p:cNvPicPr>
            <a:picLocks noChangeAspect="1"/>
          </p:cNvPicPr>
          <p:nvPr/>
        </p:nvPicPr>
        <p:blipFill rotWithShape="1">
          <a:blip r:embed="rId5">
            <a:lum bright="21000"/>
          </a:blip>
          <a:srcRect l="880" t="2495" r="5503" b="2404"/>
          <a:stretch/>
        </p:blipFill>
        <p:spPr>
          <a:xfrm>
            <a:off x="3126505" y="4154868"/>
            <a:ext cx="3289685" cy="2375180"/>
          </a:xfrm>
          <a:prstGeom prst="rect">
            <a:avLst/>
          </a:prstGeom>
          <a:ln w="25400">
            <a:solidFill>
              <a:schemeClr val="bg2"/>
            </a:solidFill>
          </a:ln>
        </p:spPr>
      </p:pic>
      <p:pic>
        <p:nvPicPr>
          <p:cNvPr id="17" name="Picture 16">
            <a:extLst>
              <a:ext uri="{FF2B5EF4-FFF2-40B4-BE49-F238E27FC236}">
                <a16:creationId xmlns:a16="http://schemas.microsoft.com/office/drawing/2014/main" id="{1661D6A8-1950-458F-9999-4CA3048001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0843914">
            <a:off x="5296330" y="3712899"/>
            <a:ext cx="2863410" cy="2362313"/>
          </a:xfrm>
          <a:prstGeom prst="rect">
            <a:avLst/>
          </a:prstGeom>
          <a:ln w="25400">
            <a:noFill/>
          </a:ln>
        </p:spPr>
      </p:pic>
      <p:sp>
        <p:nvSpPr>
          <p:cNvPr id="21" name="Rectangle 20">
            <a:extLst>
              <a:ext uri="{FF2B5EF4-FFF2-40B4-BE49-F238E27FC236}">
                <a16:creationId xmlns:a16="http://schemas.microsoft.com/office/drawing/2014/main" id="{69F2ACB6-DB00-4358-B62D-1F022A575CB8}"/>
              </a:ext>
            </a:extLst>
          </p:cNvPr>
          <p:cNvSpPr/>
          <p:nvPr/>
        </p:nvSpPr>
        <p:spPr>
          <a:xfrm>
            <a:off x="3232344" y="5996720"/>
            <a:ext cx="3226945" cy="464409"/>
          </a:xfrm>
          <a:prstGeom prst="rect">
            <a:avLst/>
          </a:prstGeom>
        </p:spPr>
        <p:txBody>
          <a:bodyPr wrap="square">
            <a:spAutoFit/>
          </a:bodyPr>
          <a:lstStyle/>
          <a:p>
            <a:r>
              <a:rPr lang="en-US" sz="1200" dirty="0">
                <a:solidFill>
                  <a:schemeClr val="bg1"/>
                </a:solidFill>
                <a:latin typeface="Century Gothic" panose="020B0502020202020204" pitchFamily="34" charset="0"/>
              </a:rPr>
              <a:t>Laser used to haze roosting gulls from Sugarloaf at dusk</a:t>
            </a:r>
          </a:p>
        </p:txBody>
      </p:sp>
      <p:graphicFrame>
        <p:nvGraphicFramePr>
          <p:cNvPr id="23" name="Table 22">
            <a:extLst>
              <a:ext uri="{FF2B5EF4-FFF2-40B4-BE49-F238E27FC236}">
                <a16:creationId xmlns:a16="http://schemas.microsoft.com/office/drawing/2014/main" id="{FFEFFE97-C2B9-4ABB-957E-D30F96633ED4}"/>
              </a:ext>
            </a:extLst>
          </p:cNvPr>
          <p:cNvGraphicFramePr>
            <a:graphicFrameLocks noGrp="1"/>
          </p:cNvGraphicFramePr>
          <p:nvPr>
            <p:extLst>
              <p:ext uri="{D42A27DB-BD31-4B8C-83A1-F6EECF244321}">
                <p14:modId xmlns:p14="http://schemas.microsoft.com/office/powerpoint/2010/main" val="355829836"/>
              </p:ext>
            </p:extLst>
          </p:nvPr>
        </p:nvGraphicFramePr>
        <p:xfrm>
          <a:off x="3648957" y="558484"/>
          <a:ext cx="8098971" cy="2785446"/>
        </p:xfrm>
        <a:graphic>
          <a:graphicData uri="http://schemas.openxmlformats.org/drawingml/2006/table">
            <a:tbl>
              <a:tblPr>
                <a:tableStyleId>{2D5ABB26-0587-4C30-8999-92F81FD0307C}</a:tableStyleId>
              </a:tblPr>
              <a:tblGrid>
                <a:gridCol w="2301073">
                  <a:extLst>
                    <a:ext uri="{9D8B030D-6E8A-4147-A177-3AD203B41FA5}">
                      <a16:colId xmlns:a16="http://schemas.microsoft.com/office/drawing/2014/main" val="2250625335"/>
                    </a:ext>
                  </a:extLst>
                </a:gridCol>
                <a:gridCol w="5797898">
                  <a:extLst>
                    <a:ext uri="{9D8B030D-6E8A-4147-A177-3AD203B41FA5}">
                      <a16:colId xmlns:a16="http://schemas.microsoft.com/office/drawing/2014/main" val="1529374465"/>
                    </a:ext>
                  </a:extLst>
                </a:gridCol>
              </a:tblGrid>
              <a:tr h="499446">
                <a:tc>
                  <a:txBody>
                    <a:bodyPr/>
                    <a:lstStyle/>
                    <a:p>
                      <a:pPr algn="l" fontAlgn="b"/>
                      <a:r>
                        <a:rPr lang="en-US" sz="1800" b="1" u="none" strike="noStrike" dirty="0">
                          <a:solidFill>
                            <a:srgbClr val="007698"/>
                          </a:solidFill>
                          <a:effectLst/>
                        </a:rPr>
                        <a:t>Treatment Type</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u="none" strike="noStrike" dirty="0">
                          <a:solidFill>
                            <a:srgbClr val="007698"/>
                          </a:solidFill>
                          <a:effectLst/>
                        </a:rPr>
                        <a:t>Product Examples</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7370171"/>
                  </a:ext>
                </a:extLst>
              </a:tr>
              <a:tr h="457200">
                <a:tc>
                  <a:txBody>
                    <a:bodyPr/>
                    <a:lstStyle/>
                    <a:p>
                      <a:pPr algn="l" fontAlgn="b"/>
                      <a:r>
                        <a:rPr lang="en-US" sz="1600" b="1" u="none" strike="noStrike" dirty="0">
                          <a:solidFill>
                            <a:srgbClr val="F1730C"/>
                          </a:solidFill>
                          <a:effectLst/>
                        </a:rPr>
                        <a:t>Biosonic</a:t>
                      </a:r>
                      <a:endParaRPr lang="en-US" sz="1600" b="1" i="0" u="none" strike="noStrike" dirty="0">
                        <a:solidFill>
                          <a:srgbClr val="F1730C"/>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bird distress calls; varying sound patterns</a:t>
                      </a:r>
                      <a:endParaRPr lang="en-US" sz="1600" b="0" i="0" u="none" strike="noStrike" dirty="0">
                        <a:solidFill>
                          <a:srgbClr val="000000"/>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818336854"/>
                  </a:ext>
                </a:extLst>
              </a:tr>
              <a:tr h="457200">
                <a:tc>
                  <a:txBody>
                    <a:bodyPr/>
                    <a:lstStyle/>
                    <a:p>
                      <a:pPr algn="l" fontAlgn="b"/>
                      <a:r>
                        <a:rPr lang="en-US" sz="1600" b="1" u="none" strike="noStrike" dirty="0">
                          <a:solidFill>
                            <a:srgbClr val="F1730C"/>
                          </a:solidFill>
                          <a:effectLst/>
                        </a:rPr>
                        <a:t>Pyrotechnic</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cracker shell, screamer rocket, cannon</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11325378"/>
                  </a:ext>
                </a:extLst>
              </a:tr>
              <a:tr h="457200">
                <a:tc>
                  <a:txBody>
                    <a:bodyPr/>
                    <a:lstStyle/>
                    <a:p>
                      <a:pPr algn="l" fontAlgn="b"/>
                      <a:r>
                        <a:rPr lang="en-US" sz="1600" b="1" u="none" strike="noStrike" dirty="0">
                          <a:solidFill>
                            <a:srgbClr val="F1730C"/>
                          </a:solidFill>
                          <a:effectLst/>
                        </a:rPr>
                        <a:t>Laser</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penlight laser, avian dissuader laser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2597533129"/>
                  </a:ext>
                </a:extLst>
              </a:tr>
              <a:tr h="457200">
                <a:tc>
                  <a:txBody>
                    <a:bodyPr/>
                    <a:lstStyle/>
                    <a:p>
                      <a:pPr algn="l" fontAlgn="b"/>
                      <a:r>
                        <a:rPr lang="en-US" sz="1600" b="1" u="none" strike="noStrike" dirty="0">
                          <a:solidFill>
                            <a:srgbClr val="F1730C"/>
                          </a:solidFill>
                          <a:effectLst/>
                        </a:rPr>
                        <a:t>Mechanical</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human, helicopter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939174355"/>
                  </a:ext>
                </a:extLst>
              </a:tr>
              <a:tr h="457200">
                <a:tc>
                  <a:txBody>
                    <a:bodyPr/>
                    <a:lstStyle/>
                    <a:p>
                      <a:pPr algn="l" fontAlgn="b"/>
                      <a:r>
                        <a:rPr lang="en-US" sz="1600" b="1" u="none" strike="noStrike" dirty="0">
                          <a:solidFill>
                            <a:srgbClr val="F1730C"/>
                          </a:solidFill>
                          <a:effectLst/>
                        </a:rPr>
                        <a:t>Passive visual cues</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tc>
                  <a:txBody>
                    <a:bodyPr/>
                    <a:lstStyle/>
                    <a:p>
                      <a:pPr algn="l" fontAlgn="b"/>
                      <a:r>
                        <a:rPr lang="en-US" sz="1600" u="none" strike="noStrike" dirty="0">
                          <a:effectLst/>
                        </a:rPr>
                        <a:t>gull effigy, owl decoy, mylar tape</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08218710"/>
                  </a:ext>
                </a:extLst>
              </a:tr>
            </a:tbl>
          </a:graphicData>
        </a:graphic>
      </p:graphicFrame>
      <p:sp>
        <p:nvSpPr>
          <p:cNvPr id="6" name="Text Placeholder 5">
            <a:extLst>
              <a:ext uri="{FF2B5EF4-FFF2-40B4-BE49-F238E27FC236}">
                <a16:creationId xmlns:a16="http://schemas.microsoft.com/office/drawing/2014/main" id="{443CAE89-4F67-4EED-ACBB-EE2B23379870}"/>
              </a:ext>
            </a:extLst>
          </p:cNvPr>
          <p:cNvSpPr>
            <a:spLocks noGrp="1"/>
          </p:cNvSpPr>
          <p:nvPr>
            <p:ph type="body" sz="quarter" idx="13"/>
          </p:nvPr>
        </p:nvSpPr>
        <p:spPr>
          <a:xfrm>
            <a:off x="303945" y="558484"/>
            <a:ext cx="2457005" cy="1400945"/>
          </a:xfrm>
        </p:spPr>
        <p:txBody>
          <a:bodyPr/>
          <a:lstStyle/>
          <a:p>
            <a:r>
              <a:rPr lang="en-US" dirty="0"/>
              <a:t>Tools for Gull Hazing</a:t>
            </a:r>
          </a:p>
        </p:txBody>
      </p:sp>
      <p:sp>
        <p:nvSpPr>
          <p:cNvPr id="12" name="Rectangle 11">
            <a:extLst>
              <a:ext uri="{FF2B5EF4-FFF2-40B4-BE49-F238E27FC236}">
                <a16:creationId xmlns:a16="http://schemas.microsoft.com/office/drawing/2014/main" id="{B4DEFE6F-4C3C-46BE-B720-CDA62C0BBA8A}"/>
              </a:ext>
            </a:extLst>
          </p:cNvPr>
          <p:cNvSpPr/>
          <p:nvPr/>
        </p:nvSpPr>
        <p:spPr>
          <a:xfrm>
            <a:off x="3043774"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65854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2">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447098"/>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Farallon Island.</a:t>
            </a: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1415" r="30456"/>
          <a:stretch/>
        </p:blipFill>
        <p:spPr bwMode="auto">
          <a:xfrm>
            <a:off x="3881378" y="0"/>
            <a:ext cx="8310622" cy="6858000"/>
          </a:xfrm>
          <a:prstGeom prst="rect">
            <a:avLst/>
          </a:prstGeom>
          <a:ln>
            <a:noFill/>
          </a:ln>
          <a:effectLst/>
        </p:spPr>
      </p:pic>
      <p:pic>
        <p:nvPicPr>
          <p:cNvPr id="7" name="Picture 6">
            <a:extLst>
              <a:ext uri="{FF2B5EF4-FFF2-40B4-BE49-F238E27FC236}">
                <a16:creationId xmlns:a16="http://schemas.microsoft.com/office/drawing/2014/main" id="{3B9251D6-946F-44FB-803C-84A4DFAED3E1}"/>
              </a:ext>
            </a:extLst>
          </p:cNvPr>
          <p:cNvPicPr>
            <a:picLocks noChangeAspect="1"/>
          </p:cNvPicPr>
          <p:nvPr/>
        </p:nvPicPr>
        <p:blipFill rotWithShape="1">
          <a:blip r:embed="rId4">
            <a:extLst>
              <a:ext uri="{28A0092B-C50C-407E-A947-70E740481C1C}">
                <a14:useLocalDpi xmlns:a14="http://schemas.microsoft.com/office/drawing/2010/main" val="0"/>
              </a:ext>
            </a:extLst>
          </a:blip>
          <a:srcRect l="15535" r="15430" b="7308"/>
          <a:stretch/>
        </p:blipFill>
        <p:spPr>
          <a:xfrm>
            <a:off x="-43045" y="1"/>
            <a:ext cx="3881379" cy="3429000"/>
          </a:xfrm>
          <a:prstGeom prst="rect">
            <a:avLst/>
          </a:prstGeom>
        </p:spPr>
      </p:pic>
      <p:sp>
        <p:nvSpPr>
          <p:cNvPr id="3" name="Content Placeholder 2">
            <a:extLst>
              <a:ext uri="{FF2B5EF4-FFF2-40B4-BE49-F238E27FC236}">
                <a16:creationId xmlns:a16="http://schemas.microsoft.com/office/drawing/2014/main" id="{FB8DB5A0-1984-42CD-94A0-959C9C6CABF1}"/>
              </a:ext>
            </a:extLst>
          </p:cNvPr>
          <p:cNvSpPr>
            <a:spLocks noGrp="1"/>
          </p:cNvSpPr>
          <p:nvPr>
            <p:ph idx="1"/>
          </p:nvPr>
        </p:nvSpPr>
        <p:spPr>
          <a:xfrm>
            <a:off x="303945" y="3884022"/>
            <a:ext cx="3187400" cy="1997825"/>
          </a:xfrm>
        </p:spPr>
        <p:txBody>
          <a:bodyPr/>
          <a:lstStyle/>
          <a:p>
            <a:r>
              <a:rPr lang="en-US" dirty="0"/>
              <a:t>Late Fall/Early Winter major gull roosting areas on Southeast Farallon Island</a:t>
            </a:r>
          </a:p>
        </p:txBody>
      </p:sp>
      <p:sp>
        <p:nvSpPr>
          <p:cNvPr id="8" name="Rectangle 7">
            <a:extLst>
              <a:ext uri="{FF2B5EF4-FFF2-40B4-BE49-F238E27FC236}">
                <a16:creationId xmlns:a16="http://schemas.microsoft.com/office/drawing/2014/main" id="{2251EA5F-F748-4988-BB7F-1AC344BA1493}"/>
              </a:ext>
            </a:extLst>
          </p:cNvPr>
          <p:cNvSpPr/>
          <p:nvPr/>
        </p:nvSpPr>
        <p:spPr>
          <a:xfrm>
            <a:off x="3777125" y="0"/>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10973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53</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Contingencies </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2"/>
            <a:ext cx="10863761" cy="901062"/>
          </a:xfrm>
        </p:spPr>
        <p:txBody>
          <a:bodyPr>
            <a:normAutofit/>
          </a:bodyPr>
          <a:lstStyle/>
          <a:p>
            <a:r>
              <a:rPr lang="en-US" sz="2000" dirty="0"/>
              <a:t>Identifying triggers and contingency responses to minimize impact on nontarget resources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2612" t="1979" r="29302" b="2569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91953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3" name="TextBox 2">
            <a:extLst>
              <a:ext uri="{FF2B5EF4-FFF2-40B4-BE49-F238E27FC236}">
                <a16:creationId xmlns:a16="http://schemas.microsoft.com/office/drawing/2014/main" id="{4A56D28E-B4A1-4EF1-AAE9-43414C618BC6}"/>
              </a:ext>
            </a:extLst>
          </p:cNvPr>
          <p:cNvSpPr txBox="1"/>
          <p:nvPr/>
        </p:nvSpPr>
        <p:spPr>
          <a:xfrm>
            <a:off x="3802944" y="1646507"/>
            <a:ext cx="8085111" cy="2077492"/>
          </a:xfrm>
          <a:prstGeom prst="rect">
            <a:avLst/>
          </a:prstGeom>
          <a:noFill/>
        </p:spPr>
        <p:txBody>
          <a:bodyPr wrap="square" rtlCol="0">
            <a:spAutoFit/>
          </a:bodyPr>
          <a:lstStyle/>
          <a:p>
            <a:pPr marL="365760" lvl="1" indent="-182880">
              <a:spcBef>
                <a:spcPts val="600"/>
              </a:spcBef>
              <a:buFont typeface="Arial" panose="020B0604020202020204" pitchFamily="34" charset="0"/>
              <a:buChar char="•"/>
            </a:pPr>
            <a:r>
              <a:rPr lang="en-US" sz="1600" dirty="0"/>
              <a:t>Identify potential deficiencies in gull hazing program.</a:t>
            </a:r>
          </a:p>
          <a:p>
            <a:pPr marL="365760" lvl="1" indent="-182880">
              <a:spcBef>
                <a:spcPts val="600"/>
              </a:spcBef>
              <a:buFont typeface="Arial" panose="020B0604020202020204" pitchFamily="34" charset="0"/>
              <a:buChar char="•"/>
            </a:pPr>
            <a:r>
              <a:rPr lang="en-US" sz="1600" dirty="0"/>
              <a:t>Respond to monitoring results indicating that significant impacts to a species’ population or exceedance of allowable take by permit seem likely to occur under current conditions.</a:t>
            </a:r>
          </a:p>
          <a:p>
            <a:pPr marL="365760" lvl="1" indent="-182880">
              <a:spcBef>
                <a:spcPts val="600"/>
              </a:spcBef>
              <a:buFont typeface="Arial" panose="020B0604020202020204" pitchFamily="34" charset="0"/>
              <a:buChar char="•"/>
            </a:pPr>
            <a:r>
              <a:rPr lang="en-US" sz="1600" dirty="0"/>
              <a:t>Follow Incident Command structure.</a:t>
            </a:r>
          </a:p>
          <a:p>
            <a:pPr marL="365760" lvl="1" indent="-182880">
              <a:spcBef>
                <a:spcPts val="600"/>
              </a:spcBef>
              <a:buFont typeface="Arial" panose="020B0604020202020204" pitchFamily="34" charset="0"/>
              <a:buChar char="•"/>
            </a:pPr>
            <a:r>
              <a:rPr lang="en-US" sz="1600" dirty="0"/>
              <a:t>Include list of action options.</a:t>
            </a:r>
          </a:p>
          <a:p>
            <a:endParaRPr lang="en-US" dirty="0"/>
          </a:p>
        </p:txBody>
      </p:sp>
      <p:sp>
        <p:nvSpPr>
          <p:cNvPr id="11" name="TextBox 10">
            <a:extLst>
              <a:ext uri="{FF2B5EF4-FFF2-40B4-BE49-F238E27FC236}">
                <a16:creationId xmlns:a16="http://schemas.microsoft.com/office/drawing/2014/main" id="{BBBB2C25-3337-482C-9A18-35F4D5999C05}"/>
              </a:ext>
            </a:extLst>
          </p:cNvPr>
          <p:cNvSpPr txBox="1"/>
          <p:nvPr/>
        </p:nvSpPr>
        <p:spPr>
          <a:xfrm>
            <a:off x="3636580" y="682703"/>
            <a:ext cx="8032906" cy="830997"/>
          </a:xfrm>
          <a:prstGeom prst="rect">
            <a:avLst/>
          </a:prstGeom>
          <a:noFill/>
          <a:ln>
            <a:noFill/>
          </a:ln>
        </p:spPr>
        <p:txBody>
          <a:bodyPr wrap="square" rtlCol="0">
            <a:spAutoFit/>
          </a:bodyPr>
          <a:lstStyle/>
          <a:p>
            <a:pPr>
              <a:spcBef>
                <a:spcPts val="600"/>
              </a:spcBef>
            </a:pPr>
            <a:r>
              <a:rPr lang="en-US" sz="1600" dirty="0"/>
              <a:t>Outline the triggers the U.S. Fish and Wildlife Service will use to identify the need for response action and the contingency responses that will be put in place to minimize the consequences of eradication activities to nontarget biota.</a:t>
            </a:r>
          </a:p>
        </p:txBody>
      </p:sp>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457005" cy="5459139"/>
          </a:xfrm>
        </p:spPr>
        <p:txBody>
          <a:bodyPr>
            <a:normAutofit/>
          </a:bodyPr>
          <a:lstStyle/>
          <a:p>
            <a:r>
              <a:rPr lang="en-US" dirty="0"/>
              <a:t>Nontarget impacts to terrestrial or marine biota </a:t>
            </a:r>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670459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65588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161189015"/>
              </p:ext>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57</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9796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84EAB63-474D-498B-8C3C-76C3ADE92B35}"/>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standing on a rock&#10;&#10;Description automatically generated">
            <a:extLst>
              <a:ext uri="{FF2B5EF4-FFF2-40B4-BE49-F238E27FC236}">
                <a16:creationId xmlns:a16="http://schemas.microsoft.com/office/drawing/2014/main" id="{C8736FEE-1DCA-4DB2-BCB6-AB5A6FA86C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249" t="2473" r="7646"/>
          <a:stretch/>
        </p:blipFill>
        <p:spPr>
          <a:xfrm rot="5400000">
            <a:off x="480059" y="3396671"/>
            <a:ext cx="2087879" cy="3048001"/>
          </a:xfrm>
          <a:prstGeom prst="rect">
            <a:avLst/>
          </a:prstGeom>
        </p:spPr>
      </p:pic>
      <p:sp>
        <p:nvSpPr>
          <p:cNvPr id="5" name="Text Placeholder 5">
            <a:extLst>
              <a:ext uri="{FF2B5EF4-FFF2-40B4-BE49-F238E27FC236}">
                <a16:creationId xmlns:a16="http://schemas.microsoft.com/office/drawing/2014/main" id="{44A380C4-1550-4405-98E9-B98BAD31A398}"/>
              </a:ext>
            </a:extLst>
          </p:cNvPr>
          <p:cNvSpPr>
            <a:spLocks noGrp="1"/>
          </p:cNvSpPr>
          <p:nvPr>
            <p:ph type="body" sz="quarter" idx="13"/>
          </p:nvPr>
        </p:nvSpPr>
        <p:spPr>
          <a:xfrm>
            <a:off x="303945" y="558484"/>
            <a:ext cx="2457005" cy="2739881"/>
          </a:xfrm>
        </p:spPr>
        <p:txBody>
          <a:bodyPr>
            <a:normAutofit/>
          </a:bodyPr>
          <a:lstStyle/>
          <a:p>
            <a:r>
              <a:rPr lang="en-US" sz="3000" dirty="0"/>
              <a:t>Nontarget Impact Scenarios</a:t>
            </a:r>
          </a:p>
        </p:txBody>
      </p:sp>
      <p:sp>
        <p:nvSpPr>
          <p:cNvPr id="6" name="TextBox 5">
            <a:extLst>
              <a:ext uri="{FF2B5EF4-FFF2-40B4-BE49-F238E27FC236}">
                <a16:creationId xmlns:a16="http://schemas.microsoft.com/office/drawing/2014/main" id="{BB151067-B00D-4D8B-B057-8138C73557FA}"/>
              </a:ext>
            </a:extLst>
          </p:cNvPr>
          <p:cNvSpPr txBox="1"/>
          <p:nvPr/>
        </p:nvSpPr>
        <p:spPr>
          <a:xfrm>
            <a:off x="3675350" y="3406923"/>
            <a:ext cx="8091336" cy="784830"/>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2</a:t>
            </a:r>
          </a:p>
          <a:p>
            <a:r>
              <a:rPr lang="en-US" sz="1700" dirty="0">
                <a:solidFill>
                  <a:srgbClr val="007698"/>
                </a:solidFill>
              </a:rPr>
              <a:t>Hazing effectiveness declines after bait application (1</a:t>
            </a:r>
            <a:r>
              <a:rPr lang="en-US" sz="1700" baseline="30000" dirty="0">
                <a:solidFill>
                  <a:srgbClr val="007698"/>
                </a:solidFill>
              </a:rPr>
              <a:t>st</a:t>
            </a:r>
            <a:r>
              <a:rPr lang="en-US" sz="1700" dirty="0">
                <a:solidFill>
                  <a:srgbClr val="007698"/>
                </a:solidFill>
              </a:rPr>
              <a:t> or 2</a:t>
            </a:r>
            <a:r>
              <a:rPr lang="en-US" sz="1700" baseline="30000" dirty="0">
                <a:solidFill>
                  <a:srgbClr val="007698"/>
                </a:solidFill>
              </a:rPr>
              <a:t>nd</a:t>
            </a:r>
            <a:r>
              <a:rPr lang="en-US" sz="1700" dirty="0">
                <a:solidFill>
                  <a:srgbClr val="007698"/>
                </a:solidFill>
              </a:rPr>
              <a:t> application)</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2152188418"/>
              </p:ext>
            </p:extLst>
          </p:nvPr>
        </p:nvGraphicFramePr>
        <p:xfrm>
          <a:off x="3675350" y="1336543"/>
          <a:ext cx="8011553" cy="1722120"/>
        </p:xfrm>
        <a:graphic>
          <a:graphicData uri="http://schemas.openxmlformats.org/drawingml/2006/table">
            <a:tbl>
              <a:tblPr/>
              <a:tblGrid>
                <a:gridCol w="3683393">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18560">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0"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Daily hazing effectiveness less than XX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Greater than XX # of gulls present on the island for a significant period of time (e.g., more than 30 minutes).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Delay broadcast until sufficient hazing success is achieved. </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Cancel rodenticide bait application and re-evaluate project.</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406571"/>
            <a:ext cx="8091336" cy="78483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1</a:t>
            </a:r>
          </a:p>
          <a:p>
            <a:r>
              <a:rPr lang="en-US" sz="1700" dirty="0">
                <a:solidFill>
                  <a:srgbClr val="F1730C"/>
                </a:solidFill>
              </a:rPr>
              <a:t>Hazing not effective prior to broadcasting bait</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2742988649"/>
              </p:ext>
            </p:extLst>
          </p:nvPr>
        </p:nvGraphicFramePr>
        <p:xfrm>
          <a:off x="3675349" y="4431455"/>
          <a:ext cx="8011553" cy="2087880"/>
        </p:xfrm>
        <a:graphic>
          <a:graphicData uri="http://schemas.openxmlformats.org/drawingml/2006/table">
            <a:tbl>
              <a:tblPr/>
              <a:tblGrid>
                <a:gridCol w="3683394">
                  <a:extLst>
                    <a:ext uri="{9D8B030D-6E8A-4147-A177-3AD203B41FA5}">
                      <a16:colId xmlns:a16="http://schemas.microsoft.com/office/drawing/2014/main" val="968714020"/>
                    </a:ext>
                  </a:extLst>
                </a:gridCol>
                <a:gridCol w="592183">
                  <a:extLst>
                    <a:ext uri="{9D8B030D-6E8A-4147-A177-3AD203B41FA5}">
                      <a16:colId xmlns:a16="http://schemas.microsoft.com/office/drawing/2014/main" val="1518868245"/>
                    </a:ext>
                  </a:extLst>
                </a:gridCol>
                <a:gridCol w="3735976">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XX # of gulls observed consuming bait pellets or roosting in baited areas.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 (i.e., more pyros, more effigies, more human presence).</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Discovery of XX # fresh gull carcasses showing signs of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bait exposure by manually collecting or destroying pellets in difficult-to-haze areas.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Manually collect or destroy pellets across all accessible areas. </a:t>
                      </a:r>
                    </a:p>
                    <a:p>
                      <a:pPr marL="0" indent="0" algn="ctr" fontAlgn="b">
                        <a:buFontTx/>
                        <a:buNone/>
                      </a:pPr>
                      <a:r>
                        <a:rPr lang="en-US" sz="1200" b="0" i="0" u="none" strike="noStrike" baseline="0" dirty="0">
                          <a:solidFill>
                            <a:srgbClr val="000000"/>
                          </a:solidFill>
                          <a:effectLst/>
                          <a:latin typeface="+mn-lt"/>
                        </a:rPr>
                        <a:t>Cancel second bait drop if Scenario 2 occurs between 1st and 2nd bait application.</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8" name="Rectangle 17">
            <a:extLst>
              <a:ext uri="{FF2B5EF4-FFF2-40B4-BE49-F238E27FC236}">
                <a16:creationId xmlns:a16="http://schemas.microsoft.com/office/drawing/2014/main" id="{1B49B616-E28D-427C-B2D7-8674AB456E5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025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5B0C975-5C84-4A1F-B6BE-496BC39B96A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0322BB1E-E6F1-4E43-AE78-DFC966D41217}"/>
              </a:ext>
            </a:extLst>
          </p:cNvPr>
          <p:cNvPicPr>
            <a:picLocks noChangeAspect="1"/>
          </p:cNvPicPr>
          <p:nvPr/>
        </p:nvPicPr>
        <p:blipFill rotWithShape="1">
          <a:blip r:embed="rId2">
            <a:extLst>
              <a:ext uri="{28A0092B-C50C-407E-A947-70E740481C1C}">
                <a14:useLocalDpi xmlns:a14="http://schemas.microsoft.com/office/drawing/2010/main" val="0"/>
              </a:ext>
            </a:extLst>
          </a:blip>
          <a:srcRect l="462" t="1" r="6596" b="4799"/>
          <a:stretch/>
        </p:blipFill>
        <p:spPr>
          <a:xfrm>
            <a:off x="0" y="3876732"/>
            <a:ext cx="3047768" cy="2087879"/>
          </a:xfrm>
          <a:prstGeom prst="rect">
            <a:avLst/>
          </a:prstGeom>
        </p:spPr>
      </p:pic>
      <p:sp>
        <p:nvSpPr>
          <p:cNvPr id="3" name="Content Placeholder 2">
            <a:extLst>
              <a:ext uri="{FF2B5EF4-FFF2-40B4-BE49-F238E27FC236}">
                <a16:creationId xmlns:a16="http://schemas.microsoft.com/office/drawing/2014/main" id="{2292FB91-A660-4B65-9422-7667250C1569}"/>
              </a:ext>
            </a:extLst>
          </p:cNvPr>
          <p:cNvSpPr>
            <a:spLocks noGrp="1"/>
          </p:cNvSpPr>
          <p:nvPr>
            <p:ph idx="1"/>
          </p:nvPr>
        </p:nvSpPr>
        <p:spPr>
          <a:xfrm>
            <a:off x="303945" y="1985554"/>
            <a:ext cx="2457005" cy="557350"/>
          </a:xfrm>
        </p:spPr>
        <p:txBody>
          <a:bodyPr/>
          <a:lstStyle/>
          <a:p>
            <a:r>
              <a:rPr lang="en-US" dirty="0"/>
              <a:t>(continued)</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965826454"/>
              </p:ext>
            </p:extLst>
          </p:nvPr>
        </p:nvGraphicFramePr>
        <p:xfrm>
          <a:off x="3675351" y="1544149"/>
          <a:ext cx="8133473" cy="4907280"/>
        </p:xfrm>
        <a:graphic>
          <a:graphicData uri="http://schemas.openxmlformats.org/drawingml/2006/table">
            <a:tbl>
              <a:tblPr/>
              <a:tblGrid>
                <a:gridCol w="2977999">
                  <a:extLst>
                    <a:ext uri="{9D8B030D-6E8A-4147-A177-3AD203B41FA5}">
                      <a16:colId xmlns:a16="http://schemas.microsoft.com/office/drawing/2014/main" val="968714020"/>
                    </a:ext>
                  </a:extLst>
                </a:gridCol>
                <a:gridCol w="235131">
                  <a:extLst>
                    <a:ext uri="{9D8B030D-6E8A-4147-A177-3AD203B41FA5}">
                      <a16:colId xmlns:a16="http://schemas.microsoft.com/office/drawing/2014/main" val="1518868245"/>
                    </a:ext>
                  </a:extLst>
                </a:gridCol>
                <a:gridCol w="4920343">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five dead or dying gulls are reported within a 5-day period from one location.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Staff or trained volunteer(s) is dispatched to collect the birds (if possible) and conduct a survey of the area for additional birds, which also would be collected.  Birds would be taken to a previously identified facility for necropsy and collection of tissue samples for analysis of anticoagulant rodenticide. Carcasses would then be incinerated.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10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Surveys of other nearby tourist areas are conducted for the presence of dead or dying gulls suspected of anticoagulant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Facility is notified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Dead or dying gulls are being reported in several areas. </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Standardized surveys are designed and conducted within popular tourist areas for the presence of dead or dying gulls suspected of anticoagulant rodenticide poisoning.</a:t>
                      </a:r>
                    </a:p>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Dispatch press release that dead or dying gulls have been observed at certain tourist areas. Include information about what to do if a dead or dying gull is found, including keeping pets away from potentially poisoned wildlife.</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1" y="406571"/>
            <a:ext cx="7907050" cy="104644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3</a:t>
            </a:r>
          </a:p>
          <a:p>
            <a:r>
              <a:rPr lang="en-US" sz="1700" dirty="0">
                <a:solidFill>
                  <a:srgbClr val="F1730C"/>
                </a:solidFill>
              </a:rPr>
              <a:t>Sick, dying, or dead gulls, suspected of being poisoned, observed in tourist areas</a:t>
            </a:r>
          </a:p>
        </p:txBody>
      </p:sp>
      <p:sp>
        <p:nvSpPr>
          <p:cNvPr id="11" name="Text Placeholder 5">
            <a:extLst>
              <a:ext uri="{FF2B5EF4-FFF2-40B4-BE49-F238E27FC236}">
                <a16:creationId xmlns:a16="http://schemas.microsoft.com/office/drawing/2014/main" id="{0C89E205-DE7E-40C5-BE27-B01E1D4941F2}"/>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4" name="Rectangle 13">
            <a:extLst>
              <a:ext uri="{FF2B5EF4-FFF2-40B4-BE49-F238E27FC236}">
                <a16:creationId xmlns:a16="http://schemas.microsoft.com/office/drawing/2014/main" id="{AE672BDB-9B2F-46C6-A6F4-C04D84E59B57}"/>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1489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2"/>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3"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4"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5"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6"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7"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8"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9"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273E62-61D8-4A7C-A1F1-6C0EBF80BB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4</a:t>
            </a:r>
          </a:p>
          <a:p>
            <a:r>
              <a:rPr lang="en-US" sz="1700" spc="-10" dirty="0">
                <a:solidFill>
                  <a:srgbClr val="007698"/>
                </a:solidFill>
              </a:rPr>
              <a:t>Hazing results in pinniped take that is likely to exceed allowable numbers</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3922880392"/>
              </p:ext>
            </p:extLst>
          </p:nvPr>
        </p:nvGraphicFramePr>
        <p:xfrm>
          <a:off x="3675349" y="1606227"/>
          <a:ext cx="8011553" cy="3002280"/>
        </p:xfrm>
        <a:graphic>
          <a:graphicData uri="http://schemas.openxmlformats.org/drawingml/2006/table">
            <a:tbl>
              <a:tblPr/>
              <a:tblGrid>
                <a:gridCol w="3657268">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4468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Modify hazing methods (i.e., use fewer pyros).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limits for one or more of the five species may be met.</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03548027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Eliminate hazing near major pinniped haul-outs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905766111"/>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Cease all hazing activity. </a:t>
                      </a:r>
                      <a:br>
                        <a:rPr lang="en-US" sz="1200" b="0" i="0" u="none" strike="noStrike" baseline="0" dirty="0">
                          <a:solidFill>
                            <a:srgbClr val="000000"/>
                          </a:solidFill>
                          <a:effectLst/>
                          <a:latin typeface="+mn-lt"/>
                        </a:rPr>
                      </a:br>
                      <a:r>
                        <a:rPr lang="en-US" sz="1200" b="0" i="0" u="none" strike="noStrike"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pic>
        <p:nvPicPr>
          <p:cNvPr id="9" name="Picture 8">
            <a:extLst>
              <a:ext uri="{FF2B5EF4-FFF2-40B4-BE49-F238E27FC236}">
                <a16:creationId xmlns:a16="http://schemas.microsoft.com/office/drawing/2014/main" id="{EC9C609A-D8AC-42A8-B1B4-080C0828B9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87" r="1402"/>
          <a:stretch/>
        </p:blipFill>
        <p:spPr>
          <a:xfrm>
            <a:off x="1" y="3885290"/>
            <a:ext cx="3048000" cy="2070763"/>
          </a:xfrm>
          <a:prstGeom prst="rect">
            <a:avLst/>
          </a:prstGeom>
        </p:spPr>
      </p:pic>
      <p:sp>
        <p:nvSpPr>
          <p:cNvPr id="13" name="Content Placeholder 2">
            <a:extLst>
              <a:ext uri="{FF2B5EF4-FFF2-40B4-BE49-F238E27FC236}">
                <a16:creationId xmlns:a16="http://schemas.microsoft.com/office/drawing/2014/main" id="{8B4E2566-18EF-4395-943E-5CAE139B140C}"/>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D94E46F1-576E-4A93-91EC-6DBB75C4FB58}"/>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EA51EB9B-0323-4B19-8D8F-64464C8F7595}"/>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222246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8F6B0CD-BACE-4B7A-895F-12D62CA7961F}"/>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3529400196"/>
              </p:ext>
            </p:extLst>
          </p:nvPr>
        </p:nvGraphicFramePr>
        <p:xfrm>
          <a:off x="3675350" y="1648811"/>
          <a:ext cx="8011553" cy="4693920"/>
        </p:xfrm>
        <a:graphic>
          <a:graphicData uri="http://schemas.openxmlformats.org/drawingml/2006/table">
            <a:tbl>
              <a:tblPr/>
              <a:tblGrid>
                <a:gridCol w="3639850">
                  <a:extLst>
                    <a:ext uri="{9D8B030D-6E8A-4147-A177-3AD203B41FA5}">
                      <a16:colId xmlns:a16="http://schemas.microsoft.com/office/drawing/2014/main" val="968714020"/>
                    </a:ext>
                  </a:extLst>
                </a:gridCol>
                <a:gridCol w="635726">
                  <a:extLst>
                    <a:ext uri="{9D8B030D-6E8A-4147-A177-3AD203B41FA5}">
                      <a16:colId xmlns:a16="http://schemas.microsoft.com/office/drawing/2014/main" val="1518868245"/>
                    </a:ext>
                  </a:extLst>
                </a:gridCol>
                <a:gridCol w="3735977">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Modify rodenticide bait application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altitude of helicopter for aerial applications.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at one location within the City of San Francisco other than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Notify facility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Restrict helicopter activity to areas without high concentrations of pinnipeds. Hand-bait those areas if accessible.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Eliminate baiting near major pinniped haul-out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r h="0">
                <a:tc gridSpan="3">
                  <a:txBody>
                    <a:bodyPr/>
                    <a:lstStyle/>
                    <a:p>
                      <a:pPr marL="0" indent="0" algn="ctr" fontAlgn="b">
                        <a:buFontTx/>
                        <a:buNone/>
                      </a:pPr>
                      <a:r>
                        <a:rPr lang="en-US" sz="1200" b="0" i="0" u="none" strike="noStrike" spc="-20" baseline="0" dirty="0">
                          <a:solidFill>
                            <a:srgbClr val="000000"/>
                          </a:solidFill>
                          <a:effectLst/>
                          <a:latin typeface="+mn-lt"/>
                        </a:rPr>
                        <a:t>Last resort action: Cease all bait application activity. </a:t>
                      </a:r>
                      <a:br>
                        <a:rPr lang="en-US" sz="1200" b="0" i="0" u="none" strike="noStrike" spc="-20" baseline="0" dirty="0">
                          <a:solidFill>
                            <a:srgbClr val="000000"/>
                          </a:solidFill>
                          <a:effectLst/>
                          <a:latin typeface="+mn-lt"/>
                        </a:rPr>
                      </a:br>
                      <a:r>
                        <a:rPr lang="en-US" sz="1200" b="0" i="0" u="none" strike="noStrike" spc="-20"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515269"/>
            <a:ext cx="8011553" cy="1077218"/>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5</a:t>
            </a:r>
          </a:p>
          <a:p>
            <a:r>
              <a:rPr lang="en-US" sz="1700" dirty="0">
                <a:solidFill>
                  <a:srgbClr val="F1730C"/>
                </a:solidFill>
              </a:rPr>
              <a:t>Bait application operation results in high pinniped take that is likely to exceed allowable numbers</a:t>
            </a:r>
          </a:p>
        </p:txBody>
      </p:sp>
      <p:pic>
        <p:nvPicPr>
          <p:cNvPr id="6" name="Picture 5">
            <a:extLst>
              <a:ext uri="{FF2B5EF4-FFF2-40B4-BE49-F238E27FC236}">
                <a16:creationId xmlns:a16="http://schemas.microsoft.com/office/drawing/2014/main" id="{B699A50F-A179-42B3-BA33-7E3387A8EC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222"/>
          <a:stretch/>
        </p:blipFill>
        <p:spPr>
          <a:xfrm>
            <a:off x="0" y="3885290"/>
            <a:ext cx="3047768" cy="2070763"/>
          </a:xfrm>
          <a:prstGeom prst="rect">
            <a:avLst/>
          </a:prstGeom>
        </p:spPr>
      </p:pic>
      <p:sp>
        <p:nvSpPr>
          <p:cNvPr id="13" name="Content Placeholder 2">
            <a:extLst>
              <a:ext uri="{FF2B5EF4-FFF2-40B4-BE49-F238E27FC236}">
                <a16:creationId xmlns:a16="http://schemas.microsoft.com/office/drawing/2014/main" id="{FF60AB85-07AB-4F94-9928-91B25CE92478}"/>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8A68D217-243F-4DA8-93DA-7D2064F61223}"/>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6D06E5C3-A98B-4908-9024-A368306F6094}"/>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31707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A75A29-AAB1-4DC9-9932-343B4A0E8770}"/>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C35BC88-C6E7-4BC2-AA2C-7BBD05D98B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510" r="2723"/>
          <a:stretch/>
        </p:blipFill>
        <p:spPr>
          <a:xfrm>
            <a:off x="0" y="3885290"/>
            <a:ext cx="3047768" cy="2070763"/>
          </a:xfrm>
          <a:prstGeom prst="rect">
            <a:avLst/>
          </a:prstGeom>
        </p:spPr>
      </p:pic>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6</a:t>
            </a:r>
          </a:p>
          <a:p>
            <a:r>
              <a:rPr lang="en-US" sz="1700" spc="-10" dirty="0">
                <a:solidFill>
                  <a:srgbClr val="007698"/>
                </a:solidFill>
              </a:rPr>
              <a:t>Sick, dying, or dead marine fish suspected of being poisoned</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878662336"/>
              </p:ext>
            </p:extLst>
          </p:nvPr>
        </p:nvGraphicFramePr>
        <p:xfrm>
          <a:off x="3675349" y="1493016"/>
          <a:ext cx="8135651" cy="4480560"/>
        </p:xfrm>
        <a:graphic>
          <a:graphicData uri="http://schemas.openxmlformats.org/drawingml/2006/table">
            <a:tbl>
              <a:tblPr/>
              <a:tblGrid>
                <a:gridCol w="3378594">
                  <a:extLst>
                    <a:ext uri="{9D8B030D-6E8A-4147-A177-3AD203B41FA5}">
                      <a16:colId xmlns:a16="http://schemas.microsoft.com/office/drawing/2014/main" val="968714020"/>
                    </a:ext>
                  </a:extLst>
                </a:gridCol>
                <a:gridCol w="346982">
                  <a:extLst>
                    <a:ext uri="{9D8B030D-6E8A-4147-A177-3AD203B41FA5}">
                      <a16:colId xmlns:a16="http://schemas.microsoft.com/office/drawing/2014/main" val="1518868245"/>
                    </a:ext>
                  </a:extLst>
                </a:gridCol>
                <a:gridCol w="441007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 individual crab or fish sample tests positive for anticoagulant rodenticide between first and second bait applications or following the second bait application.</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Immediate notification of USFWS, CDFW, and NOAA personnel.</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Five or more crabs or fish test positive for anticoagulant rodenticide between first and second bait applications or following the second bait application.</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Conduct eradication team meeting to discuss improved baiting strategy to further minimize bait drift.</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CDFW and NOAA to determine communication with fishing community.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If warranted, meet with Federal, State, and local agencies and fishing community to discuss potential fishery action.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 consider expanding geographic scope or diversity of marine species within sampling program.</a:t>
                      </a:r>
                    </a:p>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cancelling second bait drop.</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bl>
          </a:graphicData>
        </a:graphic>
      </p:graphicFrame>
      <p:sp>
        <p:nvSpPr>
          <p:cNvPr id="13" name="Content Placeholder 2">
            <a:extLst>
              <a:ext uri="{FF2B5EF4-FFF2-40B4-BE49-F238E27FC236}">
                <a16:creationId xmlns:a16="http://schemas.microsoft.com/office/drawing/2014/main" id="{FA4660B7-AAEE-4D18-BC97-B11FC706A57E}"/>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54CAD75D-0023-4EA5-AC3F-5E454F776884}"/>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359D7F20-EC37-47F2-9343-D2D88DEAC850}"/>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48746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933302"/>
            <a:ext cx="3154150" cy="4493623"/>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371072" cy="1218065"/>
          </a:xfrm>
        </p:spPr>
        <p:txBody>
          <a:bodyPr>
            <a:normAutofit fontScale="92500"/>
          </a:bodyPr>
          <a:lstStyle/>
          <a:p>
            <a:pPr>
              <a:spcBef>
                <a:spcPts val="600"/>
              </a:spcBef>
            </a:pPr>
            <a:r>
              <a:rPr lang="en-US" sz="3500" cap="all" dirty="0"/>
              <a:t>Success Story</a:t>
            </a:r>
          </a:p>
          <a:p>
            <a:pPr>
              <a:spcBef>
                <a:spcPts val="600"/>
              </a:spcBef>
            </a:pPr>
            <a:r>
              <a:rPr lang="en-US" sz="2800" dirty="0"/>
              <a:t>Ancapa Islands</a:t>
            </a:r>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89601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08" r="14852"/>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9"/>
            <a:ext cx="3154150" cy="4223656"/>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4" y="549775"/>
            <a:ext cx="3327529" cy="1548991"/>
          </a:xfrm>
        </p:spPr>
        <p:txBody>
          <a:bodyPr>
            <a:normAutofit/>
          </a:bodyPr>
          <a:lstStyle/>
          <a:p>
            <a:pPr>
              <a:spcBef>
                <a:spcPts val="600"/>
              </a:spcBef>
            </a:pPr>
            <a:r>
              <a:rPr lang="en-US" cap="all" dirty="0"/>
              <a:t>Success Story</a:t>
            </a:r>
          </a:p>
          <a:p>
            <a:pPr>
              <a:spcBef>
                <a:spcPts val="600"/>
              </a:spcBef>
            </a:pPr>
            <a:r>
              <a:rPr lang="en-US" sz="2800" dirty="0"/>
              <a:t>Hawadax Island</a:t>
            </a:r>
          </a:p>
          <a:p>
            <a:pPr>
              <a:spcBef>
                <a:spcPts val="600"/>
              </a:spcBef>
            </a:pPr>
            <a:r>
              <a:rPr lang="en-US" sz="1600" dirty="0"/>
              <a:t>(Formerly known as Rat Island)</a:t>
            </a:r>
          </a:p>
        </p:txBody>
      </p:sp>
      <p:pic>
        <p:nvPicPr>
          <p:cNvPr id="15" name="Picture Placeholder 14">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9483634" y="4294944"/>
            <a:ext cx="2290353" cy="1860912"/>
          </a:xfrm>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5CFFCCC5-6622-4A16-AF97-A9951075A68C}"/>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830179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57</a:t>
            </a:r>
            <a:r>
              <a:rPr lang="en-US" sz="1400" kern="1100" dirty="0">
                <a:solidFill>
                  <a:srgbClr val="FFC000"/>
                </a:solidFill>
                <a:latin typeface="+mn-lt"/>
              </a:rPr>
              <a:t> </a:t>
            </a:r>
            <a:r>
              <a:rPr lang="en-US" sz="1400"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Nearly 100% </a:t>
            </a:r>
            <a:r>
              <a:rPr lang="en-US" sz="1400"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kern="1100" dirty="0">
                <a:latin typeface="+mn-lt"/>
              </a:rPr>
              <a:t>eradications in U.S. (all rats): </a:t>
            </a:r>
          </a:p>
          <a:p>
            <a:pPr marL="457200" lvl="1">
              <a:spcBef>
                <a:spcPts val="300"/>
              </a:spcBef>
              <a:buFont typeface="Century Gothic" panose="020B0502020202020204" pitchFamily="34" charset="0"/>
              <a:buChar char="–"/>
            </a:pPr>
            <a:r>
              <a:rPr lang="en-US" sz="1400" kern="1100" dirty="0">
                <a:latin typeface="+mn-lt"/>
              </a:rPr>
              <a:t>Anacapa Island </a:t>
            </a:r>
            <a:br>
              <a:rPr lang="en-US" sz="1400" kern="1100" dirty="0">
                <a:latin typeface="+mn-lt"/>
              </a:rPr>
            </a:br>
            <a:r>
              <a:rPr lang="en-US" sz="1400" kern="1100" dirty="0">
                <a:latin typeface="+mn-lt"/>
              </a:rPr>
              <a:t>(Channel Islands NP, CA)</a:t>
            </a:r>
          </a:p>
          <a:p>
            <a:pPr marL="457200" lvl="1">
              <a:spcBef>
                <a:spcPts val="300"/>
              </a:spcBef>
              <a:buFont typeface="Century Gothic" panose="020B0502020202020204" pitchFamily="34" charset="0"/>
              <a:buChar char="–"/>
            </a:pPr>
            <a:r>
              <a:rPr lang="en-US" sz="1400"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kern="1100" dirty="0">
                <a:latin typeface="+mn-lt"/>
              </a:rPr>
              <a:t>Hawadax/Rat Island </a:t>
            </a:r>
            <a:br>
              <a:rPr lang="en-US" sz="1400" kern="1100" dirty="0">
                <a:latin typeface="+mn-lt"/>
              </a:rPr>
            </a:br>
            <a:r>
              <a:rPr lang="en-US" sz="1400" kern="1100" dirty="0">
                <a:latin typeface="+mn-lt"/>
              </a:rPr>
              <a:t>(Alaska Maritime NWR, AK)</a:t>
            </a:r>
          </a:p>
          <a:p>
            <a:pPr marL="457200" lvl="1">
              <a:spcBef>
                <a:spcPts val="300"/>
              </a:spcBef>
              <a:buFont typeface="Century Gothic" panose="020B0502020202020204" pitchFamily="34" charset="0"/>
              <a:buChar char="–"/>
            </a:pPr>
            <a:r>
              <a:rPr lang="en-US" sz="1400"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dirty="0"/>
              <a:t>Worldwide Mouse Eradication</a:t>
            </a:r>
          </a:p>
        </p:txBody>
      </p:sp>
    </p:spTree>
    <p:extLst>
      <p:ext uri="{BB962C8B-B14F-4D97-AF65-F5344CB8AC3E}">
        <p14:creationId xmlns:p14="http://schemas.microsoft.com/office/powerpoint/2010/main" val="63621202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505939"/>
            <a:ext cx="11146971" cy="954107"/>
          </a:xfrm>
          <a:prstGeom prst="rect">
            <a:avLst/>
          </a:prstGeom>
          <a:noFill/>
        </p:spPr>
        <p:txBody>
          <a:bodyPr wrap="square" rtlCol="0">
            <a:spAutoFit/>
          </a:bodyPr>
          <a:lstStyle/>
          <a:p>
            <a:pPr algn="ctr"/>
            <a:r>
              <a:rPr lang="en-US" sz="3200" dirty="0">
                <a:solidFill>
                  <a:srgbClr val="007698"/>
                </a:solidFill>
              </a:rPr>
              <a:t>Organizations in Support </a:t>
            </a:r>
            <a:br>
              <a:rPr lang="en-US" sz="3200" dirty="0">
                <a:solidFill>
                  <a:srgbClr val="007698"/>
                </a:solidFill>
              </a:rPr>
            </a:br>
            <a:r>
              <a:rPr lang="en-US" sz="2400" dirty="0">
                <a:solidFill>
                  <a:srgbClr val="007698"/>
                </a:solidFill>
              </a:rPr>
              <a:t>of the Farallon Island Invasive House Mouse Eradication Project</a:t>
            </a:r>
            <a:endParaRPr lang="en-US" sz="3200" dirty="0">
              <a:solidFill>
                <a:srgbClr val="007698"/>
              </a:solidFill>
            </a:endParaRPr>
          </a:p>
        </p:txBody>
      </p:sp>
      <p:pic>
        <p:nvPicPr>
          <p:cNvPr id="8" name="Picture 7" descr="A close up of a logo&#10;&#10;Description automatically generated">
            <a:extLst>
              <a:ext uri="{FF2B5EF4-FFF2-40B4-BE49-F238E27FC236}">
                <a16:creationId xmlns:a16="http://schemas.microsoft.com/office/drawing/2014/main" id="{D267B4A9-67B2-4FB5-BDBA-021C4F653B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00764" y="3820399"/>
            <a:ext cx="2261698" cy="1590728"/>
          </a:xfrm>
          <a:prstGeom prst="rect">
            <a:avLst/>
          </a:prstGeom>
        </p:spPr>
      </p:pic>
      <p:pic>
        <p:nvPicPr>
          <p:cNvPr id="10" name="Picture 9" descr="A close up of a logo&#10;&#10;Description automatically generated">
            <a:extLst>
              <a:ext uri="{FF2B5EF4-FFF2-40B4-BE49-F238E27FC236}">
                <a16:creationId xmlns:a16="http://schemas.microsoft.com/office/drawing/2014/main" id="{F420E822-4E5A-4B81-B484-F1E4D870DE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274" y="2189933"/>
            <a:ext cx="1458468" cy="164442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1A458BC4-8776-4FD9-8932-0457AB1225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5002" y="2481022"/>
            <a:ext cx="3031671" cy="833710"/>
          </a:xfrm>
          <a:prstGeom prst="rect">
            <a:avLst/>
          </a:prstGeom>
        </p:spPr>
      </p:pic>
      <p:pic>
        <p:nvPicPr>
          <p:cNvPr id="14" name="Picture 13" descr="A close up of a logo&#10;&#10;Description automatically generated">
            <a:extLst>
              <a:ext uri="{FF2B5EF4-FFF2-40B4-BE49-F238E27FC236}">
                <a16:creationId xmlns:a16="http://schemas.microsoft.com/office/drawing/2014/main" id="{E19EC308-CEC8-426A-A926-BEB05579A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 y="4354888"/>
            <a:ext cx="3576753" cy="90460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DC2A353D-B6CC-4700-A0D9-1551D18908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5934" y="3820399"/>
            <a:ext cx="1740130" cy="1644423"/>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64ECAE88-A122-43B5-A25B-D2006436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7933" y="2189933"/>
            <a:ext cx="2857499" cy="1338262"/>
          </a:xfrm>
          <a:prstGeom prst="rect">
            <a:avLst/>
          </a:prstGeom>
        </p:spPr>
      </p:pic>
    </p:spTree>
    <p:extLst>
      <p:ext uri="{BB962C8B-B14F-4D97-AF65-F5344CB8AC3E}">
        <p14:creationId xmlns:p14="http://schemas.microsoft.com/office/powerpoint/2010/main" val="377560199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AA49567-C07B-4B73-8481-CA47E425B1EA}"/>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lumMod val="95000"/>
              </a:schemeClr>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lumMod val="95000"/>
              </a:schemeClr>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lumMod val="95000"/>
              </a:schemeClr>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lumMod val="95000"/>
              </a:schemeClr>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lumMod val="95000"/>
              </a:schemeClr>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3117205" y="445007"/>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
        <p:nvSpPr>
          <p:cNvPr id="3" name="Content Placeholder 2">
            <a:extLst>
              <a:ext uri="{FF2B5EF4-FFF2-40B4-BE49-F238E27FC236}">
                <a16:creationId xmlns:a16="http://schemas.microsoft.com/office/drawing/2014/main" id="{E74988CA-B734-49BF-80AE-45209EC2946F}"/>
              </a:ext>
            </a:extLst>
          </p:cNvPr>
          <p:cNvSpPr>
            <a:spLocks noGrp="1"/>
          </p:cNvSpPr>
          <p:nvPr>
            <p:ph idx="1"/>
          </p:nvPr>
        </p:nvSpPr>
        <p:spPr>
          <a:xfrm>
            <a:off x="321695" y="922059"/>
            <a:ext cx="2457005" cy="4721095"/>
          </a:xfrm>
        </p:spPr>
        <p:txBody>
          <a:bodyPr>
            <a:normAutofit/>
          </a:bodyPr>
          <a:lstStyle/>
          <a:p>
            <a:r>
              <a:rPr lang="en-US" sz="2000" dirty="0"/>
              <a:t>Farallon Islands Wildlife</a:t>
            </a:r>
          </a:p>
          <a:p>
            <a:pPr lvl="1">
              <a:lnSpc>
                <a:spcPct val="120000"/>
              </a:lnSpc>
              <a:spcBef>
                <a:spcPts val="1200"/>
              </a:spcBef>
            </a:pPr>
            <a:r>
              <a:rPr lang="en-US" sz="1600" dirty="0"/>
              <a:t>Islands provide important breeding and resting habitat.</a:t>
            </a:r>
          </a:p>
          <a:p>
            <a:pPr lvl="1">
              <a:lnSpc>
                <a:spcPct val="120000"/>
              </a:lnSpc>
              <a:spcBef>
                <a:spcPts val="1200"/>
              </a:spcBef>
            </a:pPr>
            <a:r>
              <a:rPr lang="en-US" sz="1600" dirty="0"/>
              <a:t>Pinnipeds were formerly decimated by seal hunters. </a:t>
            </a:r>
          </a:p>
          <a:p>
            <a:pPr lvl="1">
              <a:lnSpc>
                <a:spcPct val="120000"/>
              </a:lnSpc>
            </a:pPr>
            <a:r>
              <a:rPr lang="en-US" sz="1600" dirty="0"/>
              <a:t>Protection of islands as a National Wildlife Refuge has provided a safe haven, and pinniped numbers are recovering.</a:t>
            </a:r>
          </a:p>
        </p:txBody>
      </p:sp>
      <p:sp>
        <p:nvSpPr>
          <p:cNvPr id="19" name="Rectangle 18">
            <a:extLst>
              <a:ext uri="{FF2B5EF4-FFF2-40B4-BE49-F238E27FC236}">
                <a16:creationId xmlns:a16="http://schemas.microsoft.com/office/drawing/2014/main" id="{6A0BA224-6AA4-4A6B-A58D-AECCEA99F8FD}"/>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4943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A18AFA5-89FE-4597-BF25-9125E153C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7998" y="0"/>
            <a:ext cx="9144000" cy="6858000"/>
          </a:xfrm>
          <a:prstGeom prst="rect">
            <a:avLst/>
          </a:prstGeom>
        </p:spPr>
      </p:pic>
      <p:sp>
        <p:nvSpPr>
          <p:cNvPr id="4" name="Content Placeholder 3">
            <a:extLst>
              <a:ext uri="{FF2B5EF4-FFF2-40B4-BE49-F238E27FC236}">
                <a16:creationId xmlns:a16="http://schemas.microsoft.com/office/drawing/2014/main" id="{E90639C3-743C-45F6-8D04-B7583D2037CF}"/>
              </a:ext>
            </a:extLst>
          </p:cNvPr>
          <p:cNvSpPr>
            <a:spLocks noGrp="1"/>
          </p:cNvSpPr>
          <p:nvPr>
            <p:ph idx="1"/>
          </p:nvPr>
        </p:nvSpPr>
        <p:spPr>
          <a:xfrm>
            <a:off x="303945" y="2348916"/>
            <a:ext cx="2539839" cy="4509083"/>
          </a:xfrm>
        </p:spPr>
        <p:txBody>
          <a:bodyPr>
            <a:normAutofit fontScale="62500" lnSpcReduction="20000"/>
          </a:bodyPr>
          <a:lstStyle/>
          <a:p>
            <a:pPr>
              <a:lnSpc>
                <a:spcPct val="110000"/>
              </a:lnSpc>
            </a:pPr>
            <a:r>
              <a:rPr lang="en-US" sz="2900" dirty="0"/>
              <a:t>Early 19th century</a:t>
            </a:r>
          </a:p>
          <a:p>
            <a:pPr lvl="1">
              <a:lnSpc>
                <a:spcPct val="120000"/>
              </a:lnSpc>
              <a:spcBef>
                <a:spcPts val="600"/>
              </a:spcBef>
            </a:pPr>
            <a:r>
              <a:rPr lang="en-US" sz="2400" dirty="0"/>
              <a:t>Marine mammal hunting</a:t>
            </a:r>
          </a:p>
          <a:p>
            <a:pPr>
              <a:lnSpc>
                <a:spcPct val="110000"/>
              </a:lnSpc>
              <a:spcBef>
                <a:spcPts val="1200"/>
              </a:spcBef>
            </a:pPr>
            <a:r>
              <a:rPr lang="en-US" sz="2900" dirty="0"/>
              <a:t>Late 19th century</a:t>
            </a:r>
          </a:p>
          <a:p>
            <a:pPr lvl="1">
              <a:lnSpc>
                <a:spcPct val="120000"/>
              </a:lnSpc>
              <a:spcBef>
                <a:spcPts val="600"/>
              </a:spcBef>
            </a:pPr>
            <a:r>
              <a:rPr lang="en-US" sz="2400" dirty="0"/>
              <a:t>Commercial egging</a:t>
            </a:r>
          </a:p>
          <a:p>
            <a:pPr lvl="1">
              <a:lnSpc>
                <a:spcPct val="120000"/>
              </a:lnSpc>
              <a:spcBef>
                <a:spcPts val="600"/>
              </a:spcBef>
            </a:pPr>
            <a:r>
              <a:rPr lang="en-US" sz="2400" dirty="0"/>
              <a:t>Construction of lighthouse and houses, lighthouse keepers</a:t>
            </a:r>
          </a:p>
          <a:p>
            <a:pPr lvl="1">
              <a:lnSpc>
                <a:spcPct val="120000"/>
              </a:lnSpc>
              <a:spcBef>
                <a:spcPts val="600"/>
              </a:spcBef>
            </a:pPr>
            <a:r>
              <a:rPr lang="en-US" sz="2400" dirty="0"/>
              <a:t>North and Middle Farallon Islands and Noonday Rock established as </a:t>
            </a:r>
            <a:r>
              <a:rPr lang="en-US" sz="2400" b="1" dirty="0">
                <a:solidFill>
                  <a:srgbClr val="007698"/>
                </a:solidFill>
              </a:rPr>
              <a:t>National Wildlife Refuge</a:t>
            </a:r>
            <a:r>
              <a:rPr lang="en-US" sz="2400" dirty="0">
                <a:solidFill>
                  <a:srgbClr val="007698"/>
                </a:solidFill>
              </a:rPr>
              <a:t> </a:t>
            </a:r>
            <a:r>
              <a:rPr lang="en-US" sz="2400" dirty="0"/>
              <a:t>in 1909 by President Theodore Roosevelt</a:t>
            </a:r>
          </a:p>
        </p:txBody>
      </p:sp>
      <p:sp>
        <p:nvSpPr>
          <p:cNvPr id="5" name="Text Placeholder 4">
            <a:extLst>
              <a:ext uri="{FF2B5EF4-FFF2-40B4-BE49-F238E27FC236}">
                <a16:creationId xmlns:a16="http://schemas.microsoft.com/office/drawing/2014/main" id="{C9599A86-BAA7-405F-A93F-226B38238B47}"/>
              </a:ext>
            </a:extLst>
          </p:cNvPr>
          <p:cNvSpPr>
            <a:spLocks noGrp="1"/>
          </p:cNvSpPr>
          <p:nvPr>
            <p:ph type="body" sz="quarter" idx="13"/>
          </p:nvPr>
        </p:nvSpPr>
        <p:spPr>
          <a:xfrm>
            <a:off x="303945" y="558483"/>
            <a:ext cx="2457005" cy="1790434"/>
          </a:xfrm>
        </p:spPr>
        <p:txBody>
          <a:bodyPr>
            <a:normAutofit/>
          </a:bodyPr>
          <a:lstStyle/>
          <a:p>
            <a:r>
              <a:rPr lang="en-US" dirty="0"/>
              <a:t>Extensive Human History</a:t>
            </a:r>
          </a:p>
        </p:txBody>
      </p:sp>
      <p:sp>
        <p:nvSpPr>
          <p:cNvPr id="7" name="Rectangle 6">
            <a:extLst>
              <a:ext uri="{FF2B5EF4-FFF2-40B4-BE49-F238E27FC236}">
                <a16:creationId xmlns:a16="http://schemas.microsoft.com/office/drawing/2014/main" id="{D32CAED2-168F-4F17-B946-C83BCECBEF85}"/>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2500126"/>
      </p:ext>
    </p:extLst>
  </p:cSld>
  <p:clrMapOvr>
    <a:masterClrMapping/>
  </p:clrMapOvr>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B353AC21-CEF1-4F2F-A2A6-3687678F7AD0}"/>
</file>

<file path=customXml/itemProps2.xml><?xml version="1.0" encoding="utf-8"?>
<ds:datastoreItem xmlns:ds="http://schemas.openxmlformats.org/officeDocument/2006/customXml" ds:itemID="{D3B83FD5-F598-4E36-9665-5434F6664091}"/>
</file>

<file path=customXml/itemProps3.xml><?xml version="1.0" encoding="utf-8"?>
<ds:datastoreItem xmlns:ds="http://schemas.openxmlformats.org/officeDocument/2006/customXml" ds:itemID="{43F2F7F1-C281-4D11-A938-4FFA85A44165}"/>
</file>

<file path=docProps/app.xml><?xml version="1.0" encoding="utf-8"?>
<Properties xmlns="http://schemas.openxmlformats.org/officeDocument/2006/extended-properties" xmlns:vt="http://schemas.openxmlformats.org/officeDocument/2006/docPropsVTypes">
  <Template/>
  <TotalTime>13211</TotalTime>
  <Words>7908</Words>
  <Application>Microsoft Office PowerPoint</Application>
  <PresentationFormat>Widescreen</PresentationFormat>
  <Paragraphs>704</Paragraphs>
  <Slides>68</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Arial</vt:lpstr>
      <vt:lpstr>Calibri</vt:lpstr>
      <vt:lpstr>Century Expanded LT Std</vt:lpstr>
      <vt:lpstr>Century Gothic</vt:lpstr>
      <vt:lpstr>Century Schoolbook</vt:lpstr>
      <vt:lpstr>Courier New</vt:lpstr>
      <vt:lpstr>Times New Roman</vt:lpstr>
      <vt:lpstr>Office Theme</vt:lpstr>
      <vt:lpstr>Farallon Islands   National Wildlife Refuge</vt:lpstr>
      <vt:lpstr>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Operations</vt:lpstr>
      <vt:lpstr>PowerPoint Presentation</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PowerPoint Presentation</vt:lpstr>
      <vt:lpstr>Contingencies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Hiyan Sisson</cp:lastModifiedBy>
  <cp:revision>523</cp:revision>
  <dcterms:created xsi:type="dcterms:W3CDTF">2019-08-01T23:51:04Z</dcterms:created>
  <dcterms:modified xsi:type="dcterms:W3CDTF">2020-02-12T22:51:29Z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644700.000000000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