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8" r:id="rId2"/>
    <p:sldId id="399" r:id="rId3"/>
    <p:sldId id="391" r:id="rId4"/>
    <p:sldId id="362" r:id="rId5"/>
    <p:sldId id="803" r:id="rId6"/>
    <p:sldId id="804" r:id="rId7"/>
    <p:sldId id="805" r:id="rId8"/>
    <p:sldId id="797" r:id="rId9"/>
    <p:sldId id="401" r:id="rId10"/>
    <p:sldId id="3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C3A"/>
    <a:srgbClr val="0E3A14"/>
    <a:srgbClr val="5F2113"/>
    <a:srgbClr val="FBAA29"/>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12" autoAdjust="0"/>
  </p:normalViewPr>
  <p:slideViewPr>
    <p:cSldViewPr snapToGrid="0">
      <p:cViewPr varScale="1">
        <p:scale>
          <a:sx n="75" d="100"/>
          <a:sy n="75" d="100"/>
        </p:scale>
        <p:origin x="946" y="48"/>
      </p:cViewPr>
      <p:guideLst/>
    </p:cSldViewPr>
  </p:slideViewPr>
  <p:notesTextViewPr>
    <p:cViewPr>
      <p:scale>
        <a:sx n="3" d="2"/>
        <a:sy n="3" d="2"/>
      </p:scale>
      <p:origin x="0" y="0"/>
    </p:cViewPr>
  </p:notesTextViewPr>
  <p:notesViewPr>
    <p:cSldViewPr snapToGrid="0">
      <p:cViewPr>
        <p:scale>
          <a:sx n="1" d="2"/>
          <a:sy n="1" d="2"/>
        </p:scale>
        <p:origin x="4632" y="11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2752D4-BCFC-D552-9C5E-8B57CEE895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Univers LT Std 55" panose="020B0603020202020204" pitchFamily="34" charset="0"/>
            </a:endParaRPr>
          </a:p>
        </p:txBody>
      </p:sp>
      <p:sp>
        <p:nvSpPr>
          <p:cNvPr id="3" name="Date Placeholder 2">
            <a:extLst>
              <a:ext uri="{FF2B5EF4-FFF2-40B4-BE49-F238E27FC236}">
                <a16:creationId xmlns:a16="http://schemas.microsoft.com/office/drawing/2014/main" id="{44AB6BED-6782-2F7A-887D-B28502CFB2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4A2B91-0D70-8B42-9AAE-7372EF8276AE}" type="datetimeFigureOut">
              <a:rPr lang="en-US" smtClean="0">
                <a:latin typeface="Univers LT Std 55" panose="020B0603020202020204" pitchFamily="34" charset="0"/>
              </a:rPr>
              <a:t>5/13/2024</a:t>
            </a:fld>
            <a:endParaRPr lang="en-US">
              <a:latin typeface="Univers LT Std 55" panose="020B0603020202020204" pitchFamily="34" charset="0"/>
            </a:endParaRPr>
          </a:p>
        </p:txBody>
      </p:sp>
      <p:sp>
        <p:nvSpPr>
          <p:cNvPr id="4" name="Footer Placeholder 3">
            <a:extLst>
              <a:ext uri="{FF2B5EF4-FFF2-40B4-BE49-F238E27FC236}">
                <a16:creationId xmlns:a16="http://schemas.microsoft.com/office/drawing/2014/main" id="{A3729103-28EC-29B7-8ED7-B95BAAE8F4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Univers LT Std 55" panose="020B0603020202020204" pitchFamily="34" charset="0"/>
            </a:endParaRPr>
          </a:p>
        </p:txBody>
      </p:sp>
      <p:sp>
        <p:nvSpPr>
          <p:cNvPr id="5" name="Slide Number Placeholder 4">
            <a:extLst>
              <a:ext uri="{FF2B5EF4-FFF2-40B4-BE49-F238E27FC236}">
                <a16:creationId xmlns:a16="http://schemas.microsoft.com/office/drawing/2014/main" id="{2A500765-EEE3-09C1-4ADA-ACC4EBF1A2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A838D8-9740-594B-83C8-AD2F3E62380A}" type="slidenum">
              <a:rPr lang="en-US" smtClean="0">
                <a:latin typeface="Univers LT Std 55" panose="020B0603020202020204" pitchFamily="34" charset="0"/>
              </a:rPr>
              <a:t>‹#›</a:t>
            </a:fld>
            <a:endParaRPr lang="en-US">
              <a:latin typeface="Univers LT Std 55" panose="020B0603020202020204" pitchFamily="34" charset="0"/>
            </a:endParaRPr>
          </a:p>
        </p:txBody>
      </p:sp>
    </p:spTree>
    <p:extLst>
      <p:ext uri="{BB962C8B-B14F-4D97-AF65-F5344CB8AC3E}">
        <p14:creationId xmlns:p14="http://schemas.microsoft.com/office/powerpoint/2010/main" val="3118067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2CD69-6E9A-4222-8958-17A9428EE4A1}"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1119A-4ACC-484F-9D49-E6EFFB32F851}" type="slidenum">
              <a:rPr lang="en-US" smtClean="0"/>
              <a:t>‹#›</a:t>
            </a:fld>
            <a:endParaRPr lang="en-US"/>
          </a:p>
        </p:txBody>
      </p:sp>
    </p:spTree>
    <p:extLst>
      <p:ext uri="{BB962C8B-B14F-4D97-AF65-F5344CB8AC3E}">
        <p14:creationId xmlns:p14="http://schemas.microsoft.com/office/powerpoint/2010/main" val="134011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E1119A-4ACC-484F-9D49-E6EFFB32F851}" type="slidenum">
              <a:rPr lang="en-US" smtClean="0"/>
              <a:t>1</a:t>
            </a:fld>
            <a:endParaRPr lang="en-US"/>
          </a:p>
        </p:txBody>
      </p:sp>
    </p:spTree>
    <p:extLst>
      <p:ext uri="{BB962C8B-B14F-4D97-AF65-F5344CB8AC3E}">
        <p14:creationId xmlns:p14="http://schemas.microsoft.com/office/powerpoint/2010/main" val="196854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E1119A-4ACC-484F-9D49-E6EFFB32F851}" type="slidenum">
              <a:rPr lang="en-US" smtClean="0"/>
              <a:t>10</a:t>
            </a:fld>
            <a:endParaRPr lang="en-US"/>
          </a:p>
        </p:txBody>
      </p:sp>
    </p:spTree>
    <p:extLst>
      <p:ext uri="{BB962C8B-B14F-4D97-AF65-F5344CB8AC3E}">
        <p14:creationId xmlns:p14="http://schemas.microsoft.com/office/powerpoint/2010/main" val="164673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latin typeface="Calibri" panose="020F0502020204030204" pitchFamily="34" charset="0"/>
              </a:rPr>
              <a:t>Our new identity honors our eighty-seven-year history of investing in conservation through our two largest grant programs (WR and SFR) while looking to the future and the expanding role of financial assistance to meet the Service’s mission.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latin typeface="Calibri" panose="020F0502020204030204" pitchFamily="34" charset="0"/>
              </a:rPr>
              <a:t>Our organizational name has changed but our commitment to the Wildlife Restoration and Sport Fish Restoration grant programs has not. We remain dedicated to administering, managing, and overseeing these keystone programs to the best of our ability, implementing the laws Congress has passed, and doing our part for conservation.  </a:t>
            </a:r>
            <a:endParaRPr lang="en-US" dirty="0"/>
          </a:p>
        </p:txBody>
      </p:sp>
      <p:sp>
        <p:nvSpPr>
          <p:cNvPr id="4" name="Slide Number Placeholder 3"/>
          <p:cNvSpPr>
            <a:spLocks noGrp="1"/>
          </p:cNvSpPr>
          <p:nvPr>
            <p:ph type="sldNum" sz="quarter" idx="5"/>
          </p:nvPr>
        </p:nvSpPr>
        <p:spPr/>
        <p:txBody>
          <a:bodyPr/>
          <a:lstStyle/>
          <a:p>
            <a:fld id="{31E1119A-4ACC-484F-9D49-E6EFFB32F851}" type="slidenum">
              <a:rPr lang="en-US" smtClean="0"/>
              <a:t>2</a:t>
            </a:fld>
            <a:endParaRPr lang="en-US"/>
          </a:p>
        </p:txBody>
      </p:sp>
    </p:spTree>
    <p:extLst>
      <p:ext uri="{BB962C8B-B14F-4D97-AF65-F5344CB8AC3E}">
        <p14:creationId xmlns:p14="http://schemas.microsoft.com/office/powerpoint/2010/main" val="171463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These </a:t>
            </a:r>
            <a:r>
              <a:rPr lang="en-US" b="1" dirty="0"/>
              <a:t>funds are over half of the Service’s budget</a:t>
            </a:r>
            <a:r>
              <a:rPr lang="en-US" dirty="0"/>
              <a:t>.</a:t>
            </a:r>
          </a:p>
          <a:p>
            <a:pPr>
              <a:lnSpc>
                <a:spcPct val="90000"/>
              </a:lnSpc>
              <a:spcBef>
                <a:spcPts val="1000"/>
              </a:spcBef>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1E1119A-4ACC-484F-9D49-E6EFFB32F851}" type="slidenum">
              <a:rPr lang="en-US" smtClean="0"/>
              <a:t>3</a:t>
            </a:fld>
            <a:endParaRPr lang="en-US"/>
          </a:p>
        </p:txBody>
      </p:sp>
    </p:spTree>
    <p:extLst>
      <p:ext uri="{BB962C8B-B14F-4D97-AF65-F5344CB8AC3E}">
        <p14:creationId xmlns:p14="http://schemas.microsoft.com/office/powerpoint/2010/main" val="359437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916">
              <a:buFont typeface="Arial" panose="020B0604020202020204" pitchFamily="34" charset="0"/>
              <a:buChar char="•"/>
              <a:defRPr/>
            </a:pPr>
            <a:r>
              <a:rPr lang="en-US" baseline="0" dirty="0"/>
              <a:t>Here is an example of our expanded role in conservation and outdoor access. These 12 grant programs are directly managed by the Office of Conservation Investment. With dozens of other grants not picture that our staff provide financial assistance and technical support for. </a:t>
            </a:r>
          </a:p>
          <a:p>
            <a:pPr defTabSz="924916">
              <a:defRPr/>
            </a:pPr>
            <a:endParaRPr lang="en-US" baseline="0" dirty="0"/>
          </a:p>
          <a:p>
            <a:pPr marL="171450" indent="-171450" defTabSz="924916">
              <a:buFont typeface="Arial" panose="020B0604020202020204" pitchFamily="34" charset="0"/>
              <a:buChar char="•"/>
              <a:defRPr/>
            </a:pPr>
            <a:r>
              <a:rPr lang="en-US" baseline="0" dirty="0"/>
              <a:t>WR and SFR are the cornerstone of our program. While our name has changed, the goal of our financial assistance and grants management services remains straightforward, providing outstanding financial support services that strengthen the Service's core mission, deliver outcomes that foster conservation, improve stewardship of our natural resources, and improve outdoor access. </a:t>
            </a:r>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4</a:t>
            </a:fld>
            <a:endParaRPr lang="en-US"/>
          </a:p>
        </p:txBody>
      </p:sp>
    </p:spTree>
    <p:extLst>
      <p:ext uri="{BB962C8B-B14F-4D97-AF65-F5344CB8AC3E}">
        <p14:creationId xmlns:p14="http://schemas.microsoft.com/office/powerpoint/2010/main" val="1731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A4A4A"/>
                </a:solidFill>
                <a:effectLst/>
                <a:latin typeface="Source Sans Pro" panose="020B0503030403020204" pitchFamily="34" charset="0"/>
              </a:rPr>
              <a:t>We know that a strong identity leads to organizational success and this renaming effort fosters a program identity that increases awareness with our partners while recognizing our collective and expanded role in conservation. </a:t>
            </a:r>
            <a:r>
              <a:rPr lang="en-US" sz="1200" dirty="0">
                <a:latin typeface="Univers LT Std 47 Cn Lt" panose="020B0406020202040204"/>
              </a:rPr>
              <a:t>The Office of Conservation Investment has more than 160+ employees throughout the country working on 60 grant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Univers LT Std 47 Cn Lt" panose="020B040602020204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Univers LT Std 47 Cn Lt" panose="020B0406020202040204"/>
              </a:rPr>
              <a:t>This renaming process was not taken lightly, and we embarked on a multiyear process to gain insights from our staff, state partners, NGOs, and industry. I want to thank everyone that shared their thoughts and expertise during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Univers LT Std 47 Cn Lt" panose="020B0406020202040204"/>
            </a:endParaRPr>
          </a:p>
          <a:p>
            <a:endParaRPr lang="en-US" dirty="0"/>
          </a:p>
        </p:txBody>
      </p:sp>
      <p:sp>
        <p:nvSpPr>
          <p:cNvPr id="4" name="Slide Number Placeholder 3"/>
          <p:cNvSpPr>
            <a:spLocks noGrp="1"/>
          </p:cNvSpPr>
          <p:nvPr>
            <p:ph type="sldNum" sz="quarter" idx="5"/>
          </p:nvPr>
        </p:nvSpPr>
        <p:spPr/>
        <p:txBody>
          <a:bodyPr/>
          <a:lstStyle/>
          <a:p>
            <a:fld id="{31E1119A-4ACC-484F-9D49-E6EFFB32F851}" type="slidenum">
              <a:rPr lang="en-US" smtClean="0"/>
              <a:t>5</a:t>
            </a:fld>
            <a:endParaRPr lang="en-US"/>
          </a:p>
        </p:txBody>
      </p:sp>
    </p:spTree>
    <p:extLst>
      <p:ext uri="{BB962C8B-B14F-4D97-AF65-F5344CB8AC3E}">
        <p14:creationId xmlns:p14="http://schemas.microsoft.com/office/powerpoint/2010/main" val="345172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Source Sans Pro" panose="020B0503030403020204" pitchFamily="34" charset="0"/>
              </a:rPr>
              <a:t>Conservation by its very nature, is an investment in the future. Through the funds managed by the Office of Conservation Investment, grants to state partner agencies have funded the operation and maintenance of over 35 million acres of wildlife management areas for hunting and wildlife viewing, the operation and maintenance of over 9,000 access areas to launch boats for waterway access and fishing, provide hunting and aquatic education courses for millions, support the monitoring of over 500 species of wild mammals and birds, and constructed or renovated over 800 target ranges. </a:t>
            </a:r>
            <a:endParaRPr lang="en-US" dirty="0"/>
          </a:p>
        </p:txBody>
      </p:sp>
      <p:sp>
        <p:nvSpPr>
          <p:cNvPr id="4" name="Slide Number Placeholder 3"/>
          <p:cNvSpPr>
            <a:spLocks noGrp="1"/>
          </p:cNvSpPr>
          <p:nvPr>
            <p:ph type="sldNum" sz="quarter" idx="5"/>
          </p:nvPr>
        </p:nvSpPr>
        <p:spPr/>
        <p:txBody>
          <a:bodyPr/>
          <a:lstStyle/>
          <a:p>
            <a:fld id="{31E1119A-4ACC-484F-9D49-E6EFFB32F851}" type="slidenum">
              <a:rPr lang="en-US" smtClean="0"/>
              <a:t>6</a:t>
            </a:fld>
            <a:endParaRPr lang="en-US"/>
          </a:p>
        </p:txBody>
      </p:sp>
    </p:spTree>
    <p:extLst>
      <p:ext uri="{BB962C8B-B14F-4D97-AF65-F5344CB8AC3E}">
        <p14:creationId xmlns:p14="http://schemas.microsoft.com/office/powerpoint/2010/main" val="3380913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the Office of Conservation Investment, we will continue our partnership with the hunting, angling, boating, and shooting community. Partner with a Payer events have connected over 700 attendees nationwide. </a:t>
            </a:r>
          </a:p>
          <a:p>
            <a:pPr marL="171450" indent="-171450">
              <a:buFont typeface="Arial" panose="020B0604020202020204" pitchFamily="34" charset="0"/>
              <a:buChar char="•"/>
            </a:pPr>
            <a:r>
              <a:rPr lang="en-US" dirty="0"/>
              <a:t>Our communications and outreach work regularly features articles for the hunting wire and the Service’s website. These include features on new public hunting areas, hunter education courses at Tuskegee University, and hunting for sustainability stories.  </a:t>
            </a:r>
          </a:p>
          <a:p>
            <a:pPr marL="171450" indent="-171450">
              <a:buFont typeface="Arial" panose="020B0604020202020204" pitchFamily="34" charset="0"/>
              <a:buChar char="•"/>
            </a:pPr>
            <a:r>
              <a:rPr lang="en-US" dirty="0"/>
              <a:t>Our staff attend SHOT show, ATA, IHEA, ICAST, and the R3 symposium to build and maintain connections to the hunting community. </a:t>
            </a:r>
          </a:p>
          <a:p>
            <a:pPr marL="171450" indent="-171450">
              <a:buFont typeface="Arial" panose="020B0604020202020204" pitchFamily="34" charset="0"/>
              <a:buChar char="•"/>
            </a:pPr>
            <a:r>
              <a:rPr lang="en-US" dirty="0"/>
              <a:t>Many new staff members have attended CLFT with the most recent attending in February.</a:t>
            </a:r>
          </a:p>
        </p:txBody>
      </p:sp>
      <p:sp>
        <p:nvSpPr>
          <p:cNvPr id="4" name="Slide Number Placeholder 3"/>
          <p:cNvSpPr>
            <a:spLocks noGrp="1"/>
          </p:cNvSpPr>
          <p:nvPr>
            <p:ph type="sldNum" sz="quarter" idx="5"/>
          </p:nvPr>
        </p:nvSpPr>
        <p:spPr/>
        <p:txBody>
          <a:bodyPr/>
          <a:lstStyle/>
          <a:p>
            <a:fld id="{31E1119A-4ACC-484F-9D49-E6EFFB32F851}" type="slidenum">
              <a:rPr lang="en-US" smtClean="0"/>
              <a:t>7</a:t>
            </a:fld>
            <a:endParaRPr lang="en-US"/>
          </a:p>
        </p:txBody>
      </p:sp>
    </p:spTree>
    <p:extLst>
      <p:ext uri="{BB962C8B-B14F-4D97-AF65-F5344CB8AC3E}">
        <p14:creationId xmlns:p14="http://schemas.microsoft.com/office/powerpoint/2010/main" val="323051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688182" y="4415791"/>
            <a:ext cx="5505450" cy="4183380"/>
          </a:xfrm>
          <a:prstGeom prst="rect">
            <a:avLst/>
          </a:prstGeom>
          <a:noFill/>
          <a:ln>
            <a:noFill/>
          </a:ln>
        </p:spPr>
        <p:txBody>
          <a:bodyPr spcFirstLastPara="1" wrap="square" lIns="92414" tIns="46207" rIns="92414" bIns="4620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As part of the renaming effort, we will be using a new word mark for our program branding. However, WR and SFR distinctive symbols will continue to be used on WMA signage, public boat ramp signage, and on multistate grants. </a:t>
            </a:r>
          </a:p>
          <a:p>
            <a:endParaRPr sz="1600" dirty="0"/>
          </a:p>
        </p:txBody>
      </p:sp>
      <p:sp>
        <p:nvSpPr>
          <p:cNvPr id="194" name="Google Shape;194;p10:notes"/>
          <p:cNvSpPr txBox="1">
            <a:spLocks noGrp="1"/>
          </p:cNvSpPr>
          <p:nvPr>
            <p:ph type="sldNum" idx="12"/>
          </p:nvPr>
        </p:nvSpPr>
        <p:spPr>
          <a:xfrm>
            <a:off x="3898102" y="8829967"/>
            <a:ext cx="2982119" cy="464820"/>
          </a:xfrm>
          <a:prstGeom prst="rect">
            <a:avLst/>
          </a:prstGeom>
          <a:noFill/>
          <a:ln>
            <a:noFill/>
          </a:ln>
        </p:spPr>
        <p:txBody>
          <a:bodyPr spcFirstLastPara="1" wrap="square" lIns="92414" tIns="46207" rIns="92414" bIns="46207" anchor="b" anchorCtr="0">
            <a:noAutofit/>
          </a:bodyPr>
          <a:lstStyle/>
          <a:p>
            <a:pPr marL="0" marR="0" lvl="0" indent="0" algn="r" defTabSz="905713"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05713" rtl="0" eaLnBrk="1" fontAlgn="auto" latinLnBrk="0" hangingPunct="1">
                <a:lnSpc>
                  <a:spcPct val="100000"/>
                </a:lnSpc>
                <a:spcBef>
                  <a:spcPts val="0"/>
                </a:spcBef>
                <a:spcAft>
                  <a:spcPts val="0"/>
                </a:spcAft>
                <a:buClr>
                  <a:srgbClr val="000000"/>
                </a:buClr>
                <a:buSzTx/>
                <a:buFontTx/>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461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 Decker is working on a pilot to create new and more welcoming signage that highlights WR and SFR funded projects. 12 or so agencies are currently involved, and new signs are currently in production for Pennsylvania.   </a:t>
            </a:r>
          </a:p>
          <a:p>
            <a:endParaRPr lang="en-US" dirty="0"/>
          </a:p>
        </p:txBody>
      </p:sp>
      <p:sp>
        <p:nvSpPr>
          <p:cNvPr id="4" name="Slide Number Placeholder 3"/>
          <p:cNvSpPr>
            <a:spLocks noGrp="1"/>
          </p:cNvSpPr>
          <p:nvPr>
            <p:ph type="sldNum" sz="quarter" idx="5"/>
          </p:nvPr>
        </p:nvSpPr>
        <p:spPr/>
        <p:txBody>
          <a:bodyPr/>
          <a:lstStyle/>
          <a:p>
            <a:fld id="{31E1119A-4ACC-484F-9D49-E6EFFB32F851}" type="slidenum">
              <a:rPr lang="en-US" smtClean="0"/>
              <a:t>9</a:t>
            </a:fld>
            <a:endParaRPr lang="en-US"/>
          </a:p>
        </p:txBody>
      </p:sp>
    </p:spTree>
    <p:extLst>
      <p:ext uri="{BB962C8B-B14F-4D97-AF65-F5344CB8AC3E}">
        <p14:creationId xmlns:p14="http://schemas.microsoft.com/office/powerpoint/2010/main" val="267842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CC0862-B06D-8B81-4DE1-7F2D162A6B6C}"/>
              </a:ext>
            </a:extLst>
          </p:cNvPr>
          <p:cNvPicPr>
            <a:picLocks noChangeAspect="1"/>
          </p:cNvPicPr>
          <p:nvPr userDrawn="1"/>
        </p:nvPicPr>
        <p:blipFill>
          <a:blip r:embed="rId2"/>
          <a:stretch>
            <a:fillRect/>
          </a:stretch>
        </p:blipFill>
        <p:spPr>
          <a:xfrm>
            <a:off x="838199" y="1275810"/>
            <a:ext cx="4816877" cy="1754986"/>
          </a:xfrm>
          <a:prstGeom prst="rect">
            <a:avLst/>
          </a:prstGeom>
        </p:spPr>
      </p:pic>
      <p:sp>
        <p:nvSpPr>
          <p:cNvPr id="5" name="Title Placeholder 1">
            <a:extLst>
              <a:ext uri="{FF2B5EF4-FFF2-40B4-BE49-F238E27FC236}">
                <a16:creationId xmlns:a16="http://schemas.microsoft.com/office/drawing/2014/main" id="{810A1507-7448-E883-12C1-6EF46AD3279B}"/>
              </a:ext>
            </a:extLst>
          </p:cNvPr>
          <p:cNvSpPr>
            <a:spLocks noGrp="1"/>
          </p:cNvSpPr>
          <p:nvPr>
            <p:ph type="title" hasCustomPrompt="1"/>
          </p:nvPr>
        </p:nvSpPr>
        <p:spPr>
          <a:xfrm>
            <a:off x="838200" y="3526387"/>
            <a:ext cx="10515600" cy="1325563"/>
          </a:xfrm>
          <a:prstGeom prst="rect">
            <a:avLst/>
          </a:prstGeom>
        </p:spPr>
        <p:txBody>
          <a:bodyPr vert="horz" lIns="91440" tIns="45720" rIns="91440" bIns="45720" rtlCol="0" anchor="ctr">
            <a:noAutofit/>
          </a:bodyPr>
          <a:lstStyle>
            <a:lvl1pPr>
              <a:defRPr sz="5400" b="1" i="0"/>
            </a:lvl1pPr>
          </a:lstStyle>
          <a:p>
            <a:r>
              <a:rPr lang="en-US"/>
              <a:t>PRESENTATION TITLE GOES HERE MAYBE TO TWO LINES</a:t>
            </a:r>
          </a:p>
        </p:txBody>
      </p:sp>
      <p:sp>
        <p:nvSpPr>
          <p:cNvPr id="10" name="Rectangle 9">
            <a:extLst>
              <a:ext uri="{FF2B5EF4-FFF2-40B4-BE49-F238E27FC236}">
                <a16:creationId xmlns:a16="http://schemas.microsoft.com/office/drawing/2014/main" id="{6BB23235-6BF3-FE1A-2513-9EB374724415}"/>
              </a:ext>
            </a:extLst>
          </p:cNvPr>
          <p:cNvSpPr/>
          <p:nvPr userDrawn="1"/>
        </p:nvSpPr>
        <p:spPr>
          <a:xfrm>
            <a:off x="0" y="0"/>
            <a:ext cx="12192000" cy="785190"/>
          </a:xfrm>
          <a:prstGeom prst="rect">
            <a:avLst/>
          </a:prstGeom>
          <a:solidFill>
            <a:srgbClr val="007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800" b="1" i="0" spc="100" baseline="0">
              <a:latin typeface="Univers LT Std 47 Cn Lt" panose="020B0406020202040204" pitchFamily="34" charset="77"/>
              <a:ea typeface="Roboto Condensed Black" panose="02000000000000000000" pitchFamily="2" charset="0"/>
            </a:endParaRPr>
          </a:p>
        </p:txBody>
      </p:sp>
      <p:sp>
        <p:nvSpPr>
          <p:cNvPr id="2" name="Subtitle 2">
            <a:extLst>
              <a:ext uri="{FF2B5EF4-FFF2-40B4-BE49-F238E27FC236}">
                <a16:creationId xmlns:a16="http://schemas.microsoft.com/office/drawing/2014/main" id="{7BE163F8-6EA0-BB08-633C-1B34D69F1DB6}"/>
              </a:ext>
            </a:extLst>
          </p:cNvPr>
          <p:cNvSpPr>
            <a:spLocks noGrp="1"/>
          </p:cNvSpPr>
          <p:nvPr>
            <p:ph type="subTitle" idx="1" hasCustomPrompt="1"/>
          </p:nvPr>
        </p:nvSpPr>
        <p:spPr>
          <a:xfrm>
            <a:off x="838200" y="4980869"/>
            <a:ext cx="10515600" cy="515470"/>
          </a:xfrm>
          <a:prstGeom prst="rect">
            <a:avLst/>
          </a:prstGeom>
        </p:spPr>
        <p:txBody>
          <a:bodyPr/>
          <a:lstStyle>
            <a:lvl1pPr marL="0" indent="0" algn="l">
              <a:buNone/>
              <a:defRPr sz="2800" b="1">
                <a:solidFill>
                  <a:srgbClr val="007AC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Firstname</a:t>
            </a:r>
            <a:r>
              <a:rPr lang="en-US"/>
              <a:t> </a:t>
            </a:r>
            <a:r>
              <a:rPr lang="en-US" err="1"/>
              <a:t>Lastname</a:t>
            </a:r>
            <a:endParaRPr lang="en-US"/>
          </a:p>
        </p:txBody>
      </p:sp>
      <p:sp>
        <p:nvSpPr>
          <p:cNvPr id="9" name="Text Placeholder 2">
            <a:extLst>
              <a:ext uri="{FF2B5EF4-FFF2-40B4-BE49-F238E27FC236}">
                <a16:creationId xmlns:a16="http://schemas.microsoft.com/office/drawing/2014/main" id="{94FDF8F1-36E0-318D-F2F4-FA40F191077E}"/>
              </a:ext>
            </a:extLst>
          </p:cNvPr>
          <p:cNvSpPr>
            <a:spLocks noGrp="1"/>
          </p:cNvSpPr>
          <p:nvPr>
            <p:ph type="body" idx="10" hasCustomPrompt="1"/>
          </p:nvPr>
        </p:nvSpPr>
        <p:spPr>
          <a:xfrm>
            <a:off x="838200" y="5476461"/>
            <a:ext cx="10515600" cy="606287"/>
          </a:xfrm>
          <a:prstGeom prst="rect">
            <a:avLst/>
          </a:prstGeom>
        </p:spPr>
        <p:txBody>
          <a:bodyPr/>
          <a:lstStyle>
            <a:lvl1pPr marL="0" indent="0">
              <a:buNone/>
              <a:defRPr sz="2400" i="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Job Title Goes Here</a:t>
            </a:r>
          </a:p>
        </p:txBody>
      </p:sp>
    </p:spTree>
    <p:extLst>
      <p:ext uri="{BB962C8B-B14F-4D97-AF65-F5344CB8AC3E}">
        <p14:creationId xmlns:p14="http://schemas.microsoft.com/office/powerpoint/2010/main" val="2274263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E0C4C36-8DCA-6118-D61C-B6FD727473C9}"/>
              </a:ext>
            </a:extLst>
          </p:cNvPr>
          <p:cNvSpPr>
            <a:spLocks noGrp="1"/>
          </p:cNvSpPr>
          <p:nvPr>
            <p:ph type="body" orient="vert" idx="1"/>
          </p:nvPr>
        </p:nvSpPr>
        <p:spPr>
          <a:xfrm>
            <a:off x="838199" y="2689225"/>
            <a:ext cx="10515600" cy="28051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E5B59CE-D639-B49E-097C-267C34A6BBE4}"/>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7" name="Title 1">
            <a:extLst>
              <a:ext uri="{FF2B5EF4-FFF2-40B4-BE49-F238E27FC236}">
                <a16:creationId xmlns:a16="http://schemas.microsoft.com/office/drawing/2014/main" id="{B235192A-26C0-D00E-FC1A-5BCD7B7AEE28}"/>
              </a:ext>
            </a:extLst>
          </p:cNvPr>
          <p:cNvSpPr>
            <a:spLocks noGrp="1"/>
          </p:cNvSpPr>
          <p:nvPr>
            <p:ph type="title" hasCustomPrompt="1"/>
          </p:nvPr>
        </p:nvSpPr>
        <p:spPr>
          <a:xfrm>
            <a:off x="839788" y="1363663"/>
            <a:ext cx="10515600" cy="1325563"/>
          </a:xfrm>
          <a:prstGeom prst="rect">
            <a:avLst/>
          </a:prstGeom>
        </p:spPr>
        <p:txBody>
          <a:bodyPr/>
          <a:lstStyle>
            <a:lvl1pPr>
              <a:defRPr b="1" i="0"/>
            </a:lvl1pPr>
          </a:lstStyle>
          <a:p>
            <a:r>
              <a:rPr lang="en-US"/>
              <a:t>CLICK TO EDIT TITLE STYLE</a:t>
            </a:r>
          </a:p>
        </p:txBody>
      </p:sp>
      <p:sp>
        <p:nvSpPr>
          <p:cNvPr id="2" name="Text Placeholder 12">
            <a:extLst>
              <a:ext uri="{FF2B5EF4-FFF2-40B4-BE49-F238E27FC236}">
                <a16:creationId xmlns:a16="http://schemas.microsoft.com/office/drawing/2014/main" id="{C249FD94-61DD-CAED-1B82-18BC00C87F1D}"/>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285444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Headlin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8E7738-2D9A-56DC-F183-0BD3DBAF2B16}"/>
              </a:ext>
            </a:extLst>
          </p:cNvPr>
          <p:cNvSpPr>
            <a:spLocks noGrp="1"/>
          </p:cNvSpPr>
          <p:nvPr>
            <p:ph type="title" orient="vert" hasCustomPrompt="1"/>
          </p:nvPr>
        </p:nvSpPr>
        <p:spPr>
          <a:xfrm>
            <a:off x="8724900" y="1428749"/>
            <a:ext cx="2628900" cy="4086227"/>
          </a:xfrm>
          <a:prstGeom prst="rect">
            <a:avLst/>
          </a:prstGeom>
        </p:spPr>
        <p:txBody>
          <a:bodyPr vert="eaVert"/>
          <a:lstStyle>
            <a:lvl1pPr>
              <a:defRPr b="1" i="0"/>
            </a:lvl1pPr>
          </a:lstStyle>
          <a:p>
            <a:r>
              <a:rPr lang="en-US"/>
              <a:t>CLICK TO EDIT TITLE STYLE</a:t>
            </a:r>
          </a:p>
        </p:txBody>
      </p:sp>
      <p:sp>
        <p:nvSpPr>
          <p:cNvPr id="3" name="Vertical Text Placeholder 2">
            <a:extLst>
              <a:ext uri="{FF2B5EF4-FFF2-40B4-BE49-F238E27FC236}">
                <a16:creationId xmlns:a16="http://schemas.microsoft.com/office/drawing/2014/main" id="{06063413-4180-5B1F-E845-217106DFAAE7}"/>
              </a:ext>
            </a:extLst>
          </p:cNvPr>
          <p:cNvSpPr>
            <a:spLocks noGrp="1"/>
          </p:cNvSpPr>
          <p:nvPr>
            <p:ph type="body" orient="vert" idx="1" hasCustomPrompt="1"/>
          </p:nvPr>
        </p:nvSpPr>
        <p:spPr>
          <a:xfrm>
            <a:off x="838200" y="1428750"/>
            <a:ext cx="7734300" cy="4086226"/>
          </a:xfrm>
          <a:prstGeom prst="rect">
            <a:avLst/>
          </a:prstGeom>
        </p:spPr>
        <p:txBody>
          <a:bodyPr vert="eaVert"/>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A5EF220-93CF-A33F-224D-8F78A14F6A94}"/>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5" name="Text Placeholder 12">
            <a:extLst>
              <a:ext uri="{FF2B5EF4-FFF2-40B4-BE49-F238E27FC236}">
                <a16:creationId xmlns:a16="http://schemas.microsoft.com/office/drawing/2014/main" id="{36230AA4-9FAB-D4AD-B5C8-4118A556BD01}"/>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150219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D01E3-B933-CB1C-416B-2512BC616B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20316" y="5853871"/>
            <a:ext cx="2152584" cy="767588"/>
          </a:xfrm>
          <a:prstGeom prst="rect">
            <a:avLst/>
          </a:prstGeom>
        </p:spPr>
      </p:pic>
    </p:spTree>
    <p:extLst>
      <p:ext uri="{BB962C8B-B14F-4D97-AF65-F5344CB8AC3E}">
        <p14:creationId xmlns:p14="http://schemas.microsoft.com/office/powerpoint/2010/main" val="1594160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2067A-B4CE-48F8-9E6B-8B3676AA0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811F2-3891-44EB-9531-82E3D5B777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83F17-1205-449E-A960-C98F774C766A}"/>
              </a:ext>
            </a:extLst>
          </p:cNvPr>
          <p:cNvSpPr>
            <a:spLocks noGrp="1"/>
          </p:cNvSpPr>
          <p:nvPr>
            <p:ph type="dt" sz="half" idx="10"/>
          </p:nvPr>
        </p:nvSpPr>
        <p:spPr/>
        <p:txBody>
          <a:bodyPr/>
          <a:lstStyle/>
          <a:p>
            <a:fld id="{9A4A0394-E954-431F-AFF4-DFA779696208}" type="datetimeFigureOut">
              <a:rPr lang="en-US" smtClean="0"/>
              <a:t>5/13/2024</a:t>
            </a:fld>
            <a:endParaRPr lang="en-US"/>
          </a:p>
        </p:txBody>
      </p:sp>
      <p:sp>
        <p:nvSpPr>
          <p:cNvPr id="5" name="Footer Placeholder 4">
            <a:extLst>
              <a:ext uri="{FF2B5EF4-FFF2-40B4-BE49-F238E27FC236}">
                <a16:creationId xmlns:a16="http://schemas.microsoft.com/office/drawing/2014/main" id="{140A3810-0D48-4526-A952-42F525E8B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90B8-3BF6-46A2-8097-795376987F54}"/>
              </a:ext>
            </a:extLst>
          </p:cNvPr>
          <p:cNvSpPr>
            <a:spLocks noGrp="1"/>
          </p:cNvSpPr>
          <p:nvPr>
            <p:ph type="sldNum" sz="quarter" idx="12"/>
          </p:nvPr>
        </p:nvSpPr>
        <p:spPr/>
        <p:txBody>
          <a:bodyPr/>
          <a:lstStyle/>
          <a:p>
            <a:fld id="{991CC271-C15A-4582-8999-DDE38BAB647F}" type="slidenum">
              <a:rPr lang="en-US" smtClean="0"/>
              <a:t>‹#›</a:t>
            </a:fld>
            <a:endParaRPr lang="en-US"/>
          </a:p>
        </p:txBody>
      </p:sp>
    </p:spTree>
    <p:extLst>
      <p:ext uri="{BB962C8B-B14F-4D97-AF65-F5344CB8AC3E}">
        <p14:creationId xmlns:p14="http://schemas.microsoft.com/office/powerpoint/2010/main" val="3742252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813-54D5-B0F5-626B-5C4D29FA9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3E010-A036-B0E4-38E4-39F51922A4CB}"/>
              </a:ext>
            </a:extLst>
          </p:cNvPr>
          <p:cNvSpPr>
            <a:spLocks noGrp="1"/>
          </p:cNvSpPr>
          <p:nvPr>
            <p:ph type="dt" sz="half" idx="10"/>
          </p:nvPr>
        </p:nvSpPr>
        <p:spPr/>
        <p:txBody>
          <a:bodyPr/>
          <a:lstStyle/>
          <a:p>
            <a:fld id="{EDA0FB93-B9C4-4416-9CAE-7EA9CAB5F780}" type="datetimeFigureOut">
              <a:rPr lang="en-US" smtClean="0"/>
              <a:t>5/13/2024</a:t>
            </a:fld>
            <a:endParaRPr lang="en-US"/>
          </a:p>
        </p:txBody>
      </p:sp>
      <p:sp>
        <p:nvSpPr>
          <p:cNvPr id="4" name="Footer Placeholder 3">
            <a:extLst>
              <a:ext uri="{FF2B5EF4-FFF2-40B4-BE49-F238E27FC236}">
                <a16:creationId xmlns:a16="http://schemas.microsoft.com/office/drawing/2014/main" id="{9EC3ECBF-1B75-F382-1091-F7528DCF95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8A0D54-3082-FA97-77E9-9603A4FA9B4B}"/>
              </a:ext>
            </a:extLst>
          </p:cNvPr>
          <p:cNvSpPr>
            <a:spLocks noGrp="1"/>
          </p:cNvSpPr>
          <p:nvPr>
            <p:ph type="sldNum" sz="quarter" idx="12"/>
          </p:nvPr>
        </p:nvSpPr>
        <p:spPr/>
        <p:txBody>
          <a:bodyPr/>
          <a:lstStyle/>
          <a:p>
            <a:fld id="{E8EA5A7B-2E1D-41FF-9DB3-2BC711154011}" type="slidenum">
              <a:rPr lang="en-US" smtClean="0"/>
              <a:t>‹#›</a:t>
            </a:fld>
            <a:endParaRPr lang="en-US"/>
          </a:p>
        </p:txBody>
      </p:sp>
    </p:spTree>
    <p:extLst>
      <p:ext uri="{BB962C8B-B14F-4D97-AF65-F5344CB8AC3E}">
        <p14:creationId xmlns:p14="http://schemas.microsoft.com/office/powerpoint/2010/main" val="291358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Text with Lab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7125-DA34-C379-378B-A622B4433030}"/>
              </a:ext>
            </a:extLst>
          </p:cNvPr>
          <p:cNvSpPr>
            <a:spLocks noGrp="1"/>
          </p:cNvSpPr>
          <p:nvPr>
            <p:ph type="ctrTitle" hasCustomPrompt="1"/>
          </p:nvPr>
        </p:nvSpPr>
        <p:spPr>
          <a:xfrm>
            <a:off x="838200" y="2086770"/>
            <a:ext cx="10515600" cy="1078237"/>
          </a:xfrm>
          <a:prstGeom prst="rect">
            <a:avLst/>
          </a:prstGeom>
        </p:spPr>
        <p:txBody>
          <a:bodyPr anchor="b"/>
          <a:lstStyle>
            <a:lvl1pPr algn="l">
              <a:defRPr sz="6000" b="1" i="0"/>
            </a:lvl1pPr>
          </a:lstStyle>
          <a:p>
            <a:r>
              <a:rPr lang="en-US"/>
              <a:t>CLICK TO EDIT TITLE STYLE</a:t>
            </a:r>
          </a:p>
        </p:txBody>
      </p:sp>
      <p:sp>
        <p:nvSpPr>
          <p:cNvPr id="3" name="Subtitle 2">
            <a:extLst>
              <a:ext uri="{FF2B5EF4-FFF2-40B4-BE49-F238E27FC236}">
                <a16:creationId xmlns:a16="http://schemas.microsoft.com/office/drawing/2014/main" id="{709A2913-2CC8-8F70-4F38-B039B7E51B2F}"/>
              </a:ext>
            </a:extLst>
          </p:cNvPr>
          <p:cNvSpPr>
            <a:spLocks noGrp="1"/>
          </p:cNvSpPr>
          <p:nvPr>
            <p:ph type="subTitle" idx="1" hasCustomPrompt="1"/>
          </p:nvPr>
        </p:nvSpPr>
        <p:spPr>
          <a:xfrm>
            <a:off x="838200" y="3257083"/>
            <a:ext cx="105156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6" name="Slide Number Placeholder 5">
            <a:extLst>
              <a:ext uri="{FF2B5EF4-FFF2-40B4-BE49-F238E27FC236}">
                <a16:creationId xmlns:a16="http://schemas.microsoft.com/office/drawing/2014/main" id="{51FA7397-A012-9CA6-5589-422465CBBB01}"/>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8" name="Content Placeholder 2">
            <a:extLst>
              <a:ext uri="{FF2B5EF4-FFF2-40B4-BE49-F238E27FC236}">
                <a16:creationId xmlns:a16="http://schemas.microsoft.com/office/drawing/2014/main" id="{7DD527E2-953D-66D1-4549-336C8CE29678}"/>
              </a:ext>
            </a:extLst>
          </p:cNvPr>
          <p:cNvSpPr>
            <a:spLocks noGrp="1"/>
          </p:cNvSpPr>
          <p:nvPr>
            <p:ph idx="13" hasCustomPrompt="1"/>
          </p:nvPr>
        </p:nvSpPr>
        <p:spPr>
          <a:xfrm>
            <a:off x="838199" y="1590110"/>
            <a:ext cx="10515600" cy="496660"/>
          </a:xfrm>
          <a:prstGeom prst="rect">
            <a:avLst/>
          </a:prstGeom>
        </p:spPr>
        <p:txBody>
          <a:bodyPr/>
          <a:lstStyle>
            <a:lvl1pPr marL="0" indent="0">
              <a:buNone/>
              <a:defRPr sz="2400" b="1" i="0">
                <a:solidFill>
                  <a:srgbClr val="FBAA29"/>
                </a:solidFill>
                <a:latin typeface="Univers LT Std 47 Cn Lt" panose="020B0406020202040204" pitchFamily="34" charset="77"/>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LABEL STYLES</a:t>
            </a:r>
          </a:p>
        </p:txBody>
      </p:sp>
      <p:sp>
        <p:nvSpPr>
          <p:cNvPr id="13" name="Text Placeholder 12">
            <a:extLst>
              <a:ext uri="{FF2B5EF4-FFF2-40B4-BE49-F238E27FC236}">
                <a16:creationId xmlns:a16="http://schemas.microsoft.com/office/drawing/2014/main" id="{AF606CDE-3F3C-6A0B-E47B-3B2E09CEACC2}"/>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252012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and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CA0A-C49D-6250-2A4B-70BEE49AEF46}"/>
              </a:ext>
            </a:extLst>
          </p:cNvPr>
          <p:cNvSpPr>
            <a:spLocks noGrp="1"/>
          </p:cNvSpPr>
          <p:nvPr>
            <p:ph type="title" hasCustomPrompt="1"/>
          </p:nvPr>
        </p:nvSpPr>
        <p:spPr>
          <a:xfrm>
            <a:off x="838200" y="1691482"/>
            <a:ext cx="10515600" cy="976312"/>
          </a:xfrm>
          <a:prstGeom prst="rect">
            <a:avLst/>
          </a:prstGeom>
        </p:spPr>
        <p:txBody>
          <a:bodyPr anchor="b"/>
          <a:lstStyle>
            <a:lvl1pPr>
              <a:defRPr sz="6000" b="1" i="0"/>
            </a:lvl1pPr>
          </a:lstStyle>
          <a:p>
            <a:r>
              <a:rPr lang="en-US"/>
              <a:t>CLICK TO EDIT TITLE STYLE</a:t>
            </a:r>
          </a:p>
        </p:txBody>
      </p:sp>
      <p:sp>
        <p:nvSpPr>
          <p:cNvPr id="3" name="Text Placeholder 2">
            <a:extLst>
              <a:ext uri="{FF2B5EF4-FFF2-40B4-BE49-F238E27FC236}">
                <a16:creationId xmlns:a16="http://schemas.microsoft.com/office/drawing/2014/main" id="{2F28BC1A-F347-8B48-5FAC-9DBEFA38F94D}"/>
              </a:ext>
            </a:extLst>
          </p:cNvPr>
          <p:cNvSpPr>
            <a:spLocks noGrp="1"/>
          </p:cNvSpPr>
          <p:nvPr>
            <p:ph type="body" idx="1" hasCustomPrompt="1"/>
          </p:nvPr>
        </p:nvSpPr>
        <p:spPr>
          <a:xfrm>
            <a:off x="838200" y="2678906"/>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text styles</a:t>
            </a:r>
          </a:p>
        </p:txBody>
      </p:sp>
      <p:sp>
        <p:nvSpPr>
          <p:cNvPr id="6" name="Slide Number Placeholder 5">
            <a:extLst>
              <a:ext uri="{FF2B5EF4-FFF2-40B4-BE49-F238E27FC236}">
                <a16:creationId xmlns:a16="http://schemas.microsoft.com/office/drawing/2014/main" id="{90F33237-498C-DE95-B3EF-1557AA4E023A}"/>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4" name="Text Placeholder 12">
            <a:extLst>
              <a:ext uri="{FF2B5EF4-FFF2-40B4-BE49-F238E27FC236}">
                <a16:creationId xmlns:a16="http://schemas.microsoft.com/office/drawing/2014/main" id="{0C2F207E-B42E-74E8-E22B-7295D071DD1F}"/>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195513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B9E0-7E44-85CA-64D9-83D69846DABA}"/>
              </a:ext>
            </a:extLst>
          </p:cNvPr>
          <p:cNvSpPr>
            <a:spLocks noGrp="1"/>
          </p:cNvSpPr>
          <p:nvPr>
            <p:ph type="title" hasCustomPrompt="1"/>
          </p:nvPr>
        </p:nvSpPr>
        <p:spPr>
          <a:xfrm>
            <a:off x="838199" y="1794917"/>
            <a:ext cx="10515600" cy="1325563"/>
          </a:xfrm>
          <a:prstGeom prst="rect">
            <a:avLst/>
          </a:prstGeom>
        </p:spPr>
        <p:txBody>
          <a:bodyPr/>
          <a:lstStyle>
            <a:lvl1pPr>
              <a:defRPr b="1" i="0"/>
            </a:lvl1pPr>
          </a:lstStyle>
          <a:p>
            <a:r>
              <a:rPr lang="en-US"/>
              <a:t>CLICK TO EDIT TITLE STYLE</a:t>
            </a:r>
          </a:p>
        </p:txBody>
      </p:sp>
      <p:sp>
        <p:nvSpPr>
          <p:cNvPr id="3" name="Content Placeholder 2">
            <a:extLst>
              <a:ext uri="{FF2B5EF4-FFF2-40B4-BE49-F238E27FC236}">
                <a16:creationId xmlns:a16="http://schemas.microsoft.com/office/drawing/2014/main" id="{8E79FCFE-717B-B756-50E9-766E9C9EC6BE}"/>
              </a:ext>
            </a:extLst>
          </p:cNvPr>
          <p:cNvSpPr>
            <a:spLocks noGrp="1"/>
          </p:cNvSpPr>
          <p:nvPr>
            <p:ph idx="1" hasCustomPrompt="1"/>
          </p:nvPr>
        </p:nvSpPr>
        <p:spPr>
          <a:xfrm>
            <a:off x="838199" y="3120480"/>
            <a:ext cx="10515600" cy="2290762"/>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18F0ED6-41E8-4E5B-FDCA-36FEBFAD3FFC}"/>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4" name="Text Placeholder 12">
            <a:extLst>
              <a:ext uri="{FF2B5EF4-FFF2-40B4-BE49-F238E27FC236}">
                <a16:creationId xmlns:a16="http://schemas.microsoft.com/office/drawing/2014/main" id="{8025372B-EF0A-438B-776B-6AEB5DD91B96}"/>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355446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and Text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6D98-CA4D-0099-9EA0-330D225CE3B2}"/>
              </a:ext>
            </a:extLst>
          </p:cNvPr>
          <p:cNvSpPr>
            <a:spLocks noGrp="1"/>
          </p:cNvSpPr>
          <p:nvPr>
            <p:ph type="title" hasCustomPrompt="1"/>
          </p:nvPr>
        </p:nvSpPr>
        <p:spPr>
          <a:xfrm>
            <a:off x="863199" y="1288255"/>
            <a:ext cx="10495363" cy="1325563"/>
          </a:xfrm>
          <a:prstGeom prst="rect">
            <a:avLst/>
          </a:prstGeom>
        </p:spPr>
        <p:txBody>
          <a:bodyPr/>
          <a:lstStyle>
            <a:lvl1pPr>
              <a:defRPr b="1" i="0"/>
            </a:lvl1pPr>
          </a:lstStyle>
          <a:p>
            <a:r>
              <a:rPr lang="en-US"/>
              <a:t>CLICK TO EDIT TITLE STYLE</a:t>
            </a:r>
          </a:p>
        </p:txBody>
      </p:sp>
      <p:sp>
        <p:nvSpPr>
          <p:cNvPr id="3" name="Content Placeholder 2">
            <a:extLst>
              <a:ext uri="{FF2B5EF4-FFF2-40B4-BE49-F238E27FC236}">
                <a16:creationId xmlns:a16="http://schemas.microsoft.com/office/drawing/2014/main" id="{CFE8CB46-07A7-2870-38EF-01D9CEBC19AE}"/>
              </a:ext>
            </a:extLst>
          </p:cNvPr>
          <p:cNvSpPr>
            <a:spLocks noGrp="1"/>
          </p:cNvSpPr>
          <p:nvPr>
            <p:ph sz="half" idx="1" hasCustomPrompt="1"/>
          </p:nvPr>
        </p:nvSpPr>
        <p:spPr>
          <a:xfrm>
            <a:off x="838199" y="2714624"/>
            <a:ext cx="5186363" cy="2843214"/>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3E064-5830-C278-3834-FF6B18ED38F0}"/>
              </a:ext>
            </a:extLst>
          </p:cNvPr>
          <p:cNvSpPr>
            <a:spLocks noGrp="1"/>
          </p:cNvSpPr>
          <p:nvPr>
            <p:ph sz="half" idx="2" hasCustomPrompt="1"/>
          </p:nvPr>
        </p:nvSpPr>
        <p:spPr>
          <a:xfrm>
            <a:off x="6172199" y="2714624"/>
            <a:ext cx="5186363" cy="2843214"/>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2EDF190-95EC-D0F6-D2C1-89A8636E220E}"/>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5" name="Text Placeholder 12">
            <a:extLst>
              <a:ext uri="{FF2B5EF4-FFF2-40B4-BE49-F238E27FC236}">
                <a16:creationId xmlns:a16="http://schemas.microsoft.com/office/drawing/2014/main" id="{9C078A13-0C7F-A1DC-0D33-84CF8EFD191C}"/>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400536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nd Tex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AA25-2CEF-D365-C72D-4E31BEF48553}"/>
              </a:ext>
            </a:extLst>
          </p:cNvPr>
          <p:cNvSpPr>
            <a:spLocks noGrp="1"/>
          </p:cNvSpPr>
          <p:nvPr>
            <p:ph type="title" hasCustomPrompt="1"/>
          </p:nvPr>
        </p:nvSpPr>
        <p:spPr>
          <a:xfrm>
            <a:off x="839788" y="1363663"/>
            <a:ext cx="10515600" cy="1325563"/>
          </a:xfrm>
          <a:prstGeom prst="rect">
            <a:avLst/>
          </a:prstGeom>
        </p:spPr>
        <p:txBody>
          <a:bodyPr/>
          <a:lstStyle>
            <a:lvl1pPr>
              <a:defRPr b="1" i="0"/>
            </a:lvl1pPr>
          </a:lstStyle>
          <a:p>
            <a:r>
              <a:rPr lang="en-US"/>
              <a:t>CLICK TO EDIT TITLE STYLE</a:t>
            </a:r>
          </a:p>
        </p:txBody>
      </p:sp>
      <p:sp>
        <p:nvSpPr>
          <p:cNvPr id="3" name="Text Placeholder 2">
            <a:extLst>
              <a:ext uri="{FF2B5EF4-FFF2-40B4-BE49-F238E27FC236}">
                <a16:creationId xmlns:a16="http://schemas.microsoft.com/office/drawing/2014/main" id="{429314BC-195E-C995-65A6-636CEB50725F}"/>
              </a:ext>
            </a:extLst>
          </p:cNvPr>
          <p:cNvSpPr>
            <a:spLocks noGrp="1"/>
          </p:cNvSpPr>
          <p:nvPr>
            <p:ph type="body" idx="1" hasCustomPrompt="1"/>
          </p:nvPr>
        </p:nvSpPr>
        <p:spPr>
          <a:xfrm>
            <a:off x="839788" y="243840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4" name="Content Placeholder 3">
            <a:extLst>
              <a:ext uri="{FF2B5EF4-FFF2-40B4-BE49-F238E27FC236}">
                <a16:creationId xmlns:a16="http://schemas.microsoft.com/office/drawing/2014/main" id="{0100CC9C-FCA8-ADCF-4DE1-8D32BF919FD3}"/>
              </a:ext>
            </a:extLst>
          </p:cNvPr>
          <p:cNvSpPr>
            <a:spLocks noGrp="1"/>
          </p:cNvSpPr>
          <p:nvPr>
            <p:ph sz="half" idx="2" hasCustomPrompt="1"/>
          </p:nvPr>
        </p:nvSpPr>
        <p:spPr>
          <a:xfrm>
            <a:off x="839788" y="3471862"/>
            <a:ext cx="5157787" cy="2232025"/>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B696EF-7073-8296-95ED-A387F295B7D1}"/>
              </a:ext>
            </a:extLst>
          </p:cNvPr>
          <p:cNvSpPr>
            <a:spLocks noGrp="1"/>
          </p:cNvSpPr>
          <p:nvPr>
            <p:ph type="body" sz="quarter" idx="3" hasCustomPrompt="1"/>
          </p:nvPr>
        </p:nvSpPr>
        <p:spPr>
          <a:xfrm>
            <a:off x="6172200" y="243840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6" name="Content Placeholder 5">
            <a:extLst>
              <a:ext uri="{FF2B5EF4-FFF2-40B4-BE49-F238E27FC236}">
                <a16:creationId xmlns:a16="http://schemas.microsoft.com/office/drawing/2014/main" id="{C064796D-13AB-FA15-1EF5-457513251A72}"/>
              </a:ext>
            </a:extLst>
          </p:cNvPr>
          <p:cNvSpPr>
            <a:spLocks noGrp="1"/>
          </p:cNvSpPr>
          <p:nvPr>
            <p:ph sz="quarter" idx="4" hasCustomPrompt="1"/>
          </p:nvPr>
        </p:nvSpPr>
        <p:spPr>
          <a:xfrm>
            <a:off x="6172200" y="3471862"/>
            <a:ext cx="5183188" cy="2232025"/>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1FA2895-70B4-9608-E49E-18CCC42FBDB0}"/>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7" name="Text Placeholder 12">
            <a:extLst>
              <a:ext uri="{FF2B5EF4-FFF2-40B4-BE49-F238E27FC236}">
                <a16:creationId xmlns:a16="http://schemas.microsoft.com/office/drawing/2014/main" id="{3E1CA42B-40CB-4F65-8ECE-D85FBC09BABA}"/>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224642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C50092-8323-88A0-2121-9825737F3329}"/>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2" name="Text Placeholder 12">
            <a:extLst>
              <a:ext uri="{FF2B5EF4-FFF2-40B4-BE49-F238E27FC236}">
                <a16:creationId xmlns:a16="http://schemas.microsoft.com/office/drawing/2014/main" id="{AC1D9FFF-FC7B-B7CF-39CF-83903082026A}"/>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407430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3739-2EF5-6169-677F-A0CEF8A51EBA}"/>
              </a:ext>
            </a:extLst>
          </p:cNvPr>
          <p:cNvSpPr>
            <a:spLocks noGrp="1"/>
          </p:cNvSpPr>
          <p:nvPr>
            <p:ph type="title" hasCustomPrompt="1"/>
          </p:nvPr>
        </p:nvSpPr>
        <p:spPr>
          <a:xfrm>
            <a:off x="839788" y="1216024"/>
            <a:ext cx="3932237" cy="1069975"/>
          </a:xfrm>
          <a:prstGeom prst="rect">
            <a:avLst/>
          </a:prstGeom>
        </p:spPr>
        <p:txBody>
          <a:bodyPr anchor="b"/>
          <a:lstStyle>
            <a:lvl1pPr>
              <a:defRPr sz="3200" b="1" i="0"/>
            </a:lvl1pPr>
          </a:lstStyle>
          <a:p>
            <a:r>
              <a:rPr lang="en-US"/>
              <a:t>CLICK TO EDIT TITLE STYLE</a:t>
            </a:r>
          </a:p>
        </p:txBody>
      </p:sp>
      <p:sp>
        <p:nvSpPr>
          <p:cNvPr id="3" name="Content Placeholder 2">
            <a:extLst>
              <a:ext uri="{FF2B5EF4-FFF2-40B4-BE49-F238E27FC236}">
                <a16:creationId xmlns:a16="http://schemas.microsoft.com/office/drawing/2014/main" id="{8D625B16-1F4D-B462-41F3-6006F84D7EC1}"/>
              </a:ext>
            </a:extLst>
          </p:cNvPr>
          <p:cNvSpPr>
            <a:spLocks noGrp="1"/>
          </p:cNvSpPr>
          <p:nvPr>
            <p:ph idx="1" hasCustomPrompt="1"/>
          </p:nvPr>
        </p:nvSpPr>
        <p:spPr>
          <a:xfrm>
            <a:off x="5183188" y="1216025"/>
            <a:ext cx="6172200" cy="442595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0F8125-9A3D-84E8-323F-908967444FA1}"/>
              </a:ext>
            </a:extLst>
          </p:cNvPr>
          <p:cNvSpPr>
            <a:spLocks noGrp="1"/>
          </p:cNvSpPr>
          <p:nvPr>
            <p:ph type="body" sz="half" idx="2" hasCustomPrompt="1"/>
          </p:nvPr>
        </p:nvSpPr>
        <p:spPr>
          <a:xfrm>
            <a:off x="839788" y="2500313"/>
            <a:ext cx="3932237" cy="314166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7" name="Slide Number Placeholder 6">
            <a:extLst>
              <a:ext uri="{FF2B5EF4-FFF2-40B4-BE49-F238E27FC236}">
                <a16:creationId xmlns:a16="http://schemas.microsoft.com/office/drawing/2014/main" id="{F52E16A2-3093-0019-9F3E-52EE71103EDB}"/>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5" name="Text Placeholder 12">
            <a:extLst>
              <a:ext uri="{FF2B5EF4-FFF2-40B4-BE49-F238E27FC236}">
                <a16:creationId xmlns:a16="http://schemas.microsoft.com/office/drawing/2014/main" id="{A0CBD646-CC3F-C751-43AD-B8C5932CAA8B}"/>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87150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82EE6E-E5DA-01B1-AE9A-7711C762CEC5}"/>
              </a:ext>
            </a:extLst>
          </p:cNvPr>
          <p:cNvSpPr>
            <a:spLocks noGrp="1"/>
          </p:cNvSpPr>
          <p:nvPr>
            <p:ph type="pic" idx="1"/>
          </p:nvPr>
        </p:nvSpPr>
        <p:spPr>
          <a:xfrm>
            <a:off x="5183188" y="1216024"/>
            <a:ext cx="6172200" cy="44259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ACA26AA1-A9B1-96EA-A725-4074FF24E2DE}"/>
              </a:ext>
            </a:extLst>
          </p:cNvPr>
          <p:cNvSpPr>
            <a:spLocks noGrp="1"/>
          </p:cNvSpPr>
          <p:nvPr>
            <p:ph type="sldNum" sz="quarter" idx="12"/>
          </p:nvPr>
        </p:nvSpPr>
        <p:spPr/>
        <p:txBody>
          <a:bodyPr/>
          <a:lstStyle/>
          <a:p>
            <a:fld id="{C552DFE4-847F-DC41-84B3-D513C3218AF5}" type="slidenum">
              <a:rPr lang="en-US" smtClean="0"/>
              <a:t>‹#›</a:t>
            </a:fld>
            <a:endParaRPr lang="en-US"/>
          </a:p>
        </p:txBody>
      </p:sp>
      <p:sp>
        <p:nvSpPr>
          <p:cNvPr id="8" name="Title 1">
            <a:extLst>
              <a:ext uri="{FF2B5EF4-FFF2-40B4-BE49-F238E27FC236}">
                <a16:creationId xmlns:a16="http://schemas.microsoft.com/office/drawing/2014/main" id="{36BA51ED-8139-BA96-B43B-A6E742F30C0F}"/>
              </a:ext>
            </a:extLst>
          </p:cNvPr>
          <p:cNvSpPr>
            <a:spLocks noGrp="1"/>
          </p:cNvSpPr>
          <p:nvPr>
            <p:ph type="title" hasCustomPrompt="1"/>
          </p:nvPr>
        </p:nvSpPr>
        <p:spPr>
          <a:xfrm>
            <a:off x="839788" y="1216024"/>
            <a:ext cx="3932237" cy="1069975"/>
          </a:xfrm>
          <a:prstGeom prst="rect">
            <a:avLst/>
          </a:prstGeom>
        </p:spPr>
        <p:txBody>
          <a:bodyPr anchor="b"/>
          <a:lstStyle>
            <a:lvl1pPr>
              <a:defRPr sz="3200" b="1" i="0"/>
            </a:lvl1pPr>
          </a:lstStyle>
          <a:p>
            <a:r>
              <a:rPr lang="en-US"/>
              <a:t>CLICK TO EDIT TITLE STYLE</a:t>
            </a:r>
          </a:p>
        </p:txBody>
      </p:sp>
      <p:sp>
        <p:nvSpPr>
          <p:cNvPr id="9" name="Text Placeholder 3">
            <a:extLst>
              <a:ext uri="{FF2B5EF4-FFF2-40B4-BE49-F238E27FC236}">
                <a16:creationId xmlns:a16="http://schemas.microsoft.com/office/drawing/2014/main" id="{21538089-05F8-B15B-29EC-E778FD06CDE7}"/>
              </a:ext>
            </a:extLst>
          </p:cNvPr>
          <p:cNvSpPr>
            <a:spLocks noGrp="1"/>
          </p:cNvSpPr>
          <p:nvPr>
            <p:ph type="body" sz="half" idx="2" hasCustomPrompt="1"/>
          </p:nvPr>
        </p:nvSpPr>
        <p:spPr>
          <a:xfrm>
            <a:off x="839788" y="2500313"/>
            <a:ext cx="3932237" cy="314166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2" name="Text Placeholder 12">
            <a:extLst>
              <a:ext uri="{FF2B5EF4-FFF2-40B4-BE49-F238E27FC236}">
                <a16:creationId xmlns:a16="http://schemas.microsoft.com/office/drawing/2014/main" id="{5172F38B-137D-F89C-7B68-4ED1757ABD67}"/>
              </a:ext>
            </a:extLst>
          </p:cNvPr>
          <p:cNvSpPr>
            <a:spLocks noGrp="1"/>
          </p:cNvSpPr>
          <p:nvPr>
            <p:ph type="body" sz="quarter" idx="14" hasCustomPrompt="1"/>
          </p:nvPr>
        </p:nvSpPr>
        <p:spPr>
          <a:xfrm>
            <a:off x="838199" y="285654"/>
            <a:ext cx="10515600" cy="496660"/>
          </a:xfrm>
        </p:spPr>
        <p:txBody>
          <a:bodyPr/>
          <a:lstStyle>
            <a:lvl1pPr marL="0" indent="0">
              <a:buNone/>
              <a:defRPr sz="1800" b="1" i="0" spc="100" baseline="0">
                <a:solidFill>
                  <a:schemeClr val="bg1"/>
                </a:solidFill>
                <a:latin typeface="Univers LT Std 47 Cn Lt" panose="020B0406020202040204" pitchFamily="34"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Tree>
    <p:extLst>
      <p:ext uri="{BB962C8B-B14F-4D97-AF65-F5344CB8AC3E}">
        <p14:creationId xmlns:p14="http://schemas.microsoft.com/office/powerpoint/2010/main" val="143382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4DCD6-6E94-E3E6-67D6-187D2FD2FCB6}"/>
              </a:ext>
            </a:extLst>
          </p:cNvPr>
          <p:cNvSpPr>
            <a:spLocks noGrp="1"/>
          </p:cNvSpPr>
          <p:nvPr>
            <p:ph type="title"/>
          </p:nvPr>
        </p:nvSpPr>
        <p:spPr>
          <a:xfrm>
            <a:off x="838200" y="1947574"/>
            <a:ext cx="10515600" cy="1325563"/>
          </a:xfrm>
          <a:prstGeom prst="rect">
            <a:avLst/>
          </a:prstGeom>
        </p:spPr>
        <p:txBody>
          <a:bodyPr vert="horz" lIns="91440" tIns="45720" rIns="91440" bIns="45720" rtlCol="0" anchor="ctr">
            <a:noAutofit/>
          </a:bodyPr>
          <a:lstStyle/>
          <a:p>
            <a:r>
              <a:rPr lang="en-US"/>
              <a:t>CLICK TO EDIT TITLE STYLE</a:t>
            </a:r>
          </a:p>
        </p:txBody>
      </p:sp>
      <p:sp>
        <p:nvSpPr>
          <p:cNvPr id="3" name="Text Placeholder 2">
            <a:extLst>
              <a:ext uri="{FF2B5EF4-FFF2-40B4-BE49-F238E27FC236}">
                <a16:creationId xmlns:a16="http://schemas.microsoft.com/office/drawing/2014/main" id="{1059D1A8-B476-38E7-52B6-8FDB0A634C54}"/>
              </a:ext>
            </a:extLst>
          </p:cNvPr>
          <p:cNvSpPr>
            <a:spLocks noGrp="1"/>
          </p:cNvSpPr>
          <p:nvPr>
            <p:ph type="body" idx="1"/>
          </p:nvPr>
        </p:nvSpPr>
        <p:spPr>
          <a:xfrm>
            <a:off x="838199" y="3273137"/>
            <a:ext cx="10515600" cy="2133599"/>
          </a:xfrm>
          <a:prstGeom prst="rect">
            <a:avLst/>
          </a:prstGeom>
        </p:spPr>
        <p:txBody>
          <a:bodyPr vert="horz" lIns="91440" tIns="45720" rIns="91440" bIns="45720" rtlCol="0">
            <a:no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26FBA6-A880-3019-00A0-E83F52A47FFF}"/>
              </a:ext>
            </a:extLst>
          </p:cNvPr>
          <p:cNvSpPr>
            <a:spLocks noGrp="1"/>
          </p:cNvSpPr>
          <p:nvPr>
            <p:ph type="sldNum" sz="quarter" idx="4"/>
          </p:nvPr>
        </p:nvSpPr>
        <p:spPr>
          <a:xfrm>
            <a:off x="838199" y="6256334"/>
            <a:ext cx="1175145" cy="365125"/>
          </a:xfrm>
          <a:prstGeom prst="rect">
            <a:avLst/>
          </a:prstGeom>
        </p:spPr>
        <p:txBody>
          <a:bodyPr vert="horz" lIns="91440" tIns="45720" rIns="91440" bIns="45720" rtlCol="0" anchor="ctr"/>
          <a:lstStyle>
            <a:lvl1pPr algn="l">
              <a:defRPr sz="1200" b="0" i="0">
                <a:solidFill>
                  <a:schemeClr val="tx1">
                    <a:tint val="82000"/>
                  </a:schemeClr>
                </a:solidFill>
                <a:latin typeface="Univers LT Std 55" panose="020B0603020202020204" pitchFamily="34" charset="0"/>
              </a:defRPr>
            </a:lvl1pPr>
          </a:lstStyle>
          <a:p>
            <a:fld id="{C552DFE4-847F-DC41-84B3-D513C3218AF5}" type="slidenum">
              <a:rPr lang="en-US" smtClean="0"/>
              <a:pPr/>
              <a:t>‹#›</a:t>
            </a:fld>
            <a:endParaRPr lang="en-US"/>
          </a:p>
        </p:txBody>
      </p:sp>
      <p:pic>
        <p:nvPicPr>
          <p:cNvPr id="12" name="Picture 11">
            <a:extLst>
              <a:ext uri="{FF2B5EF4-FFF2-40B4-BE49-F238E27FC236}">
                <a16:creationId xmlns:a16="http://schemas.microsoft.com/office/drawing/2014/main" id="{AF19D96B-1BCB-38BA-FED1-3F38CB2A1F1C}"/>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183352" y="5934135"/>
            <a:ext cx="7137875" cy="798164"/>
          </a:xfrm>
          <a:prstGeom prst="rect">
            <a:avLst/>
          </a:prstGeom>
        </p:spPr>
      </p:pic>
      <p:sp>
        <p:nvSpPr>
          <p:cNvPr id="18" name="Rectangle 17">
            <a:extLst>
              <a:ext uri="{FF2B5EF4-FFF2-40B4-BE49-F238E27FC236}">
                <a16:creationId xmlns:a16="http://schemas.microsoft.com/office/drawing/2014/main" id="{00054701-929E-AC40-C0D3-195960257EE4}"/>
              </a:ext>
            </a:extLst>
          </p:cNvPr>
          <p:cNvSpPr/>
          <p:nvPr userDrawn="1"/>
        </p:nvSpPr>
        <p:spPr>
          <a:xfrm>
            <a:off x="0" y="0"/>
            <a:ext cx="12192000" cy="785190"/>
          </a:xfrm>
          <a:prstGeom prst="rect">
            <a:avLst/>
          </a:prstGeom>
          <a:solidFill>
            <a:srgbClr val="007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800" b="1" i="0" spc="100" baseline="0">
              <a:latin typeface="Univers LT Std 47 Cn Lt" panose="020B0406020202040204" pitchFamily="34" charset="77"/>
              <a:ea typeface="Roboto Condensed Black" panose="02000000000000000000" pitchFamily="2" charset="0"/>
            </a:endParaRPr>
          </a:p>
        </p:txBody>
      </p:sp>
    </p:spTree>
    <p:extLst>
      <p:ext uri="{BB962C8B-B14F-4D97-AF65-F5344CB8AC3E}">
        <p14:creationId xmlns:p14="http://schemas.microsoft.com/office/powerpoint/2010/main" val="521442905"/>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51" r:id="rId3"/>
    <p:sldLayoutId id="2147483650" r:id="rId4"/>
    <p:sldLayoutId id="2147483652" r:id="rId5"/>
    <p:sldLayoutId id="2147483653" r:id="rId6"/>
    <p:sldLayoutId id="2147483654" r:id="rId7"/>
    <p:sldLayoutId id="2147483656" r:id="rId8"/>
    <p:sldLayoutId id="2147483657" r:id="rId9"/>
    <p:sldLayoutId id="2147483658" r:id="rId10"/>
    <p:sldLayoutId id="2147483659" r:id="rId11"/>
    <p:sldLayoutId id="2147483655" r:id="rId12"/>
    <p:sldLayoutId id="2147483669" r:id="rId13"/>
    <p:sldLayoutId id="2147483670" r:id="rId14"/>
  </p:sldLayoutIdLst>
  <p:txStyles>
    <p:titleStyle>
      <a:lvl1pPr algn="l" defTabSz="914400" rtl="0" eaLnBrk="1" latinLnBrk="0" hangingPunct="1">
        <a:lnSpc>
          <a:spcPct val="90000"/>
        </a:lnSpc>
        <a:spcBef>
          <a:spcPct val="0"/>
        </a:spcBef>
        <a:buNone/>
        <a:defRPr lang="en-US" sz="6000" b="1" i="0" kern="1200" spc="100" baseline="0" dirty="0">
          <a:solidFill>
            <a:srgbClr val="5E4C3A"/>
          </a:solidFill>
          <a:latin typeface="Univers LT Std 47 Cn Lt" panose="020B0406020202040204" pitchFamily="34" charset="77"/>
          <a:ea typeface="Roboto Black" panose="02000000000000000000" pitchFamily="2" charset="0"/>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tif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oleObject" Target="../embeddings/oleObject2.bin"/><Relationship Id="rId4" Type="http://schemas.openxmlformats.org/officeDocument/2006/relationships/image" Target="../media/image34.emf"/><Relationship Id="rId9"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63FBDF-8492-78CA-8069-78826B3E1D20}"/>
              </a:ext>
            </a:extLst>
          </p:cNvPr>
          <p:cNvSpPr>
            <a:spLocks noGrp="1"/>
          </p:cNvSpPr>
          <p:nvPr>
            <p:ph type="title"/>
          </p:nvPr>
        </p:nvSpPr>
        <p:spPr>
          <a:xfrm>
            <a:off x="580768" y="3002692"/>
            <a:ext cx="10773032" cy="2739853"/>
          </a:xfrm>
        </p:spPr>
        <p:txBody>
          <a:bodyPr/>
          <a:lstStyle/>
          <a:p>
            <a:br>
              <a:rPr lang="en-US" sz="3000" dirty="0">
                <a:latin typeface="Univers LT Std 47 Cn Lt"/>
                <a:ea typeface="Roboto Black"/>
              </a:rPr>
            </a:br>
            <a:r>
              <a:rPr lang="en-US" sz="3000" dirty="0">
                <a:latin typeface="Univers LT Std 47 Cn Lt"/>
                <a:ea typeface="Roboto Black"/>
              </a:rPr>
              <a:t>Paul Rauch, Assistant Director </a:t>
            </a:r>
            <a:br>
              <a:rPr lang="en-US" sz="3000" dirty="0">
                <a:latin typeface="Univers LT Std 47 Cn Lt"/>
                <a:ea typeface="Roboto Black"/>
              </a:rPr>
            </a:br>
            <a:endParaRPr lang="en-US" sz="3000" dirty="0">
              <a:latin typeface="Univers LT Std 47 Cn Lt"/>
              <a:ea typeface="Roboto Black"/>
            </a:endParaRPr>
          </a:p>
        </p:txBody>
      </p:sp>
      <p:sp>
        <p:nvSpPr>
          <p:cNvPr id="8" name="Text Placeholder 7">
            <a:extLst>
              <a:ext uri="{FF2B5EF4-FFF2-40B4-BE49-F238E27FC236}">
                <a16:creationId xmlns:a16="http://schemas.microsoft.com/office/drawing/2014/main" id="{834E6A9E-9968-A205-2073-04A9A1A53A6D}"/>
              </a:ext>
            </a:extLst>
          </p:cNvPr>
          <p:cNvSpPr>
            <a:spLocks noGrp="1"/>
          </p:cNvSpPr>
          <p:nvPr>
            <p:ph type="body" idx="10"/>
          </p:nvPr>
        </p:nvSpPr>
        <p:spPr>
          <a:xfrm>
            <a:off x="838199" y="5486487"/>
            <a:ext cx="10945483" cy="957208"/>
          </a:xfrm>
        </p:spPr>
        <p:txBody>
          <a:bodyPr vert="horz" lIns="91440" tIns="45720" rIns="91440" bIns="45720" rtlCol="0" anchor="t">
            <a:noAutofit/>
          </a:bodyPr>
          <a:lstStyle/>
          <a:p>
            <a:r>
              <a:rPr lang="en-US" dirty="0">
                <a:latin typeface="Univers LT Std 55"/>
              </a:rPr>
              <a:t>                                                                                     </a:t>
            </a:r>
            <a:endParaRPr lang="en-US" dirty="0"/>
          </a:p>
        </p:txBody>
      </p:sp>
      <p:pic>
        <p:nvPicPr>
          <p:cNvPr id="3" name="Picture 2">
            <a:extLst>
              <a:ext uri="{FF2B5EF4-FFF2-40B4-BE49-F238E27FC236}">
                <a16:creationId xmlns:a16="http://schemas.microsoft.com/office/drawing/2014/main" id="{5D2D0F35-21B6-25BC-BEAB-B4679D980A27}"/>
              </a:ext>
            </a:extLst>
          </p:cNvPr>
          <p:cNvPicPr>
            <a:picLocks noChangeAspect="1"/>
          </p:cNvPicPr>
          <p:nvPr/>
        </p:nvPicPr>
        <p:blipFill>
          <a:blip r:embed="rId3"/>
          <a:stretch>
            <a:fillRect/>
          </a:stretch>
        </p:blipFill>
        <p:spPr>
          <a:xfrm>
            <a:off x="300665" y="5609968"/>
            <a:ext cx="6863909" cy="1066027"/>
          </a:xfrm>
          <a:prstGeom prst="rect">
            <a:avLst/>
          </a:prstGeom>
        </p:spPr>
      </p:pic>
      <p:pic>
        <p:nvPicPr>
          <p:cNvPr id="2" name="Picture 1">
            <a:extLst>
              <a:ext uri="{FF2B5EF4-FFF2-40B4-BE49-F238E27FC236}">
                <a16:creationId xmlns:a16="http://schemas.microsoft.com/office/drawing/2014/main" id="{ED42B3B9-DB26-2CCF-00C0-24320C43860B}"/>
              </a:ext>
            </a:extLst>
          </p:cNvPr>
          <p:cNvPicPr>
            <a:picLocks noChangeAspect="1"/>
          </p:cNvPicPr>
          <p:nvPr/>
        </p:nvPicPr>
        <p:blipFill>
          <a:blip r:embed="rId4"/>
          <a:stretch>
            <a:fillRect/>
          </a:stretch>
        </p:blipFill>
        <p:spPr>
          <a:xfrm>
            <a:off x="6937829" y="943418"/>
            <a:ext cx="4832135" cy="5416440"/>
          </a:xfrm>
          <a:prstGeom prst="rect">
            <a:avLst/>
          </a:prstGeom>
        </p:spPr>
      </p:pic>
    </p:spTree>
    <p:extLst>
      <p:ext uri="{BB962C8B-B14F-4D97-AF65-F5344CB8AC3E}">
        <p14:creationId xmlns:p14="http://schemas.microsoft.com/office/powerpoint/2010/main" val="1937019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9E880-F0E0-5B71-CF40-0D01EF57FB0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702732"/>
            <a:ext cx="12192000" cy="8128000"/>
          </a:xfrm>
          <a:prstGeom prst="rect">
            <a:avLst/>
          </a:prstGeom>
        </p:spPr>
      </p:pic>
      <p:sp>
        <p:nvSpPr>
          <p:cNvPr id="6" name="TextBox 5">
            <a:extLst>
              <a:ext uri="{FF2B5EF4-FFF2-40B4-BE49-F238E27FC236}">
                <a16:creationId xmlns:a16="http://schemas.microsoft.com/office/drawing/2014/main" id="{0220291D-4DD4-61A5-4E42-D9E1B6E4DF9E}"/>
              </a:ext>
            </a:extLst>
          </p:cNvPr>
          <p:cNvSpPr txBox="1"/>
          <p:nvPr/>
        </p:nvSpPr>
        <p:spPr>
          <a:xfrm>
            <a:off x="7055605" y="1122678"/>
            <a:ext cx="4979138" cy="795026"/>
          </a:xfrm>
          <a:prstGeom prst="rect">
            <a:avLst/>
          </a:prstGeom>
          <a:noFill/>
        </p:spPr>
        <p:txBody>
          <a:bodyPr wrap="square" lIns="91440" tIns="45720" rIns="91440" bIns="45720" anchor="t">
            <a:spAutoFit/>
          </a:bodyPr>
          <a:lstStyle/>
          <a:p>
            <a:pPr>
              <a:lnSpc>
                <a:spcPct val="80000"/>
              </a:lnSpc>
              <a:defRPr/>
            </a:pPr>
            <a:r>
              <a:rPr lang="en-US" sz="2800" b="1" dirty="0">
                <a:latin typeface="Univers LT Std 55"/>
              </a:rPr>
              <a:t>Paul Rauch – Assistant Director </a:t>
            </a:r>
          </a:p>
          <a:p>
            <a:pPr>
              <a:lnSpc>
                <a:spcPct val="80000"/>
              </a:lnSpc>
              <a:defRPr/>
            </a:pPr>
            <a:endParaRPr lang="en-US" sz="2800" dirty="0">
              <a:solidFill>
                <a:schemeClr val="bg2"/>
              </a:solidFill>
              <a:latin typeface="Aptos" panose="02110004020202020204"/>
            </a:endParaRPr>
          </a:p>
        </p:txBody>
      </p:sp>
      <p:pic>
        <p:nvPicPr>
          <p:cNvPr id="10" name="Picture 9" descr="Text&#10;&#10;Description automatically generated with medium confidence">
            <a:extLst>
              <a:ext uri="{FF2B5EF4-FFF2-40B4-BE49-F238E27FC236}">
                <a16:creationId xmlns:a16="http://schemas.microsoft.com/office/drawing/2014/main" id="{13AA5CEB-2BC8-D402-717D-4FBE1DAE60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5605" y="5383964"/>
            <a:ext cx="3279655" cy="1197866"/>
          </a:xfrm>
          <a:prstGeom prst="rect">
            <a:avLst/>
          </a:prstGeom>
        </p:spPr>
      </p:pic>
      <p:sp>
        <p:nvSpPr>
          <p:cNvPr id="11" name="Google Shape;338;p52">
            <a:extLst>
              <a:ext uri="{FF2B5EF4-FFF2-40B4-BE49-F238E27FC236}">
                <a16:creationId xmlns:a16="http://schemas.microsoft.com/office/drawing/2014/main" id="{4F11B805-EECD-1183-AADF-258199EE23C8}"/>
              </a:ext>
            </a:extLst>
          </p:cNvPr>
          <p:cNvSpPr txBox="1">
            <a:spLocks/>
          </p:cNvSpPr>
          <p:nvPr/>
        </p:nvSpPr>
        <p:spPr>
          <a:xfrm>
            <a:off x="7128185" y="537559"/>
            <a:ext cx="4780678" cy="701961"/>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lang="en-US" sz="6000" b="1" i="0" kern="1200" spc="100" baseline="0" dirty="0">
                <a:solidFill>
                  <a:srgbClr val="5E4C3A"/>
                </a:solidFill>
                <a:latin typeface="Univers LT Std 47 Cn Lt" panose="020B0406020202040204" pitchFamily="34" charset="77"/>
                <a:ea typeface="Roboto Black" panose="02000000000000000000" pitchFamily="2" charset="0"/>
                <a:cs typeface="+mn-cs"/>
              </a:defRPr>
            </a:lvl1pPr>
          </a:lstStyle>
          <a:p>
            <a:pPr>
              <a:spcBef>
                <a:spcPts val="0"/>
              </a:spcBef>
              <a:buClr>
                <a:srgbClr val="153557"/>
              </a:buClr>
              <a:buSzPts val="3600"/>
              <a:buFont typeface="Calibri"/>
              <a:buNone/>
            </a:pPr>
            <a:r>
              <a:rPr lang="en-US" sz="4000" dirty="0">
                <a:solidFill>
                  <a:schemeClr val="tx1"/>
                </a:solidFill>
                <a:latin typeface="Univers LT Std 47 Cn Lt" panose="020B0406020202040204"/>
                <a:ea typeface="Calibri"/>
                <a:cs typeface="Calibri"/>
                <a:sym typeface="Calibri"/>
              </a:rPr>
              <a:t>Thank you</a:t>
            </a:r>
          </a:p>
        </p:txBody>
      </p:sp>
      <p:pic>
        <p:nvPicPr>
          <p:cNvPr id="5" name="Graphic 4">
            <a:extLst>
              <a:ext uri="{FF2B5EF4-FFF2-40B4-BE49-F238E27FC236}">
                <a16:creationId xmlns:a16="http://schemas.microsoft.com/office/drawing/2014/main" id="{A9EA1F08-9534-6577-0226-1EE78CD8D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0936" y="5333165"/>
            <a:ext cx="1287927" cy="1248665"/>
          </a:xfrm>
          <a:prstGeom prst="rect">
            <a:avLst/>
          </a:prstGeom>
        </p:spPr>
      </p:pic>
    </p:spTree>
    <p:extLst>
      <p:ext uri="{BB962C8B-B14F-4D97-AF65-F5344CB8AC3E}">
        <p14:creationId xmlns:p14="http://schemas.microsoft.com/office/powerpoint/2010/main" val="12026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B695A2-46F0-185C-0519-82D2C0C8F351}"/>
              </a:ext>
            </a:extLst>
          </p:cNvPr>
          <p:cNvSpPr>
            <a:spLocks noGrp="1"/>
          </p:cNvSpPr>
          <p:nvPr>
            <p:ph type="body" sz="quarter" idx="14"/>
          </p:nvPr>
        </p:nvSpPr>
        <p:spPr>
          <a:xfrm>
            <a:off x="698643" y="265105"/>
            <a:ext cx="11650894" cy="496660"/>
          </a:xfrm>
        </p:spPr>
        <p:txBody>
          <a:bodyPr/>
          <a:lstStyle/>
          <a:p>
            <a:r>
              <a:rPr lang="en-US" sz="2400" dirty="0"/>
              <a:t>Office of Conservation Investment </a:t>
            </a:r>
            <a:r>
              <a:rPr lang="en-US" sz="2400" b="0" dirty="0"/>
              <a:t>New Name, Same Unwavering Purpose </a:t>
            </a:r>
            <a:r>
              <a:rPr lang="en-US" sz="2400" dirty="0"/>
              <a:t> </a:t>
            </a:r>
          </a:p>
        </p:txBody>
      </p:sp>
      <p:sp>
        <p:nvSpPr>
          <p:cNvPr id="7" name="TextBox 6">
            <a:extLst>
              <a:ext uri="{FF2B5EF4-FFF2-40B4-BE49-F238E27FC236}">
                <a16:creationId xmlns:a16="http://schemas.microsoft.com/office/drawing/2014/main" id="{6B2AC82C-A1FD-D35F-AC1F-DA69491E3863}"/>
              </a:ext>
            </a:extLst>
          </p:cNvPr>
          <p:cNvSpPr txBox="1"/>
          <p:nvPr/>
        </p:nvSpPr>
        <p:spPr>
          <a:xfrm>
            <a:off x="271278" y="1382286"/>
            <a:ext cx="8900017" cy="3785652"/>
          </a:xfrm>
          <a:prstGeom prst="rect">
            <a:avLst/>
          </a:prstGeom>
          <a:noFill/>
        </p:spPr>
        <p:txBody>
          <a:bodyPr wrap="square">
            <a:spAutoFit/>
          </a:bodyPr>
          <a:lstStyle/>
          <a:p>
            <a:r>
              <a:rPr lang="en-US" sz="2000" dirty="0">
                <a:latin typeface="Univers LT Std 47 Cn Lt" panose="020B0406020202040204"/>
              </a:rPr>
              <a:t>We are a program with a legacy started in 1937 with the Wildlife Restoration Grant Program but have grown to support numerous grant programs with a wide range of services for many partners </a:t>
            </a:r>
          </a:p>
          <a:p>
            <a:endParaRPr lang="en-US" sz="2000" dirty="0">
              <a:latin typeface="Univers LT Std 47 Cn Lt" panose="020B0406020202040204"/>
            </a:endParaRPr>
          </a:p>
          <a:p>
            <a:r>
              <a:rPr lang="en-US" sz="2000" dirty="0">
                <a:latin typeface="Univers LT Std 47 Cn Lt" panose="020B0406020202040204"/>
              </a:rPr>
              <a:t>Today, the Office of Conservation Investment:</a:t>
            </a:r>
          </a:p>
          <a:p>
            <a:pPr marL="342900" indent="-342900">
              <a:buFont typeface="Arial" panose="020B0604020202020204" pitchFamily="34" charset="0"/>
              <a:buChar char="•"/>
            </a:pPr>
            <a:r>
              <a:rPr lang="en-US" sz="2000" dirty="0">
                <a:latin typeface="Univers LT Std 47 Cn Lt" panose="020B0406020202040204"/>
              </a:rPr>
              <a:t>Supports thousands of individual grants annually through more than 60 different grant programs</a:t>
            </a:r>
          </a:p>
          <a:p>
            <a:pPr marL="342900" indent="-342900">
              <a:buFont typeface="Arial" panose="020B0604020202020204" pitchFamily="34" charset="0"/>
              <a:buChar char="•"/>
            </a:pPr>
            <a:r>
              <a:rPr lang="en-US" sz="2000" dirty="0">
                <a:latin typeface="Univers LT Std 47 Cn Lt" panose="020B0406020202040204"/>
              </a:rPr>
              <a:t>Manages a staff that are occupationally more diverse and cover more fields and skillsets than ever before</a:t>
            </a:r>
          </a:p>
          <a:p>
            <a:pPr marL="342900" indent="-342900">
              <a:buFont typeface="Arial" panose="020B0604020202020204" pitchFamily="34" charset="0"/>
              <a:buChar char="•"/>
            </a:pPr>
            <a:r>
              <a:rPr lang="en-US" sz="2000" dirty="0">
                <a:latin typeface="Univers LT Std 47 Cn Lt" panose="020B0406020202040204"/>
              </a:rPr>
              <a:t>Supports other Service programs helping achieve their conservation goals through financial assistance</a:t>
            </a:r>
          </a:p>
          <a:p>
            <a:endParaRPr lang="en-US" sz="2000" dirty="0">
              <a:latin typeface="Univers LT Std 47 Cn Lt" panose="020B0406020202040204"/>
            </a:endParaRPr>
          </a:p>
        </p:txBody>
      </p:sp>
      <p:pic>
        <p:nvPicPr>
          <p:cNvPr id="9" name="Picture 8" descr="A person standing in a puddle&#10;&#10;Description automatically generated with low confidence">
            <a:extLst>
              <a:ext uri="{FF2B5EF4-FFF2-40B4-BE49-F238E27FC236}">
                <a16:creationId xmlns:a16="http://schemas.microsoft.com/office/drawing/2014/main" id="{777CE558-E9D3-BE8F-40BF-480399E0A8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71295" y="1231390"/>
            <a:ext cx="2858609" cy="4008430"/>
          </a:xfrm>
          <a:prstGeom prst="rect">
            <a:avLst/>
          </a:prstGeom>
        </p:spPr>
      </p:pic>
    </p:spTree>
    <p:extLst>
      <p:ext uri="{BB962C8B-B14F-4D97-AF65-F5344CB8AC3E}">
        <p14:creationId xmlns:p14="http://schemas.microsoft.com/office/powerpoint/2010/main" val="748025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23BD-691E-EE3A-B00D-97B0100F52C6}"/>
              </a:ext>
            </a:extLst>
          </p:cNvPr>
          <p:cNvSpPr>
            <a:spLocks noGrp="1"/>
          </p:cNvSpPr>
          <p:nvPr>
            <p:ph type="title"/>
          </p:nvPr>
        </p:nvSpPr>
        <p:spPr>
          <a:xfrm>
            <a:off x="268995" y="-274161"/>
            <a:ext cx="10515600" cy="1325563"/>
          </a:xfrm>
        </p:spPr>
        <p:txBody>
          <a:bodyPr/>
          <a:lstStyle/>
          <a:p>
            <a:r>
              <a:rPr lang="en-US" sz="3200" dirty="0">
                <a:solidFill>
                  <a:schemeClr val="bg1"/>
                </a:solidFill>
                <a:latin typeface="Univers LT Std 47 Cn Lt"/>
                <a:ea typeface="Roboto Black"/>
              </a:rPr>
              <a:t>Program Responsibilities</a:t>
            </a:r>
          </a:p>
        </p:txBody>
      </p:sp>
      <p:sp>
        <p:nvSpPr>
          <p:cNvPr id="3" name="Content Placeholder 2">
            <a:extLst>
              <a:ext uri="{FF2B5EF4-FFF2-40B4-BE49-F238E27FC236}">
                <a16:creationId xmlns:a16="http://schemas.microsoft.com/office/drawing/2014/main" id="{32D64769-E081-898B-A57A-71B331288001}"/>
              </a:ext>
            </a:extLst>
          </p:cNvPr>
          <p:cNvSpPr>
            <a:spLocks noGrp="1"/>
          </p:cNvSpPr>
          <p:nvPr>
            <p:ph idx="1"/>
          </p:nvPr>
        </p:nvSpPr>
        <p:spPr>
          <a:xfrm>
            <a:off x="471774" y="1331748"/>
            <a:ext cx="10515600" cy="3838098"/>
          </a:xfrm>
        </p:spPr>
        <p:txBody>
          <a:bodyPr vert="horz" lIns="91440" tIns="45720" rIns="91440" bIns="45720" rtlCol="0" anchor="t">
            <a:noAutofit/>
          </a:bodyPr>
          <a:lstStyle/>
          <a:p>
            <a:r>
              <a:rPr lang="en-US" sz="2000" dirty="0">
                <a:latin typeface="Univers LT Std 55"/>
              </a:rPr>
              <a:t>Administer, manage and oversee the allocation and appropriate use of Wildlife and Sport Fish Restoration (WSFR) funds </a:t>
            </a:r>
            <a:r>
              <a:rPr lang="en-US" sz="2000" b="1" dirty="0">
                <a:latin typeface="Univers LT Std 55"/>
              </a:rPr>
              <a:t>totaling over $1.6 billion annually</a:t>
            </a:r>
            <a:endParaRPr lang="en-US" sz="2000" b="1" dirty="0"/>
          </a:p>
          <a:p>
            <a:pPr marL="0" indent="0">
              <a:buNone/>
            </a:pPr>
            <a:endParaRPr lang="en-US" sz="2000" dirty="0">
              <a:latin typeface="Univers LT Std 55"/>
            </a:endParaRPr>
          </a:p>
          <a:p>
            <a:r>
              <a:rPr lang="en-US" sz="2000" dirty="0">
                <a:latin typeface="Univers LT Std 55"/>
              </a:rPr>
              <a:t>Manage ten additional grant programs that </a:t>
            </a:r>
            <a:r>
              <a:rPr lang="en-US" sz="2000" b="1" dirty="0">
                <a:latin typeface="Univers LT Std 55"/>
              </a:rPr>
              <a:t>fund conservation and connect people with nature</a:t>
            </a:r>
          </a:p>
          <a:p>
            <a:pPr marL="0" indent="0">
              <a:buNone/>
            </a:pPr>
            <a:endParaRPr lang="en-US" sz="2000" b="1" dirty="0">
              <a:latin typeface="Univers LT Std 55"/>
            </a:endParaRPr>
          </a:p>
          <a:p>
            <a:r>
              <a:rPr lang="en-US" sz="2000" dirty="0">
                <a:latin typeface="Univers LT Std 55"/>
              </a:rPr>
              <a:t>Provide </a:t>
            </a:r>
            <a:r>
              <a:rPr lang="en-US" sz="2000" b="1" dirty="0">
                <a:latin typeface="Univers LT Std 55"/>
              </a:rPr>
              <a:t>Service-wide financial assistance policy, training, compliance, and operational support </a:t>
            </a:r>
            <a:r>
              <a:rPr lang="en-US" sz="2000" dirty="0">
                <a:latin typeface="Univers LT Std 55"/>
              </a:rPr>
              <a:t>for an additional $500 million per year of FWS financial assistance  </a:t>
            </a:r>
          </a:p>
          <a:p>
            <a:endParaRPr lang="en-US" sz="2000" dirty="0">
              <a:latin typeface="Univers LT Std 55"/>
            </a:endParaRPr>
          </a:p>
          <a:p>
            <a:r>
              <a:rPr lang="en-US" sz="2000" dirty="0">
                <a:latin typeface="Univers LT Std 55"/>
              </a:rPr>
              <a:t>Evaluate, document, award, and monitor over </a:t>
            </a:r>
            <a:r>
              <a:rPr lang="en-US" sz="2000" b="1" dirty="0">
                <a:latin typeface="Univers LT Std 55"/>
              </a:rPr>
              <a:t>4000 funding agreements per year</a:t>
            </a:r>
          </a:p>
        </p:txBody>
      </p:sp>
      <p:pic>
        <p:nvPicPr>
          <p:cNvPr id="4" name="Picture 3">
            <a:extLst>
              <a:ext uri="{FF2B5EF4-FFF2-40B4-BE49-F238E27FC236}">
                <a16:creationId xmlns:a16="http://schemas.microsoft.com/office/drawing/2014/main" id="{EFE02417-FB51-5F40-F0C5-801E6495F1FC}"/>
              </a:ext>
            </a:extLst>
          </p:cNvPr>
          <p:cNvPicPr>
            <a:picLocks noChangeAspect="1"/>
          </p:cNvPicPr>
          <p:nvPr/>
        </p:nvPicPr>
        <p:blipFill>
          <a:blip r:embed="rId3"/>
          <a:stretch>
            <a:fillRect/>
          </a:stretch>
        </p:blipFill>
        <p:spPr>
          <a:xfrm>
            <a:off x="10987375" y="911531"/>
            <a:ext cx="1123950" cy="1123950"/>
          </a:xfrm>
          <a:prstGeom prst="rect">
            <a:avLst/>
          </a:prstGeom>
        </p:spPr>
      </p:pic>
      <p:pic>
        <p:nvPicPr>
          <p:cNvPr id="5" name="Picture 4">
            <a:extLst>
              <a:ext uri="{FF2B5EF4-FFF2-40B4-BE49-F238E27FC236}">
                <a16:creationId xmlns:a16="http://schemas.microsoft.com/office/drawing/2014/main" id="{1D6E4701-1A3C-0779-0362-54DF38165C90}"/>
              </a:ext>
            </a:extLst>
          </p:cNvPr>
          <p:cNvPicPr>
            <a:picLocks noChangeAspect="1"/>
          </p:cNvPicPr>
          <p:nvPr/>
        </p:nvPicPr>
        <p:blipFill>
          <a:blip r:embed="rId4"/>
          <a:stretch>
            <a:fillRect/>
          </a:stretch>
        </p:blipFill>
        <p:spPr>
          <a:xfrm>
            <a:off x="10987374" y="2573242"/>
            <a:ext cx="1123950" cy="1123950"/>
          </a:xfrm>
          <a:prstGeom prst="rect">
            <a:avLst/>
          </a:prstGeom>
        </p:spPr>
      </p:pic>
      <p:pic>
        <p:nvPicPr>
          <p:cNvPr id="6" name="Picture 5">
            <a:extLst>
              <a:ext uri="{FF2B5EF4-FFF2-40B4-BE49-F238E27FC236}">
                <a16:creationId xmlns:a16="http://schemas.microsoft.com/office/drawing/2014/main" id="{71B88710-AFA9-FCB6-DAF8-1F40294849E6}"/>
              </a:ext>
            </a:extLst>
          </p:cNvPr>
          <p:cNvPicPr>
            <a:picLocks noChangeAspect="1"/>
          </p:cNvPicPr>
          <p:nvPr/>
        </p:nvPicPr>
        <p:blipFill>
          <a:blip r:embed="rId5"/>
          <a:stretch>
            <a:fillRect/>
          </a:stretch>
        </p:blipFill>
        <p:spPr>
          <a:xfrm>
            <a:off x="10987374" y="4446109"/>
            <a:ext cx="1123950" cy="1123950"/>
          </a:xfrm>
          <a:prstGeom prst="rect">
            <a:avLst/>
          </a:prstGeom>
        </p:spPr>
      </p:pic>
    </p:spTree>
    <p:extLst>
      <p:ext uri="{BB962C8B-B14F-4D97-AF65-F5344CB8AC3E}">
        <p14:creationId xmlns:p14="http://schemas.microsoft.com/office/powerpoint/2010/main" val="102242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8993" y="1342087"/>
            <a:ext cx="1371600" cy="137160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1480" y="1342087"/>
            <a:ext cx="1369660" cy="137160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627" y="3782450"/>
            <a:ext cx="1369660" cy="137160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85119" y="1342087"/>
            <a:ext cx="1369682" cy="1371600"/>
          </a:xfrm>
          <a:prstGeom prst="rect">
            <a:avLst/>
          </a:prstGeom>
          <a:ln w="38100">
            <a:noFill/>
          </a:ln>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02060" y="3782450"/>
            <a:ext cx="1371600" cy="1371600"/>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8666" y="1342087"/>
            <a:ext cx="1369774" cy="1371600"/>
          </a:xfrm>
          <a:prstGeom prst="rect">
            <a:avLst/>
          </a:prstGeom>
          <a:ln>
            <a:noFill/>
          </a:ln>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82462" y="3782450"/>
            <a:ext cx="1369660" cy="1371600"/>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76290" y="3782450"/>
            <a:ext cx="1373546" cy="1371600"/>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92731" y="1342087"/>
            <a:ext cx="1371600" cy="13716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16968" y="3782450"/>
            <a:ext cx="1371600" cy="1371600"/>
          </a:xfrm>
          <a:prstGeom prst="rect">
            <a:avLst/>
          </a:prstGeom>
        </p:spPr>
      </p:pic>
      <p:sp>
        <p:nvSpPr>
          <p:cNvPr id="22" name="TextBox 21"/>
          <p:cNvSpPr txBox="1"/>
          <p:nvPr/>
        </p:nvSpPr>
        <p:spPr>
          <a:xfrm>
            <a:off x="252727" y="2784269"/>
            <a:ext cx="1839643" cy="307777"/>
          </a:xfrm>
          <a:prstGeom prst="rect">
            <a:avLst/>
          </a:prstGeom>
          <a:noFill/>
        </p:spPr>
        <p:txBody>
          <a:bodyPr wrap="square" rtlCol="0">
            <a:spAutoFit/>
          </a:bodyPr>
          <a:lstStyle/>
          <a:p>
            <a:pPr algn="ctr"/>
            <a:r>
              <a:rPr lang="en-US" sz="1400" b="1">
                <a:solidFill>
                  <a:schemeClr val="tx2">
                    <a:lumMod val="75000"/>
                  </a:schemeClr>
                </a:solidFill>
              </a:rPr>
              <a:t>Wildlife Restoration</a:t>
            </a:r>
          </a:p>
        </p:txBody>
      </p:sp>
      <p:sp>
        <p:nvSpPr>
          <p:cNvPr id="23" name="TextBox 22"/>
          <p:cNvSpPr txBox="1"/>
          <p:nvPr/>
        </p:nvSpPr>
        <p:spPr>
          <a:xfrm>
            <a:off x="2215850" y="2792831"/>
            <a:ext cx="2183907" cy="307777"/>
          </a:xfrm>
          <a:prstGeom prst="rect">
            <a:avLst/>
          </a:prstGeom>
          <a:noFill/>
        </p:spPr>
        <p:txBody>
          <a:bodyPr wrap="square" rtlCol="0">
            <a:spAutoFit/>
          </a:bodyPr>
          <a:lstStyle/>
          <a:p>
            <a:r>
              <a:rPr lang="en-US" sz="1400" b="1">
                <a:solidFill>
                  <a:schemeClr val="tx2">
                    <a:lumMod val="75000"/>
                  </a:schemeClr>
                </a:solidFill>
              </a:rPr>
              <a:t>Sport Fish Restoration</a:t>
            </a:r>
          </a:p>
        </p:txBody>
      </p:sp>
      <p:sp>
        <p:nvSpPr>
          <p:cNvPr id="24" name="TextBox 23"/>
          <p:cNvSpPr txBox="1"/>
          <p:nvPr/>
        </p:nvSpPr>
        <p:spPr>
          <a:xfrm>
            <a:off x="8106676" y="2735822"/>
            <a:ext cx="2183907" cy="523220"/>
          </a:xfrm>
          <a:prstGeom prst="rect">
            <a:avLst/>
          </a:prstGeom>
          <a:noFill/>
        </p:spPr>
        <p:txBody>
          <a:bodyPr wrap="square" rtlCol="0">
            <a:spAutoFit/>
          </a:bodyPr>
          <a:lstStyle/>
          <a:p>
            <a:pPr algn="ctr"/>
            <a:r>
              <a:rPr lang="en-US" sz="1400" b="1">
                <a:solidFill>
                  <a:schemeClr val="tx2">
                    <a:lumMod val="75000"/>
                  </a:schemeClr>
                </a:solidFill>
              </a:rPr>
              <a:t>National Coastal Wetlands Conservation</a:t>
            </a:r>
          </a:p>
        </p:txBody>
      </p:sp>
      <p:sp>
        <p:nvSpPr>
          <p:cNvPr id="25" name="TextBox 24"/>
          <p:cNvSpPr txBox="1"/>
          <p:nvPr/>
        </p:nvSpPr>
        <p:spPr>
          <a:xfrm>
            <a:off x="10229612" y="2720357"/>
            <a:ext cx="1709661" cy="523220"/>
          </a:xfrm>
          <a:prstGeom prst="rect">
            <a:avLst/>
          </a:prstGeom>
          <a:noFill/>
        </p:spPr>
        <p:txBody>
          <a:bodyPr wrap="square" rtlCol="0">
            <a:spAutoFit/>
          </a:bodyPr>
          <a:lstStyle/>
          <a:p>
            <a:pPr algn="ctr"/>
            <a:r>
              <a:rPr lang="en-US" sz="1400" b="1">
                <a:solidFill>
                  <a:schemeClr val="tx2">
                    <a:lumMod val="75000"/>
                  </a:schemeClr>
                </a:solidFill>
              </a:rPr>
              <a:t>Highlands Conservation Act</a:t>
            </a:r>
          </a:p>
        </p:txBody>
      </p:sp>
      <p:sp>
        <p:nvSpPr>
          <p:cNvPr id="26" name="TextBox 25"/>
          <p:cNvSpPr txBox="1"/>
          <p:nvPr/>
        </p:nvSpPr>
        <p:spPr>
          <a:xfrm>
            <a:off x="4391849" y="2810323"/>
            <a:ext cx="1582891" cy="307777"/>
          </a:xfrm>
          <a:prstGeom prst="rect">
            <a:avLst/>
          </a:prstGeom>
          <a:noFill/>
        </p:spPr>
        <p:txBody>
          <a:bodyPr wrap="square" rtlCol="0">
            <a:spAutoFit/>
          </a:bodyPr>
          <a:lstStyle/>
          <a:p>
            <a:pPr algn="ctr"/>
            <a:r>
              <a:rPr lang="en-US" sz="1400" b="1">
                <a:solidFill>
                  <a:schemeClr val="tx2">
                    <a:lumMod val="75000"/>
                  </a:schemeClr>
                </a:solidFill>
              </a:rPr>
              <a:t>Clean Vessel Act</a:t>
            </a:r>
          </a:p>
        </p:txBody>
      </p:sp>
      <p:sp>
        <p:nvSpPr>
          <p:cNvPr id="27" name="TextBox 26"/>
          <p:cNvSpPr txBox="1"/>
          <p:nvPr/>
        </p:nvSpPr>
        <p:spPr>
          <a:xfrm>
            <a:off x="6123958" y="2798696"/>
            <a:ext cx="2080020" cy="307777"/>
          </a:xfrm>
          <a:prstGeom prst="rect">
            <a:avLst/>
          </a:prstGeom>
          <a:noFill/>
        </p:spPr>
        <p:txBody>
          <a:bodyPr wrap="square" rtlCol="0">
            <a:spAutoFit/>
          </a:bodyPr>
          <a:lstStyle/>
          <a:p>
            <a:r>
              <a:rPr lang="en-US" sz="1400" b="1">
                <a:solidFill>
                  <a:schemeClr val="tx2">
                    <a:lumMod val="75000"/>
                  </a:schemeClr>
                </a:solidFill>
              </a:rPr>
              <a:t>Boating Infrastructure</a:t>
            </a:r>
          </a:p>
        </p:txBody>
      </p:sp>
      <p:sp>
        <p:nvSpPr>
          <p:cNvPr id="28" name="TextBox 27"/>
          <p:cNvSpPr txBox="1"/>
          <p:nvPr/>
        </p:nvSpPr>
        <p:spPr>
          <a:xfrm>
            <a:off x="4535245" y="5226073"/>
            <a:ext cx="1331810" cy="307777"/>
          </a:xfrm>
          <a:prstGeom prst="rect">
            <a:avLst/>
          </a:prstGeom>
          <a:noFill/>
        </p:spPr>
        <p:txBody>
          <a:bodyPr wrap="square" rtlCol="0">
            <a:spAutoFit/>
          </a:bodyPr>
          <a:lstStyle/>
          <a:p>
            <a:r>
              <a:rPr lang="en-US" sz="1400" b="1">
                <a:solidFill>
                  <a:schemeClr val="tx2">
                    <a:lumMod val="75000"/>
                  </a:schemeClr>
                </a:solidFill>
              </a:rPr>
              <a:t>State Wildlife</a:t>
            </a:r>
          </a:p>
        </p:txBody>
      </p:sp>
      <p:sp>
        <p:nvSpPr>
          <p:cNvPr id="29" name="TextBox 28"/>
          <p:cNvSpPr txBox="1"/>
          <p:nvPr/>
        </p:nvSpPr>
        <p:spPr>
          <a:xfrm>
            <a:off x="6054090" y="5226074"/>
            <a:ext cx="1945338" cy="307777"/>
          </a:xfrm>
          <a:prstGeom prst="rect">
            <a:avLst/>
          </a:prstGeom>
          <a:noFill/>
        </p:spPr>
        <p:txBody>
          <a:bodyPr wrap="square" rtlCol="0">
            <a:spAutoFit/>
          </a:bodyPr>
          <a:lstStyle/>
          <a:p>
            <a:pPr algn="ctr"/>
            <a:r>
              <a:rPr lang="en-US" sz="1400" b="1">
                <a:solidFill>
                  <a:schemeClr val="tx2">
                    <a:lumMod val="75000"/>
                  </a:schemeClr>
                </a:solidFill>
              </a:rPr>
              <a:t>GLRI</a:t>
            </a:r>
          </a:p>
        </p:txBody>
      </p:sp>
      <p:sp>
        <p:nvSpPr>
          <p:cNvPr id="37" name="TextBox 36"/>
          <p:cNvSpPr txBox="1"/>
          <p:nvPr/>
        </p:nvSpPr>
        <p:spPr>
          <a:xfrm>
            <a:off x="243449" y="5246066"/>
            <a:ext cx="1839643" cy="307777"/>
          </a:xfrm>
          <a:prstGeom prst="rect">
            <a:avLst/>
          </a:prstGeom>
          <a:noFill/>
        </p:spPr>
        <p:txBody>
          <a:bodyPr wrap="square" rtlCol="0">
            <a:spAutoFit/>
          </a:bodyPr>
          <a:lstStyle/>
          <a:p>
            <a:r>
              <a:rPr lang="en-US" sz="1400" b="1">
                <a:solidFill>
                  <a:schemeClr val="tx2">
                    <a:lumMod val="75000"/>
                  </a:schemeClr>
                </a:solidFill>
              </a:rPr>
              <a:t>Endangered Species</a:t>
            </a:r>
          </a:p>
        </p:txBody>
      </p:sp>
      <p:sp>
        <p:nvSpPr>
          <p:cNvPr id="38" name="TextBox 37"/>
          <p:cNvSpPr txBox="1"/>
          <p:nvPr/>
        </p:nvSpPr>
        <p:spPr>
          <a:xfrm>
            <a:off x="2528779" y="5226075"/>
            <a:ext cx="1481561" cy="307777"/>
          </a:xfrm>
          <a:prstGeom prst="rect">
            <a:avLst/>
          </a:prstGeom>
          <a:noFill/>
        </p:spPr>
        <p:txBody>
          <a:bodyPr wrap="square" rtlCol="0">
            <a:spAutoFit/>
          </a:bodyPr>
          <a:lstStyle/>
          <a:p>
            <a:pPr algn="ctr"/>
            <a:r>
              <a:rPr lang="en-US" sz="1400" b="1" dirty="0">
                <a:solidFill>
                  <a:schemeClr val="tx2">
                    <a:lumMod val="75000"/>
                  </a:schemeClr>
                </a:solidFill>
              </a:rPr>
              <a:t>Tribal Wildlife</a:t>
            </a:r>
          </a:p>
        </p:txBody>
      </p:sp>
      <p:sp>
        <p:nvSpPr>
          <p:cNvPr id="39" name="TextBox 38"/>
          <p:cNvSpPr txBox="1"/>
          <p:nvPr/>
        </p:nvSpPr>
        <p:spPr>
          <a:xfrm>
            <a:off x="8325195" y="5154050"/>
            <a:ext cx="1506672" cy="523220"/>
          </a:xfrm>
          <a:prstGeom prst="rect">
            <a:avLst/>
          </a:prstGeom>
          <a:noFill/>
        </p:spPr>
        <p:txBody>
          <a:bodyPr wrap="square" rtlCol="0">
            <a:spAutoFit/>
          </a:bodyPr>
          <a:lstStyle/>
          <a:p>
            <a:pPr algn="ctr"/>
            <a:r>
              <a:rPr lang="en-US" sz="1400" b="1">
                <a:solidFill>
                  <a:schemeClr val="tx2">
                    <a:lumMod val="75000"/>
                  </a:schemeClr>
                </a:solidFill>
              </a:rPr>
              <a:t>National White-Nose Syndrome</a:t>
            </a:r>
          </a:p>
        </p:txBody>
      </p:sp>
      <p:sp>
        <p:nvSpPr>
          <p:cNvPr id="34" name="TextBox 33"/>
          <p:cNvSpPr txBox="1"/>
          <p:nvPr/>
        </p:nvSpPr>
        <p:spPr>
          <a:xfrm>
            <a:off x="10093298" y="5154050"/>
            <a:ext cx="1945338" cy="523220"/>
          </a:xfrm>
          <a:prstGeom prst="rect">
            <a:avLst/>
          </a:prstGeom>
          <a:noFill/>
        </p:spPr>
        <p:txBody>
          <a:bodyPr wrap="square" rtlCol="0">
            <a:spAutoFit/>
          </a:bodyPr>
          <a:lstStyle/>
          <a:p>
            <a:pPr algn="ctr"/>
            <a:r>
              <a:rPr lang="en-US" sz="1400" b="1" dirty="0">
                <a:solidFill>
                  <a:schemeClr val="tx2">
                    <a:lumMod val="75000"/>
                  </a:schemeClr>
                </a:solidFill>
              </a:rPr>
              <a:t>Aquatic Invasive Species</a:t>
            </a:r>
          </a:p>
        </p:txBody>
      </p:sp>
      <p:pic>
        <p:nvPicPr>
          <p:cNvPr id="2" name="Picture 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386849" y="3782450"/>
            <a:ext cx="1358236" cy="1371600"/>
          </a:xfrm>
          <a:prstGeom prst="ellipse">
            <a:avLst/>
          </a:prstGeom>
          <a:noFill/>
          <a:ln>
            <a:noFill/>
          </a:ln>
        </p:spPr>
      </p:pic>
      <p:pic>
        <p:nvPicPr>
          <p:cNvPr id="36" name="Picture 3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90862" y="1342087"/>
            <a:ext cx="1356656" cy="1371600"/>
          </a:xfrm>
          <a:prstGeom prst="ellipse">
            <a:avLst/>
          </a:prstGeom>
        </p:spPr>
      </p:pic>
      <p:sp>
        <p:nvSpPr>
          <p:cNvPr id="6" name="TextBox 5">
            <a:extLst>
              <a:ext uri="{FF2B5EF4-FFF2-40B4-BE49-F238E27FC236}">
                <a16:creationId xmlns:a16="http://schemas.microsoft.com/office/drawing/2014/main" id="{3841C2DA-FF22-0CF5-076E-8098B3C7BF61}"/>
              </a:ext>
            </a:extLst>
          </p:cNvPr>
          <p:cNvSpPr txBox="1"/>
          <p:nvPr/>
        </p:nvSpPr>
        <p:spPr>
          <a:xfrm>
            <a:off x="482627" y="289556"/>
            <a:ext cx="9886366" cy="584775"/>
          </a:xfrm>
          <a:prstGeom prst="rect">
            <a:avLst/>
          </a:prstGeom>
          <a:noFill/>
        </p:spPr>
        <p:txBody>
          <a:bodyPr wrap="square">
            <a:spAutoFit/>
          </a:bodyPr>
          <a:lstStyle/>
          <a:p>
            <a:r>
              <a:rPr kumimoji="0" lang="en-US" sz="3200" b="1" i="0" u="none" strike="noStrike" kern="1200" cap="none" spc="100" normalizeH="0" baseline="0" noProof="0" dirty="0">
                <a:ln>
                  <a:noFill/>
                </a:ln>
                <a:solidFill>
                  <a:prstClr val="white"/>
                </a:solidFill>
                <a:effectLst/>
                <a:uLnTx/>
                <a:uFillTx/>
                <a:latin typeface="Univers LT Std 47 Cn Lt" panose="020B0406020202040204" pitchFamily="34" charset="77"/>
                <a:ea typeface="+mn-ea"/>
                <a:cs typeface="+mn-cs"/>
              </a:rPr>
              <a:t>Office of Conservation Investment </a:t>
            </a:r>
            <a:r>
              <a:rPr kumimoji="0" lang="en-US" sz="3200" i="0" u="none" strike="noStrike" kern="1200" cap="none" spc="100" normalizeH="0" baseline="0" noProof="0" dirty="0">
                <a:ln>
                  <a:noFill/>
                </a:ln>
                <a:solidFill>
                  <a:prstClr val="white"/>
                </a:solidFill>
                <a:effectLst/>
                <a:uLnTx/>
                <a:uFillTx/>
                <a:latin typeface="Univers LT Std 47 Cn Lt" panose="020B0406020202040204" pitchFamily="34" charset="77"/>
                <a:ea typeface="+mn-ea"/>
                <a:cs typeface="+mn-cs"/>
              </a:rPr>
              <a:t>Grant</a:t>
            </a:r>
            <a:r>
              <a:rPr lang="en-US" sz="3200" b="1" spc="100" dirty="0">
                <a:solidFill>
                  <a:prstClr val="white"/>
                </a:solidFill>
                <a:latin typeface="Univers LT Std 47 Cn Lt" panose="020B0406020202040204" pitchFamily="34" charset="77"/>
              </a:rPr>
              <a:t>s</a:t>
            </a:r>
            <a:endParaRPr lang="en-US" sz="3200" dirty="0"/>
          </a:p>
        </p:txBody>
      </p:sp>
      <p:sp>
        <p:nvSpPr>
          <p:cNvPr id="4" name="Rectangle 3">
            <a:extLst>
              <a:ext uri="{FF2B5EF4-FFF2-40B4-BE49-F238E27FC236}">
                <a16:creationId xmlns:a16="http://schemas.microsoft.com/office/drawing/2014/main" id="{0457FA52-3BC7-8D47-263E-19396F55046D}"/>
              </a:ext>
            </a:extLst>
          </p:cNvPr>
          <p:cNvSpPr/>
          <p:nvPr/>
        </p:nvSpPr>
        <p:spPr>
          <a:xfrm>
            <a:off x="89466" y="948906"/>
            <a:ext cx="4047153" cy="2597946"/>
          </a:xfrm>
          <a:prstGeom prst="rect">
            <a:avLst/>
          </a:prstGeom>
          <a:noFill/>
          <a:ln w="4762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35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B695A2-46F0-185C-0519-82D2C0C8F351}"/>
              </a:ext>
            </a:extLst>
          </p:cNvPr>
          <p:cNvSpPr>
            <a:spLocks noGrp="1"/>
          </p:cNvSpPr>
          <p:nvPr>
            <p:ph type="body" sz="quarter" idx="14"/>
          </p:nvPr>
        </p:nvSpPr>
        <p:spPr>
          <a:xfrm>
            <a:off x="365355" y="151972"/>
            <a:ext cx="11805005" cy="496660"/>
          </a:xfrm>
        </p:spPr>
        <p:txBody>
          <a:bodyPr/>
          <a:lstStyle/>
          <a:p>
            <a:r>
              <a:rPr lang="en-US" sz="2800" dirty="0"/>
              <a:t>A New Organizational Identity Reflecting Expanded Responsibilities </a:t>
            </a:r>
          </a:p>
        </p:txBody>
      </p:sp>
      <p:sp>
        <p:nvSpPr>
          <p:cNvPr id="7" name="TextBox 6">
            <a:extLst>
              <a:ext uri="{FF2B5EF4-FFF2-40B4-BE49-F238E27FC236}">
                <a16:creationId xmlns:a16="http://schemas.microsoft.com/office/drawing/2014/main" id="{6B2AC82C-A1FD-D35F-AC1F-DA69491E3863}"/>
              </a:ext>
            </a:extLst>
          </p:cNvPr>
          <p:cNvSpPr txBox="1"/>
          <p:nvPr/>
        </p:nvSpPr>
        <p:spPr>
          <a:xfrm>
            <a:off x="397790" y="1173032"/>
            <a:ext cx="7898740" cy="5016758"/>
          </a:xfrm>
          <a:prstGeom prst="rect">
            <a:avLst/>
          </a:prstGeom>
          <a:noFill/>
        </p:spPr>
        <p:txBody>
          <a:bodyPr wrap="square">
            <a:spAutoFit/>
          </a:bodyPr>
          <a:lstStyle/>
          <a:p>
            <a:r>
              <a:rPr lang="en-US" sz="2000" dirty="0">
                <a:latin typeface="Univers LT Std 47 Cn Lt" panose="020B0406020202040204"/>
              </a:rPr>
              <a:t>Over our 87 years as a program, we have undergone many organization changes to better serve the mission of the Service, our partners, and to meet the growing need for conservation and outdoor access </a:t>
            </a:r>
          </a:p>
          <a:p>
            <a:endParaRPr lang="en-US" sz="2000" dirty="0">
              <a:latin typeface="Univers LT Std 47 Cn Lt" panose="020B0406020202040204"/>
            </a:endParaRPr>
          </a:p>
          <a:p>
            <a:r>
              <a:rPr lang="en-US" sz="2000" dirty="0">
                <a:latin typeface="Univers LT Std 47 Cn Lt" panose="020B0406020202040204"/>
              </a:rPr>
              <a:t>A multiyear evaluation process: </a:t>
            </a:r>
          </a:p>
          <a:p>
            <a:pPr marL="342900" indent="-342900">
              <a:buFont typeface="Arial" panose="020B0604020202020204" pitchFamily="34" charset="0"/>
              <a:buChar char="•"/>
            </a:pPr>
            <a:r>
              <a:rPr lang="en-US" sz="2000" dirty="0">
                <a:latin typeface="Univers LT Std 47 Cn Lt" panose="020B0406020202040204"/>
              </a:rPr>
              <a:t>Hosted numerous focus group sessions and informal discussions with state agency staff, NGO partners, and industry leaders </a:t>
            </a:r>
          </a:p>
          <a:p>
            <a:pPr marL="342900" indent="-342900">
              <a:buFont typeface="Arial" panose="020B0604020202020204" pitchFamily="34" charset="0"/>
              <a:buChar char="•"/>
            </a:pPr>
            <a:r>
              <a:rPr lang="en-US" sz="2000" dirty="0">
                <a:latin typeface="Univers LT Std 47 Cn Lt" panose="020B0406020202040204"/>
              </a:rPr>
              <a:t>Listening sessions with FWS staff</a:t>
            </a:r>
          </a:p>
          <a:p>
            <a:pPr marL="342900" indent="-342900">
              <a:buFont typeface="Arial" panose="020B0604020202020204" pitchFamily="34" charset="0"/>
              <a:buChar char="•"/>
            </a:pPr>
            <a:r>
              <a:rPr lang="en-US" sz="2000" dirty="0">
                <a:latin typeface="Univers LT Std 47 Cn Lt" panose="020B0406020202040204"/>
              </a:rPr>
              <a:t>Selected a name that honors our past and embraces our growing role in conservation</a:t>
            </a:r>
          </a:p>
          <a:p>
            <a:pPr marL="342900" indent="-342900">
              <a:buFont typeface="Arial" panose="020B0604020202020204" pitchFamily="34" charset="0"/>
              <a:buChar char="•"/>
            </a:pPr>
            <a:endParaRPr lang="en-US" sz="2000" dirty="0">
              <a:latin typeface="Univers LT Std 47 Cn Lt" panose="020B0406020202040204"/>
            </a:endParaRPr>
          </a:p>
          <a:p>
            <a:r>
              <a:rPr lang="en-US" sz="2000" dirty="0">
                <a:latin typeface="Univers LT Std 47 Cn Lt" panose="020B0406020202040204"/>
              </a:rPr>
              <a:t>Our new identity as the, </a:t>
            </a:r>
            <a:r>
              <a:rPr lang="en-US" sz="2000" i="1" dirty="0">
                <a:latin typeface="Univers LT Std 47 Cn Lt" panose="020B0406020202040204"/>
              </a:rPr>
              <a:t>Office of Conservation Investment</a:t>
            </a:r>
            <a:r>
              <a:rPr lang="en-US" sz="2000" dirty="0">
                <a:latin typeface="Univers LT Std 47 Cn Lt" panose="020B0406020202040204"/>
              </a:rPr>
              <a:t>, allows our program to be holistic, inclusive, and relevant to all staff and stakeholders while adding the tag line, </a:t>
            </a:r>
            <a:r>
              <a:rPr lang="en-US" sz="2000" i="1" dirty="0">
                <a:latin typeface="Univers LT Std 47 Cn Lt" panose="020B0406020202040204"/>
              </a:rPr>
              <a:t>Partnering to Fund Conservation and Connect People with Nature</a:t>
            </a:r>
            <a:r>
              <a:rPr lang="en-US" sz="2000" dirty="0">
                <a:latin typeface="Univers LT Std 47 Cn Lt" panose="020B0406020202040204"/>
              </a:rPr>
              <a:t>, helps tell the world what we do</a:t>
            </a:r>
          </a:p>
          <a:p>
            <a:endParaRPr lang="en-US" sz="2000" dirty="0">
              <a:latin typeface="Univers LT Std 47 Cn Lt" panose="020B0406020202040204"/>
            </a:endParaRPr>
          </a:p>
        </p:txBody>
      </p:sp>
      <p:pic>
        <p:nvPicPr>
          <p:cNvPr id="9" name="Picture 8">
            <a:extLst>
              <a:ext uri="{FF2B5EF4-FFF2-40B4-BE49-F238E27FC236}">
                <a16:creationId xmlns:a16="http://schemas.microsoft.com/office/drawing/2014/main" id="{777CE558-E9D3-BE8F-40BF-480399E0A8C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706377" y="1243173"/>
            <a:ext cx="3273288" cy="2460736"/>
          </a:xfrm>
          <a:prstGeom prst="rect">
            <a:avLst/>
          </a:prstGeom>
        </p:spPr>
      </p:pic>
      <p:pic>
        <p:nvPicPr>
          <p:cNvPr id="8" name="Picture 7" descr="A group of people fishing&#10;&#10;Description automatically generated with medium confidence">
            <a:extLst>
              <a:ext uri="{FF2B5EF4-FFF2-40B4-BE49-F238E27FC236}">
                <a16:creationId xmlns:a16="http://schemas.microsoft.com/office/drawing/2014/main" id="{822D8BEA-A1B0-52BC-44D8-FF9F1A7B924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0391" t="23578" r="7841"/>
          <a:stretch/>
        </p:blipFill>
        <p:spPr>
          <a:xfrm>
            <a:off x="8706378" y="3955550"/>
            <a:ext cx="3273288" cy="2625469"/>
          </a:xfrm>
          <a:prstGeom prst="rect">
            <a:avLst/>
          </a:prstGeom>
        </p:spPr>
      </p:pic>
    </p:spTree>
    <p:extLst>
      <p:ext uri="{BB962C8B-B14F-4D97-AF65-F5344CB8AC3E}">
        <p14:creationId xmlns:p14="http://schemas.microsoft.com/office/powerpoint/2010/main" val="14324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B695A2-46F0-185C-0519-82D2C0C8F351}"/>
              </a:ext>
            </a:extLst>
          </p:cNvPr>
          <p:cNvSpPr>
            <a:spLocks noGrp="1"/>
          </p:cNvSpPr>
          <p:nvPr>
            <p:ph type="body" sz="quarter" idx="14"/>
          </p:nvPr>
        </p:nvSpPr>
        <p:spPr>
          <a:xfrm>
            <a:off x="193497" y="226181"/>
            <a:ext cx="11805005" cy="496660"/>
          </a:xfrm>
        </p:spPr>
        <p:txBody>
          <a:bodyPr/>
          <a:lstStyle/>
          <a:p>
            <a:r>
              <a:rPr lang="en-US" sz="3200" dirty="0"/>
              <a:t>Unwavering Commitment to the Wildlife Restoration Legacy</a:t>
            </a:r>
            <a:endParaRPr lang="en-US" sz="3200" b="0" dirty="0"/>
          </a:p>
          <a:p>
            <a:endParaRPr lang="en-US" sz="3200" dirty="0"/>
          </a:p>
          <a:p>
            <a:endParaRPr lang="en-US" sz="2800" dirty="0"/>
          </a:p>
        </p:txBody>
      </p:sp>
      <p:sp>
        <p:nvSpPr>
          <p:cNvPr id="7" name="TextBox 6">
            <a:extLst>
              <a:ext uri="{FF2B5EF4-FFF2-40B4-BE49-F238E27FC236}">
                <a16:creationId xmlns:a16="http://schemas.microsoft.com/office/drawing/2014/main" id="{6B2AC82C-A1FD-D35F-AC1F-DA69491E3863}"/>
              </a:ext>
            </a:extLst>
          </p:cNvPr>
          <p:cNvSpPr txBox="1"/>
          <p:nvPr/>
        </p:nvSpPr>
        <p:spPr>
          <a:xfrm>
            <a:off x="397790" y="1147632"/>
            <a:ext cx="5429804" cy="2246769"/>
          </a:xfrm>
          <a:prstGeom prst="rect">
            <a:avLst/>
          </a:prstGeom>
          <a:noFill/>
        </p:spPr>
        <p:txBody>
          <a:bodyPr wrap="square">
            <a:spAutoFit/>
          </a:bodyPr>
          <a:lstStyle/>
          <a:p>
            <a:r>
              <a:rPr lang="en-US" sz="2000" dirty="0">
                <a:latin typeface="Univers LT Std 47 Cn Lt" panose="020B0406020202040204"/>
              </a:rPr>
              <a:t>The WR grants administered through the Office of Conservation Investment have provided billions to partners to fund conservation, stewardship, outdoor access, and to preserve our natural heritage like hunting and fishing.</a:t>
            </a:r>
          </a:p>
          <a:p>
            <a:endParaRPr lang="en-US" sz="2000" dirty="0">
              <a:latin typeface="Univers LT Std 47 Cn Lt" panose="020B0406020202040204"/>
            </a:endParaRPr>
          </a:p>
          <a:p>
            <a:endParaRPr lang="en-US" sz="2000" dirty="0">
              <a:latin typeface="Univers LT Std 47 Cn Lt" panose="020B0406020202040204"/>
            </a:endParaRPr>
          </a:p>
        </p:txBody>
      </p:sp>
      <p:pic>
        <p:nvPicPr>
          <p:cNvPr id="6" name="Picture 5" descr="Timeline&#10;&#10;Description automatically generated">
            <a:extLst>
              <a:ext uri="{FF2B5EF4-FFF2-40B4-BE49-F238E27FC236}">
                <a16:creationId xmlns:a16="http://schemas.microsoft.com/office/drawing/2014/main" id="{E4578EDF-7494-A826-4E8E-33E05C0D394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07" t="24079" r="234" b="16735"/>
          <a:stretch/>
        </p:blipFill>
        <p:spPr>
          <a:xfrm>
            <a:off x="6364406" y="1147632"/>
            <a:ext cx="5429804" cy="4666314"/>
          </a:xfrm>
          <a:prstGeom prst="rect">
            <a:avLst/>
          </a:prstGeom>
        </p:spPr>
      </p:pic>
    </p:spTree>
    <p:extLst>
      <p:ext uri="{BB962C8B-B14F-4D97-AF65-F5344CB8AC3E}">
        <p14:creationId xmlns:p14="http://schemas.microsoft.com/office/powerpoint/2010/main" val="230141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B695A2-46F0-185C-0519-82D2C0C8F351}"/>
              </a:ext>
            </a:extLst>
          </p:cNvPr>
          <p:cNvSpPr>
            <a:spLocks noGrp="1"/>
          </p:cNvSpPr>
          <p:nvPr>
            <p:ph type="body" sz="quarter" idx="14"/>
          </p:nvPr>
        </p:nvSpPr>
        <p:spPr>
          <a:xfrm>
            <a:off x="386995" y="137281"/>
            <a:ext cx="11805005" cy="496660"/>
          </a:xfrm>
        </p:spPr>
        <p:txBody>
          <a:bodyPr/>
          <a:lstStyle/>
          <a:p>
            <a:r>
              <a:rPr lang="en-US" sz="3200" dirty="0"/>
              <a:t>Pride in a Partnership Like no Other   </a:t>
            </a:r>
          </a:p>
          <a:p>
            <a:endParaRPr lang="en-US" sz="2800" dirty="0"/>
          </a:p>
        </p:txBody>
      </p:sp>
      <p:sp>
        <p:nvSpPr>
          <p:cNvPr id="7" name="TextBox 6">
            <a:extLst>
              <a:ext uri="{FF2B5EF4-FFF2-40B4-BE49-F238E27FC236}">
                <a16:creationId xmlns:a16="http://schemas.microsoft.com/office/drawing/2014/main" id="{6B2AC82C-A1FD-D35F-AC1F-DA69491E3863}"/>
              </a:ext>
            </a:extLst>
          </p:cNvPr>
          <p:cNvSpPr txBox="1"/>
          <p:nvPr/>
        </p:nvSpPr>
        <p:spPr>
          <a:xfrm>
            <a:off x="397790" y="1147632"/>
            <a:ext cx="4651882" cy="4708981"/>
          </a:xfrm>
          <a:prstGeom prst="rect">
            <a:avLst/>
          </a:prstGeom>
          <a:noFill/>
        </p:spPr>
        <p:txBody>
          <a:bodyPr wrap="square">
            <a:spAutoFit/>
          </a:bodyPr>
          <a:lstStyle/>
          <a:p>
            <a:r>
              <a:rPr lang="en-US" sz="2000" dirty="0">
                <a:latin typeface="Univers LT Std 47 Cn Lt" panose="020B0406020202040204"/>
              </a:rPr>
              <a:t>Is reflected in our continued commitment and connection to the hunting, angling, boating, and shooting community:</a:t>
            </a:r>
          </a:p>
          <a:p>
            <a:endParaRPr lang="en-US" sz="2000" dirty="0">
              <a:latin typeface="Univers LT Std 47 Cn Lt" panose="020B0406020202040204"/>
            </a:endParaRPr>
          </a:p>
          <a:p>
            <a:pPr marL="342900" indent="-342900">
              <a:buFont typeface="Arial" panose="020B0604020202020204" pitchFamily="34" charset="0"/>
              <a:buChar char="•"/>
            </a:pPr>
            <a:r>
              <a:rPr lang="en-US" sz="2000" dirty="0">
                <a:latin typeface="Univers LT Std 47 Cn Lt" panose="020B0406020202040204"/>
              </a:rPr>
              <a:t>Partner with a Payer Initiative</a:t>
            </a:r>
          </a:p>
          <a:p>
            <a:pPr marL="800100" lvl="1" indent="-342900">
              <a:buFont typeface="Arial" panose="020B0604020202020204" pitchFamily="34" charset="0"/>
              <a:buChar char="•"/>
            </a:pPr>
            <a:r>
              <a:rPr lang="en-US" sz="2000" dirty="0">
                <a:latin typeface="Univers LT Std 47 Cn Lt" panose="020B0406020202040204"/>
              </a:rPr>
              <a:t>Over 700 attendees at 49 events nationwide</a:t>
            </a:r>
          </a:p>
          <a:p>
            <a:pPr marL="342900" indent="-342900">
              <a:buFont typeface="Arial" panose="020B0604020202020204" pitchFamily="34" charset="0"/>
              <a:buChar char="•"/>
            </a:pPr>
            <a:r>
              <a:rPr lang="en-US" sz="2000" dirty="0">
                <a:latin typeface="Univers LT Std 47 Cn Lt" panose="020B0406020202040204"/>
              </a:rPr>
              <a:t>Over 90 articles in trade press like Hunting Wire</a:t>
            </a:r>
          </a:p>
          <a:p>
            <a:pPr marL="342900" indent="-342900">
              <a:buFont typeface="Arial" panose="020B0604020202020204" pitchFamily="34" charset="0"/>
              <a:buChar char="•"/>
            </a:pPr>
            <a:r>
              <a:rPr lang="en-US" sz="2000" dirty="0">
                <a:latin typeface="Univers LT Std 47 Cn Lt" panose="020B0406020202040204"/>
              </a:rPr>
              <a:t>Feature stories on fws.gov about WR supported projects and R3 efforts</a:t>
            </a:r>
          </a:p>
          <a:p>
            <a:pPr marL="342900" indent="-342900">
              <a:buFont typeface="Arial" panose="020B0604020202020204" pitchFamily="34" charset="0"/>
              <a:buChar char="•"/>
            </a:pPr>
            <a:r>
              <a:rPr lang="en-US" sz="2000" dirty="0">
                <a:latin typeface="Univers LT Std 47 Cn Lt" panose="020B0406020202040204"/>
              </a:rPr>
              <a:t>Active participants in SHOT Show, IHEA, ATA, ICAST, and the R3 Symposium</a:t>
            </a:r>
          </a:p>
          <a:p>
            <a:pPr marL="342900" indent="-342900">
              <a:buFont typeface="Arial" panose="020B0604020202020204" pitchFamily="34" charset="0"/>
              <a:buChar char="•"/>
            </a:pPr>
            <a:r>
              <a:rPr lang="en-US" sz="2000" dirty="0">
                <a:latin typeface="Univers LT Std 47 Cn Lt" panose="020B0406020202040204"/>
              </a:rPr>
              <a:t>Encourage staff to attend CLFT</a:t>
            </a:r>
          </a:p>
          <a:p>
            <a:endParaRPr lang="en-US" sz="2000" dirty="0">
              <a:latin typeface="Univers LT Std 47 Cn Lt" panose="020B0406020202040204"/>
            </a:endParaRPr>
          </a:p>
        </p:txBody>
      </p:sp>
      <p:pic>
        <p:nvPicPr>
          <p:cNvPr id="6" name="Picture 5">
            <a:extLst>
              <a:ext uri="{FF2B5EF4-FFF2-40B4-BE49-F238E27FC236}">
                <a16:creationId xmlns:a16="http://schemas.microsoft.com/office/drawing/2014/main" id="{CF049F10-8765-CF44-4B72-1981A5105184}"/>
              </a:ext>
            </a:extLst>
          </p:cNvPr>
          <p:cNvPicPr>
            <a:picLocks noChangeAspect="1"/>
          </p:cNvPicPr>
          <p:nvPr/>
        </p:nvPicPr>
        <p:blipFill rotWithShape="1">
          <a:blip r:embed="rId3"/>
          <a:srcRect t="11841" b="8077"/>
          <a:stretch/>
        </p:blipFill>
        <p:spPr>
          <a:xfrm>
            <a:off x="5863988" y="3357351"/>
            <a:ext cx="6096000" cy="2745999"/>
          </a:xfrm>
          <a:prstGeom prst="rect">
            <a:avLst/>
          </a:prstGeom>
        </p:spPr>
      </p:pic>
      <p:pic>
        <p:nvPicPr>
          <p:cNvPr id="9" name="Picture 8">
            <a:extLst>
              <a:ext uri="{FF2B5EF4-FFF2-40B4-BE49-F238E27FC236}">
                <a16:creationId xmlns:a16="http://schemas.microsoft.com/office/drawing/2014/main" id="{B7334223-8688-749D-3867-9C0C5EA754ED}"/>
              </a:ext>
            </a:extLst>
          </p:cNvPr>
          <p:cNvPicPr>
            <a:picLocks noChangeAspect="1"/>
          </p:cNvPicPr>
          <p:nvPr/>
        </p:nvPicPr>
        <p:blipFill rotWithShape="1">
          <a:blip r:embed="rId4"/>
          <a:srcRect l="24377" t="11457" r="27113" b="6860"/>
          <a:stretch/>
        </p:blipFill>
        <p:spPr>
          <a:xfrm>
            <a:off x="5863988" y="1008445"/>
            <a:ext cx="2720454" cy="2281368"/>
          </a:xfrm>
          <a:prstGeom prst="rect">
            <a:avLst/>
          </a:prstGeom>
        </p:spPr>
      </p:pic>
      <p:pic>
        <p:nvPicPr>
          <p:cNvPr id="11" name="Picture 10" descr="A picture containing sky, snow, outdoor, people&#10;&#10;Description automatically generated">
            <a:extLst>
              <a:ext uri="{FF2B5EF4-FFF2-40B4-BE49-F238E27FC236}">
                <a16:creationId xmlns:a16="http://schemas.microsoft.com/office/drawing/2014/main" id="{92E623BE-FAD5-77F2-7005-E66DB18B98A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52386" y="1008445"/>
            <a:ext cx="3041824" cy="2281368"/>
          </a:xfrm>
          <a:prstGeom prst="rect">
            <a:avLst/>
          </a:prstGeom>
        </p:spPr>
      </p:pic>
    </p:spTree>
    <p:extLst>
      <p:ext uri="{BB962C8B-B14F-4D97-AF65-F5344CB8AC3E}">
        <p14:creationId xmlns:p14="http://schemas.microsoft.com/office/powerpoint/2010/main" val="1330785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8" name="Text Placeholder 3">
            <a:extLst>
              <a:ext uri="{FF2B5EF4-FFF2-40B4-BE49-F238E27FC236}">
                <a16:creationId xmlns:a16="http://schemas.microsoft.com/office/drawing/2014/main" id="{C7BB7B72-EEB3-266F-F55D-040CB1126087}"/>
              </a:ext>
            </a:extLst>
          </p:cNvPr>
          <p:cNvSpPr txBox="1">
            <a:spLocks/>
          </p:cNvSpPr>
          <p:nvPr/>
        </p:nvSpPr>
        <p:spPr>
          <a:xfrm>
            <a:off x="838200" y="285654"/>
            <a:ext cx="8901086" cy="36933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latin typeface="Univers LT Std 47 Cn Lt" panose="020B0406020202040204"/>
              </a:rPr>
              <a:t>Unchanged Grant Acknowledgments</a:t>
            </a:r>
          </a:p>
        </p:txBody>
      </p:sp>
      <p:sp>
        <p:nvSpPr>
          <p:cNvPr id="3" name="Rectangle 2">
            <a:extLst>
              <a:ext uri="{FF2B5EF4-FFF2-40B4-BE49-F238E27FC236}">
                <a16:creationId xmlns:a16="http://schemas.microsoft.com/office/drawing/2014/main" id="{CD88538F-4BA7-8D7E-CDD6-C63BFA143C82}"/>
              </a:ext>
            </a:extLst>
          </p:cNvPr>
          <p:cNvSpPr/>
          <p:nvPr/>
        </p:nvSpPr>
        <p:spPr>
          <a:xfrm>
            <a:off x="479135" y="1505815"/>
            <a:ext cx="11061425" cy="2142549"/>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AD418E8-E7BB-A76D-FB10-F72C7083F635}"/>
              </a:ext>
            </a:extLst>
          </p:cNvPr>
          <p:cNvSpPr txBox="1"/>
          <p:nvPr/>
        </p:nvSpPr>
        <p:spPr>
          <a:xfrm>
            <a:off x="479135" y="3961444"/>
            <a:ext cx="5994400" cy="369332"/>
          </a:xfrm>
          <a:prstGeom prst="rect">
            <a:avLst/>
          </a:prstGeom>
          <a:noFill/>
        </p:spPr>
        <p:txBody>
          <a:bodyPr wrap="square" rtlCol="0">
            <a:spAutoFit/>
          </a:bodyPr>
          <a:lstStyle/>
          <a:p>
            <a:r>
              <a:rPr lang="en-US" b="1">
                <a:latin typeface="Univers LT Std 47 Cn Lt" panose="020B0406020202040204"/>
              </a:rPr>
              <a:t> Multistate Grant Award Acknowledgment:</a:t>
            </a:r>
          </a:p>
        </p:txBody>
      </p:sp>
      <p:sp>
        <p:nvSpPr>
          <p:cNvPr id="10" name="TextBox 9">
            <a:extLst>
              <a:ext uri="{FF2B5EF4-FFF2-40B4-BE49-F238E27FC236}">
                <a16:creationId xmlns:a16="http://schemas.microsoft.com/office/drawing/2014/main" id="{4AA13554-5443-3234-DDF9-6FB4283EA26E}"/>
              </a:ext>
            </a:extLst>
          </p:cNvPr>
          <p:cNvSpPr txBox="1"/>
          <p:nvPr/>
        </p:nvSpPr>
        <p:spPr>
          <a:xfrm>
            <a:off x="479135" y="1091421"/>
            <a:ext cx="5994400" cy="369332"/>
          </a:xfrm>
          <a:prstGeom prst="rect">
            <a:avLst/>
          </a:prstGeom>
          <a:noFill/>
        </p:spPr>
        <p:txBody>
          <a:bodyPr wrap="square" lIns="91440" tIns="45720" rIns="91440" bIns="45720" rtlCol="0" anchor="t">
            <a:spAutoFit/>
          </a:bodyPr>
          <a:lstStyle/>
          <a:p>
            <a:r>
              <a:rPr lang="en-US" b="1">
                <a:latin typeface="Univers LT Std 47 Cn Lt" panose="020B0406020202040204"/>
              </a:rPr>
              <a:t>Grant Acknowledgment - Distinctive Symbols:</a:t>
            </a:r>
          </a:p>
        </p:txBody>
      </p:sp>
      <p:grpSp>
        <p:nvGrpSpPr>
          <p:cNvPr id="14" name="Group 13">
            <a:extLst>
              <a:ext uri="{FF2B5EF4-FFF2-40B4-BE49-F238E27FC236}">
                <a16:creationId xmlns:a16="http://schemas.microsoft.com/office/drawing/2014/main" id="{32B4741C-1E0F-ADAB-9BB3-EBFD4E03D166}"/>
              </a:ext>
            </a:extLst>
          </p:cNvPr>
          <p:cNvGrpSpPr/>
          <p:nvPr/>
        </p:nvGrpSpPr>
        <p:grpSpPr>
          <a:xfrm>
            <a:off x="479135" y="1671821"/>
            <a:ext cx="3151573" cy="1760726"/>
            <a:chOff x="311985" y="1215390"/>
            <a:chExt cx="3151573" cy="1623957"/>
          </a:xfrm>
        </p:grpSpPr>
        <p:pic>
          <p:nvPicPr>
            <p:cNvPr id="12" name="Graphic 11">
              <a:extLst>
                <a:ext uri="{FF2B5EF4-FFF2-40B4-BE49-F238E27FC236}">
                  <a16:creationId xmlns:a16="http://schemas.microsoft.com/office/drawing/2014/main" id="{2C851DCA-C1BA-33FF-FDC7-CBD1DF6D5A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799" y="1590806"/>
              <a:ext cx="1287927" cy="1248541"/>
            </a:xfrm>
            <a:prstGeom prst="rect">
              <a:avLst/>
            </a:prstGeom>
          </p:spPr>
        </p:pic>
        <p:sp>
          <p:nvSpPr>
            <p:cNvPr id="13" name="TextBox 12">
              <a:extLst>
                <a:ext uri="{FF2B5EF4-FFF2-40B4-BE49-F238E27FC236}">
                  <a16:creationId xmlns:a16="http://schemas.microsoft.com/office/drawing/2014/main" id="{CD1EBD1C-2D93-A6BF-E08E-A2F8F139EEC7}"/>
                </a:ext>
              </a:extLst>
            </p:cNvPr>
            <p:cNvSpPr txBox="1"/>
            <p:nvPr/>
          </p:nvSpPr>
          <p:spPr>
            <a:xfrm>
              <a:off x="311985" y="1215390"/>
              <a:ext cx="3151573" cy="307777"/>
            </a:xfrm>
            <a:prstGeom prst="rect">
              <a:avLst/>
            </a:prstGeom>
            <a:noFill/>
          </p:spPr>
          <p:txBody>
            <a:bodyPr wrap="square" rtlCol="0">
              <a:spAutoFit/>
            </a:bodyPr>
            <a:lstStyle/>
            <a:p>
              <a:pPr algn="ctr"/>
              <a:r>
                <a:rPr lang="en-US" sz="1400" dirty="0">
                  <a:latin typeface="Univers LT Std 47 Cn Lt" panose="020B0406020202040204"/>
                </a:rPr>
                <a:t>Wildlife &amp; Sport Fish Restoration (WSFR)</a:t>
              </a:r>
            </a:p>
          </p:txBody>
        </p:sp>
      </p:grpSp>
      <p:grpSp>
        <p:nvGrpSpPr>
          <p:cNvPr id="18" name="Group 17">
            <a:extLst>
              <a:ext uri="{FF2B5EF4-FFF2-40B4-BE49-F238E27FC236}">
                <a16:creationId xmlns:a16="http://schemas.microsoft.com/office/drawing/2014/main" id="{3B58C2E2-8815-7522-33B3-8A01849B9764}"/>
              </a:ext>
            </a:extLst>
          </p:cNvPr>
          <p:cNvGrpSpPr/>
          <p:nvPr/>
        </p:nvGrpSpPr>
        <p:grpSpPr>
          <a:xfrm>
            <a:off x="3967949" y="1669658"/>
            <a:ext cx="2040947" cy="1761931"/>
            <a:chOff x="4527470" y="1215389"/>
            <a:chExt cx="2040947" cy="1644701"/>
          </a:xfrm>
        </p:grpSpPr>
        <p:pic>
          <p:nvPicPr>
            <p:cNvPr id="16" name="Picture 15" descr="Logo&#10;&#10;Description automatically generated">
              <a:extLst>
                <a:ext uri="{FF2B5EF4-FFF2-40B4-BE49-F238E27FC236}">
                  <a16:creationId xmlns:a16="http://schemas.microsoft.com/office/drawing/2014/main" id="{6E2C6521-9F54-E40A-8D09-52BB9830C00E}"/>
                </a:ext>
              </a:extLst>
            </p:cNvPr>
            <p:cNvPicPr>
              <a:picLocks noChangeAspect="1"/>
            </p:cNvPicPr>
            <p:nvPr/>
          </p:nvPicPr>
          <p:blipFill>
            <a:blip r:embed="rId5"/>
            <a:stretch>
              <a:fillRect/>
            </a:stretch>
          </p:blipFill>
          <p:spPr>
            <a:xfrm>
              <a:off x="4889053" y="1590807"/>
              <a:ext cx="1260083" cy="1269283"/>
            </a:xfrm>
            <a:prstGeom prst="rect">
              <a:avLst/>
            </a:prstGeom>
          </p:spPr>
        </p:pic>
        <p:sp>
          <p:nvSpPr>
            <p:cNvPr id="17" name="TextBox 16">
              <a:extLst>
                <a:ext uri="{FF2B5EF4-FFF2-40B4-BE49-F238E27FC236}">
                  <a16:creationId xmlns:a16="http://schemas.microsoft.com/office/drawing/2014/main" id="{131C8CB2-1B33-A509-7229-7B71DC4A9B9A}"/>
                </a:ext>
              </a:extLst>
            </p:cNvPr>
            <p:cNvSpPr txBox="1"/>
            <p:nvPr/>
          </p:nvSpPr>
          <p:spPr>
            <a:xfrm>
              <a:off x="4527470" y="1215389"/>
              <a:ext cx="2040947" cy="307777"/>
            </a:xfrm>
            <a:prstGeom prst="rect">
              <a:avLst/>
            </a:prstGeom>
            <a:noFill/>
          </p:spPr>
          <p:txBody>
            <a:bodyPr wrap="square" rtlCol="0">
              <a:spAutoFit/>
            </a:bodyPr>
            <a:lstStyle/>
            <a:p>
              <a:pPr algn="ctr"/>
              <a:r>
                <a:rPr lang="en-US" sz="1400">
                  <a:latin typeface="Univers LT Std 47 Cn Lt" panose="020B0406020202040204"/>
                </a:rPr>
                <a:t>Wildlife Restoration (WR)</a:t>
              </a:r>
            </a:p>
          </p:txBody>
        </p:sp>
      </p:grpSp>
      <p:grpSp>
        <p:nvGrpSpPr>
          <p:cNvPr id="22" name="Group 21">
            <a:extLst>
              <a:ext uri="{FF2B5EF4-FFF2-40B4-BE49-F238E27FC236}">
                <a16:creationId xmlns:a16="http://schemas.microsoft.com/office/drawing/2014/main" id="{CE7E3CD9-03BC-BEB7-3A70-D6C42692913B}"/>
              </a:ext>
            </a:extLst>
          </p:cNvPr>
          <p:cNvGrpSpPr/>
          <p:nvPr/>
        </p:nvGrpSpPr>
        <p:grpSpPr>
          <a:xfrm>
            <a:off x="6595481" y="1669657"/>
            <a:ext cx="2244467" cy="1714043"/>
            <a:chOff x="7900531" y="1215388"/>
            <a:chExt cx="2244467" cy="1626121"/>
          </a:xfrm>
        </p:grpSpPr>
        <p:pic>
          <p:nvPicPr>
            <p:cNvPr id="20" name="Picture 19" descr="Logo&#10;&#10;Description automatically generated">
              <a:extLst>
                <a:ext uri="{FF2B5EF4-FFF2-40B4-BE49-F238E27FC236}">
                  <a16:creationId xmlns:a16="http://schemas.microsoft.com/office/drawing/2014/main" id="{863E1943-159E-6FA0-B075-5DEE959E31BB}"/>
                </a:ext>
              </a:extLst>
            </p:cNvPr>
            <p:cNvPicPr>
              <a:picLocks noChangeAspect="1"/>
            </p:cNvPicPr>
            <p:nvPr/>
          </p:nvPicPr>
          <p:blipFill>
            <a:blip r:embed="rId6"/>
            <a:stretch>
              <a:fillRect/>
            </a:stretch>
          </p:blipFill>
          <p:spPr>
            <a:xfrm>
              <a:off x="8354085" y="1590806"/>
              <a:ext cx="1260083" cy="1250703"/>
            </a:xfrm>
            <a:prstGeom prst="rect">
              <a:avLst/>
            </a:prstGeom>
          </p:spPr>
        </p:pic>
        <p:sp>
          <p:nvSpPr>
            <p:cNvPr id="21" name="TextBox 20">
              <a:extLst>
                <a:ext uri="{FF2B5EF4-FFF2-40B4-BE49-F238E27FC236}">
                  <a16:creationId xmlns:a16="http://schemas.microsoft.com/office/drawing/2014/main" id="{B4D84FA5-1425-9476-BF6B-775AB1F82C5C}"/>
                </a:ext>
              </a:extLst>
            </p:cNvPr>
            <p:cNvSpPr txBox="1"/>
            <p:nvPr/>
          </p:nvSpPr>
          <p:spPr>
            <a:xfrm>
              <a:off x="7900531" y="1215388"/>
              <a:ext cx="2244467" cy="307777"/>
            </a:xfrm>
            <a:prstGeom prst="rect">
              <a:avLst/>
            </a:prstGeom>
            <a:noFill/>
          </p:spPr>
          <p:txBody>
            <a:bodyPr wrap="square" rtlCol="0">
              <a:spAutoFit/>
            </a:bodyPr>
            <a:lstStyle/>
            <a:p>
              <a:pPr algn="ctr"/>
              <a:r>
                <a:rPr lang="en-US" sz="1400">
                  <a:latin typeface="Univers LT Std 47 Cn Lt" panose="020B0406020202040204"/>
                </a:rPr>
                <a:t>Sport Fish Restoration (SFR)</a:t>
              </a:r>
            </a:p>
          </p:txBody>
        </p:sp>
      </p:grpSp>
      <p:grpSp>
        <p:nvGrpSpPr>
          <p:cNvPr id="26" name="Group 25">
            <a:extLst>
              <a:ext uri="{FF2B5EF4-FFF2-40B4-BE49-F238E27FC236}">
                <a16:creationId xmlns:a16="http://schemas.microsoft.com/office/drawing/2014/main" id="{46BF797C-D378-F986-7FD9-321A79EA0E03}"/>
              </a:ext>
            </a:extLst>
          </p:cNvPr>
          <p:cNvGrpSpPr/>
          <p:nvPr/>
        </p:nvGrpSpPr>
        <p:grpSpPr>
          <a:xfrm>
            <a:off x="9214096" y="1702518"/>
            <a:ext cx="2257760" cy="1293179"/>
            <a:chOff x="9211187" y="1215386"/>
            <a:chExt cx="2257760" cy="1293179"/>
          </a:xfrm>
        </p:grpSpPr>
        <p:pic>
          <p:nvPicPr>
            <p:cNvPr id="24" name="Picture 23" descr="A picture containing logo&#10;&#10;Description automatically generated">
              <a:extLst>
                <a:ext uri="{FF2B5EF4-FFF2-40B4-BE49-F238E27FC236}">
                  <a16:creationId xmlns:a16="http://schemas.microsoft.com/office/drawing/2014/main" id="{47587B94-302C-85F0-7A33-79E6A96A21B7}"/>
                </a:ext>
              </a:extLst>
            </p:cNvPr>
            <p:cNvPicPr>
              <a:picLocks noChangeAspect="1"/>
            </p:cNvPicPr>
            <p:nvPr/>
          </p:nvPicPr>
          <p:blipFill>
            <a:blip r:embed="rId7"/>
            <a:stretch>
              <a:fillRect/>
            </a:stretch>
          </p:blipFill>
          <p:spPr>
            <a:xfrm>
              <a:off x="9736377" y="1590804"/>
              <a:ext cx="1260083" cy="917761"/>
            </a:xfrm>
            <a:prstGeom prst="rect">
              <a:avLst/>
            </a:prstGeom>
          </p:spPr>
        </p:pic>
        <p:sp>
          <p:nvSpPr>
            <p:cNvPr id="25" name="TextBox 24">
              <a:extLst>
                <a:ext uri="{FF2B5EF4-FFF2-40B4-BE49-F238E27FC236}">
                  <a16:creationId xmlns:a16="http://schemas.microsoft.com/office/drawing/2014/main" id="{3C1507A4-9FC6-5A91-FD8E-CDE4DDB8214C}"/>
                </a:ext>
              </a:extLst>
            </p:cNvPr>
            <p:cNvSpPr txBox="1"/>
            <p:nvPr/>
          </p:nvSpPr>
          <p:spPr>
            <a:xfrm>
              <a:off x="9211187" y="1215386"/>
              <a:ext cx="2257760" cy="307777"/>
            </a:xfrm>
            <a:prstGeom prst="rect">
              <a:avLst/>
            </a:prstGeom>
            <a:noFill/>
          </p:spPr>
          <p:txBody>
            <a:bodyPr wrap="square" rtlCol="0">
              <a:spAutoFit/>
            </a:bodyPr>
            <a:lstStyle/>
            <a:p>
              <a:pPr algn="ctr"/>
              <a:r>
                <a:rPr lang="en-US" sz="1400">
                  <a:latin typeface="Univers LT Std 47 Cn Lt" panose="020B0406020202040204"/>
                </a:rPr>
                <a:t>Clean Vessel Act (CVA)</a:t>
              </a:r>
            </a:p>
          </p:txBody>
        </p:sp>
      </p:grpSp>
      <p:pic>
        <p:nvPicPr>
          <p:cNvPr id="1026" name="Picture 2">
            <a:extLst>
              <a:ext uri="{FF2B5EF4-FFF2-40B4-BE49-F238E27FC236}">
                <a16:creationId xmlns:a16="http://schemas.microsoft.com/office/drawing/2014/main" id="{DDDBF61F-53B6-3A82-1DA1-89DD84FA8183}"/>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60398" y="4330776"/>
            <a:ext cx="9626273" cy="160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1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4698C0-4457-11F6-7C7D-FA1610D0194D}"/>
              </a:ext>
            </a:extLst>
          </p:cNvPr>
          <p:cNvSpPr>
            <a:spLocks noGrp="1"/>
          </p:cNvSpPr>
          <p:nvPr>
            <p:ph type="body" sz="quarter" idx="14"/>
          </p:nvPr>
        </p:nvSpPr>
        <p:spPr>
          <a:xfrm>
            <a:off x="668740" y="282866"/>
            <a:ext cx="10562229" cy="645836"/>
          </a:xfrm>
        </p:spPr>
        <p:txBody>
          <a:bodyPr/>
          <a:lstStyle/>
          <a:p>
            <a:r>
              <a:rPr lang="en-US" sz="3200" b="0" dirty="0"/>
              <a:t>Signage Project</a:t>
            </a:r>
          </a:p>
        </p:txBody>
      </p:sp>
      <p:graphicFrame>
        <p:nvGraphicFramePr>
          <p:cNvPr id="5" name="Object 4">
            <a:extLst>
              <a:ext uri="{FF2B5EF4-FFF2-40B4-BE49-F238E27FC236}">
                <a16:creationId xmlns:a16="http://schemas.microsoft.com/office/drawing/2014/main" id="{9F476EF5-C962-C763-F02B-074B8E07FA1E}"/>
              </a:ext>
            </a:extLst>
          </p:cNvPr>
          <p:cNvGraphicFramePr>
            <a:graphicFrameLocks noChangeAspect="1"/>
          </p:cNvGraphicFramePr>
          <p:nvPr>
            <p:extLst>
              <p:ext uri="{D42A27DB-BD31-4B8C-83A1-F6EECF244321}">
                <p14:modId xmlns:p14="http://schemas.microsoft.com/office/powerpoint/2010/main" val="4125106644"/>
              </p:ext>
            </p:extLst>
          </p:nvPr>
        </p:nvGraphicFramePr>
        <p:xfrm>
          <a:off x="346334" y="1029589"/>
          <a:ext cx="2179151" cy="3053055"/>
        </p:xfrm>
        <a:graphic>
          <a:graphicData uri="http://schemas.openxmlformats.org/presentationml/2006/ole">
            <mc:AlternateContent xmlns:mc="http://schemas.openxmlformats.org/markup-compatibility/2006">
              <mc:Choice xmlns:v="urn:schemas-microsoft-com:vml" Requires="v">
                <p:oleObj name="Acrobat Document" r:id="rId3" imgW="5029101" imgH="7772400" progId="Acrobat.Document.DC">
                  <p:embed/>
                </p:oleObj>
              </mc:Choice>
              <mc:Fallback>
                <p:oleObj name="Acrobat Document" r:id="rId3" imgW="5029101" imgH="7772400" progId="Acrobat.Document.DC">
                  <p:embed/>
                  <p:pic>
                    <p:nvPicPr>
                      <p:cNvPr id="5" name="Object 4">
                        <a:extLst>
                          <a:ext uri="{FF2B5EF4-FFF2-40B4-BE49-F238E27FC236}">
                            <a16:creationId xmlns:a16="http://schemas.microsoft.com/office/drawing/2014/main" id="{9F476EF5-C962-C763-F02B-074B8E07FA1E}"/>
                          </a:ext>
                        </a:extLst>
                      </p:cNvPr>
                      <p:cNvPicPr/>
                      <p:nvPr/>
                    </p:nvPicPr>
                    <p:blipFill>
                      <a:blip r:embed="rId4"/>
                      <a:stretch>
                        <a:fillRect/>
                      </a:stretch>
                    </p:blipFill>
                    <p:spPr>
                      <a:xfrm>
                        <a:off x="346334" y="1029589"/>
                        <a:ext cx="2179151" cy="305305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172AB00-651C-061E-7A88-7C782D097789}"/>
              </a:ext>
            </a:extLst>
          </p:cNvPr>
          <p:cNvGraphicFramePr>
            <a:graphicFrameLocks noChangeAspect="1"/>
          </p:cNvGraphicFramePr>
          <p:nvPr>
            <p:extLst>
              <p:ext uri="{D42A27DB-BD31-4B8C-83A1-F6EECF244321}">
                <p14:modId xmlns:p14="http://schemas.microsoft.com/office/powerpoint/2010/main" val="1486430546"/>
              </p:ext>
            </p:extLst>
          </p:nvPr>
        </p:nvGraphicFramePr>
        <p:xfrm>
          <a:off x="2773645" y="1029589"/>
          <a:ext cx="2179150" cy="3053055"/>
        </p:xfrm>
        <a:graphic>
          <a:graphicData uri="http://schemas.openxmlformats.org/presentationml/2006/ole">
            <mc:AlternateContent xmlns:mc="http://schemas.openxmlformats.org/markup-compatibility/2006">
              <mc:Choice xmlns:v="urn:schemas-microsoft-com:vml" Requires="v">
                <p:oleObj name="Acrobat Document" r:id="rId5" imgW="5029101" imgH="7772400" progId="Acrobat.Document.DC">
                  <p:embed/>
                </p:oleObj>
              </mc:Choice>
              <mc:Fallback>
                <p:oleObj name="Acrobat Document" r:id="rId5" imgW="5029101" imgH="7772400" progId="Acrobat.Document.DC">
                  <p:embed/>
                  <p:pic>
                    <p:nvPicPr>
                      <p:cNvPr id="6" name="Object 5">
                        <a:extLst>
                          <a:ext uri="{FF2B5EF4-FFF2-40B4-BE49-F238E27FC236}">
                            <a16:creationId xmlns:a16="http://schemas.microsoft.com/office/drawing/2014/main" id="{D172AB00-651C-061E-7A88-7C782D097789}"/>
                          </a:ext>
                        </a:extLst>
                      </p:cNvPr>
                      <p:cNvPicPr/>
                      <p:nvPr/>
                    </p:nvPicPr>
                    <p:blipFill>
                      <a:blip r:embed="rId6"/>
                      <a:stretch>
                        <a:fillRect/>
                      </a:stretch>
                    </p:blipFill>
                    <p:spPr>
                      <a:xfrm>
                        <a:off x="2773645" y="1029589"/>
                        <a:ext cx="2179150" cy="305305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4D83335-8145-7019-2655-5A14A4AE1380}"/>
              </a:ext>
            </a:extLst>
          </p:cNvPr>
          <p:cNvGraphicFramePr>
            <a:graphicFrameLocks noChangeAspect="1"/>
          </p:cNvGraphicFramePr>
          <p:nvPr>
            <p:extLst>
              <p:ext uri="{D42A27DB-BD31-4B8C-83A1-F6EECF244321}">
                <p14:modId xmlns:p14="http://schemas.microsoft.com/office/powerpoint/2010/main" val="977807860"/>
              </p:ext>
            </p:extLst>
          </p:nvPr>
        </p:nvGraphicFramePr>
        <p:xfrm>
          <a:off x="5194482" y="1175657"/>
          <a:ext cx="2015696" cy="2906987"/>
        </p:xfrm>
        <a:graphic>
          <a:graphicData uri="http://schemas.openxmlformats.org/presentationml/2006/ole">
            <mc:AlternateContent xmlns:mc="http://schemas.openxmlformats.org/markup-compatibility/2006">
              <mc:Choice xmlns:v="urn:schemas-microsoft-com:vml" Requires="v">
                <p:oleObj name="Acrobat Document" r:id="rId7" imgW="5029101" imgH="7772400" progId="Acrobat.Document.DC">
                  <p:embed/>
                </p:oleObj>
              </mc:Choice>
              <mc:Fallback>
                <p:oleObj name="Acrobat Document" r:id="rId7" imgW="5029101" imgH="7772400" progId="Acrobat.Document.DC">
                  <p:embed/>
                  <p:pic>
                    <p:nvPicPr>
                      <p:cNvPr id="2" name="Object 1">
                        <a:extLst>
                          <a:ext uri="{FF2B5EF4-FFF2-40B4-BE49-F238E27FC236}">
                            <a16:creationId xmlns:a16="http://schemas.microsoft.com/office/drawing/2014/main" id="{14D83335-8145-7019-2655-5A14A4AE1380}"/>
                          </a:ext>
                        </a:extLst>
                      </p:cNvPr>
                      <p:cNvPicPr/>
                      <p:nvPr/>
                    </p:nvPicPr>
                    <p:blipFill>
                      <a:blip r:embed="rId8"/>
                      <a:stretch>
                        <a:fillRect/>
                      </a:stretch>
                    </p:blipFill>
                    <p:spPr>
                      <a:xfrm>
                        <a:off x="5194482" y="1175657"/>
                        <a:ext cx="2015696" cy="2906987"/>
                      </a:xfrm>
                      <a:prstGeom prst="rect">
                        <a:avLst/>
                      </a:prstGeom>
                    </p:spPr>
                  </p:pic>
                </p:oleObj>
              </mc:Fallback>
            </mc:AlternateContent>
          </a:graphicData>
        </a:graphic>
      </p:graphicFrame>
      <p:pic>
        <p:nvPicPr>
          <p:cNvPr id="3" name="Picture 2" descr="Timeline&#10;&#10;Description automatically generated">
            <a:extLst>
              <a:ext uri="{FF2B5EF4-FFF2-40B4-BE49-F238E27FC236}">
                <a16:creationId xmlns:a16="http://schemas.microsoft.com/office/drawing/2014/main" id="{7901BDBB-DC91-2F0D-1335-553B8E761780}"/>
              </a:ext>
            </a:extLst>
          </p:cNvPr>
          <p:cNvPicPr>
            <a:picLocks noChangeAspect="1"/>
          </p:cNvPicPr>
          <p:nvPr/>
        </p:nvPicPr>
        <p:blipFill>
          <a:blip r:embed="rId9"/>
          <a:stretch>
            <a:fillRect/>
          </a:stretch>
        </p:blipFill>
        <p:spPr>
          <a:xfrm>
            <a:off x="7675896" y="1175657"/>
            <a:ext cx="3848449" cy="5278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92418"/>
      </p:ext>
    </p:extLst>
  </p:cSld>
  <p:clrMapOvr>
    <a:masterClrMapping/>
  </p:clrMapOvr>
</p:sld>
</file>

<file path=ppt/theme/theme1.xml><?xml version="1.0" encoding="utf-8"?>
<a:theme xmlns:a="http://schemas.openxmlformats.org/drawingml/2006/main" name="Headline and Tex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I Presentation Template " id="{374B3B10-783E-1243-BD8F-9549FE7962BC}" vid="{A7C3DD0E-623E-1145-81B9-48E3FFAFB9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1759</TotalTime>
  <Words>1146</Words>
  <Application>Microsoft Office PowerPoint</Application>
  <PresentationFormat>Widescreen</PresentationFormat>
  <Paragraphs>86</Paragraphs>
  <Slides>10</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8" baseType="lpstr">
      <vt:lpstr>Aptos</vt:lpstr>
      <vt:lpstr>Arial</vt:lpstr>
      <vt:lpstr>Calibri</vt:lpstr>
      <vt:lpstr>Source Sans Pro</vt:lpstr>
      <vt:lpstr>Univers LT Std 47 Cn Lt</vt:lpstr>
      <vt:lpstr>Univers LT Std 55</vt:lpstr>
      <vt:lpstr>Headline and Text</vt:lpstr>
      <vt:lpstr>Acrobat Document</vt:lpstr>
      <vt:lpstr> Paul Rauch, Assistant Director  </vt:lpstr>
      <vt:lpstr>PowerPoint Presentation</vt:lpstr>
      <vt:lpstr>Program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the Wildlife and Sport Fish Restoration Grant Programs   Presented to Wildlife For All</dc:title>
  <dc:creator>Popoff, Nicholas Daniel</dc:creator>
  <cp:lastModifiedBy>Rauch, Paul</cp:lastModifiedBy>
  <cp:revision>25</cp:revision>
  <dcterms:created xsi:type="dcterms:W3CDTF">2024-03-21T14:10:34Z</dcterms:created>
  <dcterms:modified xsi:type="dcterms:W3CDTF">2024-05-13T14:20:43Z</dcterms:modified>
</cp:coreProperties>
</file>