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4"/>
  </p:sldMasterIdLst>
  <p:notesMasterIdLst>
    <p:notesMasterId r:id="rId13"/>
  </p:notesMasterIdLst>
  <p:handoutMasterIdLst>
    <p:handoutMasterId r:id="rId14"/>
  </p:handoutMasterIdLst>
  <p:sldIdLst>
    <p:sldId id="258" r:id="rId5"/>
    <p:sldId id="932" r:id="rId6"/>
    <p:sldId id="927" r:id="rId7"/>
    <p:sldId id="858" r:id="rId8"/>
    <p:sldId id="924" r:id="rId9"/>
    <p:sldId id="933" r:id="rId10"/>
    <p:sldId id="882" r:id="rId11"/>
    <p:sldId id="934" r:id="rId12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6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014917-ABD5-904E-4C86-1F49514C9F18}" name="Marin, Sandy - FS, DC" initials="MD" userId="S::sandy.marin@usda.gov::e204dbda-867a-44c1-b368-bb4657a219d7" providerId="AD"/>
  <p188:author id="{26C04444-207C-2C60-79D9-7375A6F575E2}" name="O'Brien, Shannon - FS, WA" initials="OW" userId="S::shannon.obrien2@usda.gov::4bf4e843-0e2c-482d-98ab-93d3a7dd7606" providerId="AD"/>
  <p188:author id="{C801A14B-3710-E367-717A-CFB07656D193}" name="Tilton, Kari - FS, UT" initials="TU" userId="S::kari.tilton@usda.gov::7677a7cd-7ae4-41e0-9d46-de89ec0e7f6e" providerId="AD"/>
  <p188:author id="{4892D26F-D71B-C0AB-937F-E3DBC66B6078}" name="CHRISTOPHER A HIEMSTRA" initials="CH" userId="xBn1bckptD0o971uT9KVIFnxutE7+WIxxtkqyx7ovug=" providerId="None"/>
  <p188:author id="{B5179E79-99CA-5728-2FB4-9FCD4DEB72B8}" name="Yamnik, Patrick - FS, SC" initials="YS" userId="S::patrick.yamnik@usda.gov::fd2dd579-9ff7-4e8e-b668-ce8afc72de6b" providerId="AD"/>
  <p188:author id="{6F7A968B-2B8D-3F79-3FF2-7BFEDD5934BC}" name="Capp, Michelle - FS, CO" initials="CC" userId="S::michelle.capp@usda.gov::00e7068a-fadf-4389-863b-d6d87fc7dde2" providerId="AD"/>
  <p188:author id="{66C5FB8C-038E-D683-392D-235D4AEF61FE}" name="McRae, Jennifer - FS, NM" initials="MN" userId="S::jennifer.mcrae@usda.gov::3c72852c-bee0-4c19-a114-7d415afae738" providerId="AD"/>
  <p188:author id="{EA0F2792-EC30-B073-384A-92B40D411A1D}" name="Barbour, Jamie - FS, OR" initials="BO" userId="S::roy.barbour@usda.gov::a3a3eb7f-4302-4001-955e-0bb9bbc0be0f" providerId="AD"/>
  <p188:author id="{B0EA5F97-0E52-FB73-5F8E-03C86655F73D}" name="Tilton, Kari - FS, UT" initials="TKFU" userId="S::Kari.Tilton@usda.gov::7677a7cd-7ae4-41e0-9d46-de89ec0e7f6e" providerId="AD"/>
  <p188:author id="{D95CB29A-1352-7770-CADF-DCB8B8ACDBAB}" name="Krueger, Joseph - FS, MT" initials="KM" userId="S::joseph.krueger@usda.gov::3323d16a-3ce8-45c8-9525-b87f401f85f7" providerId="AD"/>
  <p188:author id="{6D47FFAE-3835-3DEE-5427-E7B54D2A1F18}" name="Marin, Sandy - FS, DC" initials="MSFD" userId="S::Sandy.Marin@usda.gov::e204dbda-867a-44c1-b368-bb4657a219d7" providerId="AD"/>
  <p188:author id="{6C1B51B1-9AAB-50CF-1AB6-B42B99DC2BBC}" name="Grifka, Kristen - FS, DC" initials="KG" userId="S::Kristen.Grifka@usda.gov::6298dec1-619b-4fc9-8ee2-00d5b1c2fc20" providerId="AD"/>
  <p188:author id="{A21BDAC7-4EAD-B899-F3A7-096493ED638A}" name="Grifka, Kristen - FS, DC" initials="GD" userId="S::kristen.grifka@usda.gov::6298dec1-619b-4fc9-8ee2-00d5b1c2fc20" providerId="AD"/>
  <p188:author id="{8388D0D9-DA29-4C3E-BBA6-A154E42688F9}" name="Handler, Christine - FS, MI" initials="HM" userId="S::christine.handler@usda.gov::171168b4-88da-4a77-81b3-6ee1f763bfe9" providerId="AD"/>
  <p188:author id="{0E08B1E3-995F-9AD7-D0B7-846A7711F0D7}" name="Tracy, Susanne - FS, DC" initials="ST" userId="S::susanne.tracy@usda.gov::3c39e242-d7f0-4b99-8019-9855fda9167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54B2F"/>
    <a:srgbClr val="006600"/>
    <a:srgbClr val="339966"/>
    <a:srgbClr val="F4E1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474" y="84"/>
      </p:cViewPr>
      <p:guideLst>
        <p:guide orient="horz" pos="2160"/>
        <p:guide pos="26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850EAA-DD31-4AE0-A51A-964B53DDF11C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74C1A757-5A85-444F-BF21-A2BC83696D56}">
      <dgm:prSet phldrT="[Text]" custT="1"/>
      <dgm:spPr>
        <a:solidFill>
          <a:schemeClr val="bg1"/>
        </a:solidFill>
      </dgm:spPr>
      <dgm:t>
        <a:bodyPr/>
        <a:lstStyle/>
        <a:p>
          <a:pPr algn="ctr"/>
          <a:r>
            <a:rPr lang="en-US" sz="1800" dirty="0">
              <a:solidFill>
                <a:schemeClr val="tx2"/>
              </a:solidFill>
              <a:effectLst/>
            </a:rPr>
            <a:t>Establish a clear role for </a:t>
          </a:r>
          <a:r>
            <a:rPr lang="en-US" sz="1800" b="1" dirty="0">
              <a:solidFill>
                <a:schemeClr val="tx2"/>
              </a:solidFill>
              <a:effectLst/>
            </a:rPr>
            <a:t>Indigenous Knowledge and tribal leadership </a:t>
          </a:r>
          <a:r>
            <a:rPr lang="en-US" sz="1800" dirty="0">
              <a:solidFill>
                <a:schemeClr val="tx2"/>
              </a:solidFill>
              <a:effectLst/>
            </a:rPr>
            <a:t>in the </a:t>
          </a:r>
        </a:p>
        <a:p>
          <a:pPr algn="ctr"/>
          <a:r>
            <a:rPr lang="en-US" sz="1800" dirty="0">
              <a:solidFill>
                <a:schemeClr val="tx2"/>
              </a:solidFill>
              <a:effectLst/>
            </a:rPr>
            <a:t>proactive stewardship and furtherance of old-growth forest conditions </a:t>
          </a:r>
          <a:endParaRPr lang="en-US" sz="1800" dirty="0">
            <a:solidFill>
              <a:schemeClr val="tx2"/>
            </a:solidFill>
          </a:endParaRPr>
        </a:p>
      </dgm:t>
    </dgm:pt>
    <dgm:pt modelId="{F01789DD-8EC6-4AF0-BC45-B993260B34DB}" type="parTrans" cxnId="{63054431-5628-4D5C-A827-614DCEBD51B6}">
      <dgm:prSet/>
      <dgm:spPr/>
      <dgm:t>
        <a:bodyPr/>
        <a:lstStyle/>
        <a:p>
          <a:pPr algn="ctr"/>
          <a:endParaRPr lang="en-US" sz="1400">
            <a:solidFill>
              <a:schemeClr val="tx2"/>
            </a:solidFill>
          </a:endParaRPr>
        </a:p>
      </dgm:t>
    </dgm:pt>
    <dgm:pt modelId="{F3E289FC-BF0E-4731-B811-80FC069DAC52}" type="sibTrans" cxnId="{63054431-5628-4D5C-A827-614DCEBD51B6}">
      <dgm:prSet/>
      <dgm:spPr/>
      <dgm:t>
        <a:bodyPr/>
        <a:lstStyle/>
        <a:p>
          <a:pPr algn="ctr"/>
          <a:endParaRPr lang="en-US" sz="1400">
            <a:solidFill>
              <a:schemeClr val="tx2"/>
            </a:solidFill>
          </a:endParaRPr>
        </a:p>
      </dgm:t>
    </dgm:pt>
    <dgm:pt modelId="{00EDD258-6AB9-477E-9949-6DF11F07A873}">
      <dgm:prSet phldrT="[Text]" custT="1"/>
      <dgm:spPr>
        <a:solidFill>
          <a:schemeClr val="bg1"/>
        </a:solidFill>
      </dgm:spPr>
      <dgm:t>
        <a:bodyPr/>
        <a:lstStyle/>
        <a:p>
          <a:pPr algn="ctr"/>
          <a:r>
            <a:rPr lang="en-US" sz="1800" dirty="0">
              <a:solidFill>
                <a:schemeClr val="tx2"/>
              </a:solidFill>
              <a:effectLst/>
            </a:rPr>
            <a:t>Facilitate a National Old-Growth Monitoring Network to track trends and distribution </a:t>
          </a:r>
        </a:p>
        <a:p>
          <a:pPr algn="ctr"/>
          <a:r>
            <a:rPr lang="en-US" sz="1800" dirty="0">
              <a:solidFill>
                <a:schemeClr val="tx2"/>
              </a:solidFill>
              <a:effectLst/>
            </a:rPr>
            <a:t>patterns in old-growth to inform management</a:t>
          </a:r>
          <a:endParaRPr lang="en-US" sz="1800" dirty="0">
            <a:solidFill>
              <a:schemeClr val="tx2"/>
            </a:solidFill>
          </a:endParaRPr>
        </a:p>
      </dgm:t>
    </dgm:pt>
    <dgm:pt modelId="{9DFE3EC6-F22D-4694-8AEB-7C547DAC348C}" type="parTrans" cxnId="{618AFEFE-45DF-4BB9-AFF9-1FC35FA542CD}">
      <dgm:prSet/>
      <dgm:spPr/>
      <dgm:t>
        <a:bodyPr/>
        <a:lstStyle/>
        <a:p>
          <a:pPr algn="ctr"/>
          <a:endParaRPr lang="en-US" sz="1400">
            <a:solidFill>
              <a:schemeClr val="tx2"/>
            </a:solidFill>
          </a:endParaRPr>
        </a:p>
      </dgm:t>
    </dgm:pt>
    <dgm:pt modelId="{AEFB68FE-3E1D-42C1-813F-CC344A462851}" type="sibTrans" cxnId="{618AFEFE-45DF-4BB9-AFF9-1FC35FA542CD}">
      <dgm:prSet/>
      <dgm:spPr/>
      <dgm:t>
        <a:bodyPr/>
        <a:lstStyle/>
        <a:p>
          <a:pPr algn="ctr"/>
          <a:endParaRPr lang="en-US" sz="1400">
            <a:solidFill>
              <a:schemeClr val="tx2"/>
            </a:solidFill>
          </a:endParaRPr>
        </a:p>
      </dgm:t>
    </dgm:pt>
    <dgm:pt modelId="{7433C3DF-06A8-45CA-BB90-94E99B091CB0}">
      <dgm:prSet phldrT="[Text]" custT="1"/>
      <dgm:spPr>
        <a:solidFill>
          <a:schemeClr val="bg1"/>
        </a:solidFill>
      </dgm:spPr>
      <dgm:t>
        <a:bodyPr/>
        <a:lstStyle/>
        <a:p>
          <a:pPr algn="ctr"/>
          <a:r>
            <a:rPr lang="en-US" sz="1800">
              <a:solidFill>
                <a:schemeClr val="tx2"/>
              </a:solidFill>
              <a:effectLst/>
            </a:rPr>
            <a:t>Facilitate the development of geographically informed adaptive management </a:t>
          </a:r>
        </a:p>
        <a:p>
          <a:pPr algn="ctr"/>
          <a:r>
            <a:rPr lang="en-US" sz="1800">
              <a:solidFill>
                <a:schemeClr val="tx2"/>
              </a:solidFill>
              <a:effectLst/>
            </a:rPr>
            <a:t>strategies for old-growth forest conservation</a:t>
          </a:r>
          <a:endParaRPr lang="en-US" sz="1800">
            <a:solidFill>
              <a:schemeClr val="tx2"/>
            </a:solidFill>
          </a:endParaRPr>
        </a:p>
      </dgm:t>
    </dgm:pt>
    <dgm:pt modelId="{968B5A4B-1D38-4714-BBAD-5A80F4E3DA4F}" type="parTrans" cxnId="{A2BBA892-907F-4428-BD81-A9A1F9ECDC04}">
      <dgm:prSet/>
      <dgm:spPr/>
      <dgm:t>
        <a:bodyPr/>
        <a:lstStyle/>
        <a:p>
          <a:pPr algn="ctr"/>
          <a:endParaRPr lang="en-US" sz="1400">
            <a:solidFill>
              <a:schemeClr val="tx2"/>
            </a:solidFill>
          </a:endParaRPr>
        </a:p>
      </dgm:t>
    </dgm:pt>
    <dgm:pt modelId="{A71A501C-AEA4-4C32-8195-38F06F1F4EE1}" type="sibTrans" cxnId="{A2BBA892-907F-4428-BD81-A9A1F9ECDC04}">
      <dgm:prSet/>
      <dgm:spPr/>
      <dgm:t>
        <a:bodyPr/>
        <a:lstStyle/>
        <a:p>
          <a:pPr algn="ctr"/>
          <a:endParaRPr lang="en-US" sz="1400">
            <a:solidFill>
              <a:schemeClr val="tx2"/>
            </a:solidFill>
          </a:endParaRPr>
        </a:p>
      </dgm:t>
    </dgm:pt>
    <dgm:pt modelId="{8FBC1840-CC42-4DFF-A161-4CB53DB888B5}" type="pres">
      <dgm:prSet presAssocID="{57850EAA-DD31-4AE0-A51A-964B53DDF11C}" presName="Name0" presStyleCnt="0">
        <dgm:presLayoutVars>
          <dgm:chMax val="7"/>
          <dgm:chPref val="7"/>
          <dgm:dir/>
        </dgm:presLayoutVars>
      </dgm:prSet>
      <dgm:spPr/>
    </dgm:pt>
    <dgm:pt modelId="{E723D5B7-A2B3-4C71-9CF3-68F55478777A}" type="pres">
      <dgm:prSet presAssocID="{57850EAA-DD31-4AE0-A51A-964B53DDF11C}" presName="Name1" presStyleCnt="0"/>
      <dgm:spPr/>
    </dgm:pt>
    <dgm:pt modelId="{1132C668-A0E6-4490-BEF5-00C57ED830D5}" type="pres">
      <dgm:prSet presAssocID="{57850EAA-DD31-4AE0-A51A-964B53DDF11C}" presName="cycle" presStyleCnt="0"/>
      <dgm:spPr/>
    </dgm:pt>
    <dgm:pt modelId="{ACD8E248-1095-4AA7-951C-7A1F57CA4D8F}" type="pres">
      <dgm:prSet presAssocID="{57850EAA-DD31-4AE0-A51A-964B53DDF11C}" presName="srcNode" presStyleLbl="node1" presStyleIdx="0" presStyleCnt="3"/>
      <dgm:spPr/>
    </dgm:pt>
    <dgm:pt modelId="{443C49A2-98C3-46FA-B98D-0A83F2BF39E2}" type="pres">
      <dgm:prSet presAssocID="{57850EAA-DD31-4AE0-A51A-964B53DDF11C}" presName="conn" presStyleLbl="parChTrans1D2" presStyleIdx="0" presStyleCnt="1"/>
      <dgm:spPr/>
    </dgm:pt>
    <dgm:pt modelId="{52651E38-B3D7-4573-9D29-8C26F0688FEF}" type="pres">
      <dgm:prSet presAssocID="{57850EAA-DD31-4AE0-A51A-964B53DDF11C}" presName="extraNode" presStyleLbl="node1" presStyleIdx="0" presStyleCnt="3"/>
      <dgm:spPr/>
    </dgm:pt>
    <dgm:pt modelId="{5C8FD15D-232B-40FA-B470-FE54D0604F63}" type="pres">
      <dgm:prSet presAssocID="{57850EAA-DD31-4AE0-A51A-964B53DDF11C}" presName="dstNode" presStyleLbl="node1" presStyleIdx="0" presStyleCnt="3"/>
      <dgm:spPr/>
    </dgm:pt>
    <dgm:pt modelId="{078BA7FD-8087-4242-AA42-73719B470DCE}" type="pres">
      <dgm:prSet presAssocID="{74C1A757-5A85-444F-BF21-A2BC83696D56}" presName="text_1" presStyleLbl="node1" presStyleIdx="0" presStyleCnt="3">
        <dgm:presLayoutVars>
          <dgm:bulletEnabled val="1"/>
        </dgm:presLayoutVars>
      </dgm:prSet>
      <dgm:spPr/>
    </dgm:pt>
    <dgm:pt modelId="{B8670C53-911E-4394-80E6-155521859174}" type="pres">
      <dgm:prSet presAssocID="{74C1A757-5A85-444F-BF21-A2BC83696D56}" presName="accent_1" presStyleCnt="0"/>
      <dgm:spPr/>
    </dgm:pt>
    <dgm:pt modelId="{98D6B206-D6C7-459B-AB72-2369E73C0964}" type="pres">
      <dgm:prSet presAssocID="{74C1A757-5A85-444F-BF21-A2BC83696D56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114C9CC-73E5-4113-AC7E-3E46D1634C76}" type="pres">
      <dgm:prSet presAssocID="{00EDD258-6AB9-477E-9949-6DF11F07A873}" presName="text_2" presStyleLbl="node1" presStyleIdx="1" presStyleCnt="3">
        <dgm:presLayoutVars>
          <dgm:bulletEnabled val="1"/>
        </dgm:presLayoutVars>
      </dgm:prSet>
      <dgm:spPr/>
    </dgm:pt>
    <dgm:pt modelId="{5682D530-DCE7-47A5-90E5-979A8CEB53CC}" type="pres">
      <dgm:prSet presAssocID="{00EDD258-6AB9-477E-9949-6DF11F07A873}" presName="accent_2" presStyleCnt="0"/>
      <dgm:spPr/>
    </dgm:pt>
    <dgm:pt modelId="{814EC172-2235-4F67-B77D-AB34197F1D7D}" type="pres">
      <dgm:prSet presAssocID="{00EDD258-6AB9-477E-9949-6DF11F07A873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54B7EFE-4084-4F3A-8045-6EE2AE624E8D}" type="pres">
      <dgm:prSet presAssocID="{7433C3DF-06A8-45CA-BB90-94E99B091CB0}" presName="text_3" presStyleLbl="node1" presStyleIdx="2" presStyleCnt="3">
        <dgm:presLayoutVars>
          <dgm:bulletEnabled val="1"/>
        </dgm:presLayoutVars>
      </dgm:prSet>
      <dgm:spPr/>
    </dgm:pt>
    <dgm:pt modelId="{F59A9E78-D963-4D12-92D9-D8DC82C6B69F}" type="pres">
      <dgm:prSet presAssocID="{7433C3DF-06A8-45CA-BB90-94E99B091CB0}" presName="accent_3" presStyleCnt="0"/>
      <dgm:spPr/>
    </dgm:pt>
    <dgm:pt modelId="{867A5308-C81E-49CF-9480-30D63B6D37BC}" type="pres">
      <dgm:prSet presAssocID="{7433C3DF-06A8-45CA-BB90-94E99B091CB0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63054431-5628-4D5C-A827-614DCEBD51B6}" srcId="{57850EAA-DD31-4AE0-A51A-964B53DDF11C}" destId="{74C1A757-5A85-444F-BF21-A2BC83696D56}" srcOrd="0" destOrd="0" parTransId="{F01789DD-8EC6-4AF0-BC45-B993260B34DB}" sibTransId="{F3E289FC-BF0E-4731-B811-80FC069DAC52}"/>
    <dgm:cxn modelId="{75EADD5A-8104-40E0-BC5A-46AFD054F87A}" type="presOf" srcId="{74C1A757-5A85-444F-BF21-A2BC83696D56}" destId="{078BA7FD-8087-4242-AA42-73719B470DCE}" srcOrd="0" destOrd="0" presId="urn:microsoft.com/office/officeart/2008/layout/VerticalCurvedList"/>
    <dgm:cxn modelId="{A2BBA892-907F-4428-BD81-A9A1F9ECDC04}" srcId="{57850EAA-DD31-4AE0-A51A-964B53DDF11C}" destId="{7433C3DF-06A8-45CA-BB90-94E99B091CB0}" srcOrd="2" destOrd="0" parTransId="{968B5A4B-1D38-4714-BBAD-5A80F4E3DA4F}" sibTransId="{A71A501C-AEA4-4C32-8195-38F06F1F4EE1}"/>
    <dgm:cxn modelId="{95A1009D-457C-489F-97E5-BF45A93A45CA}" type="presOf" srcId="{7433C3DF-06A8-45CA-BB90-94E99B091CB0}" destId="{854B7EFE-4084-4F3A-8045-6EE2AE624E8D}" srcOrd="0" destOrd="0" presId="urn:microsoft.com/office/officeart/2008/layout/VerticalCurvedList"/>
    <dgm:cxn modelId="{67943DEF-0D3E-4B26-A0FF-8A05CC99E629}" type="presOf" srcId="{57850EAA-DD31-4AE0-A51A-964B53DDF11C}" destId="{8FBC1840-CC42-4DFF-A161-4CB53DB888B5}" srcOrd="0" destOrd="0" presId="urn:microsoft.com/office/officeart/2008/layout/VerticalCurvedList"/>
    <dgm:cxn modelId="{A162ADF4-DEBC-4F0A-A3DB-249748E24A78}" type="presOf" srcId="{F3E289FC-BF0E-4731-B811-80FC069DAC52}" destId="{443C49A2-98C3-46FA-B98D-0A83F2BF39E2}" srcOrd="0" destOrd="0" presId="urn:microsoft.com/office/officeart/2008/layout/VerticalCurvedList"/>
    <dgm:cxn modelId="{FE6E4EFC-0987-4F4F-9C00-8D8381B975D4}" type="presOf" srcId="{00EDD258-6AB9-477E-9949-6DF11F07A873}" destId="{3114C9CC-73E5-4113-AC7E-3E46D1634C76}" srcOrd="0" destOrd="0" presId="urn:microsoft.com/office/officeart/2008/layout/VerticalCurvedList"/>
    <dgm:cxn modelId="{618AFEFE-45DF-4BB9-AFF9-1FC35FA542CD}" srcId="{57850EAA-DD31-4AE0-A51A-964B53DDF11C}" destId="{00EDD258-6AB9-477E-9949-6DF11F07A873}" srcOrd="1" destOrd="0" parTransId="{9DFE3EC6-F22D-4694-8AEB-7C547DAC348C}" sibTransId="{AEFB68FE-3E1D-42C1-813F-CC344A462851}"/>
    <dgm:cxn modelId="{2BAAF578-F33C-47C4-A59F-392CC9A0DD8A}" type="presParOf" srcId="{8FBC1840-CC42-4DFF-A161-4CB53DB888B5}" destId="{E723D5B7-A2B3-4C71-9CF3-68F55478777A}" srcOrd="0" destOrd="0" presId="urn:microsoft.com/office/officeart/2008/layout/VerticalCurvedList"/>
    <dgm:cxn modelId="{7BEF30E3-41BC-47B8-A3CF-F9706BCDBB24}" type="presParOf" srcId="{E723D5B7-A2B3-4C71-9CF3-68F55478777A}" destId="{1132C668-A0E6-4490-BEF5-00C57ED830D5}" srcOrd="0" destOrd="0" presId="urn:microsoft.com/office/officeart/2008/layout/VerticalCurvedList"/>
    <dgm:cxn modelId="{E85F8BA4-9EAE-4D16-B891-BAE23B4CA81F}" type="presParOf" srcId="{1132C668-A0E6-4490-BEF5-00C57ED830D5}" destId="{ACD8E248-1095-4AA7-951C-7A1F57CA4D8F}" srcOrd="0" destOrd="0" presId="urn:microsoft.com/office/officeart/2008/layout/VerticalCurvedList"/>
    <dgm:cxn modelId="{B2B0C33C-2025-43BC-A780-2B1D0BF1C3D0}" type="presParOf" srcId="{1132C668-A0E6-4490-BEF5-00C57ED830D5}" destId="{443C49A2-98C3-46FA-B98D-0A83F2BF39E2}" srcOrd="1" destOrd="0" presId="urn:microsoft.com/office/officeart/2008/layout/VerticalCurvedList"/>
    <dgm:cxn modelId="{EF4DB688-B16C-4C8A-81F5-E460C319F59B}" type="presParOf" srcId="{1132C668-A0E6-4490-BEF5-00C57ED830D5}" destId="{52651E38-B3D7-4573-9D29-8C26F0688FEF}" srcOrd="2" destOrd="0" presId="urn:microsoft.com/office/officeart/2008/layout/VerticalCurvedList"/>
    <dgm:cxn modelId="{66B80EED-89A0-421C-8538-BC8323F869D2}" type="presParOf" srcId="{1132C668-A0E6-4490-BEF5-00C57ED830D5}" destId="{5C8FD15D-232B-40FA-B470-FE54D0604F63}" srcOrd="3" destOrd="0" presId="urn:microsoft.com/office/officeart/2008/layout/VerticalCurvedList"/>
    <dgm:cxn modelId="{68205632-7D8B-4415-8C37-1569800D2660}" type="presParOf" srcId="{E723D5B7-A2B3-4C71-9CF3-68F55478777A}" destId="{078BA7FD-8087-4242-AA42-73719B470DCE}" srcOrd="1" destOrd="0" presId="urn:microsoft.com/office/officeart/2008/layout/VerticalCurvedList"/>
    <dgm:cxn modelId="{94F17ED1-B260-4351-8862-0B6CDA628C1D}" type="presParOf" srcId="{E723D5B7-A2B3-4C71-9CF3-68F55478777A}" destId="{B8670C53-911E-4394-80E6-155521859174}" srcOrd="2" destOrd="0" presId="urn:microsoft.com/office/officeart/2008/layout/VerticalCurvedList"/>
    <dgm:cxn modelId="{57549177-9023-422E-A1EC-D9D5E66DED96}" type="presParOf" srcId="{B8670C53-911E-4394-80E6-155521859174}" destId="{98D6B206-D6C7-459B-AB72-2369E73C0964}" srcOrd="0" destOrd="0" presId="urn:microsoft.com/office/officeart/2008/layout/VerticalCurvedList"/>
    <dgm:cxn modelId="{6BAB1DF4-3AAE-42D3-85F7-2DF02135B770}" type="presParOf" srcId="{E723D5B7-A2B3-4C71-9CF3-68F55478777A}" destId="{3114C9CC-73E5-4113-AC7E-3E46D1634C76}" srcOrd="3" destOrd="0" presId="urn:microsoft.com/office/officeart/2008/layout/VerticalCurvedList"/>
    <dgm:cxn modelId="{5E6E3EDB-789A-4D40-8459-76DD80CE3521}" type="presParOf" srcId="{E723D5B7-A2B3-4C71-9CF3-68F55478777A}" destId="{5682D530-DCE7-47A5-90E5-979A8CEB53CC}" srcOrd="4" destOrd="0" presId="urn:microsoft.com/office/officeart/2008/layout/VerticalCurvedList"/>
    <dgm:cxn modelId="{AE65578F-3F25-4A23-9C96-E0CF1EBFAA98}" type="presParOf" srcId="{5682D530-DCE7-47A5-90E5-979A8CEB53CC}" destId="{814EC172-2235-4F67-B77D-AB34197F1D7D}" srcOrd="0" destOrd="0" presId="urn:microsoft.com/office/officeart/2008/layout/VerticalCurvedList"/>
    <dgm:cxn modelId="{937846F1-91E8-40F0-80A6-EC2BB9C7375C}" type="presParOf" srcId="{E723D5B7-A2B3-4C71-9CF3-68F55478777A}" destId="{854B7EFE-4084-4F3A-8045-6EE2AE624E8D}" srcOrd="5" destOrd="0" presId="urn:microsoft.com/office/officeart/2008/layout/VerticalCurvedList"/>
    <dgm:cxn modelId="{69D8E28C-1CFB-403A-812D-3ACAC8D88B85}" type="presParOf" srcId="{E723D5B7-A2B3-4C71-9CF3-68F55478777A}" destId="{F59A9E78-D963-4D12-92D9-D8DC82C6B69F}" srcOrd="6" destOrd="0" presId="urn:microsoft.com/office/officeart/2008/layout/VerticalCurvedList"/>
    <dgm:cxn modelId="{D9BD68E5-32DC-485D-836B-0B3C6D9AAD5D}" type="presParOf" srcId="{F59A9E78-D963-4D12-92D9-D8DC82C6B69F}" destId="{867A5308-C81E-49CF-9480-30D63B6D37B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C49A2-98C3-46FA-B98D-0A83F2BF39E2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8BA7FD-8087-4242-AA42-73719B470DCE}">
      <dsp:nvSpPr>
        <dsp:cNvPr id="0" name=""/>
        <dsp:cNvSpPr/>
      </dsp:nvSpPr>
      <dsp:spPr>
        <a:xfrm>
          <a:off x="752110" y="541866"/>
          <a:ext cx="10948011" cy="1083733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2"/>
              </a:solidFill>
              <a:effectLst/>
            </a:rPr>
            <a:t>Establish a clear role for </a:t>
          </a:r>
          <a:r>
            <a:rPr lang="en-US" sz="1800" b="1" kern="1200" dirty="0">
              <a:solidFill>
                <a:schemeClr val="tx2"/>
              </a:solidFill>
              <a:effectLst/>
            </a:rPr>
            <a:t>Indigenous Knowledge and tribal leadership </a:t>
          </a:r>
          <a:r>
            <a:rPr lang="en-US" sz="1800" kern="1200" dirty="0">
              <a:solidFill>
                <a:schemeClr val="tx2"/>
              </a:solidFill>
              <a:effectLst/>
            </a:rPr>
            <a:t>in the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2"/>
              </a:solidFill>
              <a:effectLst/>
            </a:rPr>
            <a:t>proactive stewardship and furtherance of old-growth forest conditions </a:t>
          </a:r>
          <a:endParaRPr lang="en-US" sz="1800" kern="1200" dirty="0">
            <a:solidFill>
              <a:schemeClr val="tx2"/>
            </a:solidFill>
          </a:endParaRPr>
        </a:p>
      </dsp:txBody>
      <dsp:txXfrm>
        <a:off x="752110" y="541866"/>
        <a:ext cx="10948011" cy="1083733"/>
      </dsp:txXfrm>
    </dsp:sp>
    <dsp:sp modelId="{98D6B206-D6C7-459B-AB72-2369E73C0964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14C9CC-73E5-4113-AC7E-3E46D1634C76}">
      <dsp:nvSpPr>
        <dsp:cNvPr id="0" name=""/>
        <dsp:cNvSpPr/>
      </dsp:nvSpPr>
      <dsp:spPr>
        <a:xfrm>
          <a:off x="1146048" y="2167466"/>
          <a:ext cx="10554074" cy="1083733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2"/>
              </a:solidFill>
              <a:effectLst/>
            </a:rPr>
            <a:t>Facilitate a National Old-Growth Monitoring Network to track trends and distribution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2"/>
              </a:solidFill>
              <a:effectLst/>
            </a:rPr>
            <a:t>patterns in old-growth to inform management</a:t>
          </a:r>
          <a:endParaRPr lang="en-US" sz="1800" kern="1200" dirty="0">
            <a:solidFill>
              <a:schemeClr val="tx2"/>
            </a:solidFill>
          </a:endParaRPr>
        </a:p>
      </dsp:txBody>
      <dsp:txXfrm>
        <a:off x="1146048" y="2167466"/>
        <a:ext cx="10554074" cy="1083733"/>
      </dsp:txXfrm>
    </dsp:sp>
    <dsp:sp modelId="{814EC172-2235-4F67-B77D-AB34197F1D7D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B7EFE-4084-4F3A-8045-6EE2AE624E8D}">
      <dsp:nvSpPr>
        <dsp:cNvPr id="0" name=""/>
        <dsp:cNvSpPr/>
      </dsp:nvSpPr>
      <dsp:spPr>
        <a:xfrm>
          <a:off x="752110" y="3793066"/>
          <a:ext cx="10948011" cy="1083733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tx2"/>
              </a:solidFill>
              <a:effectLst/>
            </a:rPr>
            <a:t>Facilitate the development of geographically informed adaptive management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tx2"/>
              </a:solidFill>
              <a:effectLst/>
            </a:rPr>
            <a:t>strategies for old-growth forest conservation</a:t>
          </a:r>
          <a:endParaRPr lang="en-US" sz="1800" kern="1200">
            <a:solidFill>
              <a:schemeClr val="tx2"/>
            </a:solidFill>
          </a:endParaRPr>
        </a:p>
      </dsp:txBody>
      <dsp:txXfrm>
        <a:off x="752110" y="3793066"/>
        <a:ext cx="10948011" cy="1083733"/>
      </dsp:txXfrm>
    </dsp:sp>
    <dsp:sp modelId="{867A5308-C81E-49CF-9480-30D63B6D37BC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644EB4-13CF-4E3D-9DB4-DFBEA3F13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814AF2-7E4B-48E6-A5AD-B311B9B85B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160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9CE75-E596-4EA6-B8FF-C88CE95F6432}" type="datetimeFigureOut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5/6/2024</a:t>
            </a:fld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77BE1-998C-4254-88AB-9CE71552CD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540327" y="6545202"/>
            <a:ext cx="1066800" cy="2078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Forest Service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0B7737-9705-45F2-9412-8ADECC0D8A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802225" y="6477066"/>
            <a:ext cx="1341775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67E6E-B8BE-472A-9E55-025BD0B351C3}" type="slidenum">
              <a:rPr lang="en-US" sz="9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D1D2C3-2518-4160-93F1-2D6475B02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" y="6447943"/>
            <a:ext cx="362492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95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900"/>
            </a:lvl1pPr>
          </a:lstStyle>
          <a:p>
            <a:fld id="{E8FF4E62-F5F7-460C-A8D2-FE2CF802567F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78849" y="6575437"/>
            <a:ext cx="1114136" cy="1905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/>
            </a:lvl1pPr>
          </a:lstStyle>
          <a:p>
            <a:r>
              <a:rPr lang="en-US"/>
              <a:t>Forest Service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786254" y="6513910"/>
            <a:ext cx="1355629" cy="2520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/>
            </a:lvl1pPr>
          </a:lstStyle>
          <a:p>
            <a:fld id="{E24F8C35-E4C8-4D78-A860-19355B622A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98D5F6-E7D4-4BA5-9B6A-57E507FE2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" y="6455664"/>
            <a:ext cx="362492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92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F8C35-E4C8-4D78-A860-19355B622A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9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F8C35-E4C8-4D78-A860-19355B622AB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62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F8C35-E4C8-4D78-A860-19355B622AB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38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C1899-0281-4675-B394-61ED49C54B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03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F8C35-E4C8-4D78-A860-19355B622AB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03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8A5A9BD-E216-4D62-9435-724730060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3658" y="256164"/>
            <a:ext cx="6584911" cy="7316569"/>
          </a:xfrm>
          <a:prstGeom prst="rect">
            <a:avLst/>
          </a:prstGeom>
        </p:spPr>
      </p:pic>
      <p:pic>
        <p:nvPicPr>
          <p:cNvPr id="17" name="Picture 16" descr="United States Department of Agriculture symbol.">
            <a:extLst>
              <a:ext uri="{FF2B5EF4-FFF2-40B4-BE49-F238E27FC236}">
                <a16:creationId xmlns:a16="http://schemas.microsoft.com/office/drawing/2014/main" id="{74CA64E4-D296-4166-80A0-A6611FA040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476" y="182880"/>
            <a:ext cx="576072" cy="393369"/>
          </a:xfrm>
          <a:prstGeom prst="rect">
            <a:avLst/>
          </a:prstGeom>
        </p:spPr>
      </p:pic>
      <p:pic>
        <p:nvPicPr>
          <p:cNvPr id="20" name="Picture 19" descr="Forest Service insignia.">
            <a:extLst>
              <a:ext uri="{FF2B5EF4-FFF2-40B4-BE49-F238E27FC236}">
                <a16:creationId xmlns:a16="http://schemas.microsoft.com/office/drawing/2014/main" id="{92F0EF35-2944-4D86-8ABB-5C7F5E815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594" y="184862"/>
            <a:ext cx="355831" cy="3953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CF5E450-EF12-4AD5-B1DF-ABB22CBADAA7}"/>
              </a:ext>
            </a:extLst>
          </p:cNvPr>
          <p:cNvSpPr txBox="1"/>
          <p:nvPr/>
        </p:nvSpPr>
        <p:spPr>
          <a:xfrm>
            <a:off x="1417320" y="137160"/>
            <a:ext cx="21403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Source Sans Pro" panose="020B0503030403020204" pitchFamily="34" charset="0"/>
                <a:cs typeface="Arial" panose="020B0604020202020204" pitchFamily="34" charset="0"/>
              </a:rPr>
              <a:t>Forest Service</a:t>
            </a:r>
          </a:p>
          <a:p>
            <a:r>
              <a:rPr lang="en-US" sz="1000">
                <a:latin typeface="Source Sans Pro" panose="020B0503030403020204" pitchFamily="34" charset="0"/>
                <a:cs typeface="Arial" panose="020B0604020202020204" pitchFamily="34" charset="0"/>
              </a:rPr>
              <a:t>U.S. DEPARTMENT OF AGRICULTURE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/>
          <a:lstStyle>
            <a:lvl1pPr algn="ctr">
              <a:lnSpc>
                <a:spcPct val="125000"/>
              </a:lnSpc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48733"/>
            <a:ext cx="9144000" cy="1299765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61009E-07D3-46A7-9EB6-C3A7B832A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79476" y="685800"/>
            <a:ext cx="115442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4F96B3C-3980-4884-B284-D9DE6C04F3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18418" y="6351429"/>
            <a:ext cx="2743200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199A433-448B-4796-9F39-BFD5E5D7A599}" type="datetime1">
              <a:rPr lang="en-US" smtClean="0"/>
              <a:pPr/>
              <a:t>5/6/2024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225C2CB-A661-491D-A620-244A2ED10F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524000" y="4071532"/>
            <a:ext cx="9144000" cy="0"/>
          </a:xfrm>
          <a:prstGeom prst="line">
            <a:avLst/>
          </a:prstGeom>
          <a:ln w="76200" cmpd="sng">
            <a:gradFill>
              <a:gsLst>
                <a:gs pos="0">
                  <a:schemeClr val="accent2">
                    <a:lumMod val="50000"/>
                  </a:schemeClr>
                </a:gs>
                <a:gs pos="50000">
                  <a:schemeClr val="tx2"/>
                </a:gs>
                <a:gs pos="100000">
                  <a:schemeClr val="accent2">
                    <a:lumMod val="50000"/>
                  </a:schemeClr>
                </a:gs>
              </a:gsLst>
              <a:lin ang="8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597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2998"/>
            <a:ext cx="10515600" cy="973219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 marL="548640">
              <a:defRPr/>
            </a:lvl2pPr>
            <a:lvl3pPr marL="822960">
              <a:defRPr/>
            </a:lvl3pPr>
            <a:lvl4pPr marL="1143000">
              <a:defRPr/>
            </a:lvl4pPr>
            <a:lvl5pPr marL="146304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837E26-6851-46EE-8742-49F3F46D6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38201" y="1677955"/>
            <a:ext cx="10515599" cy="0"/>
          </a:xfrm>
          <a:prstGeom prst="line">
            <a:avLst/>
          </a:prstGeom>
          <a:ln w="76200" cmpd="sng">
            <a:gradFill>
              <a:gsLst>
                <a:gs pos="0">
                  <a:schemeClr val="accent2">
                    <a:lumMod val="50000"/>
                  </a:schemeClr>
                </a:gs>
                <a:gs pos="50000">
                  <a:schemeClr val="tx2"/>
                </a:gs>
                <a:gs pos="100000">
                  <a:schemeClr val="accent2">
                    <a:lumMod val="50000"/>
                  </a:schemeClr>
                </a:gs>
              </a:gsLst>
              <a:lin ang="8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200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0053" y="718457"/>
            <a:ext cx="2628900" cy="53394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3047" y="718457"/>
            <a:ext cx="7734300" cy="53394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7863E3-5588-41F0-BAD4-052B51F89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53823" y="672801"/>
            <a:ext cx="0" cy="5430753"/>
          </a:xfrm>
          <a:prstGeom prst="line">
            <a:avLst/>
          </a:prstGeom>
          <a:ln w="76200" cmpd="sng">
            <a:gradFill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>
                    <a:lumMod val="8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8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213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Text Box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1C79A-644C-482D-AF8E-90D922CA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519"/>
            <a:ext cx="10515600" cy="97321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AFA3B51-23ED-47CE-8BB1-00EAC593B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6800" y="1828800"/>
            <a:ext cx="10058400" cy="4356847"/>
          </a:xfrm>
          <a:custGeom>
            <a:avLst/>
            <a:gdLst>
              <a:gd name="connsiteX0" fmla="*/ 0 w 9144000"/>
              <a:gd name="connsiteY0" fmla="*/ 416859 h 4101353"/>
              <a:gd name="connsiteX1" fmla="*/ 0 w 9144000"/>
              <a:gd name="connsiteY1" fmla="*/ 4101353 h 4101353"/>
              <a:gd name="connsiteX2" fmla="*/ 9144000 w 9144000"/>
              <a:gd name="connsiteY2" fmla="*/ 4101353 h 4101353"/>
              <a:gd name="connsiteX3" fmla="*/ 9144000 w 9144000"/>
              <a:gd name="connsiteY3" fmla="*/ 443753 h 4101353"/>
              <a:gd name="connsiteX4" fmla="*/ 5029200 w 9144000"/>
              <a:gd name="connsiteY4" fmla="*/ 443753 h 4101353"/>
              <a:gd name="connsiteX5" fmla="*/ 4585447 w 9144000"/>
              <a:gd name="connsiteY5" fmla="*/ 0 h 4101353"/>
              <a:gd name="connsiteX6" fmla="*/ 4141694 w 9144000"/>
              <a:gd name="connsiteY6" fmla="*/ 443753 h 4101353"/>
              <a:gd name="connsiteX7" fmla="*/ 0 w 9144000"/>
              <a:gd name="connsiteY7" fmla="*/ 416859 h 410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4101353">
                <a:moveTo>
                  <a:pt x="0" y="416859"/>
                </a:moveTo>
                <a:lnTo>
                  <a:pt x="0" y="4101353"/>
                </a:lnTo>
                <a:lnTo>
                  <a:pt x="9144000" y="4101353"/>
                </a:lnTo>
                <a:lnTo>
                  <a:pt x="9144000" y="443753"/>
                </a:lnTo>
                <a:lnTo>
                  <a:pt x="5029200" y="443753"/>
                </a:lnTo>
                <a:lnTo>
                  <a:pt x="4585447" y="0"/>
                </a:lnTo>
                <a:lnTo>
                  <a:pt x="4141694" y="443753"/>
                </a:lnTo>
                <a:lnTo>
                  <a:pt x="0" y="416859"/>
                </a:lnTo>
                <a:close/>
              </a:path>
            </a:pathLst>
          </a:custGeom>
          <a:ln w="50800" cmpd="sng">
            <a:gradFill>
              <a:gsLst>
                <a:gs pos="0">
                  <a:schemeClr val="accent2">
                    <a:lumMod val="50000"/>
                  </a:schemeClr>
                </a:gs>
                <a:gs pos="50000">
                  <a:schemeClr val="tx2"/>
                </a:gs>
                <a:gs pos="100000">
                  <a:schemeClr val="accent2">
                    <a:lumMod val="50000"/>
                  </a:schemeClr>
                </a:gs>
              </a:gsLst>
              <a:lin ang="8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99CFE-29A0-489C-B953-F98FF657F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1600" y="2514600"/>
            <a:ext cx="9525000" cy="33528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7961163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3" orient="horz" pos="129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1F87BBE-D466-42A1-BC95-620D539A6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1"/>
            <a:ext cx="12192000" cy="1958635"/>
            <a:chOff x="-217714" y="-246743"/>
            <a:chExt cx="12525828" cy="2205378"/>
          </a:xfr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16200000" scaled="1"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8BD81A-6614-4F67-81F4-0F4366024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217714" y="-246743"/>
              <a:ext cx="12525828" cy="19374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F195FF96-E79D-49FF-9AF6-0BEA9F74B4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1957273" y="1690687"/>
              <a:ext cx="478746" cy="267948"/>
            </a:xfrm>
            <a:prstGeom prst="triangle">
              <a:avLst>
                <a:gd name="adj" fmla="val 4944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1081"/>
            <a:ext cx="10515600" cy="9722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1030"/>
            <a:ext cx="10515600" cy="4232275"/>
          </a:xfrm>
        </p:spPr>
        <p:txBody>
          <a:bodyPr/>
          <a:lstStyle>
            <a:lvl1pPr>
              <a:lnSpc>
                <a:spcPct val="114000"/>
              </a:lnSpc>
              <a:spcAft>
                <a:spcPts val="600"/>
              </a:spcAft>
              <a:defRPr/>
            </a:lvl1pPr>
            <a:lvl2pPr marL="548640">
              <a:lnSpc>
                <a:spcPct val="114000"/>
              </a:lnSpc>
              <a:spcAft>
                <a:spcPts val="600"/>
              </a:spcAft>
              <a:defRPr/>
            </a:lvl2pPr>
            <a:lvl3pPr marL="822960">
              <a:lnSpc>
                <a:spcPct val="114000"/>
              </a:lnSpc>
              <a:spcAft>
                <a:spcPts val="600"/>
              </a:spcAft>
              <a:defRPr/>
            </a:lvl3pPr>
            <a:lvl4pPr marL="1143000">
              <a:lnSpc>
                <a:spcPct val="114000"/>
              </a:lnSpc>
              <a:spcAft>
                <a:spcPts val="600"/>
              </a:spcAft>
              <a:defRPr/>
            </a:lvl4pPr>
            <a:lvl5pPr marL="1463040">
              <a:lnSpc>
                <a:spcPct val="114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818171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Chevron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C450CEEE-335C-41AC-B5E2-1B3956EC2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66603"/>
            <a:ext cx="4475598" cy="7184572"/>
          </a:xfrm>
          <a:prstGeom prst="homePlate">
            <a:avLst>
              <a:gd name="adj" fmla="val 25256"/>
            </a:avLst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1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570E10-68E2-43DA-A36F-B4E2503BB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35" y="955533"/>
            <a:ext cx="3342278" cy="440044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7A1B9E-F9C8-4682-B21C-ED6E0F0D3EE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12959" y="955533"/>
            <a:ext cx="6823075" cy="4940300"/>
          </a:xfrm>
        </p:spPr>
        <p:txBody>
          <a:bodyPr/>
          <a:lstStyle>
            <a:lvl2pPr marL="548640">
              <a:defRPr/>
            </a:lvl2pPr>
            <a:lvl3pPr marL="822960">
              <a:defRPr/>
            </a:lvl3pPr>
            <a:lvl4pPr marL="1143000">
              <a:defRPr/>
            </a:lvl4pPr>
            <a:lvl5pPr marL="146304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653159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nner 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58D2C171-347A-4F78-BEA4-01EE28D1E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0377" y="259307"/>
            <a:ext cx="10986448" cy="1787857"/>
          </a:xfrm>
          <a:prstGeom prst="horizontalScroll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DFF0F0-2B88-44E1-8758-AFA98802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225" y="666625"/>
            <a:ext cx="10515600" cy="973219"/>
          </a:xfrm>
        </p:spPr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91E26A-770F-46D6-848E-8AA1E0DF96E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0750" y="2278063"/>
            <a:ext cx="10515600" cy="3913187"/>
          </a:xfrm>
        </p:spPr>
        <p:txBody>
          <a:bodyPr/>
          <a:lstStyle>
            <a:lvl2pPr marL="548640">
              <a:defRPr/>
            </a:lvl2pPr>
            <a:lvl3pPr marL="822960">
              <a:defRPr/>
            </a:lvl3pPr>
            <a:lvl4pPr marL="1143000">
              <a:defRPr/>
            </a:lvl4pPr>
            <a:lvl5pPr marL="146304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8426058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vention Header and Bulleted Content (Less Cop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5E095C2-C635-DA4D-ABA6-B9EFFB7DB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422" y="140681"/>
            <a:ext cx="11530073" cy="92171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Main Heading Font: Source Sans Pro Bold 24pt.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908801-D684-B641-8FDA-B4980972C65F}"/>
              </a:ext>
            </a:extLst>
          </p:cNvPr>
          <p:cNvCxnSpPr>
            <a:cxnSpLocks/>
          </p:cNvCxnSpPr>
          <p:nvPr userDrawn="1"/>
        </p:nvCxnSpPr>
        <p:spPr>
          <a:xfrm>
            <a:off x="208504" y="1061931"/>
            <a:ext cx="1177499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52966" y="1246717"/>
            <a:ext cx="11530073" cy="5045476"/>
          </a:xfrm>
        </p:spPr>
        <p:txBody>
          <a:bodyPr/>
          <a:lstStyle>
            <a:lvl1pPr marL="230712" indent="-230712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defRPr/>
            </a:lvl1pPr>
            <a:lvl2pPr marL="539737" indent="-279393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defRPr sz="2133"/>
            </a:lvl2pPr>
            <a:lvl3pPr marL="679434" indent="-158747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defRPr/>
            </a:lvl3pPr>
            <a:lvl4pPr marL="988459" indent="-205312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tabLst/>
              <a:defRPr sz="1867"/>
            </a:lvl4pPr>
            <a:lvl5pPr marL="1219170" indent="-135463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13FFCF-F9F0-2E07-F6D4-39569E5207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1651" y="6279637"/>
            <a:ext cx="1124219" cy="48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062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1792"/>
            <a:ext cx="10515600" cy="972231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0240"/>
            <a:ext cx="10515600" cy="4232275"/>
          </a:xfrm>
        </p:spPr>
        <p:txBody>
          <a:bodyPr/>
          <a:lstStyle>
            <a:lvl1pPr>
              <a:lnSpc>
                <a:spcPct val="114000"/>
              </a:lnSpc>
              <a:spcAft>
                <a:spcPts val="600"/>
              </a:spcAft>
              <a:defRPr/>
            </a:lvl1pPr>
            <a:lvl2pPr marL="548640">
              <a:lnSpc>
                <a:spcPct val="114000"/>
              </a:lnSpc>
              <a:spcAft>
                <a:spcPts val="600"/>
              </a:spcAft>
              <a:defRPr/>
            </a:lvl2pPr>
            <a:lvl3pPr marL="822960">
              <a:lnSpc>
                <a:spcPct val="114000"/>
              </a:lnSpc>
              <a:spcAft>
                <a:spcPts val="600"/>
              </a:spcAft>
              <a:defRPr/>
            </a:lvl3pPr>
            <a:lvl4pPr marL="1143000">
              <a:lnSpc>
                <a:spcPct val="114000"/>
              </a:lnSpc>
              <a:spcAft>
                <a:spcPts val="600"/>
              </a:spcAft>
              <a:defRPr/>
            </a:lvl4pPr>
            <a:lvl5pPr marL="1463040">
              <a:lnSpc>
                <a:spcPct val="114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7311D0-54F7-41BF-8261-B59D16A76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38201" y="1745190"/>
            <a:ext cx="10515599" cy="0"/>
          </a:xfrm>
          <a:prstGeom prst="line">
            <a:avLst/>
          </a:prstGeom>
          <a:ln w="76200" cmpd="sng">
            <a:gradFill>
              <a:gsLst>
                <a:gs pos="0">
                  <a:schemeClr val="accent2">
                    <a:lumMod val="50000"/>
                  </a:schemeClr>
                </a:gs>
                <a:gs pos="50000">
                  <a:schemeClr val="tx2"/>
                </a:gs>
                <a:gs pos="100000">
                  <a:schemeClr val="accent2">
                    <a:lumMod val="50000"/>
                  </a:schemeClr>
                </a:gs>
              </a:gsLst>
              <a:lin ang="8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531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3339"/>
            <a:ext cx="10515600" cy="973219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920240"/>
            <a:ext cx="5181600" cy="4232275"/>
          </a:xfrm>
        </p:spPr>
        <p:txBody>
          <a:bodyPr/>
          <a:lstStyle>
            <a:lvl1pPr>
              <a:lnSpc>
                <a:spcPct val="114000"/>
              </a:lnSpc>
              <a:spcAft>
                <a:spcPts val="600"/>
              </a:spcAft>
              <a:defRPr/>
            </a:lvl1pPr>
            <a:lvl2pPr marL="548640">
              <a:lnSpc>
                <a:spcPct val="114000"/>
              </a:lnSpc>
              <a:spcAft>
                <a:spcPts val="600"/>
              </a:spcAft>
              <a:defRPr/>
            </a:lvl2pPr>
            <a:lvl3pPr marL="822960">
              <a:lnSpc>
                <a:spcPct val="114000"/>
              </a:lnSpc>
              <a:spcAft>
                <a:spcPts val="600"/>
              </a:spcAft>
              <a:defRPr/>
            </a:lvl3pPr>
            <a:lvl4pPr marL="1143000">
              <a:lnSpc>
                <a:spcPct val="114000"/>
              </a:lnSpc>
              <a:spcAft>
                <a:spcPts val="600"/>
              </a:spcAft>
              <a:defRPr/>
            </a:lvl4pPr>
            <a:lvl5pPr marL="1463040">
              <a:lnSpc>
                <a:spcPct val="114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920240"/>
            <a:ext cx="5181600" cy="4232275"/>
          </a:xfrm>
        </p:spPr>
        <p:txBody>
          <a:bodyPr/>
          <a:lstStyle>
            <a:lvl1pPr>
              <a:lnSpc>
                <a:spcPct val="114000"/>
              </a:lnSpc>
              <a:spcAft>
                <a:spcPts val="600"/>
              </a:spcAft>
              <a:defRPr/>
            </a:lvl1pPr>
            <a:lvl2pPr marL="548640">
              <a:lnSpc>
                <a:spcPct val="114000"/>
              </a:lnSpc>
              <a:spcAft>
                <a:spcPts val="600"/>
              </a:spcAft>
              <a:defRPr/>
            </a:lvl2pPr>
            <a:lvl3pPr marL="822960">
              <a:lnSpc>
                <a:spcPct val="114000"/>
              </a:lnSpc>
              <a:spcAft>
                <a:spcPts val="600"/>
              </a:spcAft>
              <a:defRPr/>
            </a:lvl3pPr>
            <a:lvl4pPr marL="1143000">
              <a:lnSpc>
                <a:spcPct val="114000"/>
              </a:lnSpc>
              <a:spcAft>
                <a:spcPts val="600"/>
              </a:spcAft>
              <a:defRPr/>
            </a:lvl4pPr>
            <a:lvl5pPr marL="1463040">
              <a:lnSpc>
                <a:spcPct val="114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7E55DF-C63B-4064-999A-165D78B5F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38201" y="1745190"/>
            <a:ext cx="10515599" cy="0"/>
          </a:xfrm>
          <a:prstGeom prst="line">
            <a:avLst/>
          </a:prstGeom>
          <a:ln w="76200" cmpd="sng">
            <a:gradFill>
              <a:gsLst>
                <a:gs pos="0">
                  <a:schemeClr val="accent2">
                    <a:lumMod val="50000"/>
                  </a:schemeClr>
                </a:gs>
                <a:gs pos="50000">
                  <a:schemeClr val="tx2"/>
                </a:gs>
                <a:gs pos="100000">
                  <a:schemeClr val="accent2">
                    <a:lumMod val="50000"/>
                  </a:schemeClr>
                </a:gs>
              </a:gsLst>
              <a:lin ang="8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241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8444"/>
            <a:ext cx="10515600" cy="983117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920240"/>
            <a:ext cx="5157787" cy="823912"/>
          </a:xfrm>
        </p:spPr>
        <p:txBody>
          <a:bodyPr anchor="ctr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834640"/>
            <a:ext cx="5157787" cy="3552825"/>
          </a:xfrm>
        </p:spPr>
        <p:txBody>
          <a:bodyPr/>
          <a:lstStyle>
            <a:lvl1pPr>
              <a:defRPr sz="2400"/>
            </a:lvl1pPr>
            <a:lvl2pPr marL="548640" indent="-228600">
              <a:defRPr sz="2200"/>
            </a:lvl2pPr>
            <a:lvl3pPr marL="822960" indent="-228600">
              <a:defRPr/>
            </a:lvl3pPr>
            <a:lvl4pPr marL="1143000" indent="-228600">
              <a:defRPr/>
            </a:lvl4pPr>
            <a:lvl5pPr marL="1463040" indent="-22860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920240"/>
            <a:ext cx="5183188" cy="823912"/>
          </a:xfrm>
        </p:spPr>
        <p:txBody>
          <a:bodyPr anchor="ctr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06EBF4-22D9-4AF1-9730-0054B5827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38201" y="1745190"/>
            <a:ext cx="10515599" cy="0"/>
          </a:xfrm>
          <a:prstGeom prst="line">
            <a:avLst/>
          </a:prstGeom>
          <a:ln w="76200" cmpd="sng">
            <a:gradFill>
              <a:gsLst>
                <a:gs pos="0">
                  <a:schemeClr val="accent2">
                    <a:lumMod val="50000"/>
                  </a:schemeClr>
                </a:gs>
                <a:gs pos="50000">
                  <a:schemeClr val="tx2"/>
                </a:gs>
                <a:gs pos="100000">
                  <a:schemeClr val="accent2">
                    <a:lumMod val="50000"/>
                  </a:schemeClr>
                </a:gs>
              </a:gsLst>
              <a:lin ang="8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EE09392-F981-4197-8D3E-087BCEED542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72200" y="2834639"/>
            <a:ext cx="5157787" cy="3552825"/>
          </a:xfrm>
        </p:spPr>
        <p:txBody>
          <a:bodyPr/>
          <a:lstStyle>
            <a:lvl1pPr>
              <a:defRPr sz="2400"/>
            </a:lvl1pPr>
            <a:lvl2pPr marL="548640" indent="-228600">
              <a:defRPr sz="2200"/>
            </a:lvl2pPr>
            <a:lvl3pPr marL="822960" indent="-228600">
              <a:defRPr/>
            </a:lvl3pPr>
            <a:lvl4pPr marL="1143000" indent="-228600">
              <a:defRPr/>
            </a:lvl4pPr>
            <a:lvl5pPr marL="1463040" indent="-22860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0545418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3339"/>
            <a:ext cx="10515600" cy="973219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FA23FEF-2CD3-42E9-B6C0-9E902DD87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38201" y="1745190"/>
            <a:ext cx="10515599" cy="0"/>
          </a:xfrm>
          <a:prstGeom prst="line">
            <a:avLst/>
          </a:prstGeom>
          <a:ln w="76200" cmpd="sng">
            <a:gradFill>
              <a:gsLst>
                <a:gs pos="0">
                  <a:schemeClr val="accent2">
                    <a:lumMod val="50000"/>
                  </a:schemeClr>
                </a:gs>
                <a:gs pos="50000">
                  <a:schemeClr val="tx2"/>
                </a:gs>
                <a:gs pos="100000">
                  <a:schemeClr val="accent2">
                    <a:lumMod val="50000"/>
                  </a:schemeClr>
                </a:gs>
              </a:gsLst>
              <a:lin ang="8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265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528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127846"/>
            <a:ext cx="10515600" cy="2852737"/>
          </a:xfrm>
        </p:spPr>
        <p:txBody>
          <a:bodyPr anchor="t"/>
          <a:lstStyle>
            <a:lvl1pPr>
              <a:lnSpc>
                <a:spcPct val="125000"/>
              </a:lnSpc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007571"/>
            <a:ext cx="105156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5E0C1D-ABDF-42BC-8FED-467AC3CDC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31850" y="4007571"/>
            <a:ext cx="10515599" cy="0"/>
          </a:xfrm>
          <a:prstGeom prst="line">
            <a:avLst/>
          </a:prstGeom>
          <a:ln w="76200" cmpd="sng">
            <a:gradFill>
              <a:gsLst>
                <a:gs pos="0">
                  <a:schemeClr val="accent2">
                    <a:lumMod val="50000"/>
                  </a:schemeClr>
                </a:gs>
                <a:gs pos="50000">
                  <a:schemeClr val="tx2"/>
                </a:gs>
                <a:gs pos="100000">
                  <a:schemeClr val="accent2">
                    <a:lumMod val="50000"/>
                  </a:schemeClr>
                </a:gs>
              </a:gsLst>
              <a:lin ang="8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387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74801"/>
            <a:ext cx="3932237" cy="1371600"/>
          </a:xfrm>
        </p:spPr>
        <p:txBody>
          <a:bodyPr anchor="t"/>
          <a:lstStyle>
            <a:lvl1pPr>
              <a:lnSpc>
                <a:spcPct val="125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4716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0012" y="680591"/>
            <a:ext cx="6172200" cy="54781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59B2F9-6431-430E-8464-D3A2883AE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976054" y="674801"/>
            <a:ext cx="0" cy="5483952"/>
          </a:xfrm>
          <a:prstGeom prst="line">
            <a:avLst/>
          </a:prstGeom>
          <a:ln w="76200" cmpd="sng">
            <a:gradFill>
              <a:gsLst>
                <a:gs pos="0">
                  <a:schemeClr val="accent2">
                    <a:lumMod val="50000"/>
                  </a:schemeClr>
                </a:gs>
                <a:gs pos="50000">
                  <a:schemeClr val="tx2"/>
                </a:gs>
                <a:gs pos="100000">
                  <a:schemeClr val="accent2">
                    <a:lumMod val="50000"/>
                  </a:schemeClr>
                </a:gs>
              </a:gsLst>
              <a:lin ang="8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798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70E10-68E2-43DA-A36F-B4E2503BB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18" y="723303"/>
            <a:ext cx="3540257" cy="543075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lnSpc>
                <a:spcPct val="125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7A1B9E-F9C8-4682-B21C-ED6E0F0D3EE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12959" y="723303"/>
            <a:ext cx="6823075" cy="5430753"/>
          </a:xfrm>
        </p:spPr>
        <p:txBody>
          <a:bodyPr anchor="ctr"/>
          <a:lstStyle>
            <a:lvl2pPr marL="548640">
              <a:defRPr/>
            </a:lvl2pPr>
            <a:lvl3pPr marL="822960">
              <a:defRPr/>
            </a:lvl3pPr>
            <a:lvl4pPr marL="1143000">
              <a:defRPr/>
            </a:lvl4pPr>
            <a:lvl5pPr marL="146304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E09545-4618-4FFA-A92E-70F0DC4CD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491959" y="723303"/>
            <a:ext cx="0" cy="5430753"/>
          </a:xfrm>
          <a:prstGeom prst="line">
            <a:avLst/>
          </a:prstGeom>
          <a:ln w="76200" cmpd="sng">
            <a:gradFill>
              <a:gsLst>
                <a:gs pos="0">
                  <a:schemeClr val="accent2">
                    <a:lumMod val="50000"/>
                  </a:schemeClr>
                </a:gs>
                <a:gs pos="50000">
                  <a:schemeClr val="tx2"/>
                </a:gs>
                <a:gs pos="100000">
                  <a:schemeClr val="accent2">
                    <a:lumMod val="50000"/>
                  </a:schemeClr>
                </a:gs>
              </a:gsLst>
              <a:lin ang="8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686244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100000">
              <a:srgbClr val="F4E1B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09891"/>
            <a:ext cx="10515600" cy="973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46469"/>
            <a:ext cx="10515600" cy="4232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1467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5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432" userDrawn="1">
          <p15:clr>
            <a:srgbClr val="F26B43"/>
          </p15:clr>
        </p15:guide>
        <p15:guide id="4" orient="horz" pos="3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675B7-CBCA-435B-B295-1354A35CA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13" y="1381908"/>
            <a:ext cx="12198421" cy="1345473"/>
          </a:xfrm>
        </p:spPr>
        <p:txBody>
          <a:bodyPr vert="horz" lIns="91440" tIns="45720" rIns="91440" bIns="45720" rtlCol="0" anchor="ctr">
            <a:noAutofit/>
          </a:bodyPr>
          <a:lstStyle/>
          <a:p>
            <a:br>
              <a:rPr lang="en-US" sz="1800" b="0" i="0" u="none" strike="noStrike" baseline="0" dirty="0">
                <a:latin typeface="Aptos" panose="020B0004020202020204" pitchFamily="34" charset="0"/>
              </a:rPr>
            </a:br>
            <a:r>
              <a:rPr lang="en-US" sz="4400" i="0" u="none" strike="noStrike" baseline="0" dirty="0">
                <a:solidFill>
                  <a:srgbClr val="000000"/>
                </a:solidFill>
              </a:rPr>
              <a:t>National Old Growth Amendment</a:t>
            </a:r>
            <a:r>
              <a:rPr lang="en-US" sz="4400" b="0" i="0" u="none" strike="noStrike" baseline="0" dirty="0">
                <a:solidFill>
                  <a:srgbClr val="000000"/>
                </a:solidFill>
              </a:rPr>
              <a:t> </a:t>
            </a:r>
            <a:br>
              <a:rPr lang="en-US" sz="4400" b="0" i="0" u="none" strike="noStrike" baseline="0" dirty="0">
                <a:solidFill>
                  <a:srgbClr val="000000"/>
                </a:solidFill>
              </a:rPr>
            </a:br>
            <a:r>
              <a:rPr lang="en-US" sz="3600" b="0" i="1" u="none" strike="noStrike" baseline="0" dirty="0">
                <a:solidFill>
                  <a:srgbClr val="000000"/>
                </a:solidFill>
              </a:rPr>
              <a:t>Draft Environmental Impact Statement</a:t>
            </a:r>
            <a:br>
              <a:rPr lang="en-US" sz="3600" b="0" i="1" u="none" strike="noStrike" baseline="0" dirty="0">
                <a:solidFill>
                  <a:srgbClr val="000000"/>
                </a:solidFill>
              </a:rPr>
            </a:br>
            <a:r>
              <a:rPr lang="en-US" sz="3600" b="0" i="1" u="none" strike="noStrike" baseline="0" dirty="0">
                <a:solidFill>
                  <a:srgbClr val="000000"/>
                </a:solidFill>
              </a:rPr>
              <a:t>Status and Process</a:t>
            </a:r>
            <a:r>
              <a:rPr lang="en-US" sz="3600" b="0" i="1" dirty="0">
                <a:solidFill>
                  <a:srgbClr val="000000"/>
                </a:solidFill>
              </a:rPr>
              <a:t> </a:t>
            </a:r>
            <a:endParaRPr lang="en-US" sz="36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6FA697-0EB4-4088-84D6-70E2601AA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1440" y="4140200"/>
            <a:ext cx="9144000" cy="1989667"/>
          </a:xfrm>
        </p:spPr>
        <p:txBody>
          <a:bodyPr>
            <a:normAutofit/>
          </a:bodyPr>
          <a:lstStyle/>
          <a:p>
            <a:pPr>
              <a:lnSpc>
                <a:spcPct val="113999"/>
              </a:lnSpc>
            </a:pPr>
            <a:r>
              <a:rPr lang="en-US" sz="4200" b="1" dirty="0">
                <a:ea typeface="+mn-lt"/>
                <a:cs typeface="+mn-lt"/>
              </a:rPr>
              <a:t>May 17, 2024</a:t>
            </a:r>
          </a:p>
          <a:p>
            <a:pPr>
              <a:lnSpc>
                <a:spcPct val="113999"/>
              </a:lnSpc>
            </a:pPr>
            <a:r>
              <a:rPr lang="en-US" sz="2100" b="1" dirty="0">
                <a:ea typeface="+mn-lt"/>
                <a:cs typeface="+mn-lt"/>
              </a:rPr>
              <a:t>Jennifer McRae, Assistant Director, Planning and Public Engagement</a:t>
            </a:r>
          </a:p>
          <a:p>
            <a:pPr>
              <a:lnSpc>
                <a:spcPct val="113999"/>
              </a:lnSpc>
            </a:pPr>
            <a:r>
              <a:rPr lang="en-US" sz="2100" b="1" dirty="0">
                <a:ea typeface="+mn-lt"/>
                <a:cs typeface="+mn-lt"/>
              </a:rPr>
              <a:t>National Old Growth Amendment Team Leader</a:t>
            </a:r>
            <a:endParaRPr lang="en-US" sz="21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4354F64-CD03-8E9A-5A86-4F0851F4545F}"/>
              </a:ext>
            </a:extLst>
          </p:cNvPr>
          <p:cNvSpPr txBox="1">
            <a:spLocks/>
          </p:cNvSpPr>
          <p:nvPr/>
        </p:nvSpPr>
        <p:spPr>
          <a:xfrm>
            <a:off x="0" y="1381908"/>
            <a:ext cx="12192000" cy="2463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25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0" i="1" dirty="0"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5539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ABCF7-E6A8-0334-5D76-C40297766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Pathway Here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6A6BB2FE-FE7A-D031-EBB0-E0C7D82D7B03}"/>
              </a:ext>
            </a:extLst>
          </p:cNvPr>
          <p:cNvSpPr/>
          <p:nvPr/>
        </p:nvSpPr>
        <p:spPr>
          <a:xfrm rot="10800000">
            <a:off x="1767114" y="1769680"/>
            <a:ext cx="8756306" cy="5088320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21F57E-F5A2-48CF-7AC9-CB4E2E4F8A7C}"/>
              </a:ext>
            </a:extLst>
          </p:cNvPr>
          <p:cNvSpPr txBox="1"/>
          <p:nvPr/>
        </p:nvSpPr>
        <p:spPr>
          <a:xfrm>
            <a:off x="2514913" y="1771743"/>
            <a:ext cx="7280415" cy="64940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latin typeface="Aptos Narrow"/>
              </a:rPr>
              <a:t>Executive Order 14072 – Strengthening the Nation’s Forests, Communities and Local Economies, April 2022</a:t>
            </a:r>
          </a:p>
          <a:p>
            <a:pPr algn="ctr"/>
            <a:endParaRPr lang="en-US" sz="1400" dirty="0">
              <a:latin typeface="Aptos Narrow" panose="020B0004020202020204" pitchFamily="34" charset="0"/>
            </a:endParaRPr>
          </a:p>
          <a:p>
            <a:pPr algn="ctr"/>
            <a:r>
              <a:rPr lang="en-US" dirty="0">
                <a:latin typeface="Aptos Narrow"/>
              </a:rPr>
              <a:t>Secretary’s Memo 1077-04 – </a:t>
            </a: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 Narrow"/>
                <a:cs typeface="Trebuchet MS"/>
              </a:rPr>
              <a:t>Climate Resilience and Carbon Stewardship of America’s National Forests and Grasslands, June 2022</a:t>
            </a:r>
            <a:endParaRPr lang="en-US" sz="18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tos Narrow"/>
              <a:cs typeface="Trebuchet MS"/>
            </a:endParaRPr>
          </a:p>
          <a:p>
            <a:pPr algn="ctr"/>
            <a:endParaRPr lang="en-US" kern="0" dirty="0">
              <a:latin typeface="Aptos Narrow" panose="020B0004020202020204" pitchFamily="34" charset="0"/>
              <a:cs typeface="Trebuchet MS"/>
            </a:endParaRPr>
          </a:p>
          <a:p>
            <a:pPr algn="ctr"/>
            <a:r>
              <a:rPr lang="en-US" kern="0" dirty="0">
                <a:latin typeface="Aptos Narrow"/>
                <a:cs typeface="Trebuchet MS"/>
              </a:rPr>
              <a:t>Advanced Notice of Proposed Rulemaking, April 2023</a:t>
            </a:r>
            <a:endParaRPr lang="en-US" kern="0" dirty="0">
              <a:latin typeface="Aptos Narrow" panose="020B0004020202020204" pitchFamily="34" charset="0"/>
              <a:cs typeface="Trebuchet MS"/>
            </a:endParaRPr>
          </a:p>
          <a:p>
            <a:pPr algn="ctr"/>
            <a:endParaRPr lang="en-US" sz="1400" kern="0" dirty="0">
              <a:latin typeface="Aptos Narrow" panose="020B0004020202020204" pitchFamily="34" charset="0"/>
              <a:cs typeface="Trebuchet MS"/>
            </a:endParaRPr>
          </a:p>
          <a:p>
            <a:pPr algn="ctr"/>
            <a:r>
              <a:rPr kumimoji="0" lang="en-US" sz="1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 Narrow"/>
                <a:cs typeface="Trebuchet MS"/>
              </a:rPr>
              <a:t>Mature and Old Growth Definition and Inventory,</a:t>
            </a:r>
            <a:endParaRPr lang="en-US" sz="18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tos Narrow"/>
              <a:cs typeface="Trebuchet MS"/>
            </a:endParaRPr>
          </a:p>
          <a:p>
            <a:pPr algn="ctr"/>
            <a:r>
              <a:rPr kumimoji="0" lang="en-US" sz="1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 Narrow"/>
                <a:cs typeface="Trebuchet MS"/>
              </a:rPr>
              <a:t>Climate Risk Viewer Online Tool,</a:t>
            </a:r>
            <a:endParaRPr lang="en-US" sz="18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tos Narrow"/>
              <a:cs typeface="Trebuchet MS"/>
            </a:endParaRPr>
          </a:p>
          <a:p>
            <a:pPr algn="ctr"/>
            <a:r>
              <a:rPr lang="en-US" kern="0" dirty="0">
                <a:latin typeface="Aptos Narrow"/>
                <a:cs typeface="Trebuchet MS"/>
              </a:rPr>
              <a:t>and </a:t>
            </a: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 Narrow"/>
                <a:cs typeface="Trebuchet MS"/>
              </a:rPr>
              <a:t>Threat Analysis</a:t>
            </a:r>
            <a:endParaRPr lang="en-US" sz="18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tos Narrow"/>
              <a:cs typeface="Trebuchet MS"/>
            </a:endParaRPr>
          </a:p>
          <a:p>
            <a:pPr algn="ctr"/>
            <a:endParaRPr lang="en-US" sz="1400" kern="0" dirty="0">
              <a:latin typeface="Aptos Narrow" panose="020B0004020202020204" pitchFamily="34" charset="0"/>
              <a:cs typeface="Trebuchet MS"/>
            </a:endParaRPr>
          </a:p>
          <a:p>
            <a:pPr algn="ctr"/>
            <a:r>
              <a:rPr kumimoji="0" lang="en-US" sz="1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 Narrow"/>
                <a:cs typeface="Trebuchet MS"/>
              </a:rPr>
              <a:t>Engagements &amp;</a:t>
            </a:r>
            <a:endParaRPr lang="en-US" sz="18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tos Narrow"/>
              <a:cs typeface="Trebuchet MS"/>
            </a:endParaRPr>
          </a:p>
          <a:p>
            <a:pPr algn="ctr"/>
            <a:r>
              <a:rPr lang="en-US" kern="0" dirty="0">
                <a:latin typeface="Aptos Narrow"/>
                <a:cs typeface="Trebuchet MS"/>
              </a:rPr>
              <a:t>Feedback evaluation</a:t>
            </a:r>
          </a:p>
          <a:p>
            <a:pPr algn="ctr"/>
            <a:endParaRPr lang="en-US" sz="1400" kern="0" dirty="0">
              <a:latin typeface="Aptos Narrow" panose="020B0004020202020204" pitchFamily="34" charset="0"/>
              <a:cs typeface="Trebuchet MS"/>
            </a:endParaRPr>
          </a:p>
          <a:p>
            <a:pPr algn="ctr"/>
            <a:endParaRPr lang="en-US" b="1" kern="0" dirty="0">
              <a:latin typeface="Aptos Narrow"/>
              <a:cs typeface="Trebuchet MS"/>
            </a:endParaRPr>
          </a:p>
          <a:p>
            <a:pPr algn="ctr"/>
            <a:endParaRPr lang="en-US" kern="0" dirty="0">
              <a:latin typeface="Aptos Narrow" panose="020B0004020202020204" pitchFamily="34" charset="0"/>
              <a:cs typeface="Trebuchet MS"/>
            </a:endParaRPr>
          </a:p>
          <a:p>
            <a:pPr algn="ctr"/>
            <a:endParaRPr lang="en-US" b="1" kern="0" dirty="0">
              <a:latin typeface="Aptos Narrow" panose="020B0004020202020204" pitchFamily="34" charset="0"/>
              <a:cs typeface="Trebuchet MS"/>
            </a:endParaRPr>
          </a:p>
          <a:p>
            <a:pPr algn="ctr"/>
            <a:endParaRPr lang="en-US" kern="0" dirty="0">
              <a:latin typeface="Arial Narrow" panose="020B0606020202030204" pitchFamily="34" charset="0"/>
              <a:cs typeface="Trebuchet MS"/>
            </a:endParaRPr>
          </a:p>
          <a:p>
            <a:pPr algn="ctr"/>
            <a:endParaRPr lang="en-US" kern="0" dirty="0">
              <a:latin typeface="Arial Narrow" panose="020B0606020202030204" pitchFamily="34" charset="0"/>
              <a:cs typeface="Trebuchet MS"/>
            </a:endParaRPr>
          </a:p>
          <a:p>
            <a:pPr algn="ctr"/>
            <a:endParaRPr kumimoji="0" lang="en-US" sz="18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  <a:cs typeface="Trebuchet MS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>
              <a:cs typeface="Arial"/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0A579116-4CA5-D2F2-4EF2-B8584B71BB4A}"/>
              </a:ext>
            </a:extLst>
          </p:cNvPr>
          <p:cNvSpPr/>
          <p:nvPr/>
        </p:nvSpPr>
        <p:spPr>
          <a:xfrm>
            <a:off x="5340569" y="5511362"/>
            <a:ext cx="1609393" cy="1346637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Segoe UI"/>
                <a:cs typeface="Segoe UI"/>
              </a:rPr>
              <a:t>PROPOSED</a:t>
            </a:r>
            <a:endParaRPr lang="en-US" sz="1100">
              <a:latin typeface="Segoe UI"/>
              <a:cs typeface="Segoe UI"/>
            </a:endParaRPr>
          </a:p>
          <a:p>
            <a:pPr algn="ctr"/>
            <a:r>
              <a:rPr lang="en-US" sz="1100" b="1">
                <a:latin typeface="Segoe UI"/>
                <a:cs typeface="Segoe UI"/>
              </a:rPr>
              <a:t>AMENDMENT</a:t>
            </a:r>
          </a:p>
          <a:p>
            <a:pPr algn="ctr"/>
            <a:r>
              <a:rPr lang="en-US" sz="1200">
                <a:latin typeface="Segoe UI"/>
                <a:cs typeface="Segoe UI"/>
              </a:rPr>
              <a:t>December 20, 2023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49967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89015-525B-48F5-A59F-80EF33065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3339"/>
            <a:ext cx="10515600" cy="973219"/>
          </a:xfrm>
        </p:spPr>
        <p:txBody>
          <a:bodyPr anchor="t">
            <a:normAutofit/>
          </a:bodyPr>
          <a:lstStyle/>
          <a:p>
            <a:r>
              <a:rPr lang="en-US" dirty="0"/>
              <a:t>The Amendment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D061CA4F-AA44-B150-A682-04A28F1563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3885" r="31595" b="1"/>
          <a:stretch/>
        </p:blipFill>
        <p:spPr>
          <a:xfrm rot="5400000">
            <a:off x="1312863" y="1445577"/>
            <a:ext cx="4232275" cy="5181600"/>
          </a:xfrm>
          <a:prstGeom prst="rect">
            <a:avLst/>
          </a:prstGeom>
          <a:noFill/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DC31AAF-A1DA-3D0A-ED79-F974FDE2B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2170853"/>
            <a:ext cx="5181600" cy="42322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 dirty="0"/>
              <a:t>December 20, 2023</a:t>
            </a:r>
            <a:r>
              <a:rPr lang="en-US" sz="2000" dirty="0"/>
              <a:t>: Published Notice of Intent to prepare an Environmental Impact Statement in the Federal Register</a:t>
            </a:r>
          </a:p>
          <a:p>
            <a:pPr lvl="1"/>
            <a:r>
              <a:rPr lang="en-US" sz="2000" dirty="0"/>
              <a:t>Proposal to amend all (128) land management plans </a:t>
            </a:r>
            <a:endParaRPr lang="en-US" sz="2000" dirty="0">
              <a:cs typeface="Arial"/>
            </a:endParaRPr>
          </a:p>
          <a:p>
            <a:pPr lvl="1"/>
            <a:r>
              <a:rPr lang="en-US" sz="2000" dirty="0"/>
              <a:t>Consistent direction to conserve and steward existing and recruit future old-growth forest condition</a:t>
            </a:r>
            <a:endParaRPr lang="en-US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252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89015-525B-48F5-A59F-80EF33065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4801"/>
            <a:ext cx="3932237" cy="1371600"/>
          </a:xfrm>
        </p:spPr>
        <p:txBody>
          <a:bodyPr anchor="t">
            <a:normAutofit/>
          </a:bodyPr>
          <a:lstStyle/>
          <a:p>
            <a:r>
              <a:rPr lang="en-US"/>
              <a:t>Proposed Actions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0EFC19-43A3-59A0-0AA3-B3E857528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718951"/>
            <a:ext cx="3932237" cy="44642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Vegetation management activities: 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Must not degrade or impair the long-term persistence of old-growth forest conditions. </a:t>
            </a:r>
            <a:endParaRPr lang="en-US" dirty="0">
              <a:cs typeface="Arial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Must be for the purpose of proactive stewardship to promote resilient and adaptable future environments.</a:t>
            </a:r>
            <a:endParaRPr lang="en-US" dirty="0">
              <a:cs typeface="Arial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May not be for the primary purpose of growing, tending, harvesting, or regeneration of trees for economic reasons. </a:t>
            </a:r>
            <a:endParaRPr lang="en-US" dirty="0">
              <a:cs typeface="Arial"/>
            </a:endParaRPr>
          </a:p>
          <a:p>
            <a:pPr lvl="1">
              <a:lnSpc>
                <a:spcPct val="113999"/>
              </a:lnSpc>
            </a:pPr>
            <a:endParaRPr lang="en-US" dirty="0">
              <a:cs typeface="Arial"/>
            </a:endParaRPr>
          </a:p>
          <a:p>
            <a:pPr marL="514350" indent="-514350">
              <a:buFont typeface="+mj-lt"/>
              <a:buAutoNum type="arabicPeriod"/>
            </a:pPr>
            <a:endParaRPr lang="en-US" sz="1500" dirty="0">
              <a:cs typeface="Arial"/>
            </a:endParaRPr>
          </a:p>
        </p:txBody>
      </p:sp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75F72B66-612A-40D7-BCC5-91639408A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73" r="8739"/>
          <a:stretch/>
        </p:blipFill>
        <p:spPr>
          <a:xfrm>
            <a:off x="5180012" y="680591"/>
            <a:ext cx="6172200" cy="54781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4825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AAA9-05AC-D8A3-80CC-AECC2FF6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22" y="140682"/>
            <a:ext cx="11530073" cy="80081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Proposed Action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1924C47-E20C-DEEC-BF5B-690C99979F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5399376"/>
              </p:ext>
            </p:extLst>
          </p:nvPr>
        </p:nvGraphicFramePr>
        <p:xfrm>
          <a:off x="208595" y="1062396"/>
          <a:ext cx="117749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1570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6EA38-B5A1-21E5-6F50-B933532C4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6571"/>
            <a:ext cx="10515600" cy="972231"/>
          </a:xfrm>
        </p:spPr>
        <p:txBody>
          <a:bodyPr>
            <a:normAutofit fontScale="90000"/>
          </a:bodyPr>
          <a:lstStyle/>
          <a:p>
            <a:r>
              <a:rPr lang="en-US" dirty="0"/>
              <a:t>Steps &amp; Process</a:t>
            </a:r>
            <a:br>
              <a:rPr lang="en-US" dirty="0"/>
            </a:br>
            <a:r>
              <a:rPr lang="en-US" sz="4000" dirty="0"/>
              <a:t>The Draft Environmental Impact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7E811-DE2F-BCBB-5048-2E1A11290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4411"/>
            <a:ext cx="10515600" cy="423227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Public scoping period closed Feb. 2, 2024</a:t>
            </a:r>
          </a:p>
          <a:p>
            <a:r>
              <a:rPr lang="en-US" dirty="0"/>
              <a:t>Currently analyzing content from over 7,300 responses</a:t>
            </a:r>
            <a:endParaRPr lang="en-US" dirty="0">
              <a:cs typeface="Arial"/>
            </a:endParaRPr>
          </a:p>
          <a:p>
            <a:r>
              <a:rPr lang="en-US" dirty="0"/>
              <a:t>Revise proposed action and/or develop action alternative, if needed</a:t>
            </a:r>
            <a:endParaRPr lang="en-US" dirty="0">
              <a:cs typeface="Arial"/>
            </a:endParaRPr>
          </a:p>
          <a:p>
            <a:r>
              <a:rPr lang="en-US" dirty="0"/>
              <a:t>Ongoing public engagement with: </a:t>
            </a:r>
          </a:p>
          <a:p>
            <a:pPr lvl="1"/>
            <a:r>
              <a:rPr lang="en-US" dirty="0"/>
              <a:t>Tribes and Alaska Native Corporations, invitations to consult</a:t>
            </a:r>
          </a:p>
          <a:p>
            <a:pPr lvl="1"/>
            <a:r>
              <a:rPr lang="en-US" dirty="0"/>
              <a:t>Cooperating agencies to include states, counties and Tribes</a:t>
            </a:r>
          </a:p>
          <a:p>
            <a:pPr lvl="1"/>
            <a:r>
              <a:rPr lang="en-US" dirty="0"/>
              <a:t>A wide range of stakeholders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206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F07EC-01EA-4919-89C8-851F57B05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842"/>
            <a:ext cx="10515600" cy="972231"/>
          </a:xfrm>
        </p:spPr>
        <p:txBody>
          <a:bodyPr>
            <a:normAutofit fontScale="90000"/>
          </a:bodyPr>
          <a:lstStyle/>
          <a:p>
            <a:r>
              <a:rPr lang="en-US" dirty="0"/>
              <a:t>Steps &amp; Process</a:t>
            </a:r>
            <a:br>
              <a:rPr lang="en-US" dirty="0"/>
            </a:br>
            <a:r>
              <a:rPr lang="en-US" sz="4000" dirty="0"/>
              <a:t>The Draft Environmental Impact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1B367-AE27-4E01-BBD6-7C271266F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1" y="2018190"/>
            <a:ext cx="5203612" cy="467240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3999"/>
              </a:lnSpc>
            </a:pPr>
            <a:endParaRPr lang="en-US" dirty="0">
              <a:cs typeface="Arial"/>
            </a:endParaRPr>
          </a:p>
          <a:p>
            <a:pPr>
              <a:lnSpc>
                <a:spcPct val="113999"/>
              </a:lnSpc>
            </a:pPr>
            <a:endParaRPr lang="en-US" dirty="0">
              <a:cs typeface="Arial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F84999C-BEE3-A7F8-5BC2-C20BA91074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5" r="21657" b="-2"/>
          <a:stretch/>
        </p:blipFill>
        <p:spPr>
          <a:xfrm>
            <a:off x="838200" y="1964003"/>
            <a:ext cx="5264362" cy="467240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AB95F6-3C15-B5B2-239E-E06737D2E6A2}"/>
              </a:ext>
            </a:extLst>
          </p:cNvPr>
          <p:cNvSpPr txBox="1"/>
          <p:nvPr/>
        </p:nvSpPr>
        <p:spPr>
          <a:xfrm>
            <a:off x="6610772" y="2018189"/>
            <a:ext cx="5405121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Prepare and publish Draft Environmental Impact Statement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90-day comment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Comment analysis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Response to Draft Environmental Impact Statement comments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Publish final Environmental Impact Statement</a:t>
            </a:r>
          </a:p>
        </p:txBody>
      </p:sp>
    </p:spTree>
    <p:extLst>
      <p:ext uri="{BB962C8B-B14F-4D97-AF65-F5344CB8AC3E}">
        <p14:creationId xmlns:p14="http://schemas.microsoft.com/office/powerpoint/2010/main" val="385368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ABCF7-E6A8-0334-5D76-C40297766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Pathway Forward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6A6BB2FE-FE7A-D031-EBB0-E0C7D82D7B03}"/>
              </a:ext>
            </a:extLst>
          </p:cNvPr>
          <p:cNvSpPr/>
          <p:nvPr/>
        </p:nvSpPr>
        <p:spPr>
          <a:xfrm>
            <a:off x="1776967" y="1828947"/>
            <a:ext cx="8756306" cy="5088320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Support old-growth forest conservation through local collaborative processes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Monitoring, Assessment, Adaptation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Increases in Abundance and Distribution of Old-Growth Forest Conditions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21F57E-F5A2-48CF-7AC9-CB4E2E4F8A7C}"/>
              </a:ext>
            </a:extLst>
          </p:cNvPr>
          <p:cNvSpPr txBox="1"/>
          <p:nvPr/>
        </p:nvSpPr>
        <p:spPr>
          <a:xfrm>
            <a:off x="2514913" y="1771743"/>
            <a:ext cx="72804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dirty="0">
              <a:cs typeface="Arial"/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0A579116-4CA5-D2F2-4EF2-B8584B71BB4A}"/>
              </a:ext>
            </a:extLst>
          </p:cNvPr>
          <p:cNvSpPr/>
          <p:nvPr/>
        </p:nvSpPr>
        <p:spPr>
          <a:xfrm>
            <a:off x="5340570" y="1769680"/>
            <a:ext cx="1609393" cy="1346637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Segoe UI"/>
                <a:cs typeface="Segoe UI"/>
              </a:rPr>
              <a:t>PROPOSED</a:t>
            </a:r>
            <a:endParaRPr lang="en-US" sz="1100" dirty="0">
              <a:latin typeface="Segoe UI"/>
              <a:cs typeface="Segoe UI"/>
            </a:endParaRPr>
          </a:p>
          <a:p>
            <a:pPr algn="ctr"/>
            <a:r>
              <a:rPr lang="en-US" sz="1100" b="1" dirty="0">
                <a:latin typeface="Segoe UI"/>
                <a:cs typeface="Segoe UI"/>
              </a:rPr>
              <a:t>AMENDMENT</a:t>
            </a:r>
          </a:p>
          <a:p>
            <a:pPr algn="ctr"/>
            <a:r>
              <a:rPr lang="en-US" sz="1200" dirty="0">
                <a:latin typeface="Segoe UI"/>
                <a:cs typeface="Segoe UI"/>
              </a:rPr>
              <a:t>early, 2025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83335278"/>
      </p:ext>
    </p:extLst>
  </p:cSld>
  <p:clrMapOvr>
    <a:masterClrMapping/>
  </p:clrMapOvr>
</p:sld>
</file>

<file path=ppt/theme/theme1.xml><?xml version="1.0" encoding="utf-8"?>
<a:theme xmlns:a="http://schemas.openxmlformats.org/drawingml/2006/main" name="Forest Service Green Wide">
  <a:themeElements>
    <a:clrScheme name="FS Cream Theme">
      <a:dk1>
        <a:srgbClr val="FFFFFF"/>
      </a:dk1>
      <a:lt1>
        <a:srgbClr val="000000"/>
      </a:lt1>
      <a:dk2>
        <a:srgbClr val="FFF4EA"/>
      </a:dk2>
      <a:lt2>
        <a:srgbClr val="4C3F24"/>
      </a:lt2>
      <a:accent1>
        <a:srgbClr val="F7CA76"/>
      </a:accent1>
      <a:accent2>
        <a:srgbClr val="F5E1BE"/>
      </a:accent2>
      <a:accent3>
        <a:srgbClr val="A89572"/>
      </a:accent3>
      <a:accent4>
        <a:srgbClr val="756C5B"/>
      </a:accent4>
      <a:accent5>
        <a:srgbClr val="6281A8"/>
      </a:accent5>
      <a:accent6>
        <a:srgbClr val="BFD7F5"/>
      </a:accent6>
      <a:hlink>
        <a:srgbClr val="0563C1"/>
      </a:hlink>
      <a:folHlink>
        <a:srgbClr val="954F72"/>
      </a:folHlink>
    </a:clrScheme>
    <a:fontScheme name="Arial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2271AB2-3564-4B3B-8F36-5499CCF53D53}" vid="{67A124D9-D4EE-4FAE-B53A-28A5F6C54326}"/>
    </a:ext>
  </a:extLst>
</a:theme>
</file>

<file path=ppt/theme/theme2.xml><?xml version="1.0" encoding="utf-8"?>
<a:theme xmlns:a="http://schemas.openxmlformats.org/drawingml/2006/main" name="Office Theme">
  <a:themeElements>
    <a:clrScheme name="Forest Service Color Theme">
      <a:dk1>
        <a:sysClr val="windowText" lastClr="000000"/>
      </a:dk1>
      <a:lt1>
        <a:sysClr val="window" lastClr="FFFFFF"/>
      </a:lt1>
      <a:dk2>
        <a:srgbClr val="034A30"/>
      </a:dk2>
      <a:lt2>
        <a:srgbClr val="F8F8F8"/>
      </a:lt2>
      <a:accent1>
        <a:srgbClr val="056132"/>
      </a:accent1>
      <a:accent2>
        <a:srgbClr val="1B572B"/>
      </a:accent2>
      <a:accent3>
        <a:srgbClr val="01615A"/>
      </a:accent3>
      <a:accent4>
        <a:srgbClr val="014556"/>
      </a:accent4>
      <a:accent5>
        <a:srgbClr val="F9E24C"/>
      </a:accent5>
      <a:accent6>
        <a:srgbClr val="F9EC96"/>
      </a:accent6>
      <a:hlink>
        <a:srgbClr val="0563C1"/>
      </a:hlink>
      <a:folHlink>
        <a:srgbClr val="954F72"/>
      </a:folHlink>
    </a:clrScheme>
    <a:fontScheme name="Arial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Forest Service Color Theme">
      <a:dk1>
        <a:sysClr val="windowText" lastClr="000000"/>
      </a:dk1>
      <a:lt1>
        <a:sysClr val="window" lastClr="FFFFFF"/>
      </a:lt1>
      <a:dk2>
        <a:srgbClr val="034A30"/>
      </a:dk2>
      <a:lt2>
        <a:srgbClr val="F8F8F8"/>
      </a:lt2>
      <a:accent1>
        <a:srgbClr val="056132"/>
      </a:accent1>
      <a:accent2>
        <a:srgbClr val="1B572B"/>
      </a:accent2>
      <a:accent3>
        <a:srgbClr val="01615A"/>
      </a:accent3>
      <a:accent4>
        <a:srgbClr val="014556"/>
      </a:accent4>
      <a:accent5>
        <a:srgbClr val="F9E24C"/>
      </a:accent5>
      <a:accent6>
        <a:srgbClr val="F9EC96"/>
      </a:accent6>
      <a:hlink>
        <a:srgbClr val="0563C1"/>
      </a:hlink>
      <a:folHlink>
        <a:srgbClr val="954F72"/>
      </a:folHlink>
    </a:clrScheme>
    <a:fontScheme name="Arial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8D9A328CF32F468F122CFC6C9A2BAD" ma:contentTypeVersion="6" ma:contentTypeDescription="Create a new document." ma:contentTypeScope="" ma:versionID="5b263ec5420a058e14deef3aa2988715">
  <xsd:schema xmlns:xsd="http://www.w3.org/2001/XMLSchema" xmlns:xs="http://www.w3.org/2001/XMLSchema" xmlns:p="http://schemas.microsoft.com/office/2006/metadata/properties" xmlns:ns2="84b70acc-39c1-447d-a20b-b34848527ffc" xmlns:ns3="ed9e5193-12d0-4155-a555-75dd670a8b62" targetNamespace="http://schemas.microsoft.com/office/2006/metadata/properties" ma:root="true" ma:fieldsID="441feb52a2307744d63b0a16fef5287a" ns2:_="" ns3:_="">
    <xsd:import namespace="84b70acc-39c1-447d-a20b-b34848527ffc"/>
    <xsd:import namespace="ed9e5193-12d0-4155-a555-75dd670a8b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b70acc-39c1-447d-a20b-b34848527f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9e5193-12d0-4155-a555-75dd670a8b6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d9e5193-12d0-4155-a555-75dd670a8b62">
      <UserInfo>
        <DisplayName>White, Cecilia - FS, NY</DisplayName>
        <AccountId>163</AccountId>
        <AccountType/>
      </UserInfo>
      <UserInfo>
        <DisplayName>Shaffer, Matthew - FS, WA</DisplayName>
        <AccountId>177</AccountId>
        <AccountType/>
      </UserInfo>
      <UserInfo>
        <DisplayName>Schmitt, Kristen - FS, MN</DisplayName>
        <AccountId>113</AccountId>
        <AccountType/>
      </UserInfo>
      <UserInfo>
        <DisplayName>SharingLinks.13c981de-bc64-4f51-b0cd-69dfc94e26e9.Flexible.8b01dc96-e92f-48e7-be28-d352a89638ce</DisplayName>
        <AccountId>140</AccountId>
        <AccountType/>
      </UserInfo>
      <UserInfo>
        <DisplayName>Tilton, Kari - FS, UT</DisplayName>
        <AccountId>27</AccountId>
        <AccountType/>
      </UserInfo>
      <UserInfo>
        <DisplayName>Whitford Jones, Mairead - FS, DC</DisplayName>
        <AccountId>161</AccountId>
        <AccountType/>
      </UserInfo>
      <UserInfo>
        <DisplayName>Pullan, Nickolas - FS, MO</DisplayName>
        <AccountId>164</AccountId>
        <AccountType/>
      </UserInfo>
      <UserInfo>
        <DisplayName>SharingLinks.38381b38-ac5a-4b70-a1c9-9c178c4cce30.Flexible.a1ed8a60-9365-438e-9246-b3b70ab4cb93</DisplayName>
        <AccountId>98</AccountId>
        <AccountType/>
      </UserInfo>
      <UserInfo>
        <DisplayName>All Users (windows)</DisplayName>
        <AccountId>14</AccountId>
        <AccountType/>
      </UserInfo>
      <UserInfo>
        <DisplayName>Grifka, Kristen - FS, DC</DisplayName>
        <AccountId>16</AccountId>
        <AccountType/>
      </UserInfo>
      <UserInfo>
        <DisplayName>Trager, Matthew - FS, FL</DisplayName>
        <AccountId>178</AccountId>
        <AccountType/>
      </UserInfo>
      <UserInfo>
        <DisplayName>Stuart, Julia - FS, AZ</DisplayName>
        <AccountId>154</AccountId>
        <AccountType/>
      </UserInfo>
      <UserInfo>
        <DisplayName>Conley, Keats - FS, ID</DisplayName>
        <AccountId>151</AccountId>
        <AccountType/>
      </UserInfo>
      <UserInfo>
        <DisplayName>Kaufmann, Kira - FS, WI</DisplayName>
        <AccountId>114</AccountId>
        <AccountType/>
      </UserInfo>
      <UserInfo>
        <DisplayName>Tracy, Susanne - FS, DC</DisplayName>
        <AccountId>33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2B655CC-20AC-4DBB-A182-A277EA665B94}">
  <ds:schemaRefs>
    <ds:schemaRef ds:uri="84b70acc-39c1-447d-a20b-b34848527ffc"/>
    <ds:schemaRef ds:uri="ed9e5193-12d0-4155-a555-75dd670a8b6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088FBD3-5F0C-48D5-88FE-484BCBF448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D1C46E-FFEF-465C-9EAF-830FD277722A}">
  <ds:schemaRefs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infopath/2007/PartnerControls"/>
    <ds:schemaRef ds:uri="ed9e5193-12d0-4155-a555-75dd670a8b62"/>
    <ds:schemaRef ds:uri="http://schemas.microsoft.com/office/2006/metadata/properties"/>
    <ds:schemaRef ds:uri="http://schemas.microsoft.com/office/2006/documentManagement/types"/>
    <ds:schemaRef ds:uri="84b70acc-39c1-447d-a20b-b34848527ffc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FS_DeputyArea_StaffName_ProposedPolicyName_TribalForumPPT_YYYYMMDD</Template>
  <TotalTime>225</TotalTime>
  <Words>392</Words>
  <Application>Microsoft Office PowerPoint</Application>
  <PresentationFormat>Widescreen</PresentationFormat>
  <Paragraphs>81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Aptos</vt:lpstr>
      <vt:lpstr>Aptos Narrow</vt:lpstr>
      <vt:lpstr>Arial</vt:lpstr>
      <vt:lpstr>Arial Narrow</vt:lpstr>
      <vt:lpstr>Calibri</vt:lpstr>
      <vt:lpstr>Segoe UI</vt:lpstr>
      <vt:lpstr>Source Sans Pro</vt:lpstr>
      <vt:lpstr>Forest Service Green Wide</vt:lpstr>
      <vt:lpstr> National Old Growth Amendment  Draft Environmental Impact Statement Status and Process </vt:lpstr>
      <vt:lpstr>The Pathway Here</vt:lpstr>
      <vt:lpstr>The Amendment</vt:lpstr>
      <vt:lpstr>Proposed Actions</vt:lpstr>
      <vt:lpstr>Proposed Action </vt:lpstr>
      <vt:lpstr>Steps &amp; Process The Draft Environmental Impact Statement</vt:lpstr>
      <vt:lpstr>Steps &amp; Process The Draft Environmental Impact Statement</vt:lpstr>
      <vt:lpstr>The Pathway Forward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Tribal Forum [Insert Date]</dc:title>
  <dc:creator>Grifka, Kristen - FS, DC</dc:creator>
  <cp:lastModifiedBy>McRae, Jennifer - FS</cp:lastModifiedBy>
  <cp:revision>60</cp:revision>
  <dcterms:created xsi:type="dcterms:W3CDTF">2023-06-23T14:47:34Z</dcterms:created>
  <dcterms:modified xsi:type="dcterms:W3CDTF">2024-05-06T22:26:59Z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0x0101004B8D9A328CF32F468F122CFC6C9A2BAD</vt:lpwstr>
  </property>
  <property fmtid="{D5CDD505-2E9C-101B-9397-08002B2CF9AE}" pid="3" name="MediaServiceImageTags">
    <vt:lpwstr/>
  </property>
</Properties>
</file>