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9"/>
  </p:notesMasterIdLst>
  <p:handoutMasterIdLst>
    <p:handoutMasterId r:id="rId10"/>
  </p:handoutMasterIdLst>
  <p:sldIdLst>
    <p:sldId id="379" r:id="rId2"/>
    <p:sldId id="432" r:id="rId3"/>
    <p:sldId id="442" r:id="rId4"/>
    <p:sldId id="436" r:id="rId5"/>
    <p:sldId id="469" r:id="rId6"/>
    <p:sldId id="467" r:id="rId7"/>
    <p:sldId id="47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66FF33"/>
    <a:srgbClr val="4F81B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343" autoAdjust="0"/>
  </p:normalViewPr>
  <p:slideViewPr>
    <p:cSldViewPr>
      <p:cViewPr varScale="1">
        <p:scale>
          <a:sx n="104" d="100"/>
          <a:sy n="104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797" indent="-28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66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2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086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191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298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404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2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87818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Lower Snake River Compensation Plan</a:t>
            </a:r>
            <a:br>
              <a:rPr lang="en-US" altLang="en-US" dirty="0"/>
            </a:br>
            <a:r>
              <a:rPr lang="en-US" altLang="en-US" dirty="0"/>
              <a:t>Infrastructure Audits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454074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Nathan Wiese and Chris Starr LSRCP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DC6CD-2030-4933-86E7-4A09134C0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2" y="-228600"/>
            <a:ext cx="790005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3BB-415C-4E12-80A9-0717420D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Infrastructure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BFC-EBD9-44D9-9FE0-E30DF5CD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r>
              <a:rPr lang="en-US" dirty="0"/>
              <a:t>Review current Hatchery practices</a:t>
            </a:r>
          </a:p>
          <a:p>
            <a:r>
              <a:rPr lang="en-US" dirty="0"/>
              <a:t>Review existing concrete – what could it do?</a:t>
            </a:r>
          </a:p>
          <a:p>
            <a:r>
              <a:rPr lang="en-US" dirty="0"/>
              <a:t>Identify “bottlenecks” to achieving adult returns</a:t>
            </a:r>
          </a:p>
          <a:p>
            <a:r>
              <a:rPr lang="en-US" dirty="0"/>
              <a:t>Identify additional opportunities 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Program changes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93F8-AD05-4D26-82BE-36F07A09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LSRCP Steelhead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5ED051-F0EE-B0B9-34B9-4E56D9DA0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66800"/>
          <a:ext cx="7772401" cy="4419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418">
                  <a:extLst>
                    <a:ext uri="{9D8B030D-6E8A-4147-A177-3AD203B41FA5}">
                      <a16:colId xmlns:a16="http://schemas.microsoft.com/office/drawing/2014/main" val="2024625386"/>
                    </a:ext>
                  </a:extLst>
                </a:gridCol>
                <a:gridCol w="1451140">
                  <a:extLst>
                    <a:ext uri="{9D8B030D-6E8A-4147-A177-3AD203B41FA5}">
                      <a16:colId xmlns:a16="http://schemas.microsoft.com/office/drawing/2014/main" val="180035052"/>
                    </a:ext>
                  </a:extLst>
                </a:gridCol>
                <a:gridCol w="1055376">
                  <a:extLst>
                    <a:ext uri="{9D8B030D-6E8A-4147-A177-3AD203B41FA5}">
                      <a16:colId xmlns:a16="http://schemas.microsoft.com/office/drawing/2014/main" val="3992250061"/>
                    </a:ext>
                  </a:extLst>
                </a:gridCol>
                <a:gridCol w="1170806">
                  <a:extLst>
                    <a:ext uri="{9D8B030D-6E8A-4147-A177-3AD203B41FA5}">
                      <a16:colId xmlns:a16="http://schemas.microsoft.com/office/drawing/2014/main" val="957231262"/>
                    </a:ext>
                  </a:extLst>
                </a:gridCol>
                <a:gridCol w="1055376">
                  <a:extLst>
                    <a:ext uri="{9D8B030D-6E8A-4147-A177-3AD203B41FA5}">
                      <a16:colId xmlns:a16="http://schemas.microsoft.com/office/drawing/2014/main" val="2854336341"/>
                    </a:ext>
                  </a:extLst>
                </a:gridCol>
                <a:gridCol w="1209285">
                  <a:extLst>
                    <a:ext uri="{9D8B030D-6E8A-4147-A177-3AD203B41FA5}">
                      <a16:colId xmlns:a16="http://schemas.microsoft.com/office/drawing/2014/main" val="1489538802"/>
                    </a:ext>
                  </a:extLst>
                </a:gridCol>
              </a:tblGrid>
              <a:tr h="147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Facility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Smolts (2024 Goals)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Adult Goal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BY00-12 Mean SAR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Expected Adults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Difference from Goal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1428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Clearwater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843,000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14,000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1.37%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11,549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(2,451)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3684773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Hagerman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1,560,000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13,600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1.32%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20,592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6,992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782457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Magic Valley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1,550,000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11,660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1.03%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15,965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4,305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843854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Irrigon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1,015,000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11,184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1.63%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16,545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5,361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864226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Lyons Ferry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585,000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4,656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12,636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7,980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658148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5,553,000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55,100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1.39%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77,287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  22,187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490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70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CF5-4579-458D-9F27-8F93502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Dworshak Steelhead Goals (ACOE)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AC2BB2-3BA9-4BE7-7075-A983EE9B26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1447">
                  <a:extLst>
                    <a:ext uri="{9D8B030D-6E8A-4147-A177-3AD203B41FA5}">
                      <a16:colId xmlns:a16="http://schemas.microsoft.com/office/drawing/2014/main" val="3657308071"/>
                    </a:ext>
                  </a:extLst>
                </a:gridCol>
                <a:gridCol w="2295190">
                  <a:extLst>
                    <a:ext uri="{9D8B030D-6E8A-4147-A177-3AD203B41FA5}">
                      <a16:colId xmlns:a16="http://schemas.microsoft.com/office/drawing/2014/main" val="3090170881"/>
                    </a:ext>
                  </a:extLst>
                </a:gridCol>
                <a:gridCol w="1819610">
                  <a:extLst>
                    <a:ext uri="{9D8B030D-6E8A-4147-A177-3AD203B41FA5}">
                      <a16:colId xmlns:a16="http://schemas.microsoft.com/office/drawing/2014/main" val="430703710"/>
                    </a:ext>
                  </a:extLst>
                </a:gridCol>
                <a:gridCol w="1323353">
                  <a:extLst>
                    <a:ext uri="{9D8B030D-6E8A-4147-A177-3AD203B41FA5}">
                      <a16:colId xmlns:a16="http://schemas.microsoft.com/office/drawing/2014/main" val="3922307319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Basin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Facility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Smolts (2024 Goals)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Adult Goal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52038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Clearwater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Dworshak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2,100,000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19,000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506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3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D594-2CDB-64C8-8C0F-F5979838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92163"/>
          </a:xfrm>
        </p:spPr>
        <p:txBody>
          <a:bodyPr/>
          <a:lstStyle/>
          <a:p>
            <a:r>
              <a:rPr lang="en-US" dirty="0"/>
              <a:t>Steelhead Adults/Trapped Adult</a:t>
            </a:r>
            <a:br>
              <a:rPr lang="en-US" dirty="0"/>
            </a:br>
            <a:r>
              <a:rPr lang="en-US" dirty="0"/>
              <a:t>BY2000-2012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5FC831-F211-E8B8-3C30-8A075E430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3388"/>
              </p:ext>
            </p:extLst>
          </p:nvPr>
        </p:nvGraphicFramePr>
        <p:xfrm>
          <a:off x="1638300" y="1728597"/>
          <a:ext cx="5867400" cy="340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766">
                  <a:extLst>
                    <a:ext uri="{9D8B030D-6E8A-4147-A177-3AD203B41FA5}">
                      <a16:colId xmlns:a16="http://schemas.microsoft.com/office/drawing/2014/main" val="1037208372"/>
                    </a:ext>
                  </a:extLst>
                </a:gridCol>
                <a:gridCol w="2188634">
                  <a:extLst>
                    <a:ext uri="{9D8B030D-6E8A-4147-A177-3AD203B41FA5}">
                      <a16:colId xmlns:a16="http://schemas.microsoft.com/office/drawing/2014/main" val="2035989678"/>
                    </a:ext>
                  </a:extLst>
                </a:gridCol>
              </a:tblGrid>
              <a:tr h="908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Facility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Adults Returned per Trapped Adult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1011218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Clearwater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            32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0558938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Hagerman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            28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8610676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Magic Valley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            20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3114626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Irrigon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            33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8517747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Lyons Ferry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            43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1495990"/>
                  </a:ext>
                </a:extLst>
              </a:tr>
              <a:tr h="163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            31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339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61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FEDE-5598-D080-F4E9-4D4FE9FC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1AB236-8E04-3404-5B3C-900E5E87B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2366" y="185530"/>
          <a:ext cx="8000999" cy="5699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020">
                  <a:extLst>
                    <a:ext uri="{9D8B030D-6E8A-4147-A177-3AD203B41FA5}">
                      <a16:colId xmlns:a16="http://schemas.microsoft.com/office/drawing/2014/main" val="3311658551"/>
                    </a:ext>
                  </a:extLst>
                </a:gridCol>
                <a:gridCol w="2674493">
                  <a:extLst>
                    <a:ext uri="{9D8B030D-6E8A-4147-A177-3AD203B41FA5}">
                      <a16:colId xmlns:a16="http://schemas.microsoft.com/office/drawing/2014/main" val="2670520603"/>
                    </a:ext>
                  </a:extLst>
                </a:gridCol>
                <a:gridCol w="2182174">
                  <a:extLst>
                    <a:ext uri="{9D8B030D-6E8A-4147-A177-3AD203B41FA5}">
                      <a16:colId xmlns:a16="http://schemas.microsoft.com/office/drawing/2014/main" val="3170455857"/>
                    </a:ext>
                  </a:extLst>
                </a:gridCol>
                <a:gridCol w="1157312">
                  <a:extLst>
                    <a:ext uri="{9D8B030D-6E8A-4147-A177-3AD203B41FA5}">
                      <a16:colId xmlns:a16="http://schemas.microsoft.com/office/drawing/2014/main" val="1011910971"/>
                    </a:ext>
                  </a:extLst>
                </a:gridCol>
              </a:tblGrid>
              <a:tr h="30255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Spring Chinook Adult Returns per Adult Trapped, BY07-16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284392"/>
                  </a:ext>
                </a:extLst>
              </a:tr>
              <a:tr h="1024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Facility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Location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Adults Returned per Trapped Adult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258127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McCall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South Fork Salmon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6.4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326955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Sawtooth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Sawtooth Weir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5.1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161820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Clearwater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Clear Creek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6.1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265638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Clearwater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Lower Selway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5.3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1925087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Clearwater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Red River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                          3.2 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058857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Clearwater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Lochsa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                          3.4 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403032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Dworshak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North Fork Clearwater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                          7.0 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036844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Dworshak/NPTH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Lapwai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7.0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729301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Lookingglass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Catherine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8.7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882709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Lookingglass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Lostine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13.1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0354848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Lookingglass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Upper Grande Ronde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5.7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933521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Lookingglass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Lookinglass Creek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  7.4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298085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Lookingglass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Imnaha River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                        10.8 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675255"/>
                  </a:ext>
                </a:extLst>
              </a:tr>
              <a:tr h="302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LSRCP Average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6.6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90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0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0999" y="128143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Lower Snake River Compensation Plan Program</a:t>
            </a:r>
          </a:p>
        </p:txBody>
      </p:sp>
      <p:pic>
        <p:nvPicPr>
          <p:cNvPr id="12" name="Picture 13" descr="LSRCP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782" y="1397355"/>
            <a:ext cx="2972032" cy="3492558"/>
          </a:xfrm>
          <a:prstGeom prst="rect">
            <a:avLst/>
          </a:prstGeom>
          <a:noFill/>
        </p:spPr>
      </p:pic>
      <p:pic>
        <p:nvPicPr>
          <p:cNvPr id="13" name="Picture 15" descr="NPT_fish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884237" cy="914400"/>
          </a:xfrm>
          <a:prstGeom prst="rect">
            <a:avLst/>
          </a:prstGeom>
          <a:noFill/>
        </p:spPr>
      </p:pic>
      <p:pic>
        <p:nvPicPr>
          <p:cNvPr id="14" name="Picture 12" descr="Idaho Fish and Ga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196" y="2324300"/>
            <a:ext cx="896938" cy="990600"/>
          </a:xfrm>
          <a:prstGeom prst="rect">
            <a:avLst/>
          </a:prstGeom>
          <a:noFill/>
        </p:spPr>
      </p:pic>
      <p:pic>
        <p:nvPicPr>
          <p:cNvPr id="15" name="Picture 16" descr="Oregon Fish and Wildlife LogoGree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421" y="3581800"/>
            <a:ext cx="852488" cy="1066800"/>
          </a:xfrm>
          <a:prstGeom prst="rect">
            <a:avLst/>
          </a:prstGeom>
          <a:noFill/>
        </p:spPr>
      </p:pic>
      <p:pic>
        <p:nvPicPr>
          <p:cNvPr id="16" name="Picture 22" descr="us fish and wildlife(format change to JPEG High Quality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961" y="5074508"/>
            <a:ext cx="701675" cy="838200"/>
          </a:xfrm>
          <a:prstGeom prst="rect">
            <a:avLst/>
          </a:prstGeom>
          <a:noFill/>
        </p:spPr>
      </p:pic>
      <p:pic>
        <p:nvPicPr>
          <p:cNvPr id="17" name="Picture 23" descr="Washington Fish And Wildlif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6615" y="1066800"/>
            <a:ext cx="800100" cy="990600"/>
          </a:xfrm>
          <a:prstGeom prst="rect">
            <a:avLst/>
          </a:prstGeom>
          <a:noFill/>
        </p:spPr>
      </p:pic>
      <p:pic>
        <p:nvPicPr>
          <p:cNvPr id="18" name="Picture 19" descr="ShoBan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318" y="2405702"/>
            <a:ext cx="965200" cy="990600"/>
          </a:xfrm>
          <a:prstGeom prst="rect">
            <a:avLst/>
          </a:prstGeom>
          <a:noFill/>
        </p:spPr>
      </p:pic>
      <p:pic>
        <p:nvPicPr>
          <p:cNvPr id="19" name="Picture 20" descr="umatilla tribe logo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18" y="3744605"/>
            <a:ext cx="1295400" cy="949325"/>
          </a:xfrm>
          <a:prstGeom prst="rect">
            <a:avLst/>
          </a:prstGeom>
          <a:noFill/>
        </p:spPr>
      </p:pic>
      <p:pic>
        <p:nvPicPr>
          <p:cNvPr id="20" name="Picture 11" descr="Bonneville Power AdminLogo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5463" y="5053076"/>
            <a:ext cx="990600" cy="787400"/>
          </a:xfrm>
          <a:prstGeom prst="rect">
            <a:avLst/>
          </a:prstGeom>
          <a:noFill/>
        </p:spPr>
      </p:pic>
      <p:pic>
        <p:nvPicPr>
          <p:cNvPr id="21" name="Picture 17" descr="PSMFC_Logo_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75339" y="5053076"/>
            <a:ext cx="938213" cy="881063"/>
          </a:xfrm>
          <a:prstGeom prst="rect">
            <a:avLst/>
          </a:prstGeom>
          <a:noFill/>
        </p:spPr>
      </p:pic>
      <p:pic>
        <p:nvPicPr>
          <p:cNvPr id="22" name="Picture 14" descr="NOAA 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4378" y="5017357"/>
            <a:ext cx="922337" cy="909638"/>
          </a:xfrm>
          <a:prstGeom prst="rect">
            <a:avLst/>
          </a:prstGeom>
          <a:noFill/>
        </p:spPr>
      </p:pic>
      <p:pic>
        <p:nvPicPr>
          <p:cNvPr id="23" name="Picture 21" descr="US Army Corp of Engineer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614" y="4974494"/>
            <a:ext cx="1295400" cy="995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012961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1538</TotalTime>
  <Words>282</Words>
  <Application>Microsoft Office PowerPoint</Application>
  <PresentationFormat>On-screen Show (4:3)</PresentationFormat>
  <Paragraphs>124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CRFPO Powerpoint Template</vt:lpstr>
      <vt:lpstr>Lower Snake River Compensation Plan Infrastructure Audits </vt:lpstr>
      <vt:lpstr>Goal of Infrastructure Audits</vt:lpstr>
      <vt:lpstr>LSRCP Steelhead Performance</vt:lpstr>
      <vt:lpstr>Dworshak Steelhead Goals (ACOE)</vt:lpstr>
      <vt:lpstr>Steelhead Adults/Trapped Adult BY2000-2012</vt:lpstr>
      <vt:lpstr>PowerPoint Presentation</vt:lpstr>
      <vt:lpstr>Lower Snake River Compensation Plan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19</cp:revision>
  <cp:lastPrinted>2018-06-04T15:49:20Z</cp:lastPrinted>
  <dcterms:created xsi:type="dcterms:W3CDTF">2022-10-20T12:13:50Z</dcterms:created>
  <dcterms:modified xsi:type="dcterms:W3CDTF">2024-05-06T16:19:52Z</dcterms:modified>
</cp:coreProperties>
</file>