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8"/>
  </p:notesMasterIdLst>
  <p:sldIdLst>
    <p:sldId id="256" r:id="rId5"/>
    <p:sldId id="321" r:id="rId6"/>
    <p:sldId id="330" r:id="rId7"/>
    <p:sldId id="320" r:id="rId8"/>
    <p:sldId id="322" r:id="rId9"/>
    <p:sldId id="343" r:id="rId10"/>
    <p:sldId id="352" r:id="rId11"/>
    <p:sldId id="323" r:id="rId12"/>
    <p:sldId id="324" r:id="rId13"/>
    <p:sldId id="331" r:id="rId14"/>
    <p:sldId id="333" r:id="rId15"/>
    <p:sldId id="345" r:id="rId16"/>
    <p:sldId id="337" r:id="rId17"/>
    <p:sldId id="334" r:id="rId18"/>
    <p:sldId id="346" r:id="rId19"/>
    <p:sldId id="340" r:id="rId20"/>
    <p:sldId id="347" r:id="rId21"/>
    <p:sldId id="341" r:id="rId22"/>
    <p:sldId id="348" r:id="rId23"/>
    <p:sldId id="328" r:id="rId24"/>
    <p:sldId id="351" r:id="rId25"/>
    <p:sldId id="354" r:id="rId26"/>
    <p:sldId id="349"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ADBC64"/>
    <a:srgbClr val="93C94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8AE4FF-42B0-4A40-AE91-C7CC100C17C4}" v="1323" dt="2023-06-28T14:26:03.342"/>
    <p1510:client id="{EC1A0F07-7E06-07D8-3EAE-825FCBFC1475}" v="52" dt="2023-12-04T03:51:14.3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E13D23-BE0E-4120-96A1-D33718C946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858597-EB62-43BE-BB05-D863321E15D1}">
      <dgm:prSet custT="1"/>
      <dgm:spPr/>
      <dgm:t>
        <a:bodyPr/>
        <a:lstStyle/>
        <a:p>
          <a:r>
            <a:rPr lang="en-US" sz="3600"/>
            <a:t>An Environmental Assessment</a:t>
          </a:r>
        </a:p>
      </dgm:t>
    </dgm:pt>
    <dgm:pt modelId="{59AC1F9D-4B5B-40BD-9232-4F214BD0F5D9}" type="parTrans" cxnId="{00B4553C-EA60-4C1A-AF22-8087E02178E9}">
      <dgm:prSet/>
      <dgm:spPr/>
      <dgm:t>
        <a:bodyPr/>
        <a:lstStyle/>
        <a:p>
          <a:endParaRPr lang="en-US"/>
        </a:p>
      </dgm:t>
    </dgm:pt>
    <dgm:pt modelId="{4C2BFBCE-3B29-4A2F-A4D1-C635E8F978C0}" type="sibTrans" cxnId="{00B4553C-EA60-4C1A-AF22-8087E02178E9}">
      <dgm:prSet/>
      <dgm:spPr/>
      <dgm:t>
        <a:bodyPr/>
        <a:lstStyle/>
        <a:p>
          <a:endParaRPr lang="en-US"/>
        </a:p>
      </dgm:t>
    </dgm:pt>
    <dgm:pt modelId="{1B169B1F-533B-44D3-9109-882DCF1150E7}">
      <dgm:prSet custT="1"/>
      <dgm:spPr/>
      <dgm:t>
        <a:bodyPr/>
        <a:lstStyle/>
        <a:p>
          <a:r>
            <a:rPr lang="en-US" sz="3600"/>
            <a:t>An Environmental Impact Statement</a:t>
          </a:r>
        </a:p>
      </dgm:t>
    </dgm:pt>
    <dgm:pt modelId="{7358D1EC-4F15-4C08-B649-023E0C4A6353}" type="parTrans" cxnId="{BCB210BF-5E5D-4DF6-B02C-69820C837DDB}">
      <dgm:prSet/>
      <dgm:spPr/>
      <dgm:t>
        <a:bodyPr/>
        <a:lstStyle/>
        <a:p>
          <a:endParaRPr lang="en-US"/>
        </a:p>
      </dgm:t>
    </dgm:pt>
    <dgm:pt modelId="{A3D8AC11-AB78-4AD5-A602-F7EDD9115B60}" type="sibTrans" cxnId="{BCB210BF-5E5D-4DF6-B02C-69820C837DDB}">
      <dgm:prSet/>
      <dgm:spPr/>
      <dgm:t>
        <a:bodyPr/>
        <a:lstStyle/>
        <a:p>
          <a:endParaRPr lang="en-US"/>
        </a:p>
      </dgm:t>
    </dgm:pt>
    <dgm:pt modelId="{2EF1A77D-90AB-444B-AF49-00019974DB4E}">
      <dgm:prSet custT="1"/>
      <dgm:spPr/>
      <dgm:t>
        <a:bodyPr/>
        <a:lstStyle/>
        <a:p>
          <a:r>
            <a:rPr lang="en-US" sz="3600"/>
            <a:t>A Categorical Exclusion</a:t>
          </a:r>
        </a:p>
      </dgm:t>
    </dgm:pt>
    <dgm:pt modelId="{40C27EB5-3BB1-4B75-AB37-E0FE8D383B47}" type="parTrans" cxnId="{D5D8B27C-BD7B-4E1F-BD1B-2C3A61D561D0}">
      <dgm:prSet/>
      <dgm:spPr/>
      <dgm:t>
        <a:bodyPr/>
        <a:lstStyle/>
        <a:p>
          <a:endParaRPr lang="en-US"/>
        </a:p>
      </dgm:t>
    </dgm:pt>
    <dgm:pt modelId="{5DFE4D00-3E45-44FB-879E-D015EAFDD1A6}" type="sibTrans" cxnId="{D5D8B27C-BD7B-4E1F-BD1B-2C3A61D561D0}">
      <dgm:prSet/>
      <dgm:spPr/>
      <dgm:t>
        <a:bodyPr/>
        <a:lstStyle/>
        <a:p>
          <a:endParaRPr lang="en-US"/>
        </a:p>
      </dgm:t>
    </dgm:pt>
    <dgm:pt modelId="{C891C088-39F8-4EFB-A383-18C1ABE9240C}" type="pres">
      <dgm:prSet presAssocID="{0BE13D23-BE0E-4120-96A1-D33718C946AC}" presName="linear" presStyleCnt="0">
        <dgm:presLayoutVars>
          <dgm:animLvl val="lvl"/>
          <dgm:resizeHandles val="exact"/>
        </dgm:presLayoutVars>
      </dgm:prSet>
      <dgm:spPr/>
    </dgm:pt>
    <dgm:pt modelId="{55514291-7695-4EC7-8B83-B7DC24946071}" type="pres">
      <dgm:prSet presAssocID="{6B858597-EB62-43BE-BB05-D863321E15D1}" presName="parentText" presStyleLbl="node1" presStyleIdx="0" presStyleCnt="3">
        <dgm:presLayoutVars>
          <dgm:chMax val="0"/>
          <dgm:bulletEnabled val="1"/>
        </dgm:presLayoutVars>
      </dgm:prSet>
      <dgm:spPr/>
    </dgm:pt>
    <dgm:pt modelId="{23CE2395-0BD0-4503-9012-9F0308C5DEC0}" type="pres">
      <dgm:prSet presAssocID="{4C2BFBCE-3B29-4A2F-A4D1-C635E8F978C0}" presName="spacer" presStyleCnt="0"/>
      <dgm:spPr/>
    </dgm:pt>
    <dgm:pt modelId="{14F3CA9D-9D9A-43A0-8020-74592954CB99}" type="pres">
      <dgm:prSet presAssocID="{1B169B1F-533B-44D3-9109-882DCF1150E7}" presName="parentText" presStyleLbl="node1" presStyleIdx="1" presStyleCnt="3">
        <dgm:presLayoutVars>
          <dgm:chMax val="0"/>
          <dgm:bulletEnabled val="1"/>
        </dgm:presLayoutVars>
      </dgm:prSet>
      <dgm:spPr/>
    </dgm:pt>
    <dgm:pt modelId="{3EB24358-C620-4196-AE75-0D9C604AC93B}" type="pres">
      <dgm:prSet presAssocID="{A3D8AC11-AB78-4AD5-A602-F7EDD9115B60}" presName="spacer" presStyleCnt="0"/>
      <dgm:spPr/>
    </dgm:pt>
    <dgm:pt modelId="{8F12F3E6-3481-4F3C-98C6-4F132338A215}" type="pres">
      <dgm:prSet presAssocID="{2EF1A77D-90AB-444B-AF49-00019974DB4E}" presName="parentText" presStyleLbl="node1" presStyleIdx="2" presStyleCnt="3">
        <dgm:presLayoutVars>
          <dgm:chMax val="0"/>
          <dgm:bulletEnabled val="1"/>
        </dgm:presLayoutVars>
      </dgm:prSet>
      <dgm:spPr/>
    </dgm:pt>
  </dgm:ptLst>
  <dgm:cxnLst>
    <dgm:cxn modelId="{00B4553C-EA60-4C1A-AF22-8087E02178E9}" srcId="{0BE13D23-BE0E-4120-96A1-D33718C946AC}" destId="{6B858597-EB62-43BE-BB05-D863321E15D1}" srcOrd="0" destOrd="0" parTransId="{59AC1F9D-4B5B-40BD-9232-4F214BD0F5D9}" sibTransId="{4C2BFBCE-3B29-4A2F-A4D1-C635E8F978C0}"/>
    <dgm:cxn modelId="{C44B3F75-2161-4B9F-B125-33DE7CAD12C3}" type="presOf" srcId="{1B169B1F-533B-44D3-9109-882DCF1150E7}" destId="{14F3CA9D-9D9A-43A0-8020-74592954CB99}" srcOrd="0" destOrd="0" presId="urn:microsoft.com/office/officeart/2005/8/layout/vList2"/>
    <dgm:cxn modelId="{D5D8B27C-BD7B-4E1F-BD1B-2C3A61D561D0}" srcId="{0BE13D23-BE0E-4120-96A1-D33718C946AC}" destId="{2EF1A77D-90AB-444B-AF49-00019974DB4E}" srcOrd="2" destOrd="0" parTransId="{40C27EB5-3BB1-4B75-AB37-E0FE8D383B47}" sibTransId="{5DFE4D00-3E45-44FB-879E-D015EAFDD1A6}"/>
    <dgm:cxn modelId="{BCB210BF-5E5D-4DF6-B02C-69820C837DDB}" srcId="{0BE13D23-BE0E-4120-96A1-D33718C946AC}" destId="{1B169B1F-533B-44D3-9109-882DCF1150E7}" srcOrd="1" destOrd="0" parTransId="{7358D1EC-4F15-4C08-B649-023E0C4A6353}" sibTransId="{A3D8AC11-AB78-4AD5-A602-F7EDD9115B60}"/>
    <dgm:cxn modelId="{366876CD-7CB2-4AB8-9CBB-FC0584EAFC0B}" type="presOf" srcId="{6B858597-EB62-43BE-BB05-D863321E15D1}" destId="{55514291-7695-4EC7-8B83-B7DC24946071}" srcOrd="0" destOrd="0" presId="urn:microsoft.com/office/officeart/2005/8/layout/vList2"/>
    <dgm:cxn modelId="{7F02F7D4-7E7A-4E9A-9ED7-4348DB390E03}" type="presOf" srcId="{0BE13D23-BE0E-4120-96A1-D33718C946AC}" destId="{C891C088-39F8-4EFB-A383-18C1ABE9240C}" srcOrd="0" destOrd="0" presId="urn:microsoft.com/office/officeart/2005/8/layout/vList2"/>
    <dgm:cxn modelId="{706670ED-9749-460C-8132-914709C84966}" type="presOf" srcId="{2EF1A77D-90AB-444B-AF49-00019974DB4E}" destId="{8F12F3E6-3481-4F3C-98C6-4F132338A215}" srcOrd="0" destOrd="0" presId="urn:microsoft.com/office/officeart/2005/8/layout/vList2"/>
    <dgm:cxn modelId="{981B1FAF-6F99-46D0-96A3-8E44BD4265C9}" type="presParOf" srcId="{C891C088-39F8-4EFB-A383-18C1ABE9240C}" destId="{55514291-7695-4EC7-8B83-B7DC24946071}" srcOrd="0" destOrd="0" presId="urn:microsoft.com/office/officeart/2005/8/layout/vList2"/>
    <dgm:cxn modelId="{682AF54A-80BC-42FC-B63D-70DE49B4E79E}" type="presParOf" srcId="{C891C088-39F8-4EFB-A383-18C1ABE9240C}" destId="{23CE2395-0BD0-4503-9012-9F0308C5DEC0}" srcOrd="1" destOrd="0" presId="urn:microsoft.com/office/officeart/2005/8/layout/vList2"/>
    <dgm:cxn modelId="{4DA68899-D884-4AC2-97BC-99B61FD1243E}" type="presParOf" srcId="{C891C088-39F8-4EFB-A383-18C1ABE9240C}" destId="{14F3CA9D-9D9A-43A0-8020-74592954CB99}" srcOrd="2" destOrd="0" presId="urn:microsoft.com/office/officeart/2005/8/layout/vList2"/>
    <dgm:cxn modelId="{AEF28335-5372-467C-AA40-46E2AD1091C4}" type="presParOf" srcId="{C891C088-39F8-4EFB-A383-18C1ABE9240C}" destId="{3EB24358-C620-4196-AE75-0D9C604AC93B}" srcOrd="3" destOrd="0" presId="urn:microsoft.com/office/officeart/2005/8/layout/vList2"/>
    <dgm:cxn modelId="{84F70F93-C410-4635-A5C2-5DB40104EC28}" type="presParOf" srcId="{C891C088-39F8-4EFB-A383-18C1ABE9240C}" destId="{8F12F3E6-3481-4F3C-98C6-4F132338A21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ED08BE-C5D2-4436-A4F9-3C10802681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D0C505-7E3C-4F13-B285-55A13668CACA}">
      <dgm:prSet/>
      <dgm:spPr>
        <a:solidFill>
          <a:schemeClr val="accent3">
            <a:lumMod val="75000"/>
          </a:schemeClr>
        </a:solidFill>
      </dgm:spPr>
      <dgm:t>
        <a:bodyPr/>
        <a:lstStyle/>
        <a:p>
          <a:r>
            <a:rPr lang="en-US"/>
            <a:t>The proposed categorical exclusion is based on:</a:t>
          </a:r>
        </a:p>
      </dgm:t>
    </dgm:pt>
    <dgm:pt modelId="{9C4B6C2D-6380-4744-A8E5-514589C0B977}" type="parTrans" cxnId="{49CC166C-E32C-4973-92F9-86DD3D40254C}">
      <dgm:prSet/>
      <dgm:spPr/>
      <dgm:t>
        <a:bodyPr/>
        <a:lstStyle/>
        <a:p>
          <a:endParaRPr lang="en-US"/>
        </a:p>
      </dgm:t>
    </dgm:pt>
    <dgm:pt modelId="{D70990E5-A241-4B77-BC9E-E448FC59F114}" type="sibTrans" cxnId="{49CC166C-E32C-4973-92F9-86DD3D40254C}">
      <dgm:prSet/>
      <dgm:spPr/>
      <dgm:t>
        <a:bodyPr/>
        <a:lstStyle/>
        <a:p>
          <a:endParaRPr lang="en-US"/>
        </a:p>
      </dgm:t>
    </dgm:pt>
    <dgm:pt modelId="{F461A193-8327-40FA-94CE-3C2C65CAB6E3}">
      <dgm:prSet/>
      <dgm:spPr/>
      <dgm:t>
        <a:bodyPr/>
        <a:lstStyle/>
        <a:p>
          <a:r>
            <a:rPr lang="en-US"/>
            <a:t>Previous environmental assessments with lack of significance.</a:t>
          </a:r>
        </a:p>
      </dgm:t>
    </dgm:pt>
    <dgm:pt modelId="{A130D512-FF8A-4EA5-BFED-4A893C48C073}" type="parTrans" cxnId="{A0DA984F-D19B-4D15-B754-45B1563920D3}">
      <dgm:prSet/>
      <dgm:spPr/>
      <dgm:t>
        <a:bodyPr/>
        <a:lstStyle/>
        <a:p>
          <a:endParaRPr lang="en-US"/>
        </a:p>
      </dgm:t>
    </dgm:pt>
    <dgm:pt modelId="{B02BA269-08D7-475A-8BAC-B8CF68527DE3}" type="sibTrans" cxnId="{A0DA984F-D19B-4D15-B754-45B1563920D3}">
      <dgm:prSet/>
      <dgm:spPr/>
      <dgm:t>
        <a:bodyPr/>
        <a:lstStyle/>
        <a:p>
          <a:endParaRPr lang="en-US"/>
        </a:p>
      </dgm:t>
    </dgm:pt>
    <dgm:pt modelId="{17ACFEFD-11CE-444D-A5E9-933254FF0178}">
      <dgm:prSet/>
      <dgm:spPr/>
      <dgm:t>
        <a:bodyPr/>
        <a:lstStyle/>
        <a:p>
          <a:r>
            <a:rPr lang="en-US"/>
            <a:t>Categorical exclusions used by other agencies.</a:t>
          </a:r>
        </a:p>
      </dgm:t>
    </dgm:pt>
    <dgm:pt modelId="{D5184636-776A-4FAB-BA00-2D47E98A6815}" type="parTrans" cxnId="{3EEEA564-B558-4AFE-90B6-6F6430BEEC75}">
      <dgm:prSet/>
      <dgm:spPr/>
      <dgm:t>
        <a:bodyPr/>
        <a:lstStyle/>
        <a:p>
          <a:endParaRPr lang="en-US"/>
        </a:p>
      </dgm:t>
    </dgm:pt>
    <dgm:pt modelId="{F9E9323F-50C3-41DD-9EDD-65D98D3F9EA0}" type="sibTrans" cxnId="{3EEEA564-B558-4AFE-90B6-6F6430BEEC75}">
      <dgm:prSet/>
      <dgm:spPr/>
      <dgm:t>
        <a:bodyPr/>
        <a:lstStyle/>
        <a:p>
          <a:endParaRPr lang="en-US"/>
        </a:p>
      </dgm:t>
    </dgm:pt>
    <dgm:pt modelId="{2BA13927-E0F2-43F8-BF69-8134A1348606}">
      <dgm:prSet/>
      <dgm:spPr/>
      <dgm:t>
        <a:bodyPr/>
        <a:lstStyle/>
        <a:p>
          <a:r>
            <a:rPr lang="en-US"/>
            <a:t>Support for the proposed category in peer reviewed literature.</a:t>
          </a:r>
        </a:p>
      </dgm:t>
    </dgm:pt>
    <dgm:pt modelId="{00320AE0-34D7-4B18-99AB-42E858F8671F}" type="parTrans" cxnId="{4D00641A-83F8-4206-A0BA-84C93139AA5B}">
      <dgm:prSet/>
      <dgm:spPr/>
      <dgm:t>
        <a:bodyPr/>
        <a:lstStyle/>
        <a:p>
          <a:endParaRPr lang="en-US"/>
        </a:p>
      </dgm:t>
    </dgm:pt>
    <dgm:pt modelId="{03EE10B1-4285-4799-B8E3-B458661E3D17}" type="sibTrans" cxnId="{4D00641A-83F8-4206-A0BA-84C93139AA5B}">
      <dgm:prSet/>
      <dgm:spPr/>
      <dgm:t>
        <a:bodyPr/>
        <a:lstStyle/>
        <a:p>
          <a:endParaRPr lang="en-US"/>
        </a:p>
      </dgm:t>
    </dgm:pt>
    <dgm:pt modelId="{4327A28C-84C1-4AE0-A2E7-8804B7D14CA4}" type="pres">
      <dgm:prSet presAssocID="{C3ED08BE-C5D2-4436-A4F9-3C1080268118}" presName="linear" presStyleCnt="0">
        <dgm:presLayoutVars>
          <dgm:animLvl val="lvl"/>
          <dgm:resizeHandles val="exact"/>
        </dgm:presLayoutVars>
      </dgm:prSet>
      <dgm:spPr/>
    </dgm:pt>
    <dgm:pt modelId="{8D19F50F-809A-4445-BB07-296B39DE6F30}" type="pres">
      <dgm:prSet presAssocID="{71D0C505-7E3C-4F13-B285-55A13668CACA}" presName="parentText" presStyleLbl="node1" presStyleIdx="0" presStyleCnt="4">
        <dgm:presLayoutVars>
          <dgm:chMax val="0"/>
          <dgm:bulletEnabled val="1"/>
        </dgm:presLayoutVars>
      </dgm:prSet>
      <dgm:spPr/>
    </dgm:pt>
    <dgm:pt modelId="{ACE0B0F1-E76B-44BF-8719-A034EC488B19}" type="pres">
      <dgm:prSet presAssocID="{D70990E5-A241-4B77-BC9E-E448FC59F114}" presName="spacer" presStyleCnt="0"/>
      <dgm:spPr/>
    </dgm:pt>
    <dgm:pt modelId="{CE4CA0C9-DA79-41E4-A339-3E21CAC157E9}" type="pres">
      <dgm:prSet presAssocID="{F461A193-8327-40FA-94CE-3C2C65CAB6E3}" presName="parentText" presStyleLbl="node1" presStyleIdx="1" presStyleCnt="4">
        <dgm:presLayoutVars>
          <dgm:chMax val="0"/>
          <dgm:bulletEnabled val="1"/>
        </dgm:presLayoutVars>
      </dgm:prSet>
      <dgm:spPr/>
    </dgm:pt>
    <dgm:pt modelId="{7EA2571B-72B6-4CF6-A855-570751912D6E}" type="pres">
      <dgm:prSet presAssocID="{B02BA269-08D7-475A-8BAC-B8CF68527DE3}" presName="spacer" presStyleCnt="0"/>
      <dgm:spPr/>
    </dgm:pt>
    <dgm:pt modelId="{0038E0A1-0180-4FDC-BBCC-21E5C8F8D82C}" type="pres">
      <dgm:prSet presAssocID="{17ACFEFD-11CE-444D-A5E9-933254FF0178}" presName="parentText" presStyleLbl="node1" presStyleIdx="2" presStyleCnt="4">
        <dgm:presLayoutVars>
          <dgm:chMax val="0"/>
          <dgm:bulletEnabled val="1"/>
        </dgm:presLayoutVars>
      </dgm:prSet>
      <dgm:spPr/>
    </dgm:pt>
    <dgm:pt modelId="{3F12E2A7-D5E0-48F1-9548-318055AC0F93}" type="pres">
      <dgm:prSet presAssocID="{F9E9323F-50C3-41DD-9EDD-65D98D3F9EA0}" presName="spacer" presStyleCnt="0"/>
      <dgm:spPr/>
    </dgm:pt>
    <dgm:pt modelId="{A7CFC89E-EB03-4E4B-B529-211EA0626534}" type="pres">
      <dgm:prSet presAssocID="{2BA13927-E0F2-43F8-BF69-8134A1348606}" presName="parentText" presStyleLbl="node1" presStyleIdx="3" presStyleCnt="4">
        <dgm:presLayoutVars>
          <dgm:chMax val="0"/>
          <dgm:bulletEnabled val="1"/>
        </dgm:presLayoutVars>
      </dgm:prSet>
      <dgm:spPr/>
    </dgm:pt>
  </dgm:ptLst>
  <dgm:cxnLst>
    <dgm:cxn modelId="{E545F900-3DDA-4EB1-B3DC-00FFF3051545}" type="presOf" srcId="{2BA13927-E0F2-43F8-BF69-8134A1348606}" destId="{A7CFC89E-EB03-4E4B-B529-211EA0626534}" srcOrd="0" destOrd="0" presId="urn:microsoft.com/office/officeart/2005/8/layout/vList2"/>
    <dgm:cxn modelId="{4D00641A-83F8-4206-A0BA-84C93139AA5B}" srcId="{C3ED08BE-C5D2-4436-A4F9-3C1080268118}" destId="{2BA13927-E0F2-43F8-BF69-8134A1348606}" srcOrd="3" destOrd="0" parTransId="{00320AE0-34D7-4B18-99AB-42E858F8671F}" sibTransId="{03EE10B1-4285-4799-B8E3-B458661E3D17}"/>
    <dgm:cxn modelId="{3EEEA564-B558-4AFE-90B6-6F6430BEEC75}" srcId="{C3ED08BE-C5D2-4436-A4F9-3C1080268118}" destId="{17ACFEFD-11CE-444D-A5E9-933254FF0178}" srcOrd="2" destOrd="0" parTransId="{D5184636-776A-4FAB-BA00-2D47E98A6815}" sibTransId="{F9E9323F-50C3-41DD-9EDD-65D98D3F9EA0}"/>
    <dgm:cxn modelId="{CAB3CC64-B5A1-49DF-998D-E4C9546E4459}" type="presOf" srcId="{17ACFEFD-11CE-444D-A5E9-933254FF0178}" destId="{0038E0A1-0180-4FDC-BBCC-21E5C8F8D82C}" srcOrd="0" destOrd="0" presId="urn:microsoft.com/office/officeart/2005/8/layout/vList2"/>
    <dgm:cxn modelId="{49CC166C-E32C-4973-92F9-86DD3D40254C}" srcId="{C3ED08BE-C5D2-4436-A4F9-3C1080268118}" destId="{71D0C505-7E3C-4F13-B285-55A13668CACA}" srcOrd="0" destOrd="0" parTransId="{9C4B6C2D-6380-4744-A8E5-514589C0B977}" sibTransId="{D70990E5-A241-4B77-BC9E-E448FC59F114}"/>
    <dgm:cxn modelId="{A0DA984F-D19B-4D15-B754-45B1563920D3}" srcId="{C3ED08BE-C5D2-4436-A4F9-3C1080268118}" destId="{F461A193-8327-40FA-94CE-3C2C65CAB6E3}" srcOrd="1" destOrd="0" parTransId="{A130D512-FF8A-4EA5-BFED-4A893C48C073}" sibTransId="{B02BA269-08D7-475A-8BAC-B8CF68527DE3}"/>
    <dgm:cxn modelId="{EB448580-933E-40E6-A99C-519CEB5DDAE2}" type="presOf" srcId="{F461A193-8327-40FA-94CE-3C2C65CAB6E3}" destId="{CE4CA0C9-DA79-41E4-A339-3E21CAC157E9}" srcOrd="0" destOrd="0" presId="urn:microsoft.com/office/officeart/2005/8/layout/vList2"/>
    <dgm:cxn modelId="{F2C58494-5E5C-40C4-AE17-38EF6F6C898C}" type="presOf" srcId="{C3ED08BE-C5D2-4436-A4F9-3C1080268118}" destId="{4327A28C-84C1-4AE0-A2E7-8804B7D14CA4}" srcOrd="0" destOrd="0" presId="urn:microsoft.com/office/officeart/2005/8/layout/vList2"/>
    <dgm:cxn modelId="{A174B8EA-3155-43ED-8ED3-827B978F26E4}" type="presOf" srcId="{71D0C505-7E3C-4F13-B285-55A13668CACA}" destId="{8D19F50F-809A-4445-BB07-296B39DE6F30}" srcOrd="0" destOrd="0" presId="urn:microsoft.com/office/officeart/2005/8/layout/vList2"/>
    <dgm:cxn modelId="{56B24335-FB1A-463B-A9AA-ACC614133102}" type="presParOf" srcId="{4327A28C-84C1-4AE0-A2E7-8804B7D14CA4}" destId="{8D19F50F-809A-4445-BB07-296B39DE6F30}" srcOrd="0" destOrd="0" presId="urn:microsoft.com/office/officeart/2005/8/layout/vList2"/>
    <dgm:cxn modelId="{6683B0F4-1843-4A06-9826-2F5E10E85E9F}" type="presParOf" srcId="{4327A28C-84C1-4AE0-A2E7-8804B7D14CA4}" destId="{ACE0B0F1-E76B-44BF-8719-A034EC488B19}" srcOrd="1" destOrd="0" presId="urn:microsoft.com/office/officeart/2005/8/layout/vList2"/>
    <dgm:cxn modelId="{9E35220C-603C-45E1-9879-B8B1AEACE5B0}" type="presParOf" srcId="{4327A28C-84C1-4AE0-A2E7-8804B7D14CA4}" destId="{CE4CA0C9-DA79-41E4-A339-3E21CAC157E9}" srcOrd="2" destOrd="0" presId="urn:microsoft.com/office/officeart/2005/8/layout/vList2"/>
    <dgm:cxn modelId="{231F7492-E8E0-4300-B165-8FA017E4F948}" type="presParOf" srcId="{4327A28C-84C1-4AE0-A2E7-8804B7D14CA4}" destId="{7EA2571B-72B6-4CF6-A855-570751912D6E}" srcOrd="3" destOrd="0" presId="urn:microsoft.com/office/officeart/2005/8/layout/vList2"/>
    <dgm:cxn modelId="{4B775877-375D-404D-83AB-5E0DB321E0FD}" type="presParOf" srcId="{4327A28C-84C1-4AE0-A2E7-8804B7D14CA4}" destId="{0038E0A1-0180-4FDC-BBCC-21E5C8F8D82C}" srcOrd="4" destOrd="0" presId="urn:microsoft.com/office/officeart/2005/8/layout/vList2"/>
    <dgm:cxn modelId="{90991478-9EAF-4D20-A268-78AAE47A2E28}" type="presParOf" srcId="{4327A28C-84C1-4AE0-A2E7-8804B7D14CA4}" destId="{3F12E2A7-D5E0-48F1-9548-318055AC0F93}" srcOrd="5" destOrd="0" presId="urn:microsoft.com/office/officeart/2005/8/layout/vList2"/>
    <dgm:cxn modelId="{010810E2-F25D-4F74-AFF6-4343FEA1CA87}" type="presParOf" srcId="{4327A28C-84C1-4AE0-A2E7-8804B7D14CA4}" destId="{A7CFC89E-EB03-4E4B-B529-211EA062653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FC1A8C-F5DA-4605-9EE1-6D5436E6308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2346813-CB54-43FC-A8AE-9C2C36E0881A}">
      <dgm:prSet/>
      <dgm:spPr/>
      <dgm:t>
        <a:bodyPr/>
        <a:lstStyle/>
        <a:p>
          <a:pPr>
            <a:lnSpc>
              <a:spcPct val="100000"/>
            </a:lnSpc>
          </a:pPr>
          <a:r>
            <a:rPr lang="en-US"/>
            <a:t>To give field offices a new NEPA tool to carry out aquatic restoration work.</a:t>
          </a:r>
        </a:p>
      </dgm:t>
    </dgm:pt>
    <dgm:pt modelId="{94F0A3AB-78D8-4B3D-A0F3-F0BC6C7A129F}" type="parTrans" cxnId="{A1B80000-38B4-4667-AE23-35D1E93A4EDD}">
      <dgm:prSet/>
      <dgm:spPr/>
      <dgm:t>
        <a:bodyPr/>
        <a:lstStyle/>
        <a:p>
          <a:endParaRPr lang="en-US"/>
        </a:p>
      </dgm:t>
    </dgm:pt>
    <dgm:pt modelId="{29B902D5-39D1-4883-9363-5CE09399BEB0}" type="sibTrans" cxnId="{A1B80000-38B4-4667-AE23-35D1E93A4EDD}">
      <dgm:prSet/>
      <dgm:spPr/>
      <dgm:t>
        <a:bodyPr/>
        <a:lstStyle/>
        <a:p>
          <a:endParaRPr lang="en-US"/>
        </a:p>
      </dgm:t>
    </dgm:pt>
    <dgm:pt modelId="{44A6EAF9-0241-40B2-93B8-A2D7F8D95938}">
      <dgm:prSet/>
      <dgm:spPr/>
      <dgm:t>
        <a:bodyPr/>
        <a:lstStyle/>
        <a:p>
          <a:pPr>
            <a:lnSpc>
              <a:spcPct val="100000"/>
            </a:lnSpc>
          </a:pPr>
          <a:r>
            <a:rPr lang="en-US"/>
            <a:t>To improve the implementation rate of restoration work.</a:t>
          </a:r>
        </a:p>
      </dgm:t>
    </dgm:pt>
    <dgm:pt modelId="{9D2D411B-1230-4A1C-BD81-7BD404A710F5}" type="parTrans" cxnId="{EF9366BD-3AEC-40F8-A537-ED870C2AD9E2}">
      <dgm:prSet/>
      <dgm:spPr/>
      <dgm:t>
        <a:bodyPr/>
        <a:lstStyle/>
        <a:p>
          <a:endParaRPr lang="en-US"/>
        </a:p>
      </dgm:t>
    </dgm:pt>
    <dgm:pt modelId="{12332EAC-CAC8-4E64-9BFC-FAD7AB449A20}" type="sibTrans" cxnId="{EF9366BD-3AEC-40F8-A537-ED870C2AD9E2}">
      <dgm:prSet/>
      <dgm:spPr/>
      <dgm:t>
        <a:bodyPr/>
        <a:lstStyle/>
        <a:p>
          <a:endParaRPr lang="en-US"/>
        </a:p>
      </dgm:t>
    </dgm:pt>
    <dgm:pt modelId="{A64C268D-58C8-4C2B-A43B-78FC1B22E5E3}">
      <dgm:prSet/>
      <dgm:spPr/>
      <dgm:t>
        <a:bodyPr/>
        <a:lstStyle/>
        <a:p>
          <a:pPr>
            <a:lnSpc>
              <a:spcPct val="100000"/>
            </a:lnSpc>
          </a:pPr>
          <a:r>
            <a:rPr lang="en-US"/>
            <a:t>BLM Field Offices currently lack this tool (categorical exclusion) unlike many other agencies.</a:t>
          </a:r>
        </a:p>
      </dgm:t>
    </dgm:pt>
    <dgm:pt modelId="{BB1748BF-D6E7-4B5F-BF89-CA1977EBBC2A}" type="parTrans" cxnId="{6E6C588A-B6A9-4390-999D-15D889BCCB15}">
      <dgm:prSet/>
      <dgm:spPr/>
      <dgm:t>
        <a:bodyPr/>
        <a:lstStyle/>
        <a:p>
          <a:endParaRPr lang="en-US"/>
        </a:p>
      </dgm:t>
    </dgm:pt>
    <dgm:pt modelId="{75E3EDB0-3F09-49F8-8757-98758FB41B04}" type="sibTrans" cxnId="{6E6C588A-B6A9-4390-999D-15D889BCCB15}">
      <dgm:prSet/>
      <dgm:spPr/>
      <dgm:t>
        <a:bodyPr/>
        <a:lstStyle/>
        <a:p>
          <a:endParaRPr lang="en-US"/>
        </a:p>
      </dgm:t>
    </dgm:pt>
    <dgm:pt modelId="{E50EB9B3-D173-4C31-8A0A-A59AB5C055D4}" type="pres">
      <dgm:prSet presAssocID="{1FFC1A8C-F5DA-4605-9EE1-6D5436E6308D}" presName="root" presStyleCnt="0">
        <dgm:presLayoutVars>
          <dgm:dir/>
          <dgm:resizeHandles val="exact"/>
        </dgm:presLayoutVars>
      </dgm:prSet>
      <dgm:spPr/>
    </dgm:pt>
    <dgm:pt modelId="{7A6F5ABF-286B-4B2D-A9CF-8C2A8D4FCB29}" type="pres">
      <dgm:prSet presAssocID="{02346813-CB54-43FC-A8AE-9C2C36E0881A}" presName="compNode" presStyleCnt="0"/>
      <dgm:spPr/>
    </dgm:pt>
    <dgm:pt modelId="{356F45B4-5149-41AB-BCAF-7B492682117D}" type="pres">
      <dgm:prSet presAssocID="{02346813-CB54-43FC-A8AE-9C2C36E0881A}" presName="bgRect" presStyleLbl="bgShp" presStyleIdx="0" presStyleCnt="3"/>
      <dgm:spPr/>
    </dgm:pt>
    <dgm:pt modelId="{941BE49D-9544-49BC-B840-3F3419F13A44}" type="pres">
      <dgm:prSet presAssocID="{02346813-CB54-43FC-A8AE-9C2C36E088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xcavator"/>
        </a:ext>
      </dgm:extLst>
    </dgm:pt>
    <dgm:pt modelId="{4A1F4841-95CB-4676-A90E-264FF12BF2B7}" type="pres">
      <dgm:prSet presAssocID="{02346813-CB54-43FC-A8AE-9C2C36E0881A}" presName="spaceRect" presStyleCnt="0"/>
      <dgm:spPr/>
    </dgm:pt>
    <dgm:pt modelId="{4B43B88B-4D2D-43ED-925C-E9A95F7BE857}" type="pres">
      <dgm:prSet presAssocID="{02346813-CB54-43FC-A8AE-9C2C36E0881A}" presName="parTx" presStyleLbl="revTx" presStyleIdx="0" presStyleCnt="3">
        <dgm:presLayoutVars>
          <dgm:chMax val="0"/>
          <dgm:chPref val="0"/>
        </dgm:presLayoutVars>
      </dgm:prSet>
      <dgm:spPr/>
    </dgm:pt>
    <dgm:pt modelId="{55F75048-C953-4C82-BCFF-FAAC7B14C3A0}" type="pres">
      <dgm:prSet presAssocID="{29B902D5-39D1-4883-9363-5CE09399BEB0}" presName="sibTrans" presStyleCnt="0"/>
      <dgm:spPr/>
    </dgm:pt>
    <dgm:pt modelId="{EA4B7D18-A0A2-418E-9D5B-20F2D4371339}" type="pres">
      <dgm:prSet presAssocID="{44A6EAF9-0241-40B2-93B8-A2D7F8D95938}" presName="compNode" presStyleCnt="0"/>
      <dgm:spPr/>
    </dgm:pt>
    <dgm:pt modelId="{EB344AA7-1316-405A-8796-7D2BD9D96BA8}" type="pres">
      <dgm:prSet presAssocID="{44A6EAF9-0241-40B2-93B8-A2D7F8D95938}" presName="bgRect" presStyleLbl="bgShp" presStyleIdx="1" presStyleCnt="3"/>
      <dgm:spPr/>
    </dgm:pt>
    <dgm:pt modelId="{A45D110D-D1E8-4A37-8A2D-237E21E48D2A}" type="pres">
      <dgm:prSet presAssocID="{44A6EAF9-0241-40B2-93B8-A2D7F8D9593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FA247960-47D7-4BBC-A4FF-1FA30FA78E4B}" type="pres">
      <dgm:prSet presAssocID="{44A6EAF9-0241-40B2-93B8-A2D7F8D95938}" presName="spaceRect" presStyleCnt="0"/>
      <dgm:spPr/>
    </dgm:pt>
    <dgm:pt modelId="{2064582A-008C-4890-8EA9-5A0FF28D76B6}" type="pres">
      <dgm:prSet presAssocID="{44A6EAF9-0241-40B2-93B8-A2D7F8D95938}" presName="parTx" presStyleLbl="revTx" presStyleIdx="1" presStyleCnt="3">
        <dgm:presLayoutVars>
          <dgm:chMax val="0"/>
          <dgm:chPref val="0"/>
        </dgm:presLayoutVars>
      </dgm:prSet>
      <dgm:spPr/>
    </dgm:pt>
    <dgm:pt modelId="{FDA93872-69C5-433B-B5DA-B2A954B9D3F2}" type="pres">
      <dgm:prSet presAssocID="{12332EAC-CAC8-4E64-9BFC-FAD7AB449A20}" presName="sibTrans" presStyleCnt="0"/>
      <dgm:spPr/>
    </dgm:pt>
    <dgm:pt modelId="{98C50E1E-D142-4076-89E5-91FC77781743}" type="pres">
      <dgm:prSet presAssocID="{A64C268D-58C8-4C2B-A43B-78FC1B22E5E3}" presName="compNode" presStyleCnt="0"/>
      <dgm:spPr/>
    </dgm:pt>
    <dgm:pt modelId="{F8113F6D-B81C-4A7C-A345-4B97CD42DDA3}" type="pres">
      <dgm:prSet presAssocID="{A64C268D-58C8-4C2B-A43B-78FC1B22E5E3}" presName="bgRect" presStyleLbl="bgShp" presStyleIdx="2" presStyleCnt="3"/>
      <dgm:spPr/>
    </dgm:pt>
    <dgm:pt modelId="{4053E62F-B642-4009-BDF7-67EA4A5C9F78}" type="pres">
      <dgm:prSet presAssocID="{A64C268D-58C8-4C2B-A43B-78FC1B22E5E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70789B81-7AF9-42DE-9F98-CBE4E489B126}" type="pres">
      <dgm:prSet presAssocID="{A64C268D-58C8-4C2B-A43B-78FC1B22E5E3}" presName="spaceRect" presStyleCnt="0"/>
      <dgm:spPr/>
    </dgm:pt>
    <dgm:pt modelId="{80863ECF-C95B-4F4A-93FF-A19178FF18D3}" type="pres">
      <dgm:prSet presAssocID="{A64C268D-58C8-4C2B-A43B-78FC1B22E5E3}" presName="parTx" presStyleLbl="revTx" presStyleIdx="2" presStyleCnt="3">
        <dgm:presLayoutVars>
          <dgm:chMax val="0"/>
          <dgm:chPref val="0"/>
        </dgm:presLayoutVars>
      </dgm:prSet>
      <dgm:spPr/>
    </dgm:pt>
  </dgm:ptLst>
  <dgm:cxnLst>
    <dgm:cxn modelId="{A1B80000-38B4-4667-AE23-35D1E93A4EDD}" srcId="{1FFC1A8C-F5DA-4605-9EE1-6D5436E6308D}" destId="{02346813-CB54-43FC-A8AE-9C2C36E0881A}" srcOrd="0" destOrd="0" parTransId="{94F0A3AB-78D8-4B3D-A0F3-F0BC6C7A129F}" sibTransId="{29B902D5-39D1-4883-9363-5CE09399BEB0}"/>
    <dgm:cxn modelId="{D18BBB36-5400-4ADB-9F98-92A9DE6998BD}" type="presOf" srcId="{02346813-CB54-43FC-A8AE-9C2C36E0881A}" destId="{4B43B88B-4D2D-43ED-925C-E9A95F7BE857}" srcOrd="0" destOrd="0" presId="urn:microsoft.com/office/officeart/2018/2/layout/IconVerticalSolidList"/>
    <dgm:cxn modelId="{9E5AD95D-DCFD-409C-BA2C-9FBFE6D866C7}" type="presOf" srcId="{A64C268D-58C8-4C2B-A43B-78FC1B22E5E3}" destId="{80863ECF-C95B-4F4A-93FF-A19178FF18D3}" srcOrd="0" destOrd="0" presId="urn:microsoft.com/office/officeart/2018/2/layout/IconVerticalSolidList"/>
    <dgm:cxn modelId="{ED961E71-E9B0-4F11-9D1C-C173ED273058}" type="presOf" srcId="{44A6EAF9-0241-40B2-93B8-A2D7F8D95938}" destId="{2064582A-008C-4890-8EA9-5A0FF28D76B6}" srcOrd="0" destOrd="0" presId="urn:microsoft.com/office/officeart/2018/2/layout/IconVerticalSolidList"/>
    <dgm:cxn modelId="{6E6C588A-B6A9-4390-999D-15D889BCCB15}" srcId="{1FFC1A8C-F5DA-4605-9EE1-6D5436E6308D}" destId="{A64C268D-58C8-4C2B-A43B-78FC1B22E5E3}" srcOrd="2" destOrd="0" parTransId="{BB1748BF-D6E7-4B5F-BF89-CA1977EBBC2A}" sibTransId="{75E3EDB0-3F09-49F8-8757-98758FB41B04}"/>
    <dgm:cxn modelId="{EF9366BD-3AEC-40F8-A537-ED870C2AD9E2}" srcId="{1FFC1A8C-F5DA-4605-9EE1-6D5436E6308D}" destId="{44A6EAF9-0241-40B2-93B8-A2D7F8D95938}" srcOrd="1" destOrd="0" parTransId="{9D2D411B-1230-4A1C-BD81-7BD404A710F5}" sibTransId="{12332EAC-CAC8-4E64-9BFC-FAD7AB449A20}"/>
    <dgm:cxn modelId="{215BE1DA-CF54-4864-83DF-646E8E6C4F2E}" type="presOf" srcId="{1FFC1A8C-F5DA-4605-9EE1-6D5436E6308D}" destId="{E50EB9B3-D173-4C31-8A0A-A59AB5C055D4}" srcOrd="0" destOrd="0" presId="urn:microsoft.com/office/officeart/2018/2/layout/IconVerticalSolidList"/>
    <dgm:cxn modelId="{4AD4734F-150A-4F4B-8994-D26F073A2D74}" type="presParOf" srcId="{E50EB9B3-D173-4C31-8A0A-A59AB5C055D4}" destId="{7A6F5ABF-286B-4B2D-A9CF-8C2A8D4FCB29}" srcOrd="0" destOrd="0" presId="urn:microsoft.com/office/officeart/2018/2/layout/IconVerticalSolidList"/>
    <dgm:cxn modelId="{8BDC6D56-13FD-4538-B88E-469A45C50AC2}" type="presParOf" srcId="{7A6F5ABF-286B-4B2D-A9CF-8C2A8D4FCB29}" destId="{356F45B4-5149-41AB-BCAF-7B492682117D}" srcOrd="0" destOrd="0" presId="urn:microsoft.com/office/officeart/2018/2/layout/IconVerticalSolidList"/>
    <dgm:cxn modelId="{6DEEFC73-C27D-418B-90A8-42CACEF94333}" type="presParOf" srcId="{7A6F5ABF-286B-4B2D-A9CF-8C2A8D4FCB29}" destId="{941BE49D-9544-49BC-B840-3F3419F13A44}" srcOrd="1" destOrd="0" presId="urn:microsoft.com/office/officeart/2018/2/layout/IconVerticalSolidList"/>
    <dgm:cxn modelId="{6AF16701-7064-495D-B0FA-1BDB56EF462D}" type="presParOf" srcId="{7A6F5ABF-286B-4B2D-A9CF-8C2A8D4FCB29}" destId="{4A1F4841-95CB-4676-A90E-264FF12BF2B7}" srcOrd="2" destOrd="0" presId="urn:microsoft.com/office/officeart/2018/2/layout/IconVerticalSolidList"/>
    <dgm:cxn modelId="{722FF5A3-CA35-411E-9DDC-A583B6930020}" type="presParOf" srcId="{7A6F5ABF-286B-4B2D-A9CF-8C2A8D4FCB29}" destId="{4B43B88B-4D2D-43ED-925C-E9A95F7BE857}" srcOrd="3" destOrd="0" presId="urn:microsoft.com/office/officeart/2018/2/layout/IconVerticalSolidList"/>
    <dgm:cxn modelId="{97B258AF-CF36-4782-BF81-C8775EBF7CBA}" type="presParOf" srcId="{E50EB9B3-D173-4C31-8A0A-A59AB5C055D4}" destId="{55F75048-C953-4C82-BCFF-FAAC7B14C3A0}" srcOrd="1" destOrd="0" presId="urn:microsoft.com/office/officeart/2018/2/layout/IconVerticalSolidList"/>
    <dgm:cxn modelId="{F3DAFF1D-7FB6-4F19-A8AA-F67BD8793E95}" type="presParOf" srcId="{E50EB9B3-D173-4C31-8A0A-A59AB5C055D4}" destId="{EA4B7D18-A0A2-418E-9D5B-20F2D4371339}" srcOrd="2" destOrd="0" presId="urn:microsoft.com/office/officeart/2018/2/layout/IconVerticalSolidList"/>
    <dgm:cxn modelId="{E0437404-D564-4EF6-AD4C-19C354E74A86}" type="presParOf" srcId="{EA4B7D18-A0A2-418E-9D5B-20F2D4371339}" destId="{EB344AA7-1316-405A-8796-7D2BD9D96BA8}" srcOrd="0" destOrd="0" presId="urn:microsoft.com/office/officeart/2018/2/layout/IconVerticalSolidList"/>
    <dgm:cxn modelId="{9972D9B6-6527-4FDE-9D1F-4CFA14380215}" type="presParOf" srcId="{EA4B7D18-A0A2-418E-9D5B-20F2D4371339}" destId="{A45D110D-D1E8-4A37-8A2D-237E21E48D2A}" srcOrd="1" destOrd="0" presId="urn:microsoft.com/office/officeart/2018/2/layout/IconVerticalSolidList"/>
    <dgm:cxn modelId="{9F512ADB-7075-4DC1-BC73-85C9379FEC16}" type="presParOf" srcId="{EA4B7D18-A0A2-418E-9D5B-20F2D4371339}" destId="{FA247960-47D7-4BBC-A4FF-1FA30FA78E4B}" srcOrd="2" destOrd="0" presId="urn:microsoft.com/office/officeart/2018/2/layout/IconVerticalSolidList"/>
    <dgm:cxn modelId="{AE0A1DFF-1807-43FD-8543-E42C9676FAC2}" type="presParOf" srcId="{EA4B7D18-A0A2-418E-9D5B-20F2D4371339}" destId="{2064582A-008C-4890-8EA9-5A0FF28D76B6}" srcOrd="3" destOrd="0" presId="urn:microsoft.com/office/officeart/2018/2/layout/IconVerticalSolidList"/>
    <dgm:cxn modelId="{67879483-B7F4-42A9-95E4-E67EA825E433}" type="presParOf" srcId="{E50EB9B3-D173-4C31-8A0A-A59AB5C055D4}" destId="{FDA93872-69C5-433B-B5DA-B2A954B9D3F2}" srcOrd="3" destOrd="0" presId="urn:microsoft.com/office/officeart/2018/2/layout/IconVerticalSolidList"/>
    <dgm:cxn modelId="{05910A8C-600E-4828-B086-2EEA368BB9B9}" type="presParOf" srcId="{E50EB9B3-D173-4C31-8A0A-A59AB5C055D4}" destId="{98C50E1E-D142-4076-89E5-91FC77781743}" srcOrd="4" destOrd="0" presId="urn:microsoft.com/office/officeart/2018/2/layout/IconVerticalSolidList"/>
    <dgm:cxn modelId="{00FE45E6-70E0-4003-A8D9-1426E2E3DFD8}" type="presParOf" srcId="{98C50E1E-D142-4076-89E5-91FC77781743}" destId="{F8113F6D-B81C-4A7C-A345-4B97CD42DDA3}" srcOrd="0" destOrd="0" presId="urn:microsoft.com/office/officeart/2018/2/layout/IconVerticalSolidList"/>
    <dgm:cxn modelId="{CB7C1B51-346B-4C20-8FE0-EB3868F9DD51}" type="presParOf" srcId="{98C50E1E-D142-4076-89E5-91FC77781743}" destId="{4053E62F-B642-4009-BDF7-67EA4A5C9F78}" srcOrd="1" destOrd="0" presId="urn:microsoft.com/office/officeart/2018/2/layout/IconVerticalSolidList"/>
    <dgm:cxn modelId="{833B795F-3395-4D7C-92EB-8CF3FC837864}" type="presParOf" srcId="{98C50E1E-D142-4076-89E5-91FC77781743}" destId="{70789B81-7AF9-42DE-9F98-CBE4E489B126}" srcOrd="2" destOrd="0" presId="urn:microsoft.com/office/officeart/2018/2/layout/IconVerticalSolidList"/>
    <dgm:cxn modelId="{9A33C3F2-FC57-4B94-BB63-61BC3D9E9949}" type="presParOf" srcId="{98C50E1E-D142-4076-89E5-91FC77781743}" destId="{80863ECF-C95B-4F4A-93FF-A19178FF18D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14291-7695-4EC7-8B83-B7DC24946071}">
      <dsp:nvSpPr>
        <dsp:cNvPr id="0" name=""/>
        <dsp:cNvSpPr/>
      </dsp:nvSpPr>
      <dsp:spPr>
        <a:xfrm>
          <a:off x="0" y="250581"/>
          <a:ext cx="109728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An Environmental Assessment</a:t>
          </a:r>
        </a:p>
      </dsp:txBody>
      <dsp:txXfrm>
        <a:off x="59399" y="309980"/>
        <a:ext cx="10854002" cy="1098002"/>
      </dsp:txXfrm>
    </dsp:sp>
    <dsp:sp modelId="{14F3CA9D-9D9A-43A0-8020-74592954CB99}">
      <dsp:nvSpPr>
        <dsp:cNvPr id="0" name=""/>
        <dsp:cNvSpPr/>
      </dsp:nvSpPr>
      <dsp:spPr>
        <a:xfrm>
          <a:off x="0" y="1654581"/>
          <a:ext cx="109728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An Environmental Impact Statement</a:t>
          </a:r>
        </a:p>
      </dsp:txBody>
      <dsp:txXfrm>
        <a:off x="59399" y="1713980"/>
        <a:ext cx="10854002" cy="1098002"/>
      </dsp:txXfrm>
    </dsp:sp>
    <dsp:sp modelId="{8F12F3E6-3481-4F3C-98C6-4F132338A215}">
      <dsp:nvSpPr>
        <dsp:cNvPr id="0" name=""/>
        <dsp:cNvSpPr/>
      </dsp:nvSpPr>
      <dsp:spPr>
        <a:xfrm>
          <a:off x="0" y="3058581"/>
          <a:ext cx="10972800"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 Categorical Exclusion</a:t>
          </a:r>
        </a:p>
      </dsp:txBody>
      <dsp:txXfrm>
        <a:off x="59399" y="3117980"/>
        <a:ext cx="10854002"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9F50F-809A-4445-BB07-296B39DE6F30}">
      <dsp:nvSpPr>
        <dsp:cNvPr id="0" name=""/>
        <dsp:cNvSpPr/>
      </dsp:nvSpPr>
      <dsp:spPr>
        <a:xfrm>
          <a:off x="0" y="537411"/>
          <a:ext cx="10972800" cy="791505"/>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The proposed categorical exclusion is based on:</a:t>
          </a:r>
        </a:p>
      </dsp:txBody>
      <dsp:txXfrm>
        <a:off x="38638" y="576049"/>
        <a:ext cx="10895524" cy="714229"/>
      </dsp:txXfrm>
    </dsp:sp>
    <dsp:sp modelId="{CE4CA0C9-DA79-41E4-A339-3E21CAC157E9}">
      <dsp:nvSpPr>
        <dsp:cNvPr id="0" name=""/>
        <dsp:cNvSpPr/>
      </dsp:nvSpPr>
      <dsp:spPr>
        <a:xfrm>
          <a:off x="0" y="1423956"/>
          <a:ext cx="10972800"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Previous environmental assessments with lack of significance.</a:t>
          </a:r>
        </a:p>
      </dsp:txBody>
      <dsp:txXfrm>
        <a:off x="38638" y="1462594"/>
        <a:ext cx="10895524" cy="714229"/>
      </dsp:txXfrm>
    </dsp:sp>
    <dsp:sp modelId="{0038E0A1-0180-4FDC-BBCC-21E5C8F8D82C}">
      <dsp:nvSpPr>
        <dsp:cNvPr id="0" name=""/>
        <dsp:cNvSpPr/>
      </dsp:nvSpPr>
      <dsp:spPr>
        <a:xfrm>
          <a:off x="0" y="2310501"/>
          <a:ext cx="10972800"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Categorical exclusions used by other agencies.</a:t>
          </a:r>
        </a:p>
      </dsp:txBody>
      <dsp:txXfrm>
        <a:off x="38638" y="2349139"/>
        <a:ext cx="10895524" cy="714229"/>
      </dsp:txXfrm>
    </dsp:sp>
    <dsp:sp modelId="{A7CFC89E-EB03-4E4B-B529-211EA0626534}">
      <dsp:nvSpPr>
        <dsp:cNvPr id="0" name=""/>
        <dsp:cNvSpPr/>
      </dsp:nvSpPr>
      <dsp:spPr>
        <a:xfrm>
          <a:off x="0" y="3197046"/>
          <a:ext cx="10972800"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Support for the proposed category in peer reviewed literature.</a:t>
          </a:r>
        </a:p>
      </dsp:txBody>
      <dsp:txXfrm>
        <a:off x="38638" y="3235684"/>
        <a:ext cx="10895524" cy="714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F45B4-5149-41AB-BCAF-7B492682117D}">
      <dsp:nvSpPr>
        <dsp:cNvPr id="0" name=""/>
        <dsp:cNvSpPr/>
      </dsp:nvSpPr>
      <dsp:spPr>
        <a:xfrm>
          <a:off x="0" y="552"/>
          <a:ext cx="109728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1BE49D-9544-49BC-B840-3F3419F13A44}">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43B88B-4D2D-43ED-925C-E9A95F7BE857}">
      <dsp:nvSpPr>
        <dsp:cNvPr id="0" name=""/>
        <dsp:cNvSpPr/>
      </dsp:nvSpPr>
      <dsp:spPr>
        <a:xfrm>
          <a:off x="1493203" y="552"/>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To give field offices a new NEPA tool to carry out aquatic restoration work.</a:t>
          </a:r>
        </a:p>
      </dsp:txBody>
      <dsp:txXfrm>
        <a:off x="1493203" y="552"/>
        <a:ext cx="9479596" cy="1292816"/>
      </dsp:txXfrm>
    </dsp:sp>
    <dsp:sp modelId="{EB344AA7-1316-405A-8796-7D2BD9D96BA8}">
      <dsp:nvSpPr>
        <dsp:cNvPr id="0" name=""/>
        <dsp:cNvSpPr/>
      </dsp:nvSpPr>
      <dsp:spPr>
        <a:xfrm>
          <a:off x="0" y="1616573"/>
          <a:ext cx="109728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5D110D-D1E8-4A37-8A2D-237E21E48D2A}">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64582A-008C-4890-8EA9-5A0FF28D76B6}">
      <dsp:nvSpPr>
        <dsp:cNvPr id="0" name=""/>
        <dsp:cNvSpPr/>
      </dsp:nvSpPr>
      <dsp:spPr>
        <a:xfrm>
          <a:off x="1493203" y="161657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To improve the implementation rate of restoration work.</a:t>
          </a:r>
        </a:p>
      </dsp:txBody>
      <dsp:txXfrm>
        <a:off x="1493203" y="1616573"/>
        <a:ext cx="9479596" cy="1292816"/>
      </dsp:txXfrm>
    </dsp:sp>
    <dsp:sp modelId="{F8113F6D-B81C-4A7C-A345-4B97CD42DDA3}">
      <dsp:nvSpPr>
        <dsp:cNvPr id="0" name=""/>
        <dsp:cNvSpPr/>
      </dsp:nvSpPr>
      <dsp:spPr>
        <a:xfrm>
          <a:off x="0" y="3232593"/>
          <a:ext cx="109728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53E62F-B642-4009-BDF7-67EA4A5C9F78}">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863ECF-C95B-4F4A-93FF-A19178FF18D3}">
      <dsp:nvSpPr>
        <dsp:cNvPr id="0" name=""/>
        <dsp:cNvSpPr/>
      </dsp:nvSpPr>
      <dsp:spPr>
        <a:xfrm>
          <a:off x="1493203" y="323259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BLM Field Offices currently lack this tool (categorical exclusion) unlike many other agencies.</a:t>
          </a:r>
        </a:p>
      </dsp:txBody>
      <dsp:txXfrm>
        <a:off x="1493203" y="3232593"/>
        <a:ext cx="9479596" cy="12928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926B8A-FC5F-461E-9C98-2E62E116CF78}"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A70A9-2301-400E-BEBB-35C8836C9F2E}" type="slidenum">
              <a:rPr lang="en-US" smtClean="0"/>
              <a:t>‹#›</a:t>
            </a:fld>
            <a:endParaRPr lang="en-US"/>
          </a:p>
        </p:txBody>
      </p:sp>
    </p:spTree>
    <p:extLst>
      <p:ext uri="{BB962C8B-B14F-4D97-AF65-F5344CB8AC3E}">
        <p14:creationId xmlns:p14="http://schemas.microsoft.com/office/powerpoint/2010/main" val="3301604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Welcome to the presentation on the proposed Aquatic Restoration Categorical Exclusion and thank you for attending the webinar today. We have four panel members from BLM Headquarters Aquatic Resources Program presenting the webinar, which is expected to take about 20 minutes with about 10 to 15 minutes afterwards to answer any questions you may have.</a:t>
            </a:r>
          </a:p>
          <a:p>
            <a:pPr marL="0" marR="0">
              <a:lnSpc>
                <a:spcPct val="107000"/>
              </a:lnSpc>
              <a:spcBef>
                <a:spcPts val="0"/>
              </a:spcBef>
              <a:spcAft>
                <a:spcPts val="12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r>
              <a:rPr lang="en-US" sz="1800">
                <a:effectLst/>
                <a:latin typeface="Calibri" panose="020F0502020204030204" pitchFamily="34" charset="0"/>
                <a:ea typeface="Calibri" panose="020F0502020204030204" pitchFamily="34" charset="0"/>
                <a:cs typeface="Times New Roman" panose="02020603050405020304" pitchFamily="18" charset="0"/>
              </a:rPr>
              <a:t>My name is Sharmila Jepsen, I work for BLM headquarters Aquatic Resources Program as lead fisheries biologist. Paula, Melissa and Scott please introduce yourselves.</a:t>
            </a:r>
          </a:p>
          <a:p>
            <a:pPr marL="0" marR="0">
              <a:lnSpc>
                <a:spcPct val="107000"/>
              </a:lnSpc>
              <a:spcBef>
                <a:spcPts val="0"/>
              </a:spcBef>
              <a:spcAft>
                <a:spcPts val="12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AA70A9-2301-400E-BEBB-35C8836C9F2E}" type="slidenum">
              <a:rPr lang="en-US" smtClean="0"/>
              <a:t>1</a:t>
            </a:fld>
            <a:endParaRPr lang="en-US"/>
          </a:p>
        </p:txBody>
      </p:sp>
    </p:spTree>
    <p:extLst>
      <p:ext uri="{BB962C8B-B14F-4D97-AF65-F5344CB8AC3E}">
        <p14:creationId xmlns:p14="http://schemas.microsoft.com/office/powerpoint/2010/main" val="1138270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I’ll go over the activities in detail. Activity 1 includes permeable structures that are usually hand built with the aid of a motorized pole pounder.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consider these structures to be non-permanent and likely to be redistributed under high flow conditions to mimic natural conditions. These structures called BDAs or PALS are important restoration techniques for promoting processes to restore natural conditions.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274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Activity 1 also includes, small structures such as Zeedyk structures shown in the picture to the left which help stabilize head cuts in small prairie streams; they are commonly implemented on BLM lands. A Categorical Exclusion will help implement these actions quickly.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46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Activity 2 is the following:</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Read from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274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Activity 2 also proposes removing, replacing, or modifying gates and installing fish screens. The picture on the left is a newly replaced fish screen on the Wood River in Oregon, BLM worked with Western Native Trout Initiative on this. Fish are diverted back to the river instead of being driven into agricultural fields.</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Gates used in diversion structures are replaced regularly, they help maintain proper water levels to balance agricultural needs with the needs of aquatic species. These gates need fish screens to keep fish and other aquatic species from entering diversion canals and being forced into agricultural fields. Gates such as these need to be modified or replaced with gates that have fish screens, so that when these gates are open, fish and other aquatic species do not get swept into diversion canals.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868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Activity 2 includes removing, replacing or modifying culverts and includes decommissioning roads and unauthorized trails.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Culverts used at stream and road crossings have a life span of about 40 to 60 years.  They tend to structurally weaken and can become barriers to movement of aquatic species over time; aquatic species need access to a diversity of aquatic habitats, barriers such as these prevent that. When these types of infrastructure are not replaced, they continue to deteriorate, making the problem worse.</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Decommissioning roads and unauthorized trails helps reconnect streams with their networks. Poorly maintained roads and unauthorized trails can disconnect streams from their networks and can become an extension of the stream network.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Small segments of roads and unauthorized trails that impede floodplain connectivity are good candidates for decommissioning under this Categorical Exclusion.</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614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Activity 3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Read from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383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Here are some photos of fencing.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Riparian areas often need time to recover in order to maintain self sustaining processes.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Wildlife friendly fencing is ideal in areas where restoration has been completed and the protection of fragile resources is needed.</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Some areas may need a permanent fence whereas other areas may require temporary fencing.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465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Activity 4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Read from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712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Activity 4 proposes the removal of invasive non-native and/or invasive native aquatic and riparian plants using manual or mechanical methods.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Many riparian areas in BLM have problem species such as Russian Olives and Tamarisk.</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picture on the left shows tamarisk removal using chain saws.</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Elodea is an aquatic plant that can be problem in some parts of BLM and is usually manually or mechanically removed, the picture on the right shows manual removal.</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Only manual and mechanical methods for removal are being considered in this categorical exclusion.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7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Activity 4 also includes riparian planting and seeding with native species. Following the removal of invasive species, planting seedlings and seeding are important for the reestablishment of native species.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910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a:ea typeface="Calibri" panose="020F0502020204030204" pitchFamily="34" charset="0"/>
                <a:cs typeface="Calibri"/>
              </a:rPr>
              <a:t>I want to begin by talking a little about NEPA and highlighting the similarity between the mission of the BLM and the purpose </a:t>
            </a:r>
            <a:r>
              <a:rPr lang="en-US" sz="1800">
                <a:latin typeface="Calibri"/>
                <a:ea typeface="Calibri" panose="020F0502020204030204" pitchFamily="34" charset="0"/>
                <a:cs typeface="Calibri"/>
              </a:rPr>
              <a:t>of</a:t>
            </a:r>
            <a:r>
              <a:rPr lang="en-US" sz="1800">
                <a:effectLst/>
                <a:latin typeface="Calibri"/>
                <a:ea typeface="Calibri" panose="020F0502020204030204" pitchFamily="34" charset="0"/>
                <a:cs typeface="Calibri"/>
              </a:rPr>
              <a:t> NEPA. The mission of the BLM and the purpose of NEPA are considered compatible.</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a:ea typeface="Calibri" panose="020F0502020204030204" pitchFamily="34" charset="0"/>
                <a:cs typeface="Calibri"/>
              </a:rPr>
              <a:t>Read from the slide…</a:t>
            </a:r>
          </a:p>
        </p:txBody>
      </p:sp>
      <p:sp>
        <p:nvSpPr>
          <p:cNvPr id="4" name="Slide Number Placeholder 3"/>
          <p:cNvSpPr>
            <a:spLocks noGrp="1"/>
          </p:cNvSpPr>
          <p:nvPr>
            <p:ph type="sldNum" sz="quarter" idx="5"/>
          </p:nvPr>
        </p:nvSpPr>
        <p:spPr/>
        <p:txBody>
          <a:bodyPr/>
          <a:lstStyle/>
          <a:p>
            <a:fld id="{CBAA70A9-2301-400E-BEBB-35C8836C9F2E}" type="slidenum">
              <a:rPr lang="en-US" smtClean="0"/>
              <a:t>2</a:t>
            </a:fld>
            <a:endParaRPr lang="en-US"/>
          </a:p>
        </p:txBody>
      </p:sp>
    </p:spTree>
    <p:extLst>
      <p:ext uri="{BB962C8B-B14F-4D97-AF65-F5344CB8AC3E}">
        <p14:creationId xmlns:p14="http://schemas.microsoft.com/office/powerpoint/2010/main" val="3804009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The Center for Environmental Quality regulations provide the following guidance… when implementing any of the activities under the proposed categorical exclusion, an agency must consider the specific circumstances associated with the proposed activity to rule out any extraordinary circumstances that may give rise to significant environmental effects requiring further analysis and documentation in an Environmental Assessment or an Environmental Impact Statement.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Therefore, each of the twelve extraordinary circumstances must be evaluated for each specific action.</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Read from the slide…second bullet</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AA70A9-2301-400E-BEBB-35C8836C9F2E}" type="slidenum">
              <a:rPr lang="en-US" smtClean="0"/>
              <a:t>20</a:t>
            </a:fld>
            <a:endParaRPr lang="en-US"/>
          </a:p>
        </p:txBody>
      </p:sp>
    </p:spTree>
    <p:extLst>
      <p:ext uri="{BB962C8B-B14F-4D97-AF65-F5344CB8AC3E}">
        <p14:creationId xmlns:p14="http://schemas.microsoft.com/office/powerpoint/2010/main" val="2168335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These were some activities that were suggested but not included.</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One was the removal of low head dams.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Another activity was - use of other methods to control riparian invasive plants such as with chemical use and prescribed fire.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Activities for placement of barriers to separate invasive aquatic species from native threatened and endangered fish on BLM lands were also considered for inclusion.</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And, providing alternative water sources to manage livestock was given consideration.</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didn’t regard these activities as commonly occurring aquatic restoration activities, except for chemical use to control riparian invasive plants.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There are other efforts underway by the Department of Interior to move forward with developing a categorical exclusion that includes chemical use to control riparian invasive plants. Advice from the Office of Environmental Policy and Compliance was to wait for the availability of that categorical exclusion for the use of chemicals to control riparian invasive plants on BLM lands.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090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next steps for the documents related to the proposed aquatic restoration categorical exclusion are the following:</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BLM will complete an internal review with the BLM Solicitor in mid-August 2023.</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Office of Environmental Policy and Compliance will review the documents in mid-September 2023.</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Center for Environmental Quality will receive the documents in mid October 2023 for review.</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After CEQ review and comment resolution, BLM will release the Federal Register Notice which will include a 30-day public comment period.</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451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are here to answer any questions you may have.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Here is our contact information.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Now Melissa Dickard will be reading questions from the chat, we hope to have some answers for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59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a:effectLst/>
                <a:latin typeface="Calibri" panose="020F0502020204030204" pitchFamily="34" charset="0"/>
                <a:ea typeface="Calibri" panose="020F0502020204030204" pitchFamily="34" charset="0"/>
                <a:cs typeface="Times New Roman" panose="02020603050405020304" pitchFamily="18" charset="0"/>
              </a:rPr>
              <a:t>BLM uses various types of documents to meet our NEPA requirements.</a:t>
            </a:r>
          </a:p>
          <a:p>
            <a:pPr lvl="0"/>
            <a:r>
              <a:rPr lang="en-US" sz="3600"/>
              <a:t> </a:t>
            </a:r>
          </a:p>
          <a:p>
            <a:pPr lvl="0"/>
            <a:r>
              <a:rPr lang="en-US" sz="3600"/>
              <a:t>An Environmental Assessment is prepared when the significance of the effects of an action are unclear. </a:t>
            </a:r>
          </a:p>
          <a:p>
            <a:pPr lvl="0"/>
            <a:endParaRPr lang="en-US" sz="3600"/>
          </a:p>
          <a:p>
            <a:pPr lvl="0"/>
            <a:r>
              <a:rPr lang="en-US" sz="3600"/>
              <a:t>An Environmental Impact Statement is prepared if a proposed action will have a significant environmental impact. </a:t>
            </a:r>
          </a:p>
          <a:p>
            <a:pPr lvl="0"/>
            <a:endParaRPr lang="en-US" sz="3600"/>
          </a:p>
          <a:p>
            <a:pPr lvl="0"/>
            <a:r>
              <a:rPr lang="en-US" sz="3600"/>
              <a:t>A Categorical Exclusion is prepared when the proposed action belongs to a category of actions that have no potential for significant environmental impacts.</a:t>
            </a:r>
          </a:p>
          <a:p>
            <a:pPr lvl="0"/>
            <a:endParaRPr lang="en-US" sz="3600"/>
          </a:p>
          <a:p>
            <a:pPr lvl="0"/>
            <a:r>
              <a:rPr lang="en-US" sz="3600"/>
              <a:t>For the Bureau of Land Management, all actions that are analyzed in NEPA documents are guided by Land Use Plans known as Resource Management Plans.</a:t>
            </a:r>
          </a:p>
          <a:p>
            <a:pPr lvl="0"/>
            <a:endParaRPr lang="en-US" sz="3600"/>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71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Now …The development of a categorical exclusion is a lengthy and detailed endeavor.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First the language of the Categorical Exclusion is developed, this is based on the activities that are commonly used by BLM.</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Next a verification report is prepared, the report substantiates the need for the categorical exclusion. The proposed aquatic restoration categorical exclusion uses the following components to substantiate the need for the categorical exclusion.</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Read from the slide…</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This is followed by an extensive internal and external review, including BLM solicitors, the Office of Environmental Policy and Compliance and the Center for Environmental Quality.</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 30 –day  public comment period will be provided when the federal register notice is released.</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AA70A9-2301-400E-BEBB-35C8836C9F2E}" type="slidenum">
              <a:rPr lang="en-US" smtClean="0"/>
              <a:t>4</a:t>
            </a:fld>
            <a:endParaRPr lang="en-US"/>
          </a:p>
        </p:txBody>
      </p:sp>
    </p:spTree>
    <p:extLst>
      <p:ext uri="{BB962C8B-B14F-4D97-AF65-F5344CB8AC3E}">
        <p14:creationId xmlns:p14="http://schemas.microsoft.com/office/powerpoint/2010/main" val="1133601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Field Offices have prepared several Environmental Assessments to carry out aquatic restoration work.</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Because of their diligent work on these Environmental Assessments, we are able to provide them with an additional NEPA tool to complete aquatic restoration in the form of a categorical exclusion.</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This will help expedite the NEPA process and assist in faster implementation of aquatic restoration.</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Currently BLM field offices do not have a categorical exclusion for use in implementing aquatic restoration projects. Other agencies do rely on categorical exclusions.</a:t>
            </a:r>
          </a:p>
        </p:txBody>
      </p:sp>
      <p:sp>
        <p:nvSpPr>
          <p:cNvPr id="4" name="Slide Number Placeholder 3"/>
          <p:cNvSpPr>
            <a:spLocks noGrp="1"/>
          </p:cNvSpPr>
          <p:nvPr>
            <p:ph type="sldNum" sz="quarter" idx="5"/>
          </p:nvPr>
        </p:nvSpPr>
        <p:spPr/>
        <p:txBody>
          <a:bodyPr/>
          <a:lstStyle/>
          <a:p>
            <a:fld id="{CBAA70A9-2301-400E-BEBB-35C8836C9F2E}" type="slidenum">
              <a:rPr lang="en-US" smtClean="0"/>
              <a:t>5</a:t>
            </a:fld>
            <a:endParaRPr lang="en-US"/>
          </a:p>
        </p:txBody>
      </p:sp>
    </p:spTree>
    <p:extLst>
      <p:ext uri="{BB962C8B-B14F-4D97-AF65-F5344CB8AC3E}">
        <p14:creationId xmlns:p14="http://schemas.microsoft.com/office/powerpoint/2010/main" val="179716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Here is some information about other agency categorical exclusions.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Read from the slide…</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In comparison, BLM is preparing one category with four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562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Our goal in developing this proposed aquatic restoration categorical exclusion for BLM is to include a list of commonly occurring aquatic restoration actions on BLM lands.</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suite of actions being considered are under the following four themes: Improve structural complexity, improve connectivity, protect resources, improve riparian function.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A70A9-2301-400E-BEBB-35C8836C9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479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main categorical exclusion text is the following:</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Read from the slide…</a:t>
            </a:r>
          </a:p>
        </p:txBody>
      </p:sp>
      <p:sp>
        <p:nvSpPr>
          <p:cNvPr id="4" name="Slide Number Placeholder 3"/>
          <p:cNvSpPr>
            <a:spLocks noGrp="1"/>
          </p:cNvSpPr>
          <p:nvPr>
            <p:ph type="sldNum" sz="quarter" idx="5"/>
          </p:nvPr>
        </p:nvSpPr>
        <p:spPr/>
        <p:txBody>
          <a:bodyPr/>
          <a:lstStyle/>
          <a:p>
            <a:fld id="{CBAA70A9-2301-400E-BEBB-35C8836C9F2E}" type="slidenum">
              <a:rPr lang="en-US" smtClean="0"/>
              <a:t>8</a:t>
            </a:fld>
            <a:endParaRPr lang="en-US"/>
          </a:p>
        </p:txBody>
      </p:sp>
    </p:spTree>
    <p:extLst>
      <p:ext uri="{BB962C8B-B14F-4D97-AF65-F5344CB8AC3E}">
        <p14:creationId xmlns:p14="http://schemas.microsoft.com/office/powerpoint/2010/main" val="3917740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This is the first of the four activities.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Read from the slide...</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What do we mean by small permeable structures? These are small structures such as Beaver Dam Analogs and Post Assisted Log Structures aka BDAs and PALs, they are</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made out of natural materials</a:t>
            </a:r>
            <a:r>
              <a:rPr lang="en-US" sz="1800">
                <a:effectLst/>
                <a:latin typeface="Calibri" panose="020F0502020204030204" pitchFamily="34" charset="0"/>
                <a:ea typeface="Calibri" panose="020F0502020204030204" pitchFamily="34" charset="0"/>
                <a:cs typeface="Times New Roman" panose="02020603050405020304" pitchFamily="18" charset="0"/>
              </a:rPr>
              <a:t> These are structures that promote stream meandering, stream braiding, sediment deposition and increase pool and riffle habitat.</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Natural materials are best for building these structures. Materials from riparian or upland areas are often used to build these structures.</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Each activity has a size associated with it. These miles and acreages are from the Environmental Assessment documents that have been prepared by Field and District Offices. </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In instances where Field or District Offices have prepared programmatic Environmental Assessments, we looked at how many miles and acres of aquatic restoration was implemented in one season. These size limitations are within the capabilities and needs of Field and District Offices.</a:t>
            </a:r>
          </a:p>
          <a:p>
            <a:pPr marL="0" marR="0" lvl="0" indent="0" algn="l" defTabSz="914400" rtl="0" eaLnBrk="1" fontAlgn="auto" latinLnBrk="0" hangingPunct="1">
              <a:lnSpc>
                <a:spcPct val="107000"/>
              </a:lnSpc>
              <a:spcBef>
                <a:spcPts val="0"/>
              </a:spcBef>
              <a:spcAft>
                <a:spcPts val="12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AA70A9-2301-400E-BEBB-35C8836C9F2E}" type="slidenum">
              <a:rPr lang="en-US" smtClean="0"/>
              <a:t>9</a:t>
            </a:fld>
            <a:endParaRPr lang="en-US"/>
          </a:p>
        </p:txBody>
      </p:sp>
    </p:spTree>
    <p:extLst>
      <p:ext uri="{BB962C8B-B14F-4D97-AF65-F5344CB8AC3E}">
        <p14:creationId xmlns:p14="http://schemas.microsoft.com/office/powerpoint/2010/main" val="172444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B28E0C5-8ADB-48E2-85A7-B0CB1A219377}" type="datetimeFigureOut">
              <a:rPr lang="en-CA" smtClean="0"/>
              <a:t>2023-12-03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3395271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B28E0C5-8ADB-48E2-85A7-B0CB1A219377}" type="datetimeFigureOut">
              <a:rPr lang="en-CA" smtClean="0"/>
              <a:t>2023-12-03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3302168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B28E0C5-8ADB-48E2-85A7-B0CB1A219377}" type="datetimeFigureOut">
              <a:rPr lang="en-CA" smtClean="0"/>
              <a:t>2023-12-03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61929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B28E0C5-8ADB-48E2-85A7-B0CB1A219377}" type="datetimeFigureOut">
              <a:rPr lang="en-CA" smtClean="0"/>
              <a:t>2023-12-03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2979936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28E0C5-8ADB-48E2-85A7-B0CB1A219377}" type="datetimeFigureOut">
              <a:rPr lang="en-CA" smtClean="0"/>
              <a:t>2023-12-03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27675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7B28E0C5-8ADB-48E2-85A7-B0CB1A219377}" type="datetimeFigureOut">
              <a:rPr lang="en-CA" smtClean="0"/>
              <a:t>2023-12-03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318414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B28E0C5-8ADB-48E2-85A7-B0CB1A219377}" type="datetimeFigureOut">
              <a:rPr lang="en-CA" smtClean="0"/>
              <a:t>2023-12-03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12956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B28E0C5-8ADB-48E2-85A7-B0CB1A219377}" type="datetimeFigureOut">
              <a:rPr lang="en-CA" smtClean="0"/>
              <a:t>2023-12-03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3943619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8E0C5-8ADB-48E2-85A7-B0CB1A219377}" type="datetimeFigureOut">
              <a:rPr lang="en-CA" smtClean="0"/>
              <a:t>2023-12-03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4289735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28E0C5-8ADB-48E2-85A7-B0CB1A219377}" type="datetimeFigureOut">
              <a:rPr lang="en-CA" smtClean="0"/>
              <a:t>2023-12-03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100045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28E0C5-8ADB-48E2-85A7-B0CB1A219377}" type="datetimeFigureOut">
              <a:rPr lang="en-CA" smtClean="0"/>
              <a:t>2023-12-03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9D01C94-9C37-4FF0-8CA6-24330328645A}" type="slidenum">
              <a:rPr lang="en-CA" smtClean="0"/>
              <a:t>‹#›</a:t>
            </a:fld>
            <a:endParaRPr lang="en-CA"/>
          </a:p>
        </p:txBody>
      </p:sp>
    </p:spTree>
    <p:extLst>
      <p:ext uri="{BB962C8B-B14F-4D97-AF65-F5344CB8AC3E}">
        <p14:creationId xmlns:p14="http://schemas.microsoft.com/office/powerpoint/2010/main" val="4246055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8E0C5-8ADB-48E2-85A7-B0CB1A219377}" type="datetimeFigureOut">
              <a:rPr lang="en-CA" smtClean="0"/>
              <a:t>2023-12-03</a:t>
            </a:fld>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01C94-9C37-4FF0-8CA6-24330328645A}" type="slidenum">
              <a:rPr lang="en-CA" smtClean="0"/>
              <a:t>‹#›</a:t>
            </a:fld>
            <a:endParaRPr lang="en-CA"/>
          </a:p>
        </p:txBody>
      </p:sp>
    </p:spTree>
    <p:extLst>
      <p:ext uri="{BB962C8B-B14F-4D97-AF65-F5344CB8AC3E}">
        <p14:creationId xmlns:p14="http://schemas.microsoft.com/office/powerpoint/2010/main" val="2743811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mailto:mdickard@blm.gov"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mailto:pcutillo@blm.gov" TargetMode="External"/><Relationship Id="rId5" Type="http://schemas.openxmlformats.org/officeDocument/2006/relationships/hyperlink" Target="mailto:swmiller@blm.gov" TargetMode="External"/><Relationship Id="rId4" Type="http://schemas.openxmlformats.org/officeDocument/2006/relationships/hyperlink" Target="mailto:spremdas@blm.gov"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3" name="Picture 2" descr="Lush green grass grows near a river in a desert area.  Photo by Bob Wick, BLM.">
            <a:extLst>
              <a:ext uri="{FF2B5EF4-FFF2-40B4-BE49-F238E27FC236}">
                <a16:creationId xmlns:a16="http://schemas.microsoft.com/office/drawing/2014/main" id="{704DE421-C75C-4B7F-1814-B13C8CCDB79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458"/>
          <a:stretch/>
        </p:blipFill>
        <p:spPr bwMode="auto">
          <a:xfrm>
            <a:off x="0" y="2064356"/>
            <a:ext cx="12192001" cy="482102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itle 5"/>
          <p:cNvSpPr txBox="1">
            <a:spLocks noGrp="1"/>
          </p:cNvSpPr>
          <p:nvPr>
            <p:ph type="title" idx="4294967295"/>
          </p:nvPr>
        </p:nvSpPr>
        <p:spPr>
          <a:xfrm>
            <a:off x="983432" y="864096"/>
            <a:ext cx="996498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0"/>
              </a:spcBef>
              <a:defRPr/>
            </a:pPr>
            <a:r>
              <a:rPr lang="en-US" sz="3200" b="1">
                <a:solidFill>
                  <a:schemeClr val="bg1"/>
                </a:solidFill>
                <a:latin typeface="Roboto" panose="02000000000000000000" pitchFamily="2" charset="0"/>
                <a:ea typeface="Roboto" panose="02000000000000000000" pitchFamily="2" charset="0"/>
                <a:cs typeface="Roboto"/>
              </a:rPr>
              <a:t>Aquatic Restoration Categorical Exclusion</a:t>
            </a:r>
            <a:endParaRPr lang="en-US" sz="32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a:endParaRPr>
          </a:p>
        </p:txBody>
      </p:sp>
    </p:spTree>
    <p:extLst>
      <p:ext uri="{BB962C8B-B14F-4D97-AF65-F5344CB8AC3E}">
        <p14:creationId xmlns:p14="http://schemas.microsoft.com/office/powerpoint/2010/main" val="2828616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A40B-5E2C-75B4-E917-AEC39273DB48}"/>
              </a:ext>
            </a:extLst>
          </p:cNvPr>
          <p:cNvSpPr>
            <a:spLocks noGrp="1"/>
          </p:cNvSpPr>
          <p:nvPr>
            <p:ph type="title"/>
          </p:nvPr>
        </p:nvSpPr>
        <p:spPr>
          <a:xfrm>
            <a:off x="609600" y="597158"/>
            <a:ext cx="10972800" cy="820479"/>
          </a:xfrm>
        </p:spPr>
        <p:txBody>
          <a:bodyPr>
            <a:normAutofit/>
          </a:bodyPr>
          <a:lstStyle/>
          <a:p>
            <a:r>
              <a:rPr lang="en-US"/>
              <a:t>Activity 1</a:t>
            </a:r>
          </a:p>
        </p:txBody>
      </p:sp>
      <p:sp>
        <p:nvSpPr>
          <p:cNvPr id="9" name="Text Placeholder 8">
            <a:extLst>
              <a:ext uri="{FF2B5EF4-FFF2-40B4-BE49-F238E27FC236}">
                <a16:creationId xmlns:a16="http://schemas.microsoft.com/office/drawing/2014/main" id="{0C943FE5-DA90-CECE-0FC2-3E04A8484539}"/>
              </a:ext>
            </a:extLst>
          </p:cNvPr>
          <p:cNvSpPr>
            <a:spLocks noGrp="1"/>
          </p:cNvSpPr>
          <p:nvPr>
            <p:ph type="body" idx="1"/>
          </p:nvPr>
        </p:nvSpPr>
        <p:spPr>
          <a:xfrm>
            <a:off x="609600" y="1535113"/>
            <a:ext cx="10972800" cy="639762"/>
          </a:xfrm>
        </p:spPr>
        <p:txBody>
          <a:bodyPr>
            <a:normAutofit/>
          </a:bodyPr>
          <a:lstStyle/>
          <a:p>
            <a:pPr algn="ctr"/>
            <a:r>
              <a:rPr lang="en-US" sz="3200" b="0">
                <a:latin typeface="+mj-lt"/>
              </a:rPr>
              <a:t>Small permeable structures in streams and riparian areas</a:t>
            </a:r>
          </a:p>
        </p:txBody>
      </p:sp>
      <p:pic>
        <p:nvPicPr>
          <p:cNvPr id="14" name="Content Placeholder 13" descr="A picture containing outdoor, plant, water, people&#10;&#10;Description automatically generated">
            <a:extLst>
              <a:ext uri="{FF2B5EF4-FFF2-40B4-BE49-F238E27FC236}">
                <a16:creationId xmlns:a16="http://schemas.microsoft.com/office/drawing/2014/main" id="{C4A78DBA-33FF-448F-2263-2CF77744ECC9}"/>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0" y="2174875"/>
            <a:ext cx="5936986" cy="4683124"/>
          </a:xfrm>
        </p:spPr>
      </p:pic>
      <p:pic>
        <p:nvPicPr>
          <p:cNvPr id="16" name="Content Placeholder 15" descr="A group of people working in a forest&#10;&#10;Description automatically generated with low confidence">
            <a:extLst>
              <a:ext uri="{FF2B5EF4-FFF2-40B4-BE49-F238E27FC236}">
                <a16:creationId xmlns:a16="http://schemas.microsoft.com/office/drawing/2014/main" id="{6B9468AF-4FC9-EA7F-4EF8-B2B721AB1EB7}"/>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253426" y="2174874"/>
            <a:ext cx="5952067" cy="4683125"/>
          </a:xfrm>
        </p:spPr>
      </p:pic>
    </p:spTree>
    <p:extLst>
      <p:ext uri="{BB962C8B-B14F-4D97-AF65-F5344CB8AC3E}">
        <p14:creationId xmlns:p14="http://schemas.microsoft.com/office/powerpoint/2010/main" val="3415501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672A-16FA-E010-89A8-0F9D13A80BC3}"/>
              </a:ext>
            </a:extLst>
          </p:cNvPr>
          <p:cNvSpPr>
            <a:spLocks noGrp="1"/>
          </p:cNvSpPr>
          <p:nvPr>
            <p:ph type="title"/>
          </p:nvPr>
        </p:nvSpPr>
        <p:spPr>
          <a:xfrm>
            <a:off x="609600" y="586370"/>
            <a:ext cx="10972800" cy="831268"/>
          </a:xfrm>
        </p:spPr>
        <p:txBody>
          <a:bodyPr/>
          <a:lstStyle/>
          <a:p>
            <a:r>
              <a:rPr lang="en-US"/>
              <a:t>Activity 1</a:t>
            </a:r>
          </a:p>
        </p:txBody>
      </p:sp>
      <p:sp>
        <p:nvSpPr>
          <p:cNvPr id="3" name="Text Placeholder 2">
            <a:extLst>
              <a:ext uri="{FF2B5EF4-FFF2-40B4-BE49-F238E27FC236}">
                <a16:creationId xmlns:a16="http://schemas.microsoft.com/office/drawing/2014/main" id="{A3049BC3-636E-2B0B-EA9C-5FC35C775EE0}"/>
              </a:ext>
            </a:extLst>
          </p:cNvPr>
          <p:cNvSpPr>
            <a:spLocks noGrp="1"/>
          </p:cNvSpPr>
          <p:nvPr>
            <p:ph type="body" idx="1"/>
          </p:nvPr>
        </p:nvSpPr>
        <p:spPr>
          <a:xfrm>
            <a:off x="609600" y="1343607"/>
            <a:ext cx="10972800" cy="831267"/>
          </a:xfrm>
        </p:spPr>
        <p:txBody>
          <a:bodyPr>
            <a:normAutofit fontScale="4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prstClr val="black"/>
                </a:solidFill>
                <a:effectLst/>
                <a:uLnTx/>
                <a:uFillTx/>
                <a:latin typeface="+mj-lt"/>
                <a:ea typeface="+mn-ea"/>
                <a:cs typeface="+mn-cs"/>
              </a:rPr>
              <a:t>Small permeable structures in wetlands and wet meadows</a:t>
            </a:r>
          </a:p>
          <a:p>
            <a:endParaRPr lang="en-US"/>
          </a:p>
        </p:txBody>
      </p:sp>
      <p:pic>
        <p:nvPicPr>
          <p:cNvPr id="9" name="Content Placeholder 8" descr="A picture containing outdoor, grass, sky, plant&#10;&#10;Description automatically generated">
            <a:extLst>
              <a:ext uri="{FF2B5EF4-FFF2-40B4-BE49-F238E27FC236}">
                <a16:creationId xmlns:a16="http://schemas.microsoft.com/office/drawing/2014/main" id="{0A6278E0-E46C-8476-28F0-F3E39E9FE1F5}"/>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17647"/>
          <a:stretch/>
        </p:blipFill>
        <p:spPr>
          <a:xfrm>
            <a:off x="0" y="2321719"/>
            <a:ext cx="5959665" cy="4552658"/>
          </a:xfrm>
        </p:spPr>
      </p:pic>
      <p:pic>
        <p:nvPicPr>
          <p:cNvPr id="4" name="Picture 4" descr="LowTechWetMeadowRestoration Deep Creek WY.jfif">
            <a:extLst>
              <a:ext uri="{FF2B5EF4-FFF2-40B4-BE49-F238E27FC236}">
                <a16:creationId xmlns:a16="http://schemas.microsoft.com/office/drawing/2014/main" id="{B187E704-EBE1-CDD3-E9ED-0F7B4609F905}"/>
              </a:ext>
            </a:extLst>
          </p:cNvPr>
          <p:cNvPicPr>
            <a:picLocks noChangeAspect="1"/>
          </p:cNvPicPr>
          <p:nvPr/>
        </p:nvPicPr>
        <p:blipFill rotWithShape="1">
          <a:blip r:embed="rId5"/>
          <a:srcRect r="10787" b="25"/>
          <a:stretch/>
        </p:blipFill>
        <p:spPr>
          <a:xfrm>
            <a:off x="6134669" y="2321256"/>
            <a:ext cx="6059366" cy="4545841"/>
          </a:xfrm>
          <a:prstGeom prst="rect">
            <a:avLst/>
          </a:prstGeom>
        </p:spPr>
      </p:pic>
    </p:spTree>
    <p:extLst>
      <p:ext uri="{BB962C8B-B14F-4D97-AF65-F5344CB8AC3E}">
        <p14:creationId xmlns:p14="http://schemas.microsoft.com/office/powerpoint/2010/main" val="217101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4DA369-695C-229E-A3D5-302120D3F1B0}"/>
              </a:ext>
            </a:extLst>
          </p:cNvPr>
          <p:cNvSpPr>
            <a:spLocks noGrp="1"/>
          </p:cNvSpPr>
          <p:nvPr>
            <p:ph idx="4294967295"/>
          </p:nvPr>
        </p:nvSpPr>
        <p:spPr>
          <a:xfrm>
            <a:off x="371928" y="666750"/>
            <a:ext cx="11321144" cy="4764785"/>
          </a:xfrm>
        </p:spPr>
        <p:txBody>
          <a:bodyPr vert="horz" lIns="91440" tIns="45720" rIns="91440" bIns="45720" rtlCol="0" anchor="t">
            <a:normAutofit/>
          </a:bodyPr>
          <a:lstStyle/>
          <a:p>
            <a:pPr marL="0" indent="0" algn="ctr">
              <a:buNone/>
            </a:pPr>
            <a:r>
              <a:rPr lang="en-US" sz="4400" dirty="0">
                <a:effectLst/>
                <a:ea typeface="Times New Roman" panose="02020603050405020304" pitchFamily="18" charset="0"/>
              </a:rPr>
              <a:t>Activity 2</a:t>
            </a:r>
          </a:p>
          <a:p>
            <a:pPr marL="0" indent="0" algn="ctr">
              <a:buNone/>
            </a:pPr>
            <a:endParaRPr lang="en-US" sz="3600" dirty="0"/>
          </a:p>
          <a:p>
            <a:pPr marL="0" indent="0" algn="ctr">
              <a:buNone/>
            </a:pPr>
            <a:r>
              <a:rPr lang="en-US" sz="3600" dirty="0"/>
              <a:t>Removing, modifying, or replacing culverts; installing, modifying, or replacing fish screens; removing or modifying up to one mile of a water control structure such as a ditch; and decommissioning up to one mile of roads or unauthorized trails.</a:t>
            </a:r>
            <a:endParaRPr lang="en-US"/>
          </a:p>
        </p:txBody>
      </p:sp>
    </p:spTree>
    <p:extLst>
      <p:ext uri="{BB962C8B-B14F-4D97-AF65-F5344CB8AC3E}">
        <p14:creationId xmlns:p14="http://schemas.microsoft.com/office/powerpoint/2010/main" val="3318219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BBF-110C-896C-CEB3-CB77DBD10EFD}"/>
              </a:ext>
            </a:extLst>
          </p:cNvPr>
          <p:cNvSpPr>
            <a:spLocks noGrp="1"/>
          </p:cNvSpPr>
          <p:nvPr>
            <p:ph type="title"/>
          </p:nvPr>
        </p:nvSpPr>
        <p:spPr>
          <a:xfrm>
            <a:off x="609600" y="597158"/>
            <a:ext cx="10972800" cy="820479"/>
          </a:xfrm>
        </p:spPr>
        <p:txBody>
          <a:bodyPr/>
          <a:lstStyle/>
          <a:p>
            <a:r>
              <a:rPr lang="en-US"/>
              <a:t>Activity 2</a:t>
            </a:r>
          </a:p>
        </p:txBody>
      </p:sp>
      <p:sp>
        <p:nvSpPr>
          <p:cNvPr id="3" name="Text Placeholder 2">
            <a:extLst>
              <a:ext uri="{FF2B5EF4-FFF2-40B4-BE49-F238E27FC236}">
                <a16:creationId xmlns:a16="http://schemas.microsoft.com/office/drawing/2014/main" id="{5D5E96B0-1712-F63A-9090-F6286E9C70A0}"/>
              </a:ext>
            </a:extLst>
          </p:cNvPr>
          <p:cNvSpPr>
            <a:spLocks noGrp="1"/>
          </p:cNvSpPr>
          <p:nvPr>
            <p:ph type="body" idx="1"/>
          </p:nvPr>
        </p:nvSpPr>
        <p:spPr>
          <a:xfrm>
            <a:off x="609600" y="1535113"/>
            <a:ext cx="10972800" cy="639762"/>
          </a:xfrm>
        </p:spPr>
        <p:txBody>
          <a:bodyPr>
            <a:normAutofit/>
          </a:bodyPr>
          <a:lstStyle/>
          <a:p>
            <a:pPr algn="ctr"/>
            <a:r>
              <a:rPr lang="en-US" sz="2800" b="0"/>
              <a:t>Removing, replacing or modifying gates and installing fish screens</a:t>
            </a:r>
          </a:p>
        </p:txBody>
      </p:sp>
      <p:pic>
        <p:nvPicPr>
          <p:cNvPr id="9" name="Picture 9" descr="Wheeler-Ditch-Headgate.jpg">
            <a:extLst>
              <a:ext uri="{FF2B5EF4-FFF2-40B4-BE49-F238E27FC236}">
                <a16:creationId xmlns:a16="http://schemas.microsoft.com/office/drawing/2014/main" id="{B8266E3F-1AE0-0995-987E-55E44BB0105B}"/>
              </a:ext>
            </a:extLst>
          </p:cNvPr>
          <p:cNvPicPr>
            <a:picLocks noGrp="1" noChangeAspect="1"/>
          </p:cNvPicPr>
          <p:nvPr>
            <p:ph sz="quarter" idx="4"/>
          </p:nvPr>
        </p:nvPicPr>
        <p:blipFill>
          <a:blip r:embed="rId4"/>
          <a:stretch>
            <a:fillRect/>
          </a:stretch>
        </p:blipFill>
        <p:spPr>
          <a:xfrm>
            <a:off x="6193368" y="2174874"/>
            <a:ext cx="5998632" cy="4683125"/>
          </a:xfrm>
        </p:spPr>
      </p:pic>
      <p:pic>
        <p:nvPicPr>
          <p:cNvPr id="7" name="Picture 7" descr="Wood River new screen.jpg">
            <a:extLst>
              <a:ext uri="{FF2B5EF4-FFF2-40B4-BE49-F238E27FC236}">
                <a16:creationId xmlns:a16="http://schemas.microsoft.com/office/drawing/2014/main" id="{204D6358-2D24-CFD6-E8B8-BD34ED928ACE}"/>
              </a:ext>
            </a:extLst>
          </p:cNvPr>
          <p:cNvPicPr>
            <a:picLocks noGrp="1" noChangeAspect="1"/>
          </p:cNvPicPr>
          <p:nvPr>
            <p:ph sz="half" idx="2"/>
          </p:nvPr>
        </p:nvPicPr>
        <p:blipFill>
          <a:blip r:embed="rId5"/>
          <a:stretch>
            <a:fillRect/>
          </a:stretch>
        </p:blipFill>
        <p:spPr>
          <a:xfrm>
            <a:off x="13957" y="2174874"/>
            <a:ext cx="5920594" cy="4683125"/>
          </a:xfrm>
        </p:spPr>
      </p:pic>
    </p:spTree>
    <p:extLst>
      <p:ext uri="{BB962C8B-B14F-4D97-AF65-F5344CB8AC3E}">
        <p14:creationId xmlns:p14="http://schemas.microsoft.com/office/powerpoint/2010/main" val="181988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2DC4-10B8-167E-8FB5-3B4434082698}"/>
              </a:ext>
            </a:extLst>
          </p:cNvPr>
          <p:cNvSpPr>
            <a:spLocks noGrp="1"/>
          </p:cNvSpPr>
          <p:nvPr>
            <p:ph type="title"/>
          </p:nvPr>
        </p:nvSpPr>
        <p:spPr>
          <a:xfrm>
            <a:off x="609600" y="643812"/>
            <a:ext cx="10972800" cy="773826"/>
          </a:xfrm>
        </p:spPr>
        <p:txBody>
          <a:bodyPr/>
          <a:lstStyle/>
          <a:p>
            <a:r>
              <a:rPr lang="en-US"/>
              <a:t>Activity 2</a:t>
            </a:r>
          </a:p>
        </p:txBody>
      </p:sp>
      <p:sp>
        <p:nvSpPr>
          <p:cNvPr id="3" name="Text Placeholder 2">
            <a:extLst>
              <a:ext uri="{FF2B5EF4-FFF2-40B4-BE49-F238E27FC236}">
                <a16:creationId xmlns:a16="http://schemas.microsoft.com/office/drawing/2014/main" id="{C21E2F74-30E0-60B4-EBF0-E1A43B7CAF18}"/>
              </a:ext>
            </a:extLst>
          </p:cNvPr>
          <p:cNvSpPr>
            <a:spLocks noGrp="1"/>
          </p:cNvSpPr>
          <p:nvPr>
            <p:ph type="body" idx="1"/>
          </p:nvPr>
        </p:nvSpPr>
        <p:spPr>
          <a:xfrm>
            <a:off x="609600" y="1535113"/>
            <a:ext cx="10972800" cy="639762"/>
          </a:xfrm>
        </p:spPr>
        <p:txBody>
          <a:bodyPr>
            <a:normAutofit fontScale="70000" lnSpcReduction="20000"/>
          </a:bodyPr>
          <a:lstStyle/>
          <a:p>
            <a:pPr algn="ctr"/>
            <a:r>
              <a:rPr lang="en-US" sz="3200" b="0"/>
              <a:t>Removing, replacing, or modifying culverts, and road/unauthorized trail decommissioning</a:t>
            </a:r>
          </a:p>
        </p:txBody>
      </p:sp>
      <p:pic>
        <p:nvPicPr>
          <p:cNvPr id="7" name="Content Placeholder 6" descr="A picture containing outdoor, water, tree, non-vascular land plant&#10;&#10;Description automatically generated">
            <a:extLst>
              <a:ext uri="{FF2B5EF4-FFF2-40B4-BE49-F238E27FC236}">
                <a16:creationId xmlns:a16="http://schemas.microsoft.com/office/drawing/2014/main" id="{9DA79006-C798-0E30-1E9D-3617819C9942}"/>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0" y="2174874"/>
            <a:ext cx="5937401" cy="4683125"/>
          </a:xfrm>
        </p:spPr>
      </p:pic>
      <p:pic>
        <p:nvPicPr>
          <p:cNvPr id="8" name="Content Placeholder 7">
            <a:extLst>
              <a:ext uri="{FF2B5EF4-FFF2-40B4-BE49-F238E27FC236}">
                <a16:creationId xmlns:a16="http://schemas.microsoft.com/office/drawing/2014/main" id="{D934ED5C-6BE2-0704-151E-421F764B42AA}"/>
              </a:ext>
            </a:extLst>
          </p:cNvPr>
          <p:cNvPicPr>
            <a:picLocks noGrp="1" noChangeAspect="1"/>
          </p:cNvPicPr>
          <p:nvPr>
            <p:ph sz="quarter" idx="4"/>
          </p:nvPr>
        </p:nvPicPr>
        <p:blipFill>
          <a:blip r:embed="rId5"/>
          <a:stretch>
            <a:fillRect/>
          </a:stretch>
        </p:blipFill>
        <p:spPr>
          <a:xfrm>
            <a:off x="6547001" y="2174874"/>
            <a:ext cx="5644999" cy="4683125"/>
          </a:xfrm>
          <a:prstGeom prst="rect">
            <a:avLst/>
          </a:prstGeom>
        </p:spPr>
      </p:pic>
    </p:spTree>
    <p:extLst>
      <p:ext uri="{BB962C8B-B14F-4D97-AF65-F5344CB8AC3E}">
        <p14:creationId xmlns:p14="http://schemas.microsoft.com/office/powerpoint/2010/main" val="3454788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4DA369-695C-229E-A3D5-302120D3F1B0}"/>
              </a:ext>
            </a:extLst>
          </p:cNvPr>
          <p:cNvSpPr>
            <a:spLocks noGrp="1"/>
          </p:cNvSpPr>
          <p:nvPr>
            <p:ph idx="4294967295"/>
          </p:nvPr>
        </p:nvSpPr>
        <p:spPr>
          <a:xfrm>
            <a:off x="417286" y="793750"/>
            <a:ext cx="10468429" cy="4719065"/>
          </a:xfrm>
        </p:spPr>
        <p:txBody>
          <a:bodyPr vert="horz" lIns="91440" tIns="45720" rIns="91440" bIns="45720" rtlCol="0" anchor="t">
            <a:normAutofit/>
          </a:bodyPr>
          <a:lstStyle/>
          <a:p>
            <a:pPr marL="0" indent="0" algn="ctr">
              <a:buNone/>
            </a:pPr>
            <a:r>
              <a:rPr lang="en-US" sz="4400" dirty="0">
                <a:effectLst/>
                <a:ea typeface="Times New Roman" panose="02020603050405020304" pitchFamily="18" charset="0"/>
              </a:rPr>
              <a:t>Activity 3</a:t>
            </a:r>
          </a:p>
          <a:p>
            <a:pPr marL="0" indent="0" algn="ctr">
              <a:buNone/>
            </a:pPr>
            <a:endParaRPr lang="en-US" sz="3600">
              <a:effectLst/>
              <a:ea typeface="Times New Roman" panose="02020603050405020304" pitchFamily="18" charset="0"/>
            </a:endParaRPr>
          </a:p>
          <a:p>
            <a:pPr marL="0" indent="0" algn="ctr">
              <a:buNone/>
            </a:pPr>
            <a:r>
              <a:rPr lang="en-US" sz="3600" dirty="0">
                <a:effectLst/>
                <a:ea typeface="Times New Roman" panose="02020603050405020304" pitchFamily="18" charset="0"/>
              </a:rPr>
              <a:t>Removing, replacing, </a:t>
            </a:r>
            <a:r>
              <a:rPr lang="en-US" sz="3600" dirty="0">
                <a:ea typeface="Times New Roman" panose="02020603050405020304" pitchFamily="18" charset="0"/>
              </a:rPr>
              <a:t>or modifying</a:t>
            </a:r>
            <a:r>
              <a:rPr lang="en-US" sz="3600" dirty="0">
                <a:effectLst/>
                <a:ea typeface="Times New Roman" panose="02020603050405020304" pitchFamily="18" charset="0"/>
              </a:rPr>
              <a:t> existing protective enclosures</a:t>
            </a:r>
            <a:r>
              <a:rPr lang="en-US" sz="3600" dirty="0">
                <a:ea typeface="Times New Roman" panose="02020603050405020304" pitchFamily="18" charset="0"/>
              </a:rPr>
              <a:t> </a:t>
            </a:r>
            <a:r>
              <a:rPr lang="en-US" sz="3600" dirty="0">
                <a:effectLst/>
                <a:ea typeface="Times New Roman" panose="02020603050405020304" pitchFamily="18" charset="0"/>
              </a:rPr>
              <a:t>and/or building wildlife friendly fencing to encompass up to 100</a:t>
            </a:r>
            <a:r>
              <a:rPr lang="en-US" sz="3600" dirty="0">
                <a:ea typeface="Times New Roman" panose="02020603050405020304" pitchFamily="18" charset="0"/>
              </a:rPr>
              <a:t> Acres.</a:t>
            </a:r>
            <a:endParaRPr lang="en-US" sz="3600" dirty="0">
              <a:effectLst/>
              <a:ea typeface="Times New Roman" panose="02020603050405020304" pitchFamily="18" charset="0"/>
              <a:cs typeface="Calibri"/>
            </a:endParaRPr>
          </a:p>
        </p:txBody>
      </p:sp>
    </p:spTree>
    <p:extLst>
      <p:ext uri="{BB962C8B-B14F-4D97-AF65-F5344CB8AC3E}">
        <p14:creationId xmlns:p14="http://schemas.microsoft.com/office/powerpoint/2010/main" val="152155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2DC4-10B8-167E-8FB5-3B4434082698}"/>
              </a:ext>
            </a:extLst>
          </p:cNvPr>
          <p:cNvSpPr>
            <a:spLocks noGrp="1"/>
          </p:cNvSpPr>
          <p:nvPr>
            <p:ph type="title"/>
          </p:nvPr>
        </p:nvSpPr>
        <p:spPr>
          <a:xfrm>
            <a:off x="609600" y="643812"/>
            <a:ext cx="10972800" cy="773826"/>
          </a:xfrm>
        </p:spPr>
        <p:txBody>
          <a:bodyPr/>
          <a:lstStyle/>
          <a:p>
            <a:r>
              <a:rPr lang="en-US"/>
              <a:t>Activity 3</a:t>
            </a:r>
          </a:p>
        </p:txBody>
      </p:sp>
      <p:sp>
        <p:nvSpPr>
          <p:cNvPr id="3" name="Text Placeholder 2">
            <a:extLst>
              <a:ext uri="{FF2B5EF4-FFF2-40B4-BE49-F238E27FC236}">
                <a16:creationId xmlns:a16="http://schemas.microsoft.com/office/drawing/2014/main" id="{C21E2F74-30E0-60B4-EBF0-E1A43B7CAF18}"/>
              </a:ext>
            </a:extLst>
          </p:cNvPr>
          <p:cNvSpPr>
            <a:spLocks noGrp="1"/>
          </p:cNvSpPr>
          <p:nvPr>
            <p:ph type="body" idx="1"/>
          </p:nvPr>
        </p:nvSpPr>
        <p:spPr>
          <a:xfrm>
            <a:off x="609600" y="1535113"/>
            <a:ext cx="10972800" cy="639762"/>
          </a:xfrm>
        </p:spPr>
        <p:txBody>
          <a:bodyPr>
            <a:normAutofit fontScale="70000" lnSpcReduction="20000"/>
          </a:bodyPr>
          <a:lstStyle/>
          <a:p>
            <a:pPr algn="ctr"/>
            <a:r>
              <a:rPr lang="en-US" sz="3200" b="0"/>
              <a:t>Removing, replacing, modifying existing protective enclosures and/or building wildlife friendly fencing – facilitating recovery</a:t>
            </a:r>
          </a:p>
        </p:txBody>
      </p:sp>
      <p:pic>
        <p:nvPicPr>
          <p:cNvPr id="8" name="Picture 8">
            <a:extLst>
              <a:ext uri="{FF2B5EF4-FFF2-40B4-BE49-F238E27FC236}">
                <a16:creationId xmlns:a16="http://schemas.microsoft.com/office/drawing/2014/main" id="{A3D48DA0-F4D5-A2A3-54FE-FCB80E5DB501}"/>
              </a:ext>
            </a:extLst>
          </p:cNvPr>
          <p:cNvPicPr>
            <a:picLocks noGrp="1" noChangeAspect="1"/>
          </p:cNvPicPr>
          <p:nvPr>
            <p:ph sz="quarter" idx="4"/>
          </p:nvPr>
        </p:nvPicPr>
        <p:blipFill>
          <a:blip r:embed="rId4"/>
          <a:stretch>
            <a:fillRect/>
          </a:stretch>
        </p:blipFill>
        <p:spPr>
          <a:xfrm>
            <a:off x="6400800" y="2740743"/>
            <a:ext cx="5181600" cy="3886200"/>
          </a:xfrm>
        </p:spPr>
      </p:pic>
      <p:pic>
        <p:nvPicPr>
          <p:cNvPr id="1026" name="Picture 2">
            <a:extLst>
              <a:ext uri="{FF2B5EF4-FFF2-40B4-BE49-F238E27FC236}">
                <a16:creationId xmlns:a16="http://schemas.microsoft.com/office/drawing/2014/main" id="{25954957-80B4-9829-9396-27FC1837435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777"/>
          <a:stretch/>
        </p:blipFill>
        <p:spPr bwMode="auto">
          <a:xfrm>
            <a:off x="330225" y="2740743"/>
            <a:ext cx="5905500" cy="388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02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4DA369-695C-229E-A3D5-302120D3F1B0}"/>
              </a:ext>
            </a:extLst>
          </p:cNvPr>
          <p:cNvSpPr>
            <a:spLocks noGrp="1"/>
          </p:cNvSpPr>
          <p:nvPr>
            <p:ph idx="4294967295"/>
          </p:nvPr>
        </p:nvSpPr>
        <p:spPr>
          <a:xfrm>
            <a:off x="0" y="666750"/>
            <a:ext cx="12192000" cy="4709921"/>
          </a:xfrm>
        </p:spPr>
        <p:txBody>
          <a:bodyPr>
            <a:normAutofit/>
          </a:bodyPr>
          <a:lstStyle/>
          <a:p>
            <a:pPr marL="0" indent="0" algn="ctr">
              <a:buNone/>
            </a:pPr>
            <a:r>
              <a:rPr lang="en-US" sz="4100">
                <a:effectLst/>
                <a:ea typeface="Times New Roman" panose="02020603050405020304" pitchFamily="18" charset="0"/>
              </a:rPr>
              <a:t>Activity 4</a:t>
            </a:r>
          </a:p>
          <a:p>
            <a:pPr marL="0" indent="0" algn="ctr">
              <a:buNone/>
            </a:pPr>
            <a:endParaRPr lang="en-US" sz="3600">
              <a:effectLst/>
              <a:ea typeface="Times New Roman" panose="02020603050405020304" pitchFamily="18" charset="0"/>
            </a:endParaRPr>
          </a:p>
          <a:p>
            <a:pPr marL="0" indent="0" algn="ctr">
              <a:buNone/>
            </a:pPr>
            <a:r>
              <a:rPr lang="en-US" sz="3600">
                <a:effectLst/>
                <a:ea typeface="Times New Roman" panose="02020603050405020304" pitchFamily="18" charset="0"/>
              </a:rPr>
              <a:t>Removal of invasive non-native and/or invasive native aquatic</a:t>
            </a:r>
          </a:p>
          <a:p>
            <a:pPr marL="0" indent="0" algn="ctr">
              <a:buNone/>
            </a:pPr>
            <a:r>
              <a:rPr lang="en-US" sz="3600">
                <a:effectLst/>
                <a:ea typeface="Times New Roman" panose="02020603050405020304" pitchFamily="18" charset="0"/>
              </a:rPr>
              <a:t> and riparian plants by manual or mechanical methods within a</a:t>
            </a:r>
          </a:p>
          <a:p>
            <a:pPr marL="0" indent="0" algn="ctr">
              <a:buNone/>
            </a:pPr>
            <a:r>
              <a:rPr lang="en-US" sz="3600">
                <a:effectLst/>
                <a:ea typeface="Times New Roman" panose="02020603050405020304" pitchFamily="18" charset="0"/>
              </a:rPr>
              <a:t> total of 100 acres, and/or planting and seeding with native</a:t>
            </a:r>
          </a:p>
          <a:p>
            <a:pPr marL="0" indent="0" algn="ctr">
              <a:buNone/>
            </a:pPr>
            <a:r>
              <a:rPr lang="en-US" sz="3600">
                <a:effectLst/>
                <a:ea typeface="Times New Roman" panose="02020603050405020304" pitchFamily="18" charset="0"/>
              </a:rPr>
              <a:t> species in wetland, riparian, and wet meadow areas.</a:t>
            </a:r>
          </a:p>
        </p:txBody>
      </p:sp>
    </p:spTree>
    <p:extLst>
      <p:ext uri="{BB962C8B-B14F-4D97-AF65-F5344CB8AC3E}">
        <p14:creationId xmlns:p14="http://schemas.microsoft.com/office/powerpoint/2010/main" val="1900061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2DC4-10B8-167E-8FB5-3B4434082698}"/>
              </a:ext>
            </a:extLst>
          </p:cNvPr>
          <p:cNvSpPr>
            <a:spLocks noGrp="1"/>
          </p:cNvSpPr>
          <p:nvPr>
            <p:ph type="title"/>
          </p:nvPr>
        </p:nvSpPr>
        <p:spPr>
          <a:xfrm>
            <a:off x="609600" y="731836"/>
            <a:ext cx="10972800" cy="968948"/>
          </a:xfrm>
        </p:spPr>
        <p:txBody>
          <a:bodyPr>
            <a:normAutofit fontScale="90000"/>
          </a:bodyPr>
          <a:lstStyle/>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br>
              <a:rPr lang="en-US"/>
            </a:br>
            <a:r>
              <a:rPr lang="en-US"/>
              <a:t>Activity 4</a:t>
            </a:r>
            <a:br>
              <a:rPr lang="en-US"/>
            </a:br>
            <a:r>
              <a:rPr kumimoji="0" lang="en-US" sz="3200" b="0" i="0" u="none" strike="noStrike" kern="1200" cap="none" spc="0" normalizeH="0" baseline="0" noProof="0">
                <a:ln>
                  <a:noFill/>
                </a:ln>
                <a:solidFill>
                  <a:prstClr val="black"/>
                </a:solidFill>
                <a:effectLst/>
                <a:uLnTx/>
                <a:uFillTx/>
                <a:latin typeface="Calibri"/>
                <a:ea typeface="+mn-ea"/>
                <a:cs typeface="+mn-cs"/>
              </a:rPr>
              <a:t>Removing invasive riparian and aquatic vegetation</a:t>
            </a:r>
            <a:br>
              <a:rPr kumimoji="0" lang="en-US" sz="3200" b="0" i="0" u="none" strike="noStrike" kern="1200" cap="none" spc="0" normalizeH="0" baseline="0" noProof="0">
                <a:ln>
                  <a:noFill/>
                </a:ln>
                <a:solidFill>
                  <a:prstClr val="black"/>
                </a:solidFill>
                <a:effectLst/>
                <a:uLnTx/>
                <a:uFillTx/>
                <a:latin typeface="Calibri"/>
                <a:ea typeface="+mn-ea"/>
                <a:cs typeface="+mn-cs"/>
              </a:rPr>
            </a:br>
            <a:endParaRPr lang="en-US"/>
          </a:p>
        </p:txBody>
      </p:sp>
      <p:pic>
        <p:nvPicPr>
          <p:cNvPr id="9" name="Content Placeholder 8" descr="A picture containing outdoor, sky, hiking, person">
            <a:extLst>
              <a:ext uri="{FF2B5EF4-FFF2-40B4-BE49-F238E27FC236}">
                <a16:creationId xmlns:a16="http://schemas.microsoft.com/office/drawing/2014/main" id="{ADC02543-DDCA-C7AC-96AD-727729BB9DF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1886744"/>
            <a:ext cx="4581525" cy="4971256"/>
          </a:xfrm>
        </p:spPr>
      </p:pic>
      <p:pic>
        <p:nvPicPr>
          <p:cNvPr id="13" name="Content Placeholder 12" descr="A person in a boat in a swamp&#10;&#10;Description automatically generated with low confidence">
            <a:extLst>
              <a:ext uri="{FF2B5EF4-FFF2-40B4-BE49-F238E27FC236}">
                <a16:creationId xmlns:a16="http://schemas.microsoft.com/office/drawing/2014/main" id="{26B2A13D-40D8-4C54-D30A-475D95E26045}"/>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181600" y="1886744"/>
            <a:ext cx="7010400" cy="4961298"/>
          </a:xfrm>
        </p:spPr>
      </p:pic>
      <p:sp>
        <p:nvSpPr>
          <p:cNvPr id="5" name="TextBox 4">
            <a:extLst>
              <a:ext uri="{FF2B5EF4-FFF2-40B4-BE49-F238E27FC236}">
                <a16:creationId xmlns:a16="http://schemas.microsoft.com/office/drawing/2014/main" id="{E000FF7D-5F5F-408E-6787-E404880A1A6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919992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2DC4-10B8-167E-8FB5-3B4434082698}"/>
              </a:ext>
            </a:extLst>
          </p:cNvPr>
          <p:cNvSpPr>
            <a:spLocks noGrp="1"/>
          </p:cNvSpPr>
          <p:nvPr>
            <p:ph type="title"/>
          </p:nvPr>
        </p:nvSpPr>
        <p:spPr>
          <a:xfrm>
            <a:off x="609600" y="643812"/>
            <a:ext cx="10972800" cy="773826"/>
          </a:xfrm>
        </p:spPr>
        <p:txBody>
          <a:bodyPr/>
          <a:lstStyle/>
          <a:p>
            <a:r>
              <a:rPr lang="en-US"/>
              <a:t>Activity 4</a:t>
            </a:r>
          </a:p>
        </p:txBody>
      </p:sp>
      <p:sp>
        <p:nvSpPr>
          <p:cNvPr id="3" name="Text Placeholder 2">
            <a:extLst>
              <a:ext uri="{FF2B5EF4-FFF2-40B4-BE49-F238E27FC236}">
                <a16:creationId xmlns:a16="http://schemas.microsoft.com/office/drawing/2014/main" id="{C21E2F74-30E0-60B4-EBF0-E1A43B7CAF18}"/>
              </a:ext>
            </a:extLst>
          </p:cNvPr>
          <p:cNvSpPr>
            <a:spLocks noGrp="1"/>
          </p:cNvSpPr>
          <p:nvPr>
            <p:ph type="body" idx="1"/>
          </p:nvPr>
        </p:nvSpPr>
        <p:spPr>
          <a:xfrm>
            <a:off x="609600" y="1535113"/>
            <a:ext cx="10972800" cy="639762"/>
          </a:xfrm>
        </p:spPr>
        <p:txBody>
          <a:bodyPr>
            <a:normAutofit/>
          </a:bodyPr>
          <a:lstStyle/>
          <a:p>
            <a:pPr algn="ctr"/>
            <a:r>
              <a:rPr lang="en-US" sz="3200" b="0"/>
              <a:t>Planting seedlings</a:t>
            </a:r>
          </a:p>
        </p:txBody>
      </p:sp>
      <p:sp>
        <p:nvSpPr>
          <p:cNvPr id="5" name="TextBox 4">
            <a:extLst>
              <a:ext uri="{FF2B5EF4-FFF2-40B4-BE49-F238E27FC236}">
                <a16:creationId xmlns:a16="http://schemas.microsoft.com/office/drawing/2014/main" id="{E000FF7D-5F5F-408E-6787-E404880A1A6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8" name="Picture 8">
            <a:extLst>
              <a:ext uri="{FF2B5EF4-FFF2-40B4-BE49-F238E27FC236}">
                <a16:creationId xmlns:a16="http://schemas.microsoft.com/office/drawing/2014/main" id="{589D3A80-7DAF-741B-7820-58AE37398F7D}"/>
              </a:ext>
            </a:extLst>
          </p:cNvPr>
          <p:cNvPicPr>
            <a:picLocks noGrp="1" noChangeAspect="1"/>
          </p:cNvPicPr>
          <p:nvPr>
            <p:ph sz="quarter" idx="4"/>
          </p:nvPr>
        </p:nvPicPr>
        <p:blipFill>
          <a:blip r:embed="rId4"/>
          <a:stretch>
            <a:fillRect/>
          </a:stretch>
        </p:blipFill>
        <p:spPr>
          <a:xfrm>
            <a:off x="2914650" y="2174875"/>
            <a:ext cx="6153150" cy="4683125"/>
          </a:xfrm>
        </p:spPr>
      </p:pic>
    </p:spTree>
    <p:extLst>
      <p:ext uri="{BB962C8B-B14F-4D97-AF65-F5344CB8AC3E}">
        <p14:creationId xmlns:p14="http://schemas.microsoft.com/office/powerpoint/2010/main" val="81441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AE52-0E8C-1BF3-2924-D525503E93DA}"/>
              </a:ext>
            </a:extLst>
          </p:cNvPr>
          <p:cNvSpPr>
            <a:spLocks noGrp="1"/>
          </p:cNvSpPr>
          <p:nvPr>
            <p:ph type="title"/>
          </p:nvPr>
        </p:nvSpPr>
        <p:spPr>
          <a:xfrm>
            <a:off x="609600" y="532660"/>
            <a:ext cx="10972800" cy="884978"/>
          </a:xfrm>
        </p:spPr>
        <p:txBody>
          <a:bodyPr/>
          <a:lstStyle/>
          <a:p>
            <a:r>
              <a:rPr lang="en-US"/>
              <a:t>National Environmental Policy Act (NEPA)</a:t>
            </a:r>
          </a:p>
        </p:txBody>
      </p:sp>
      <p:sp>
        <p:nvSpPr>
          <p:cNvPr id="3" name="Content Placeholder 2">
            <a:extLst>
              <a:ext uri="{FF2B5EF4-FFF2-40B4-BE49-F238E27FC236}">
                <a16:creationId xmlns:a16="http://schemas.microsoft.com/office/drawing/2014/main" id="{B6F6BF4E-E382-7C78-3299-B15753000C6E}"/>
              </a:ext>
            </a:extLst>
          </p:cNvPr>
          <p:cNvSpPr>
            <a:spLocks noGrp="1"/>
          </p:cNvSpPr>
          <p:nvPr>
            <p:ph idx="1"/>
          </p:nvPr>
        </p:nvSpPr>
        <p:spPr>
          <a:xfrm>
            <a:off x="-1" y="1118586"/>
            <a:ext cx="12191999" cy="5739413"/>
          </a:xfrm>
        </p:spPr>
        <p:txBody>
          <a:bodyPr/>
          <a:lstStyle/>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The Purpose of NEPA and the Mission of the BLM are compatible.</a:t>
            </a:r>
          </a:p>
        </p:txBody>
      </p:sp>
      <p:graphicFrame>
        <p:nvGraphicFramePr>
          <p:cNvPr id="4" name="Table 4">
            <a:extLst>
              <a:ext uri="{FF2B5EF4-FFF2-40B4-BE49-F238E27FC236}">
                <a16:creationId xmlns:a16="http://schemas.microsoft.com/office/drawing/2014/main" id="{7374ECB1-6BB1-DCB0-94F1-BD4E6F55D007}"/>
              </a:ext>
            </a:extLst>
          </p:cNvPr>
          <p:cNvGraphicFramePr>
            <a:graphicFrameLocks noGrp="1"/>
          </p:cNvGraphicFramePr>
          <p:nvPr>
            <p:extLst>
              <p:ext uri="{D42A27DB-BD31-4B8C-83A1-F6EECF244321}">
                <p14:modId xmlns:p14="http://schemas.microsoft.com/office/powerpoint/2010/main" val="2507633258"/>
              </p:ext>
            </p:extLst>
          </p:nvPr>
        </p:nvGraphicFramePr>
        <p:xfrm>
          <a:off x="0" y="2557343"/>
          <a:ext cx="12192000" cy="430287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558540896"/>
                    </a:ext>
                  </a:extLst>
                </a:gridCol>
                <a:gridCol w="6096000">
                  <a:extLst>
                    <a:ext uri="{9D8B030D-6E8A-4147-A177-3AD203B41FA5}">
                      <a16:colId xmlns:a16="http://schemas.microsoft.com/office/drawing/2014/main" val="2405959730"/>
                    </a:ext>
                  </a:extLst>
                </a:gridCol>
              </a:tblGrid>
              <a:tr h="363542">
                <a:tc>
                  <a:txBody>
                    <a:bodyPr/>
                    <a:lstStyle/>
                    <a:p>
                      <a:endParaRPr lang="en-US"/>
                    </a:p>
                  </a:txBody>
                  <a:tcPr/>
                </a:tc>
                <a:tc>
                  <a:txBody>
                    <a:bodyPr/>
                    <a:lstStyle/>
                    <a:p>
                      <a:endParaRPr lang="en-US"/>
                    </a:p>
                  </a:txBody>
                  <a:tcPr/>
                </a:tc>
                <a:extLst>
                  <a:ext uri="{0D108BD9-81ED-4DB2-BD59-A6C34878D82A}">
                    <a16:rowId xmlns:a16="http://schemas.microsoft.com/office/drawing/2014/main" val="3110775332"/>
                  </a:ext>
                </a:extLst>
              </a:tr>
              <a:tr h="3937115">
                <a:tc>
                  <a: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The Bureau of Land Management’s (BLM) mission is to sustain the health, diversity, and productivity of public lands for the use and enjoyment of present and future generations.</a:t>
                      </a:r>
                    </a:p>
                    <a:p>
                      <a:endParaRPr lang="en-US"/>
                    </a:p>
                  </a:txBody>
                  <a:tcPr/>
                </a:tc>
                <a:tc>
                  <a: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NEPA declares the Federal government’s policy is to maintain conditions under which people and nature can exist in productive harmony.</a:t>
                      </a:r>
                    </a:p>
                    <a:p>
                      <a:endParaRPr lang="en-US"/>
                    </a:p>
                  </a:txBody>
                  <a:tcPr/>
                </a:tc>
                <a:extLst>
                  <a:ext uri="{0D108BD9-81ED-4DB2-BD59-A6C34878D82A}">
                    <a16:rowId xmlns:a16="http://schemas.microsoft.com/office/drawing/2014/main" val="664425068"/>
                  </a:ext>
                </a:extLst>
              </a:tr>
            </a:tbl>
          </a:graphicData>
        </a:graphic>
      </p:graphicFrame>
    </p:spTree>
    <p:extLst>
      <p:ext uri="{BB962C8B-B14F-4D97-AF65-F5344CB8AC3E}">
        <p14:creationId xmlns:p14="http://schemas.microsoft.com/office/powerpoint/2010/main" val="1314345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6E4A-30DB-8DF3-C806-7B9689822CE5}"/>
              </a:ext>
            </a:extLst>
          </p:cNvPr>
          <p:cNvSpPr>
            <a:spLocks noGrp="1"/>
          </p:cNvSpPr>
          <p:nvPr>
            <p:ph type="title"/>
          </p:nvPr>
        </p:nvSpPr>
        <p:spPr>
          <a:xfrm>
            <a:off x="609600" y="647700"/>
            <a:ext cx="10972800" cy="769938"/>
          </a:xfrm>
        </p:spPr>
        <p:txBody>
          <a:bodyPr>
            <a:normAutofit/>
          </a:bodyPr>
          <a:lstStyle/>
          <a:p>
            <a:r>
              <a:rPr lang="en-US"/>
              <a:t>Extraordinary Circumstances Checklist</a:t>
            </a:r>
          </a:p>
        </p:txBody>
      </p:sp>
      <p:sp>
        <p:nvSpPr>
          <p:cNvPr id="3" name="Content Placeholder 2">
            <a:extLst>
              <a:ext uri="{FF2B5EF4-FFF2-40B4-BE49-F238E27FC236}">
                <a16:creationId xmlns:a16="http://schemas.microsoft.com/office/drawing/2014/main" id="{04C8B382-481F-7C61-7593-893D1BC35349}"/>
              </a:ext>
            </a:extLst>
          </p:cNvPr>
          <p:cNvSpPr>
            <a:spLocks noGrp="1"/>
          </p:cNvSpPr>
          <p:nvPr>
            <p:ph idx="1"/>
          </p:nvPr>
        </p:nvSpPr>
        <p:spPr/>
        <p:txBody>
          <a:bodyPr>
            <a:normAutofit/>
          </a:bodyPr>
          <a:lstStyle/>
          <a:p>
            <a:r>
              <a:rPr lang="en-US"/>
              <a:t>There are twelve extraordinary circumstances to evaluate.</a:t>
            </a:r>
          </a:p>
          <a:p>
            <a:endParaRPr lang="en-US"/>
          </a:p>
          <a:p>
            <a:r>
              <a:rPr lang="en-US"/>
              <a:t>They range from evaluations of significant impacts on Threatened and Endangered species, to impacts on sole or principal drinking water aquifers.</a:t>
            </a:r>
          </a:p>
          <a:p>
            <a:endParaRPr lang="en-US"/>
          </a:p>
          <a:p>
            <a:r>
              <a:rPr lang="en-US"/>
              <a:t>If any of the extraordinary circumstances apply in any specific circumstance, the categorical exclusion cannot be used.</a:t>
            </a:r>
          </a:p>
        </p:txBody>
      </p:sp>
    </p:spTree>
    <p:extLst>
      <p:ext uri="{BB962C8B-B14F-4D97-AF65-F5344CB8AC3E}">
        <p14:creationId xmlns:p14="http://schemas.microsoft.com/office/powerpoint/2010/main" val="1912775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86F7-1F04-22AB-95D6-F4E9157C83BF}"/>
              </a:ext>
            </a:extLst>
          </p:cNvPr>
          <p:cNvSpPr>
            <a:spLocks noGrp="1"/>
          </p:cNvSpPr>
          <p:nvPr>
            <p:ph type="title"/>
          </p:nvPr>
        </p:nvSpPr>
        <p:spPr>
          <a:xfrm>
            <a:off x="609600" y="653142"/>
            <a:ext cx="10972800" cy="947059"/>
          </a:xfrm>
        </p:spPr>
        <p:txBody>
          <a:bodyPr/>
          <a:lstStyle/>
          <a:p>
            <a:r>
              <a:rPr lang="en-US"/>
              <a:t>Activities that were suggested but not included</a:t>
            </a:r>
          </a:p>
        </p:txBody>
      </p:sp>
      <p:sp>
        <p:nvSpPr>
          <p:cNvPr id="3" name="Content Placeholder 2">
            <a:extLst>
              <a:ext uri="{FF2B5EF4-FFF2-40B4-BE49-F238E27FC236}">
                <a16:creationId xmlns:a16="http://schemas.microsoft.com/office/drawing/2014/main" id="{16CE1CE1-B6F0-AF03-296B-99CBE8746CE7}"/>
              </a:ext>
            </a:extLst>
          </p:cNvPr>
          <p:cNvSpPr>
            <a:spLocks noGrp="1"/>
          </p:cNvSpPr>
          <p:nvPr>
            <p:ph idx="1"/>
          </p:nvPr>
        </p:nvSpPr>
        <p:spPr>
          <a:xfrm>
            <a:off x="609600" y="1809549"/>
            <a:ext cx="10972800" cy="4754880"/>
          </a:xfrm>
        </p:spPr>
        <p:txBody>
          <a:bodyPr>
            <a:normAutofit lnSpcReduction="10000"/>
          </a:bodyPr>
          <a:lstStyle/>
          <a:p>
            <a:r>
              <a:rPr lang="en-US"/>
              <a:t>Removal of low head dams.</a:t>
            </a:r>
          </a:p>
          <a:p>
            <a:pPr marL="0" indent="0">
              <a:spcBef>
                <a:spcPts val="0"/>
              </a:spcBef>
              <a:buNone/>
            </a:pPr>
            <a:endParaRPr lang="en-US"/>
          </a:p>
          <a:p>
            <a:r>
              <a:rPr lang="en-US"/>
              <a:t>Use of other methods to control riparian invasive plants such as chemical use and prescribed fire.</a:t>
            </a:r>
          </a:p>
          <a:p>
            <a:pPr marL="0" indent="0">
              <a:buNone/>
            </a:pPr>
            <a:endParaRPr lang="en-US"/>
          </a:p>
          <a:p>
            <a:r>
              <a:rPr lang="en-US"/>
              <a:t>Placing barriers to benefit recovery of Threatened and Endangered fish.</a:t>
            </a:r>
          </a:p>
          <a:p>
            <a:pPr marL="0" indent="0">
              <a:buNone/>
            </a:pPr>
            <a:endParaRPr lang="en-US"/>
          </a:p>
          <a:p>
            <a:r>
              <a:rPr lang="en-US"/>
              <a:t>Providing alternative water sources to manage livestock.</a:t>
            </a:r>
          </a:p>
          <a:p>
            <a:endParaRPr lang="en-US"/>
          </a:p>
          <a:p>
            <a:pPr marL="0" indent="0">
              <a:buNone/>
            </a:pPr>
            <a:endParaRPr lang="en-US"/>
          </a:p>
        </p:txBody>
      </p:sp>
    </p:spTree>
    <p:extLst>
      <p:ext uri="{BB962C8B-B14F-4D97-AF65-F5344CB8AC3E}">
        <p14:creationId xmlns:p14="http://schemas.microsoft.com/office/powerpoint/2010/main" val="1533391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650C3-5801-6CB3-A8AD-5E9B788F77C7}"/>
              </a:ext>
            </a:extLst>
          </p:cNvPr>
          <p:cNvSpPr>
            <a:spLocks noGrp="1"/>
          </p:cNvSpPr>
          <p:nvPr>
            <p:ph type="title"/>
          </p:nvPr>
        </p:nvSpPr>
        <p:spPr>
          <a:xfrm>
            <a:off x="609600" y="664142"/>
            <a:ext cx="10972800" cy="753495"/>
          </a:xfrm>
        </p:spPr>
        <p:txBody>
          <a:bodyPr>
            <a:normAutofit fontScale="90000"/>
          </a:bodyPr>
          <a:lstStyle/>
          <a:p>
            <a:r>
              <a:rPr lang="en-US"/>
              <a:t>Next steps</a:t>
            </a:r>
          </a:p>
        </p:txBody>
      </p:sp>
      <p:sp>
        <p:nvSpPr>
          <p:cNvPr id="3" name="Content Placeholder 2">
            <a:extLst>
              <a:ext uri="{FF2B5EF4-FFF2-40B4-BE49-F238E27FC236}">
                <a16:creationId xmlns:a16="http://schemas.microsoft.com/office/drawing/2014/main" id="{82EBE136-1FD5-E49F-9DA7-E6321FAD6EF3}"/>
              </a:ext>
            </a:extLst>
          </p:cNvPr>
          <p:cNvSpPr>
            <a:spLocks noGrp="1"/>
          </p:cNvSpPr>
          <p:nvPr>
            <p:ph idx="1"/>
          </p:nvPr>
        </p:nvSpPr>
        <p:spPr>
          <a:xfrm>
            <a:off x="609600" y="1771048"/>
            <a:ext cx="10972800" cy="4995512"/>
          </a:xfrm>
        </p:spPr>
        <p:txBody>
          <a:bodyPr vert="horz" lIns="91440" tIns="45720" rIns="91440" bIns="45720" rtlCol="0" anchor="t">
            <a:normAutofit/>
          </a:bodyPr>
          <a:lstStyle/>
          <a:p>
            <a:r>
              <a:rPr lang="en-US" dirty="0"/>
              <a:t>Center for Environmental Quality (CEQ) review in Spring 2024.</a:t>
            </a:r>
          </a:p>
          <a:p>
            <a:endParaRPr lang="en-US"/>
          </a:p>
          <a:p>
            <a:r>
              <a:rPr lang="en-US" dirty="0"/>
              <a:t>Federal Register Notice and 30-day public comment period will occur, post CEQ review.</a:t>
            </a:r>
            <a:endParaRPr lang="en-US" dirty="0">
              <a:cs typeface="Calibri"/>
            </a:endParaRPr>
          </a:p>
          <a:p>
            <a:endParaRPr lang="en-US"/>
          </a:p>
        </p:txBody>
      </p:sp>
    </p:spTree>
    <p:extLst>
      <p:ext uri="{BB962C8B-B14F-4D97-AF65-F5344CB8AC3E}">
        <p14:creationId xmlns:p14="http://schemas.microsoft.com/office/powerpoint/2010/main" val="3763518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8FCE6-E586-D630-CF08-C88565E439B3}"/>
              </a:ext>
            </a:extLst>
          </p:cNvPr>
          <p:cNvSpPr>
            <a:spLocks noGrp="1"/>
          </p:cNvSpPr>
          <p:nvPr>
            <p:ph type="title"/>
          </p:nvPr>
        </p:nvSpPr>
        <p:spPr>
          <a:xfrm>
            <a:off x="609600" y="699796"/>
            <a:ext cx="10972800" cy="6158204"/>
          </a:xfrm>
        </p:spPr>
        <p:txBody>
          <a:bodyPr>
            <a:normAutofit/>
          </a:bodyPr>
          <a:lstStyle/>
          <a:p>
            <a:r>
              <a:rPr lang="en-US" sz="4000"/>
              <a:t>Questions?</a:t>
            </a:r>
            <a:br>
              <a:rPr lang="en-US" sz="4000"/>
            </a:br>
            <a:r>
              <a:rPr lang="en-US" sz="4000"/>
              <a:t> </a:t>
            </a:r>
            <a:br>
              <a:rPr lang="en-US" sz="4000"/>
            </a:br>
            <a:r>
              <a:rPr lang="en-US" sz="4000"/>
              <a:t>Contact Information:</a:t>
            </a:r>
            <a:br>
              <a:rPr lang="en-US" sz="4000"/>
            </a:br>
            <a:r>
              <a:rPr lang="en-US" sz="4000">
                <a:hlinkClick r:id="rId4"/>
              </a:rPr>
              <a:t>spremdas@blm.gov</a:t>
            </a:r>
            <a:r>
              <a:rPr lang="en-US" sz="4000"/>
              <a:t> Sharmila Jepsen (Fisheries)</a:t>
            </a:r>
            <a:br>
              <a:rPr lang="en-US" sz="4000"/>
            </a:br>
            <a:r>
              <a:rPr lang="en-US" sz="4000">
                <a:hlinkClick r:id="rId5"/>
              </a:rPr>
              <a:t>swmiller@blm.gov</a:t>
            </a:r>
            <a:r>
              <a:rPr lang="en-US" sz="4000"/>
              <a:t> Scott Miller (Program Lead)</a:t>
            </a:r>
            <a:br>
              <a:rPr lang="en-US" sz="4000"/>
            </a:br>
            <a:r>
              <a:rPr lang="en-US" sz="4000">
                <a:hlinkClick r:id="rId6"/>
              </a:rPr>
              <a:t>pcutillo@blm.gov</a:t>
            </a:r>
            <a:r>
              <a:rPr lang="en-US" sz="4000"/>
              <a:t> Paula Cutillo (Water Resources)</a:t>
            </a:r>
            <a:br>
              <a:rPr lang="en-US" sz="4000"/>
            </a:br>
            <a:r>
              <a:rPr lang="en-US" sz="4000">
                <a:hlinkClick r:id="rId7"/>
              </a:rPr>
              <a:t>mdickard@blm.gov</a:t>
            </a:r>
            <a:r>
              <a:rPr lang="en-US" sz="4000"/>
              <a:t> Melissa Dickard (Riparian)</a:t>
            </a:r>
            <a:br>
              <a:rPr lang="en-US"/>
            </a:br>
            <a:endParaRPr lang="en-US"/>
          </a:p>
        </p:txBody>
      </p:sp>
    </p:spTree>
    <p:extLst>
      <p:ext uri="{BB962C8B-B14F-4D97-AF65-F5344CB8AC3E}">
        <p14:creationId xmlns:p14="http://schemas.microsoft.com/office/powerpoint/2010/main" val="2650838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42AEF-5928-0F85-6A92-3C2633754DC4}"/>
              </a:ext>
            </a:extLst>
          </p:cNvPr>
          <p:cNvSpPr>
            <a:spLocks noGrp="1"/>
          </p:cNvSpPr>
          <p:nvPr>
            <p:ph type="title"/>
          </p:nvPr>
        </p:nvSpPr>
        <p:spPr>
          <a:xfrm>
            <a:off x="609600" y="630314"/>
            <a:ext cx="10972800" cy="787323"/>
          </a:xfrm>
        </p:spPr>
        <p:txBody>
          <a:bodyPr/>
          <a:lstStyle/>
          <a:p>
            <a:r>
              <a:rPr lang="en-US"/>
              <a:t>BLM NEPA</a:t>
            </a:r>
          </a:p>
        </p:txBody>
      </p:sp>
      <p:graphicFrame>
        <p:nvGraphicFramePr>
          <p:cNvPr id="8" name="Content Placeholder 2">
            <a:extLst>
              <a:ext uri="{FF2B5EF4-FFF2-40B4-BE49-F238E27FC236}">
                <a16:creationId xmlns:a16="http://schemas.microsoft.com/office/drawing/2014/main" id="{272DAB4D-4AF4-25C0-BE4A-BCE171FC251C}"/>
              </a:ext>
            </a:extLst>
          </p:cNvPr>
          <p:cNvGraphicFramePr>
            <a:graphicFrameLocks noGrp="1"/>
          </p:cNvGraphicFramePr>
          <p:nvPr>
            <p:ph idx="1"/>
            <p:extLst>
              <p:ext uri="{D42A27DB-BD31-4B8C-83A1-F6EECF244321}">
                <p14:modId xmlns:p14="http://schemas.microsoft.com/office/powerpoint/2010/main" val="2409527141"/>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8543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257F-17B2-0161-D3BD-D5A11D31FBFF}"/>
              </a:ext>
            </a:extLst>
          </p:cNvPr>
          <p:cNvSpPr>
            <a:spLocks noGrp="1"/>
          </p:cNvSpPr>
          <p:nvPr>
            <p:ph type="title"/>
          </p:nvPr>
        </p:nvSpPr>
        <p:spPr>
          <a:xfrm>
            <a:off x="609600" y="577048"/>
            <a:ext cx="10972800" cy="840589"/>
          </a:xfrm>
        </p:spPr>
        <p:txBody>
          <a:bodyPr/>
          <a:lstStyle/>
          <a:p>
            <a:r>
              <a:rPr lang="en-US"/>
              <a:t>Development of a Categorical Exclusion</a:t>
            </a:r>
          </a:p>
        </p:txBody>
      </p:sp>
      <p:graphicFrame>
        <p:nvGraphicFramePr>
          <p:cNvPr id="6" name="Content Placeholder 2">
            <a:extLst>
              <a:ext uri="{FF2B5EF4-FFF2-40B4-BE49-F238E27FC236}">
                <a16:creationId xmlns:a16="http://schemas.microsoft.com/office/drawing/2014/main" id="{399E4FAE-D3BE-348B-5871-ADD7D661EC80}"/>
              </a:ext>
            </a:extLst>
          </p:cNvPr>
          <p:cNvGraphicFramePr>
            <a:graphicFrameLocks noGrp="1"/>
          </p:cNvGraphicFramePr>
          <p:nvPr>
            <p:ph idx="1"/>
            <p:extLst>
              <p:ext uri="{D42A27DB-BD31-4B8C-83A1-F6EECF244321}">
                <p14:modId xmlns:p14="http://schemas.microsoft.com/office/powerpoint/2010/main" val="1642331472"/>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26430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9719-4A70-C22C-6482-49B45180267B}"/>
              </a:ext>
            </a:extLst>
          </p:cNvPr>
          <p:cNvSpPr>
            <a:spLocks noGrp="1"/>
          </p:cNvSpPr>
          <p:nvPr>
            <p:ph type="title"/>
          </p:nvPr>
        </p:nvSpPr>
        <p:spPr>
          <a:xfrm>
            <a:off x="609600" y="659876"/>
            <a:ext cx="10972800" cy="757762"/>
          </a:xfrm>
        </p:spPr>
        <p:txBody>
          <a:bodyPr>
            <a:normAutofit fontScale="90000"/>
          </a:bodyPr>
          <a:lstStyle/>
          <a:p>
            <a:r>
              <a:rPr lang="en-US"/>
              <a:t>Why is BLM preparing this Categorical Exclusion?</a:t>
            </a:r>
          </a:p>
        </p:txBody>
      </p:sp>
      <p:graphicFrame>
        <p:nvGraphicFramePr>
          <p:cNvPr id="5" name="Content Placeholder 2">
            <a:extLst>
              <a:ext uri="{FF2B5EF4-FFF2-40B4-BE49-F238E27FC236}">
                <a16:creationId xmlns:a16="http://schemas.microsoft.com/office/drawing/2014/main" id="{0077E1CD-1507-4333-1950-0818556DF988}"/>
              </a:ext>
            </a:extLst>
          </p:cNvPr>
          <p:cNvGraphicFramePr>
            <a:graphicFrameLocks noGrp="1"/>
          </p:cNvGraphicFramePr>
          <p:nvPr>
            <p:ph idx="1"/>
            <p:extLst>
              <p:ext uri="{D42A27DB-BD31-4B8C-83A1-F6EECF244321}">
                <p14:modId xmlns:p14="http://schemas.microsoft.com/office/powerpoint/2010/main" val="2505409475"/>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54541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56ADA5D-8E52-9083-B0DE-ABB406892E48}"/>
              </a:ext>
            </a:extLst>
          </p:cNvPr>
          <p:cNvGraphicFramePr>
            <a:graphicFrameLocks noGrp="1"/>
          </p:cNvGraphicFramePr>
          <p:nvPr>
            <p:extLst>
              <p:ext uri="{D42A27DB-BD31-4B8C-83A1-F6EECF244321}">
                <p14:modId xmlns:p14="http://schemas.microsoft.com/office/powerpoint/2010/main" val="535031050"/>
              </p:ext>
            </p:extLst>
          </p:nvPr>
        </p:nvGraphicFramePr>
        <p:xfrm>
          <a:off x="0" y="666750"/>
          <a:ext cx="12191999" cy="6307780"/>
        </p:xfrm>
        <a:graphic>
          <a:graphicData uri="http://schemas.openxmlformats.org/drawingml/2006/table">
            <a:tbl>
              <a:tblPr firstRow="1" bandRow="1">
                <a:tableStyleId>{5C22544A-7EE6-4342-B048-85BDC9FD1C3A}</a:tableStyleId>
              </a:tblPr>
              <a:tblGrid>
                <a:gridCol w="11983719">
                  <a:extLst>
                    <a:ext uri="{9D8B030D-6E8A-4147-A177-3AD203B41FA5}">
                      <a16:colId xmlns:a16="http://schemas.microsoft.com/office/drawing/2014/main" val="3360365127"/>
                    </a:ext>
                  </a:extLst>
                </a:gridCol>
                <a:gridCol w="208280">
                  <a:extLst>
                    <a:ext uri="{9D8B030D-6E8A-4147-A177-3AD203B41FA5}">
                      <a16:colId xmlns:a16="http://schemas.microsoft.com/office/drawing/2014/main" val="1960358565"/>
                    </a:ext>
                  </a:extLst>
                </a:gridCol>
              </a:tblGrid>
              <a:tr h="1194112">
                <a:tc gridSpan="2">
                  <a:txBody>
                    <a:bodyPr/>
                    <a:lstStyle/>
                    <a:p>
                      <a:r>
                        <a:rPr kumimoji="0" lang="en-US" sz="4000" b="0" i="0" u="none" strike="noStrike" kern="1200" cap="none" spc="0" normalizeH="0" baseline="0" noProof="0" dirty="0">
                          <a:ln>
                            <a:noFill/>
                          </a:ln>
                          <a:solidFill>
                            <a:prstClr val="black"/>
                          </a:solidFill>
                          <a:effectLst/>
                          <a:uLnTx/>
                          <a:uFillTx/>
                          <a:latin typeface="+mn-lt"/>
                          <a:ea typeface="+mj-ea"/>
                          <a:cs typeface="+mj-cs"/>
                        </a:rPr>
                        <a:t>Other agencies with Categorical Exclusions relevant to aquatic restoration</a:t>
                      </a:r>
                      <a:endParaRPr lang="en-US" dirty="0"/>
                    </a:p>
                  </a:txBody>
                  <a:tcPr/>
                </a:tc>
                <a:tc hMerge="1">
                  <a:txBody>
                    <a:bodyPr/>
                    <a:lstStyle/>
                    <a:p>
                      <a:endParaRPr lang="en-US"/>
                    </a:p>
                  </a:txBody>
                  <a:tcPr/>
                </a:tc>
                <a:extLst>
                  <a:ext uri="{0D108BD9-81ED-4DB2-BD59-A6C34878D82A}">
                    <a16:rowId xmlns:a16="http://schemas.microsoft.com/office/drawing/2014/main" val="1246963834"/>
                  </a:ext>
                </a:extLst>
              </a:tr>
              <a:tr h="999428">
                <a:tc>
                  <a:txBody>
                    <a:bodyPr/>
                    <a:lstStyle/>
                    <a:p>
                      <a:r>
                        <a:rPr lang="en-US" sz="3200" dirty="0"/>
                        <a:t>United States Forest Service</a:t>
                      </a:r>
                    </a:p>
                  </a:txBody>
                  <a:tcPr/>
                </a:tc>
                <a:tc>
                  <a:txBody>
                    <a:bodyPr/>
                    <a:lstStyle/>
                    <a:p>
                      <a:endParaRPr lang="en-US" sz="3200" dirty="0"/>
                    </a:p>
                  </a:txBody>
                  <a:tcPr/>
                </a:tc>
                <a:extLst>
                  <a:ext uri="{0D108BD9-81ED-4DB2-BD59-A6C34878D82A}">
                    <a16:rowId xmlns:a16="http://schemas.microsoft.com/office/drawing/2014/main" val="3628852847"/>
                  </a:ext>
                </a:extLst>
              </a:tr>
              <a:tr h="999428">
                <a:tc>
                  <a:txBody>
                    <a:bodyPr/>
                    <a:lstStyle/>
                    <a:p>
                      <a:r>
                        <a:rPr lang="en-US" sz="3200" dirty="0"/>
                        <a:t>Natural Resources Conservation Service</a:t>
                      </a:r>
                    </a:p>
                  </a:txBody>
                  <a:tcPr/>
                </a:tc>
                <a:tc>
                  <a:txBody>
                    <a:bodyPr/>
                    <a:lstStyle/>
                    <a:p>
                      <a:endParaRPr lang="en-US" sz="3200" dirty="0"/>
                    </a:p>
                  </a:txBody>
                  <a:tcPr/>
                </a:tc>
                <a:extLst>
                  <a:ext uri="{0D108BD9-81ED-4DB2-BD59-A6C34878D82A}">
                    <a16:rowId xmlns:a16="http://schemas.microsoft.com/office/drawing/2014/main" val="2147512000"/>
                  </a:ext>
                </a:extLst>
              </a:tr>
              <a:tr h="999428">
                <a:tc>
                  <a:txBody>
                    <a:bodyPr/>
                    <a:lstStyle/>
                    <a:p>
                      <a:r>
                        <a:rPr lang="en-US" sz="3200" dirty="0"/>
                        <a:t>Department of Homeland Security</a:t>
                      </a:r>
                    </a:p>
                  </a:txBody>
                  <a:tcPr/>
                </a:tc>
                <a:tc>
                  <a:txBody>
                    <a:bodyPr/>
                    <a:lstStyle/>
                    <a:p>
                      <a:endParaRPr lang="en-US" sz="3200" dirty="0"/>
                    </a:p>
                  </a:txBody>
                  <a:tcPr/>
                </a:tc>
                <a:extLst>
                  <a:ext uri="{0D108BD9-81ED-4DB2-BD59-A6C34878D82A}">
                    <a16:rowId xmlns:a16="http://schemas.microsoft.com/office/drawing/2014/main" val="273248009"/>
                  </a:ext>
                </a:extLst>
              </a:tr>
              <a:tr h="999428">
                <a:tc>
                  <a:txBody>
                    <a:bodyPr/>
                    <a:lstStyle/>
                    <a:p>
                      <a:r>
                        <a:rPr lang="en-US" sz="3200" dirty="0"/>
                        <a:t>United States Fish and Wildlife Service</a:t>
                      </a:r>
                    </a:p>
                  </a:txBody>
                  <a:tcPr/>
                </a:tc>
                <a:tc>
                  <a:txBody>
                    <a:bodyPr/>
                    <a:lstStyle/>
                    <a:p>
                      <a:endParaRPr lang="en-US" sz="3200" dirty="0"/>
                    </a:p>
                  </a:txBody>
                  <a:tcPr/>
                </a:tc>
                <a:extLst>
                  <a:ext uri="{0D108BD9-81ED-4DB2-BD59-A6C34878D82A}">
                    <a16:rowId xmlns:a16="http://schemas.microsoft.com/office/drawing/2014/main" val="2452869712"/>
                  </a:ext>
                </a:extLst>
              </a:tr>
              <a:tr h="999428">
                <a:tc>
                  <a:txBody>
                    <a:bodyPr/>
                    <a:lstStyle/>
                    <a:p>
                      <a:r>
                        <a:rPr lang="en-US" sz="3200" dirty="0"/>
                        <a:t>National Park Service</a:t>
                      </a:r>
                    </a:p>
                  </a:txBody>
                  <a:tcPr/>
                </a:tc>
                <a:tc>
                  <a:txBody>
                    <a:bodyPr/>
                    <a:lstStyle/>
                    <a:p>
                      <a:endParaRPr lang="en-US" sz="3200" dirty="0"/>
                    </a:p>
                  </a:txBody>
                  <a:tcPr/>
                </a:tc>
                <a:extLst>
                  <a:ext uri="{0D108BD9-81ED-4DB2-BD59-A6C34878D82A}">
                    <a16:rowId xmlns:a16="http://schemas.microsoft.com/office/drawing/2014/main" val="1149070453"/>
                  </a:ext>
                </a:extLst>
              </a:tr>
            </a:tbl>
          </a:graphicData>
        </a:graphic>
      </p:graphicFrame>
    </p:spTree>
    <p:extLst>
      <p:ext uri="{BB962C8B-B14F-4D97-AF65-F5344CB8AC3E}">
        <p14:creationId xmlns:p14="http://schemas.microsoft.com/office/powerpoint/2010/main" val="3858608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3AC44-7F6D-9325-E520-046C81A80720}"/>
              </a:ext>
            </a:extLst>
          </p:cNvPr>
          <p:cNvSpPr>
            <a:spLocks noGrp="1"/>
          </p:cNvSpPr>
          <p:nvPr>
            <p:ph type="title"/>
          </p:nvPr>
        </p:nvSpPr>
        <p:spPr>
          <a:xfrm>
            <a:off x="609600" y="731835"/>
            <a:ext cx="10972800" cy="848389"/>
          </a:xfrm>
        </p:spPr>
        <p:txBody>
          <a:bodyPr>
            <a:normAutofit fontScale="90000"/>
          </a:bodyPr>
          <a:lstStyle/>
          <a:p>
            <a:r>
              <a:rPr lang="en-US" sz="3200"/>
              <a:t>Develop a suite of actions for implementing aquatic restoration under the proposed aquatic restoration CX</a:t>
            </a:r>
          </a:p>
        </p:txBody>
      </p:sp>
      <p:sp>
        <p:nvSpPr>
          <p:cNvPr id="3" name="Content Placeholder 2">
            <a:extLst>
              <a:ext uri="{FF2B5EF4-FFF2-40B4-BE49-F238E27FC236}">
                <a16:creationId xmlns:a16="http://schemas.microsoft.com/office/drawing/2014/main" id="{77F8933C-C0CC-3F08-C1D9-3B72929734FF}"/>
              </a:ext>
            </a:extLst>
          </p:cNvPr>
          <p:cNvSpPr>
            <a:spLocks noGrp="1"/>
          </p:cNvSpPr>
          <p:nvPr>
            <p:ph sz="half" idx="1"/>
          </p:nvPr>
        </p:nvSpPr>
        <p:spPr>
          <a:xfrm>
            <a:off x="182880" y="1784413"/>
            <a:ext cx="5330153" cy="4341751"/>
          </a:xfrm>
        </p:spPr>
        <p:txBody>
          <a:bodyPr/>
          <a:lstStyle/>
          <a:p>
            <a:pPr marL="0" indent="0">
              <a:buNone/>
            </a:pPr>
            <a:endParaRPr lang="en-US"/>
          </a:p>
          <a:p>
            <a:pPr marL="0" indent="0">
              <a:buNone/>
            </a:pPr>
            <a:r>
              <a:rPr lang="en-US"/>
              <a:t>Commonly occurring aquatic restoration activities</a:t>
            </a:r>
          </a:p>
          <a:p>
            <a:endParaRPr lang="en-US"/>
          </a:p>
          <a:p>
            <a:r>
              <a:rPr lang="en-US"/>
              <a:t>Improve structural complexity</a:t>
            </a:r>
          </a:p>
          <a:p>
            <a:r>
              <a:rPr lang="en-US"/>
              <a:t>Improve connectivity</a:t>
            </a:r>
          </a:p>
          <a:p>
            <a:r>
              <a:rPr lang="en-US"/>
              <a:t>Protect resources</a:t>
            </a:r>
          </a:p>
          <a:p>
            <a:r>
              <a:rPr lang="en-US"/>
              <a:t>Improve riparian function</a:t>
            </a:r>
          </a:p>
        </p:txBody>
      </p:sp>
      <p:pic>
        <p:nvPicPr>
          <p:cNvPr id="9" name="Content Placeholder 8" descr="A picture containing outdoor, plant, landscape, nature">
            <a:extLst>
              <a:ext uri="{FF2B5EF4-FFF2-40B4-BE49-F238E27FC236}">
                <a16:creationId xmlns:a16="http://schemas.microsoft.com/office/drawing/2014/main" id="{A1199E1F-597E-F926-526B-F72287D3287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13033" y="1784413"/>
            <a:ext cx="6677370" cy="5073588"/>
          </a:xfrm>
        </p:spPr>
      </p:pic>
    </p:spTree>
    <p:extLst>
      <p:ext uri="{BB962C8B-B14F-4D97-AF65-F5344CB8AC3E}">
        <p14:creationId xmlns:p14="http://schemas.microsoft.com/office/powerpoint/2010/main" val="2849454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E5850-2CF6-850C-D470-22F2E3DE6E61}"/>
              </a:ext>
            </a:extLst>
          </p:cNvPr>
          <p:cNvSpPr>
            <a:spLocks noGrp="1"/>
          </p:cNvSpPr>
          <p:nvPr>
            <p:ph type="title"/>
          </p:nvPr>
        </p:nvSpPr>
        <p:spPr>
          <a:xfrm>
            <a:off x="609600" y="485192"/>
            <a:ext cx="10972800" cy="932446"/>
          </a:xfrm>
        </p:spPr>
        <p:txBody>
          <a:bodyPr>
            <a:normAutofit/>
          </a:bodyPr>
          <a:lstStyle/>
          <a:p>
            <a:r>
              <a:rPr lang="en-US"/>
              <a:t>Main Categorical Exclusion language</a:t>
            </a:r>
          </a:p>
        </p:txBody>
      </p:sp>
      <p:sp>
        <p:nvSpPr>
          <p:cNvPr id="3" name="Content Placeholder 2">
            <a:extLst>
              <a:ext uri="{FF2B5EF4-FFF2-40B4-BE49-F238E27FC236}">
                <a16:creationId xmlns:a16="http://schemas.microsoft.com/office/drawing/2014/main" id="{43965D51-3461-1388-3BFD-CAB82DE8D9C5}"/>
              </a:ext>
            </a:extLst>
          </p:cNvPr>
          <p:cNvSpPr>
            <a:spLocks noGrp="1"/>
          </p:cNvSpPr>
          <p:nvPr>
            <p:ph sz="half" idx="2"/>
          </p:nvPr>
        </p:nvSpPr>
        <p:spPr>
          <a:xfrm>
            <a:off x="464457" y="1743756"/>
            <a:ext cx="5386917" cy="4591050"/>
          </a:xfrm>
        </p:spPr>
        <p:txBody>
          <a:bodyPr>
            <a:normAutofit/>
          </a:bodyPr>
          <a:lstStyle/>
          <a:p>
            <a:pPr marL="0" indent="0">
              <a:buNone/>
            </a:pPr>
            <a:r>
              <a:rPr lang="en-US" sz="3200">
                <a:effectLst/>
                <a:ea typeface="Calibri" panose="020F0502020204030204" pitchFamily="34" charset="0"/>
                <a:cs typeface="Segoe UI" panose="020B0502040204020203" pitchFamily="34" charset="0"/>
              </a:rPr>
              <a:t>Implement the following four activities to improve water quality, aquatic and riparian habitat, and overall ecosystem function by enhancing structural complexity, removing barriers to connectivity, and mimicking or promoting natural processes</a:t>
            </a:r>
            <a:endParaRPr lang="en-US"/>
          </a:p>
        </p:txBody>
      </p:sp>
      <p:pic>
        <p:nvPicPr>
          <p:cNvPr id="11" name="Content Placeholder 10" descr="A picture containing outdoor, nature, grass, cloud&#10;&#10;Description automatically generated">
            <a:extLst>
              <a:ext uri="{FF2B5EF4-FFF2-40B4-BE49-F238E27FC236}">
                <a16:creationId xmlns:a16="http://schemas.microsoft.com/office/drawing/2014/main" id="{D3FCCDE2-3547-2ECC-79EA-9BD454968BBF}"/>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856514" y="1706887"/>
            <a:ext cx="6335486" cy="5151113"/>
          </a:xfrm>
        </p:spPr>
      </p:pic>
    </p:spTree>
    <p:extLst>
      <p:ext uri="{BB962C8B-B14F-4D97-AF65-F5344CB8AC3E}">
        <p14:creationId xmlns:p14="http://schemas.microsoft.com/office/powerpoint/2010/main" val="2697184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4DA369-695C-229E-A3D5-302120D3F1B0}"/>
              </a:ext>
            </a:extLst>
          </p:cNvPr>
          <p:cNvSpPr>
            <a:spLocks noGrp="1"/>
          </p:cNvSpPr>
          <p:nvPr>
            <p:ph idx="4294967295"/>
          </p:nvPr>
        </p:nvSpPr>
        <p:spPr>
          <a:xfrm>
            <a:off x="0" y="847022"/>
            <a:ext cx="12192000" cy="5890661"/>
          </a:xfrm>
        </p:spPr>
        <p:txBody>
          <a:bodyPr>
            <a:normAutofit/>
          </a:bodyPr>
          <a:lstStyle/>
          <a:p>
            <a:pPr marL="0" indent="0" algn="ctr">
              <a:buNone/>
            </a:pPr>
            <a:r>
              <a:rPr lang="en-US" sz="4400">
                <a:effectLst/>
                <a:ea typeface="Times New Roman" panose="02020603050405020304" pitchFamily="18" charset="0"/>
              </a:rPr>
              <a:t>Activity 1</a:t>
            </a:r>
          </a:p>
          <a:p>
            <a:pPr marL="0" indent="0" algn="ctr">
              <a:buNone/>
            </a:pPr>
            <a:endParaRPr lang="en-US" sz="3600">
              <a:effectLst/>
              <a:ea typeface="Times New Roman" panose="02020603050405020304" pitchFamily="18" charset="0"/>
            </a:endParaRPr>
          </a:p>
          <a:p>
            <a:pPr marL="0" indent="0" algn="ctr">
              <a:buNone/>
            </a:pPr>
            <a:r>
              <a:rPr lang="en-US" sz="3600">
                <a:effectLst/>
                <a:ea typeface="Times New Roman" panose="02020603050405020304" pitchFamily="18" charset="0"/>
              </a:rPr>
              <a:t>Building, modifying, or maintaining small permeable</a:t>
            </a:r>
          </a:p>
          <a:p>
            <a:pPr marL="0" indent="0" algn="ctr">
              <a:buNone/>
            </a:pPr>
            <a:r>
              <a:rPr lang="en-US" sz="3600">
                <a:effectLst/>
                <a:ea typeface="Times New Roman" panose="02020603050405020304" pitchFamily="18" charset="0"/>
              </a:rPr>
              <a:t> structures in wetlands including wet meadows, streams,</a:t>
            </a:r>
          </a:p>
          <a:p>
            <a:pPr marL="0" indent="0" algn="ctr">
              <a:buNone/>
            </a:pPr>
            <a:r>
              <a:rPr lang="en-US" sz="3600">
                <a:effectLst/>
                <a:ea typeface="Times New Roman" panose="02020603050405020304" pitchFamily="18" charset="0"/>
              </a:rPr>
              <a:t> riparian areas, or other water bodies</a:t>
            </a:r>
            <a:r>
              <a:rPr lang="en-US" sz="3600">
                <a:solidFill>
                  <a:srgbClr val="FF0000"/>
                </a:solidFill>
                <a:effectLst/>
                <a:ea typeface="Times New Roman" panose="02020603050405020304" pitchFamily="18" charset="0"/>
              </a:rPr>
              <a:t> </a:t>
            </a:r>
            <a:r>
              <a:rPr lang="en-US" sz="3600">
                <a:effectLst/>
                <a:ea typeface="Times New Roman" panose="02020603050405020304" pitchFamily="18" charset="0"/>
              </a:rPr>
              <a:t>using natural materials, within a total of 10 stream miles</a:t>
            </a:r>
          </a:p>
          <a:p>
            <a:pPr marL="0" indent="0" algn="ctr">
              <a:buNone/>
            </a:pPr>
            <a:r>
              <a:rPr lang="en-US" sz="3600">
                <a:effectLst/>
                <a:ea typeface="Times New Roman" panose="02020603050405020304" pitchFamily="18" charset="0"/>
              </a:rPr>
              <a:t> and/or a total aggregated structural footprint of 100 acres.</a:t>
            </a:r>
          </a:p>
        </p:txBody>
      </p:sp>
    </p:spTree>
    <p:extLst>
      <p:ext uri="{BB962C8B-B14F-4D97-AF65-F5344CB8AC3E}">
        <p14:creationId xmlns:p14="http://schemas.microsoft.com/office/powerpoint/2010/main" val="1941937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1619231B25F5419E6567B81F294E7D" ma:contentTypeVersion="15" ma:contentTypeDescription="Create a new document." ma:contentTypeScope="" ma:versionID="be29209516b5455544220e9b5c422eab">
  <xsd:schema xmlns:xsd="http://www.w3.org/2001/XMLSchema" xmlns:xs="http://www.w3.org/2001/XMLSchema" xmlns:p="http://schemas.microsoft.com/office/2006/metadata/properties" xmlns:ns2="949387c3-6f53-457b-84df-c7ef7f2e8cab" xmlns:ns3="9051457c-ceb4-4284-bbcd-a3791e536788" xmlns:ns4="31062a0d-ede8-4112-b4bb-00a9c1bc8e16" targetNamespace="http://schemas.microsoft.com/office/2006/metadata/properties" ma:root="true" ma:fieldsID="98ed569c42f6818b2a4426023698c5da" ns2:_="" ns3:_="" ns4:_="">
    <xsd:import namespace="949387c3-6f53-457b-84df-c7ef7f2e8cab"/>
    <xsd:import namespace="9051457c-ceb4-4284-bbcd-a3791e536788"/>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9387c3-6f53-457b-84df-c7ef7f2e8ca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51457c-ceb4-4284-bbcd-a3791e53678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ab89db8-7225-4826-abe0-34a238c38ca5}" ma:internalName="TaxCatchAll" ma:showField="CatchAllData" ma:web="949387c3-6f53-457b-84df-c7ef7f2e8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051457c-ceb4-4284-bbcd-a3791e536788">
      <Terms xmlns="http://schemas.microsoft.com/office/infopath/2007/PartnerControls"/>
    </lcf76f155ced4ddcb4097134ff3c332f>
    <TaxCatchAll xmlns="31062a0d-ede8-4112-b4bb-00a9c1bc8e16" xsi:nil="true"/>
    <SharedWithUsers xmlns="949387c3-6f53-457b-84df-c7ef7f2e8cab">
      <UserInfo>
        <DisplayName>Jenkins, David B</DisplayName>
        <AccountId>209</AccountId>
        <AccountType/>
      </UserInfo>
      <UserInfo>
        <DisplayName>Quamen, Frank R</DisplayName>
        <AccountId>20</AccountId>
        <AccountType/>
      </UserInfo>
      <UserInfo>
        <DisplayName>Miller, Scott W</DisplayName>
        <AccountId>25</AccountId>
        <AccountType/>
      </UserInfo>
      <UserInfo>
        <DisplayName>Phillips, Robin R</DisplayName>
        <AccountId>210</AccountId>
        <AccountType/>
      </UserInfo>
      <UserInfo>
        <DisplayName>Cutillo, Paula A</DisplayName>
        <AccountId>24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977221-253F-4BD6-A8B3-4EB5E21848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9387c3-6f53-457b-84df-c7ef7f2e8cab"/>
    <ds:schemaRef ds:uri="9051457c-ceb4-4284-bbcd-a3791e536788"/>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935F55-0A86-4B9A-983F-DA3D212BE0CB}">
  <ds:schemaRefs>
    <ds:schemaRef ds:uri="31062a0d-ede8-4112-b4bb-00a9c1bc8e16"/>
    <ds:schemaRef ds:uri="9051457c-ceb4-4284-bbcd-a3791e536788"/>
    <ds:schemaRef ds:uri="949387c3-6f53-457b-84df-c7ef7f2e8c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8DD36D8-7DD1-4B5A-9CA4-C140FE0035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Aquatic Restoration Categorical Exclusion</vt:lpstr>
      <vt:lpstr>National Environmental Policy Act (NEPA)</vt:lpstr>
      <vt:lpstr>BLM NEPA</vt:lpstr>
      <vt:lpstr>Development of a Categorical Exclusion</vt:lpstr>
      <vt:lpstr>Why is BLM preparing this Categorical Exclusion?</vt:lpstr>
      <vt:lpstr>PowerPoint Presentation</vt:lpstr>
      <vt:lpstr>Develop a suite of actions for implementing aquatic restoration under the proposed aquatic restoration CX</vt:lpstr>
      <vt:lpstr>Main Categorical Exclusion language</vt:lpstr>
      <vt:lpstr>PowerPoint Presentation</vt:lpstr>
      <vt:lpstr>Activity 1</vt:lpstr>
      <vt:lpstr>Activity 1</vt:lpstr>
      <vt:lpstr>PowerPoint Presentation</vt:lpstr>
      <vt:lpstr>Activity 2</vt:lpstr>
      <vt:lpstr>Activity 2</vt:lpstr>
      <vt:lpstr>PowerPoint Presentation</vt:lpstr>
      <vt:lpstr>Activity 3</vt:lpstr>
      <vt:lpstr>PowerPoint Presentation</vt:lpstr>
      <vt:lpstr> Activity 4 Removing invasive riparian and aquatic vegetation </vt:lpstr>
      <vt:lpstr>Activity 4</vt:lpstr>
      <vt:lpstr>Extraordinary Circumstances Checklist</vt:lpstr>
      <vt:lpstr>Activities that were suggested but not included</vt:lpstr>
      <vt:lpstr>Next steps</vt:lpstr>
      <vt:lpstr>Questions?   Contact Information: spremdas@blm.gov Sharmila Jepsen (Fisheries) swmiller@blm.gov Scott Miller (Program Lead) pcutillo@blm.gov Paula Cutillo (Water Resources) mdickard@blm.gov Melissa Dickard (Riparian) </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Hammari, Joshua</dc:creator>
  <cp:revision>24</cp:revision>
  <dcterms:created xsi:type="dcterms:W3CDTF">2014-11-17T16:44:52Z</dcterms:created>
  <dcterms:modified xsi:type="dcterms:W3CDTF">2023-12-04T04:08:33Z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d8ade801-e492-4393-b711-dedde77dc1a7</vt:lpwstr>
  </property>
  <property fmtid="{D5CDD505-2E9C-101B-9397-08002B2CF9AE}" pid="3" name="Order">
    <vt:r8>8400</vt:r8>
  </property>
  <property fmtid="{D5CDD505-2E9C-101B-9397-08002B2CF9AE}" pid="4" name="MediaServiceImageTags">
    <vt:lpwstr/>
  </property>
  <property fmtid="{D5CDD505-2E9C-101B-9397-08002B2CF9AE}" pid="5" name="ContentTypeId">
    <vt:lpwstr>0x010100661619231B25F5419E6567B81F294E7D</vt:lpwstr>
  </property>
</Properties>
</file>