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8" r:id="rId2"/>
    <p:sldId id="344" r:id="rId3"/>
    <p:sldId id="295" r:id="rId4"/>
    <p:sldId id="351" r:id="rId5"/>
    <p:sldId id="353" r:id="rId6"/>
    <p:sldId id="294" r:id="rId7"/>
    <p:sldId id="345" r:id="rId8"/>
    <p:sldId id="285" r:id="rId9"/>
    <p:sldId id="280" r:id="rId10"/>
    <p:sldId id="342" r:id="rId11"/>
    <p:sldId id="259" r:id="rId12"/>
    <p:sldId id="348" r:id="rId13"/>
    <p:sldId id="278" r:id="rId14"/>
    <p:sldId id="346" r:id="rId15"/>
    <p:sldId id="359" r:id="rId16"/>
    <p:sldId id="357" r:id="rId17"/>
    <p:sldId id="355" r:id="rId18"/>
    <p:sldId id="356" r:id="rId19"/>
    <p:sldId id="362" r:id="rId20"/>
    <p:sldId id="363" r:id="rId21"/>
    <p:sldId id="361" r:id="rId22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28" autoAdjust="0"/>
  </p:normalViewPr>
  <p:slideViewPr>
    <p:cSldViewPr>
      <p:cViewPr varScale="1">
        <p:scale>
          <a:sx n="88" d="100"/>
          <a:sy n="88" d="100"/>
        </p:scale>
        <p:origin x="1262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0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75251-3BC8-4263-8159-36D4CE9A50DA}" type="datetimeFigureOut">
              <a:rPr lang="en-US" smtClean="0"/>
              <a:t>7/10/2018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769"/>
            <a:ext cx="5607050" cy="41559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0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25A49-6FBB-4787-BFBD-902763BE54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8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25A49-6FBB-4787-BFBD-902763BE54F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409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25A49-6FBB-4787-BFBD-902763BE54F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409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25A49-6FBB-4787-BFBD-902763BE54F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409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25A49-6FBB-4787-BFBD-902763BE54F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409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25A49-6FBB-4787-BFBD-902763BE54F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409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E267-9ABC-4853-9E60-7427B36004A1}" type="datetimeFigureOut">
              <a:rPr lang="en-US" smtClean="0"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77DC-29C5-41B4-8227-763E9CB067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518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E267-9ABC-4853-9E60-7427B36004A1}" type="datetimeFigureOut">
              <a:rPr lang="en-US" smtClean="0"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77DC-29C5-41B4-8227-763E9CB067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22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E267-9ABC-4853-9E60-7427B36004A1}" type="datetimeFigureOut">
              <a:rPr lang="en-US" smtClean="0"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77DC-29C5-41B4-8227-763E9CB067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816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E267-9ABC-4853-9E60-7427B36004A1}" type="datetimeFigureOut">
              <a:rPr lang="en-US" smtClean="0"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77DC-29C5-41B4-8227-763E9CB067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391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E267-9ABC-4853-9E60-7427B36004A1}" type="datetimeFigureOut">
              <a:rPr lang="en-US" smtClean="0"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77DC-29C5-41B4-8227-763E9CB067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721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E267-9ABC-4853-9E60-7427B36004A1}" type="datetimeFigureOut">
              <a:rPr lang="en-US" smtClean="0"/>
              <a:t>7/10/2018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77DC-29C5-41B4-8227-763E9CB067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746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E267-9ABC-4853-9E60-7427B36004A1}" type="datetimeFigureOut">
              <a:rPr lang="en-US" smtClean="0"/>
              <a:t>7/10/2018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77DC-29C5-41B4-8227-763E9CB067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819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E267-9ABC-4853-9E60-7427B36004A1}" type="datetimeFigureOut">
              <a:rPr lang="en-US" smtClean="0"/>
              <a:t>7/10/2018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77DC-29C5-41B4-8227-763E9CB067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929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E267-9ABC-4853-9E60-7427B36004A1}" type="datetimeFigureOut">
              <a:rPr lang="en-US" smtClean="0"/>
              <a:t>7/10/2018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77DC-29C5-41B4-8227-763E9CB067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820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E267-9ABC-4853-9E60-7427B36004A1}" type="datetimeFigureOut">
              <a:rPr lang="en-US" smtClean="0"/>
              <a:t>7/10/2018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77DC-29C5-41B4-8227-763E9CB067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30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E267-9ABC-4853-9E60-7427B36004A1}" type="datetimeFigureOut">
              <a:rPr lang="en-US" smtClean="0"/>
              <a:t>7/10/2018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77DC-29C5-41B4-8227-763E9CB067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813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9E267-9ABC-4853-9E60-7427B36004A1}" type="datetimeFigureOut">
              <a:rPr lang="en-US" smtClean="0"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C77DC-29C5-41B4-8227-763E9CB067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748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commons.wikimedia.org/w/index.php?curid=44927670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P07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143000"/>
            <a:ext cx="7130281" cy="534771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7924800" cy="3810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Native Plants of the Sagebrush Ecosystem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74B844-A95E-4185-B516-CA8BD57100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539" y="1371600"/>
            <a:ext cx="914402" cy="10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67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Royal Penstemon</a:t>
            </a:r>
            <a:br>
              <a:rPr lang="en-US" sz="3200" b="1" dirty="0"/>
            </a:br>
            <a:r>
              <a:rPr lang="en-US" sz="3200" b="1" i="1" dirty="0"/>
              <a:t>Penstemon speciosus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3200400"/>
            <a:ext cx="2514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Life form</a:t>
            </a:r>
            <a:r>
              <a:rPr lang="en-US" dirty="0"/>
              <a:t>:  Forb</a:t>
            </a:r>
          </a:p>
          <a:p>
            <a:endParaRPr lang="en-US" dirty="0"/>
          </a:p>
          <a:p>
            <a:r>
              <a:rPr lang="en-US" u="sng" dirty="0"/>
              <a:t>Height</a:t>
            </a:r>
            <a:r>
              <a:rPr lang="en-US" dirty="0"/>
              <a:t>: 1-2’</a:t>
            </a:r>
          </a:p>
          <a:p>
            <a:endParaRPr lang="en-US" dirty="0"/>
          </a:p>
          <a:p>
            <a:r>
              <a:rPr lang="en-US" u="sng" dirty="0"/>
              <a:t>Flower Color</a:t>
            </a:r>
            <a:r>
              <a:rPr lang="en-US" dirty="0"/>
              <a:t>:  Blue</a:t>
            </a:r>
          </a:p>
          <a:p>
            <a:endParaRPr lang="en-US" dirty="0"/>
          </a:p>
          <a:p>
            <a:r>
              <a:rPr lang="en-US" u="sng" dirty="0"/>
              <a:t>Wildlife Uses</a:t>
            </a:r>
            <a:r>
              <a:rPr lang="en-US" dirty="0"/>
              <a:t>:  Attracts pollinators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77" y="1600200"/>
            <a:ext cx="1319213" cy="13192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1" r="6158"/>
          <a:stretch/>
        </p:blipFill>
        <p:spPr>
          <a:xfrm>
            <a:off x="3200400" y="2431026"/>
            <a:ext cx="3696929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22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501650"/>
            <a:ext cx="3505200" cy="488950"/>
          </a:xfrm>
        </p:spPr>
        <p:txBody>
          <a:bodyPr>
            <a:noAutofit/>
          </a:bodyPr>
          <a:lstStyle/>
          <a:p>
            <a:r>
              <a:rPr lang="en-US" sz="3200" dirty="0"/>
              <a:t>Showy Milkweed</a:t>
            </a:r>
            <a:br>
              <a:rPr lang="en-US" sz="3200" dirty="0"/>
            </a:br>
            <a:r>
              <a:rPr lang="en-US" sz="3200" i="1" dirty="0"/>
              <a:t>Asclepias speciosa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52400" y="838200"/>
            <a:ext cx="3008313" cy="2582742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sz="1600" u="sng" dirty="0"/>
              <a:t>Life form</a:t>
            </a:r>
            <a:r>
              <a:rPr lang="en-US" sz="1600" dirty="0"/>
              <a:t>:  Wildflower</a:t>
            </a:r>
          </a:p>
          <a:p>
            <a:endParaRPr lang="en-US" sz="1600" dirty="0"/>
          </a:p>
          <a:p>
            <a:r>
              <a:rPr lang="en-US" sz="1600" u="sng" dirty="0"/>
              <a:t>Height</a:t>
            </a:r>
            <a:r>
              <a:rPr lang="en-US" sz="1600" dirty="0"/>
              <a:t>: 2-3'</a:t>
            </a:r>
          </a:p>
          <a:p>
            <a:endParaRPr lang="en-US" sz="1600" dirty="0"/>
          </a:p>
          <a:p>
            <a:r>
              <a:rPr lang="en-US" sz="1600" u="sng" dirty="0"/>
              <a:t>Flower Color</a:t>
            </a:r>
            <a:r>
              <a:rPr lang="en-US" sz="1600" dirty="0"/>
              <a:t>:  Pink</a:t>
            </a:r>
          </a:p>
          <a:p>
            <a:endParaRPr lang="en-US" sz="1600" dirty="0"/>
          </a:p>
          <a:p>
            <a:r>
              <a:rPr lang="en-US" sz="1600" u="sng" dirty="0"/>
              <a:t>Wildlife Uses</a:t>
            </a:r>
            <a:r>
              <a:rPr lang="en-US" sz="1600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Attractive to butterflies, bees, and other insects.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Monarch butterflies are dependent on milkweeds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52400"/>
            <a:ext cx="5111750" cy="3833812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13232" r="16062" b="14078"/>
          <a:stretch/>
        </p:blipFill>
        <p:spPr>
          <a:xfrm>
            <a:off x="6324600" y="4632854"/>
            <a:ext cx="2517058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7" y="3317225"/>
            <a:ext cx="5228303" cy="34492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9906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29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152400"/>
            <a:ext cx="4400550" cy="1162050"/>
          </a:xfrm>
        </p:spPr>
        <p:txBody>
          <a:bodyPr>
            <a:noAutofit/>
          </a:bodyPr>
          <a:lstStyle/>
          <a:p>
            <a:r>
              <a:rPr lang="en-US" sz="3200" dirty="0"/>
              <a:t>Sulfur Flower Buckwheat</a:t>
            </a:r>
            <a:br>
              <a:rPr lang="en-US" sz="3200" dirty="0"/>
            </a:br>
            <a:r>
              <a:rPr lang="en-US" sz="3200" i="1" dirty="0"/>
              <a:t>Eriogonum umbellatum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28600" y="2190750"/>
            <a:ext cx="2286000" cy="35052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1900" u="sng" dirty="0"/>
              <a:t>Life form</a:t>
            </a:r>
            <a:r>
              <a:rPr lang="en-US" sz="1900" dirty="0"/>
              <a:t>:  Forb</a:t>
            </a:r>
          </a:p>
          <a:p>
            <a:endParaRPr lang="en-US" sz="1900" dirty="0"/>
          </a:p>
          <a:p>
            <a:r>
              <a:rPr lang="en-US" sz="1900" u="sng" dirty="0"/>
              <a:t>Height</a:t>
            </a:r>
            <a:r>
              <a:rPr lang="en-US" sz="1900" dirty="0"/>
              <a:t>: Up to 4”-2’</a:t>
            </a:r>
          </a:p>
          <a:p>
            <a:endParaRPr lang="en-US" sz="1900" dirty="0"/>
          </a:p>
          <a:p>
            <a:r>
              <a:rPr lang="en-US" sz="1900" u="sng" dirty="0"/>
              <a:t>Flower Color</a:t>
            </a:r>
            <a:r>
              <a:rPr lang="en-US" sz="1900" dirty="0"/>
              <a:t>:  Yellow</a:t>
            </a:r>
          </a:p>
          <a:p>
            <a:endParaRPr lang="en-US" sz="1900" dirty="0"/>
          </a:p>
          <a:p>
            <a:r>
              <a:rPr lang="en-US" sz="1900" u="sng" dirty="0"/>
              <a:t>Wildlife Uses</a:t>
            </a:r>
            <a:r>
              <a:rPr lang="en-US" sz="1900" dirty="0"/>
              <a:t>:  Attracts pollinators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600200"/>
            <a:ext cx="6248400" cy="4686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4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3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06477"/>
            <a:ext cx="4191000" cy="1305231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Yarrow</a:t>
            </a:r>
          </a:p>
          <a:p>
            <a:r>
              <a:rPr lang="en-US" b="1" i="1" dirty="0">
                <a:solidFill>
                  <a:schemeClr val="tx1"/>
                </a:solidFill>
              </a:rPr>
              <a:t>Achillea millefolium</a:t>
            </a:r>
            <a:br>
              <a:rPr lang="en-US" b="1" i="1" dirty="0">
                <a:solidFill>
                  <a:schemeClr val="tx1"/>
                </a:solidFill>
              </a:rPr>
            </a:br>
            <a:endParaRPr lang="en-US" b="1" i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81000"/>
            <a:ext cx="1143000" cy="1143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2016204"/>
            <a:ext cx="2590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Life form</a:t>
            </a:r>
            <a:r>
              <a:rPr lang="en-US" dirty="0"/>
              <a:t>:  Forb</a:t>
            </a:r>
          </a:p>
          <a:p>
            <a:endParaRPr lang="en-US" dirty="0"/>
          </a:p>
          <a:p>
            <a:r>
              <a:rPr lang="en-US" u="sng" dirty="0"/>
              <a:t>Height</a:t>
            </a:r>
            <a:r>
              <a:rPr lang="en-US" dirty="0"/>
              <a:t>: 1-3’</a:t>
            </a:r>
          </a:p>
          <a:p>
            <a:endParaRPr lang="en-US" dirty="0"/>
          </a:p>
          <a:p>
            <a:r>
              <a:rPr lang="en-US" u="sng" dirty="0"/>
              <a:t>Flower Color</a:t>
            </a:r>
            <a:r>
              <a:rPr lang="en-US" dirty="0"/>
              <a:t>:  White</a:t>
            </a:r>
          </a:p>
          <a:p>
            <a:endParaRPr lang="en-US" dirty="0"/>
          </a:p>
          <a:p>
            <a:r>
              <a:rPr lang="en-US" u="sng" dirty="0"/>
              <a:t>Wildlife Uses</a:t>
            </a:r>
            <a:r>
              <a:rPr lang="en-US" dirty="0"/>
              <a:t>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Attracts a large number of native bees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Attracts predatory or parasitoid insects that prey on pest insects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Good for 4- to 8-week-old sage grouse chicks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874401"/>
            <a:ext cx="5852160" cy="43891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99960" y="1066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 Admiral on Yarrow</a:t>
            </a:r>
          </a:p>
        </p:txBody>
      </p:sp>
    </p:spTree>
    <p:extLst>
      <p:ext uri="{BB962C8B-B14F-4D97-AF65-F5344CB8AC3E}">
        <p14:creationId xmlns:p14="http://schemas.microsoft.com/office/powerpoint/2010/main" val="2804722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0" y="914400"/>
            <a:ext cx="6172200" cy="116205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Grasses</a:t>
            </a:r>
            <a:br>
              <a:rPr lang="en-US" sz="4800" dirty="0"/>
            </a:br>
            <a:r>
              <a:rPr lang="en-US" sz="2800" b="0" dirty="0"/>
              <a:t>Short plants with long narrow leaves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590800"/>
            <a:ext cx="301752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60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66682" y="8528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/>
              <a:t>Bluebunch Wheatgrass</a:t>
            </a:r>
          </a:p>
          <a:p>
            <a:r>
              <a:rPr lang="en-US" sz="3200" b="1" i="1" dirty="0"/>
              <a:t>Pseudoroegneria</a:t>
            </a:r>
            <a:r>
              <a:rPr lang="en-US" sz="3200" b="1" dirty="0"/>
              <a:t> </a:t>
            </a:r>
            <a:r>
              <a:rPr lang="en-US" sz="3200" b="1" i="1" dirty="0"/>
              <a:t>spicata</a:t>
            </a:r>
            <a:r>
              <a:rPr lang="en-US" sz="3200" b="1" dirty="0"/>
              <a:t> </a:t>
            </a:r>
            <a:br>
              <a:rPr lang="en-US" sz="3200" b="1" i="1" dirty="0"/>
            </a:b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6" y="381000"/>
            <a:ext cx="3453384" cy="40374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7"/>
          <a:stretch/>
        </p:blipFill>
        <p:spPr>
          <a:xfrm>
            <a:off x="5454234" y="1143000"/>
            <a:ext cx="3596640" cy="563270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1000" y="46482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u="sng" dirty="0"/>
              <a:t>Life form</a:t>
            </a:r>
            <a:r>
              <a:rPr lang="en-US" dirty="0"/>
              <a:t>:  Grass</a:t>
            </a:r>
          </a:p>
          <a:p>
            <a:endParaRPr lang="en-US" dirty="0"/>
          </a:p>
          <a:p>
            <a:r>
              <a:rPr lang="en-US" u="sng" dirty="0"/>
              <a:t>Height</a:t>
            </a:r>
            <a:r>
              <a:rPr lang="en-US" dirty="0"/>
              <a:t>:  12-30”</a:t>
            </a:r>
          </a:p>
          <a:p>
            <a:endParaRPr lang="en-US" dirty="0"/>
          </a:p>
          <a:p>
            <a:r>
              <a:rPr lang="en-US" u="sng" dirty="0"/>
              <a:t>Wildlife Uses</a:t>
            </a:r>
            <a:r>
              <a:rPr lang="en-US" dirty="0"/>
              <a:t>:  Good forage for elk, deer, and antelope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241" y="1691520"/>
            <a:ext cx="997458" cy="99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06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43400" y="6406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/>
              <a:t>Great Basin Wildrye</a:t>
            </a:r>
          </a:p>
          <a:p>
            <a:r>
              <a:rPr lang="en-US" sz="3200" b="1" i="1" dirty="0"/>
              <a:t>Leymus cinereus</a:t>
            </a:r>
            <a:br>
              <a:rPr lang="en-US" sz="3200" b="1" i="1" dirty="0"/>
            </a:b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52400" y="4648200"/>
            <a:ext cx="2514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Life form</a:t>
            </a:r>
            <a:r>
              <a:rPr lang="en-US" dirty="0"/>
              <a:t>:  Grass</a:t>
            </a:r>
          </a:p>
          <a:p>
            <a:endParaRPr lang="en-US" dirty="0"/>
          </a:p>
          <a:p>
            <a:r>
              <a:rPr lang="en-US" u="sng" dirty="0"/>
              <a:t>Height</a:t>
            </a:r>
            <a:r>
              <a:rPr lang="en-US" dirty="0"/>
              <a:t>:  3-6’</a:t>
            </a:r>
          </a:p>
          <a:p>
            <a:endParaRPr lang="en-US" dirty="0"/>
          </a:p>
          <a:p>
            <a:r>
              <a:rPr lang="en-US" u="sng" dirty="0"/>
              <a:t>Wildlife Uses</a:t>
            </a:r>
            <a:r>
              <a:rPr lang="en-US" dirty="0"/>
              <a:t>:  Excellent cover for small animals and birds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90" y="3044190"/>
            <a:ext cx="769620" cy="7696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5"/>
          <a:stretch/>
        </p:blipFill>
        <p:spPr>
          <a:xfrm>
            <a:off x="3886200" y="1219772"/>
            <a:ext cx="5145839" cy="5544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3243943" cy="39915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572000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06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0" y="533400"/>
            <a:ext cx="502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Indian Ricegrass</a:t>
            </a:r>
          </a:p>
          <a:p>
            <a:r>
              <a:rPr lang="en-US" sz="3200" b="1" i="1" dirty="0"/>
              <a:t>Achnatherum hymenoides</a:t>
            </a:r>
            <a:br>
              <a:rPr lang="en-US" sz="3200" b="1" i="1" dirty="0"/>
            </a:b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720" y="2033016"/>
            <a:ext cx="3459480" cy="46817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4652" y="4257437"/>
            <a:ext cx="43494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Life form</a:t>
            </a:r>
            <a:r>
              <a:rPr lang="en-US" dirty="0"/>
              <a:t>:  Grass</a:t>
            </a:r>
          </a:p>
          <a:p>
            <a:endParaRPr lang="en-US" u="sng" dirty="0"/>
          </a:p>
          <a:p>
            <a:r>
              <a:rPr lang="en-US" u="sng" dirty="0"/>
              <a:t>Height</a:t>
            </a:r>
            <a:r>
              <a:rPr lang="en-US" dirty="0"/>
              <a:t>: 1-3’</a:t>
            </a:r>
          </a:p>
          <a:p>
            <a:endParaRPr lang="en-US" dirty="0"/>
          </a:p>
          <a:p>
            <a:r>
              <a:rPr lang="en-US" u="sng" dirty="0"/>
              <a:t>Wildlife Uses</a:t>
            </a:r>
            <a:r>
              <a:rPr lang="en-US" dirty="0"/>
              <a:t>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Good cover for birds and small mammals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Seeds eaten by many species of birds and rabbits 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9960"/>
            <a:ext cx="2590800" cy="3886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127444"/>
            <a:ext cx="996756" cy="99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06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00884" y="1524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/>
              <a:t>Tufted Hair Grass</a:t>
            </a:r>
          </a:p>
          <a:p>
            <a:r>
              <a:rPr lang="en-US" sz="3200" b="1" i="1" dirty="0"/>
              <a:t>Deschampsia cespitosa</a:t>
            </a:r>
            <a:br>
              <a:rPr lang="en-US" sz="3200" b="1" i="1" dirty="0"/>
            </a:b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914400" y="3810000"/>
            <a:ext cx="34526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Life form</a:t>
            </a:r>
            <a:r>
              <a:rPr lang="en-US" dirty="0"/>
              <a:t>:  Grass</a:t>
            </a:r>
          </a:p>
          <a:p>
            <a:endParaRPr lang="en-US" dirty="0"/>
          </a:p>
          <a:p>
            <a:r>
              <a:rPr lang="en-US" u="sng" dirty="0"/>
              <a:t>Height</a:t>
            </a:r>
            <a:r>
              <a:rPr lang="en-US" dirty="0"/>
              <a:t>:  20-60”</a:t>
            </a:r>
          </a:p>
          <a:p>
            <a:endParaRPr lang="en-US" dirty="0"/>
          </a:p>
          <a:p>
            <a:r>
              <a:rPr lang="en-US" u="sng" dirty="0"/>
              <a:t>Wildlife Uses</a:t>
            </a:r>
            <a:r>
              <a:rPr lang="en-US" dirty="0"/>
              <a:t>:  Host plant for several butterflies.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71768"/>
            <a:ext cx="1143000" cy="1143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84" y="1219200"/>
            <a:ext cx="3886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06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09426" y="762000"/>
            <a:ext cx="6172200" cy="121920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Trees</a:t>
            </a:r>
            <a:br>
              <a:rPr lang="en-US" sz="4800" dirty="0"/>
            </a:br>
            <a:r>
              <a:rPr lang="en-US" sz="3300" b="0" dirty="0"/>
              <a:t>woody plants with one main stem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0C34DA-C5CA-47B6-9072-45CF9A1A7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626" y="2209800"/>
            <a:ext cx="2971800" cy="398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59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71600" y="1905000"/>
            <a:ext cx="6972574" cy="116205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Shrubs</a:t>
            </a:r>
            <a:br>
              <a:rPr lang="en-US" sz="4800" dirty="0"/>
            </a:br>
            <a:r>
              <a:rPr lang="en-US" sz="3100" b="0" dirty="0"/>
              <a:t>woody plants smaller than trees with several main stems arising at or near the ground</a:t>
            </a:r>
            <a:br>
              <a:rPr lang="en-US" sz="3100" b="0" dirty="0"/>
            </a:br>
            <a:endParaRPr lang="en-US" sz="31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963C5A-4A48-4BC8-808D-89C17DCF6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709" y="3048000"/>
            <a:ext cx="427785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75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317550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/>
              <a:t>Western Juniper</a:t>
            </a:r>
          </a:p>
          <a:p>
            <a:r>
              <a:rPr lang="en-US" i="1" dirty="0" err="1"/>
              <a:t>Juniperus</a:t>
            </a:r>
            <a:r>
              <a:rPr lang="en-US" i="1" dirty="0"/>
              <a:t> </a:t>
            </a:r>
            <a:r>
              <a:rPr lang="en-US" i="1" dirty="0" err="1"/>
              <a:t>occidentalis</a:t>
            </a:r>
            <a:br>
              <a:rPr lang="en-US" sz="3200" b="1" i="1" dirty="0"/>
            </a:b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685800" y="1295400"/>
            <a:ext cx="36812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u="sng" dirty="0"/>
              <a:t>Height</a:t>
            </a:r>
            <a:r>
              <a:rPr lang="en-US" dirty="0"/>
              <a:t>:  Grows 13–32’ (4–10 m) tall</a:t>
            </a:r>
          </a:p>
          <a:p>
            <a:endParaRPr lang="en-US" dirty="0"/>
          </a:p>
          <a:p>
            <a:r>
              <a:rPr lang="en-US" u="sng" dirty="0"/>
              <a:t>Wildlife Uses</a:t>
            </a:r>
            <a:r>
              <a:rPr lang="en-US" dirty="0"/>
              <a:t>:  Nesting; berries for food; perch for hunting (can be problem for sage-grouse, etc.)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72B000-C1ED-4FDC-938D-C33787F1B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49" y="3276600"/>
            <a:ext cx="2926080" cy="31775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121B3A-E0F6-4F39-8064-16A4B07BB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423" y="1435608"/>
            <a:ext cx="2971800" cy="398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46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4413"/>
            <a:ext cx="4038600" cy="579438"/>
          </a:xfrm>
        </p:spPr>
        <p:txBody>
          <a:bodyPr/>
          <a:lstStyle/>
          <a:p>
            <a:r>
              <a:rPr lang="en-US" sz="2800" b="1" dirty="0"/>
              <a:t>Sample Design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466014"/>
              </p:ext>
            </p:extLst>
          </p:nvPr>
        </p:nvGraphicFramePr>
        <p:xfrm>
          <a:off x="457200" y="533400"/>
          <a:ext cx="8038908" cy="6211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Acrobat Document" r:id="rId3" imgW="7543665" imgH="5829194" progId="Acrobat.Document.11">
                  <p:embed/>
                </p:oleObj>
              </mc:Choice>
              <mc:Fallback>
                <p:oleObj name="Acrobat Document" r:id="rId3" imgW="7543665" imgH="5829194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533400"/>
                        <a:ext cx="8038908" cy="6211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8363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123444"/>
            <a:ext cx="43434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Sagebrush</a:t>
            </a:r>
            <a:br>
              <a:rPr lang="en-US" sz="3200" b="1" dirty="0"/>
            </a:br>
            <a:r>
              <a:rPr lang="en-US" sz="3200" b="1" i="1" dirty="0"/>
              <a:t>Artemisia tridentata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3602736"/>
            <a:ext cx="2514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Life form</a:t>
            </a:r>
            <a:r>
              <a:rPr lang="en-US" dirty="0"/>
              <a:t>:  Shrub</a:t>
            </a:r>
          </a:p>
          <a:p>
            <a:endParaRPr lang="en-US" dirty="0"/>
          </a:p>
          <a:p>
            <a:r>
              <a:rPr lang="en-US" u="sng" dirty="0"/>
              <a:t>Height</a:t>
            </a:r>
            <a:r>
              <a:rPr lang="en-US" dirty="0"/>
              <a:t>: 4’-7’ </a:t>
            </a:r>
          </a:p>
          <a:p>
            <a:endParaRPr lang="en-US" dirty="0"/>
          </a:p>
          <a:p>
            <a:r>
              <a:rPr lang="en-US" u="sng" dirty="0"/>
              <a:t>Flower Color</a:t>
            </a:r>
            <a:r>
              <a:rPr lang="en-US" dirty="0"/>
              <a:t>:  Yellow-Cream</a:t>
            </a:r>
          </a:p>
          <a:p>
            <a:endParaRPr lang="en-US" dirty="0"/>
          </a:p>
          <a:p>
            <a:r>
              <a:rPr lang="en-US" u="sng" dirty="0"/>
              <a:t>Wildlife Uses</a:t>
            </a:r>
            <a:r>
              <a:rPr lang="en-US" dirty="0"/>
              <a:t>:  Critical for sage-grouse; sage grouse eat the leaves and rely on it for cover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" y="123444"/>
            <a:ext cx="3751860" cy="30007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602736"/>
            <a:ext cx="4703064" cy="3135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0" r="6774"/>
          <a:stretch/>
        </p:blipFill>
        <p:spPr>
          <a:xfrm>
            <a:off x="6220328" y="1371600"/>
            <a:ext cx="2782613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304" y="1828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25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123444"/>
            <a:ext cx="43434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Bitterbrush</a:t>
            </a:r>
            <a:br>
              <a:rPr lang="en-US" sz="3200" b="1" dirty="0"/>
            </a:br>
            <a:r>
              <a:rPr lang="en-US" sz="3200" b="1" i="1" dirty="0"/>
              <a:t>Purshia tridentata</a:t>
            </a:r>
          </a:p>
        </p:txBody>
      </p:sp>
      <p:sp>
        <p:nvSpPr>
          <p:cNvPr id="5" name="Rectangle 4"/>
          <p:cNvSpPr/>
          <p:nvPr/>
        </p:nvSpPr>
        <p:spPr>
          <a:xfrm>
            <a:off x="169164" y="3886200"/>
            <a:ext cx="33799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Life form</a:t>
            </a:r>
            <a:r>
              <a:rPr lang="en-US" dirty="0"/>
              <a:t>:  Shrub</a:t>
            </a:r>
          </a:p>
          <a:p>
            <a:endParaRPr lang="en-US" dirty="0"/>
          </a:p>
          <a:p>
            <a:r>
              <a:rPr lang="en-US" u="sng" dirty="0"/>
              <a:t>Height</a:t>
            </a:r>
            <a:r>
              <a:rPr lang="en-US" dirty="0"/>
              <a:t>:  2-6’</a:t>
            </a:r>
          </a:p>
          <a:p>
            <a:endParaRPr lang="en-US" dirty="0"/>
          </a:p>
          <a:p>
            <a:r>
              <a:rPr lang="en-US" u="sng" dirty="0"/>
              <a:t>Flower Color</a:t>
            </a:r>
            <a:r>
              <a:rPr lang="en-US" dirty="0"/>
              <a:t>:  Yellow-White</a:t>
            </a:r>
          </a:p>
          <a:p>
            <a:r>
              <a:rPr lang="en-US" dirty="0"/>
              <a:t>  </a:t>
            </a:r>
          </a:p>
          <a:p>
            <a:r>
              <a:rPr lang="en-US" u="sng" dirty="0"/>
              <a:t>Wildlife Uses</a:t>
            </a:r>
            <a:r>
              <a:rPr lang="en-US" dirty="0"/>
              <a:t>: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Provides cover for small mammals and birds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Seeds eaten by small animals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6" t="4272"/>
          <a:stretch/>
        </p:blipFill>
        <p:spPr>
          <a:xfrm>
            <a:off x="3745992" y="3048000"/>
            <a:ext cx="5279851" cy="36454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0" t="4578"/>
          <a:stretch/>
        </p:blipFill>
        <p:spPr>
          <a:xfrm>
            <a:off x="109728" y="152400"/>
            <a:ext cx="3498850" cy="35739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117" y="13716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28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609600"/>
            <a:ext cx="43434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Woods’ Rose</a:t>
            </a:r>
            <a:br>
              <a:rPr lang="en-US" sz="3200" b="1" dirty="0"/>
            </a:br>
            <a:r>
              <a:rPr lang="en-US" sz="3200" b="1" i="1" dirty="0"/>
              <a:t>Rosa woodsii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3352800"/>
            <a:ext cx="2514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Life form</a:t>
            </a:r>
            <a:r>
              <a:rPr lang="en-US" dirty="0"/>
              <a:t>:  Shrub</a:t>
            </a:r>
          </a:p>
          <a:p>
            <a:endParaRPr lang="en-US" dirty="0"/>
          </a:p>
          <a:p>
            <a:r>
              <a:rPr lang="en-US" u="sng" dirty="0"/>
              <a:t>Height</a:t>
            </a:r>
            <a:r>
              <a:rPr lang="en-US" dirty="0"/>
              <a:t>:  2-10’</a:t>
            </a:r>
          </a:p>
          <a:p>
            <a:endParaRPr lang="en-US" dirty="0"/>
          </a:p>
          <a:p>
            <a:r>
              <a:rPr lang="en-US" u="sng" dirty="0"/>
              <a:t>Flower Color</a:t>
            </a:r>
            <a:r>
              <a:rPr lang="en-US" dirty="0"/>
              <a:t>:  Pink</a:t>
            </a:r>
          </a:p>
          <a:p>
            <a:endParaRPr lang="en-US" dirty="0"/>
          </a:p>
          <a:p>
            <a:r>
              <a:rPr lang="en-US" u="sng" dirty="0"/>
              <a:t>Wildlife Uses</a:t>
            </a:r>
            <a:r>
              <a:rPr lang="en-US" dirty="0"/>
              <a:t>: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Good for bees gathering pollen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Rose hips are eaten by insects, birds, and small mammals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1731"/>
            <a:ext cx="2133600" cy="30681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34" y="2667001"/>
            <a:ext cx="5889711" cy="40142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34" y="685800"/>
            <a:ext cx="1240001" cy="12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69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0"/>
            <a:ext cx="4191000" cy="488950"/>
          </a:xfrm>
        </p:spPr>
        <p:txBody>
          <a:bodyPr>
            <a:noAutofit/>
          </a:bodyPr>
          <a:lstStyle/>
          <a:p>
            <a:r>
              <a:rPr lang="en-US" sz="3200" dirty="0"/>
              <a:t>Golden Currant</a:t>
            </a:r>
            <a:br>
              <a:rPr lang="en-US" sz="3200" dirty="0"/>
            </a:br>
            <a:r>
              <a:rPr lang="en-US" sz="3200" i="1" dirty="0"/>
              <a:t>Ribes aureum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72243" y="3276600"/>
            <a:ext cx="3008313" cy="32766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r>
              <a:rPr lang="en-US" sz="6200" u="sng" dirty="0"/>
              <a:t>Life form</a:t>
            </a:r>
            <a:r>
              <a:rPr lang="en-US" sz="6200" dirty="0"/>
              <a:t>:  Shrub</a:t>
            </a:r>
          </a:p>
          <a:p>
            <a:endParaRPr lang="en-US" sz="6200" dirty="0"/>
          </a:p>
          <a:p>
            <a:r>
              <a:rPr lang="en-US" sz="6200" u="sng" dirty="0"/>
              <a:t>Height</a:t>
            </a:r>
            <a:r>
              <a:rPr lang="en-US" sz="6200" dirty="0"/>
              <a:t>: 3-10'</a:t>
            </a:r>
          </a:p>
          <a:p>
            <a:endParaRPr lang="en-US" sz="6200" dirty="0"/>
          </a:p>
          <a:p>
            <a:r>
              <a:rPr lang="en-US" sz="6200" u="sng" dirty="0"/>
              <a:t>Flower Color</a:t>
            </a:r>
            <a:r>
              <a:rPr lang="en-US" sz="6200" dirty="0"/>
              <a:t>: Yellow</a:t>
            </a:r>
          </a:p>
          <a:p>
            <a:endParaRPr lang="en-US" sz="6200" dirty="0"/>
          </a:p>
          <a:p>
            <a:r>
              <a:rPr lang="en-US" sz="7200" u="sng" dirty="0"/>
              <a:t>Wildlife Uses</a:t>
            </a:r>
            <a:r>
              <a:rPr lang="en-US" sz="7200" dirty="0"/>
              <a:t>: 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7200" dirty="0"/>
              <a:t>Flowers provide nectar for hummingbirds, butterflies and bees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7200" dirty="0"/>
              <a:t>Birds, bears, and rodents eat the fruit</a:t>
            </a:r>
            <a:br>
              <a:rPr lang="en-US" sz="7200" dirty="0"/>
            </a:br>
            <a:endParaRPr lang="en-US" sz="7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28601"/>
            <a:ext cx="5410200" cy="35997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446" y="3915687"/>
            <a:ext cx="3556819" cy="28681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78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44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47800" y="1524000"/>
            <a:ext cx="6172200" cy="139065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Forbs</a:t>
            </a:r>
            <a:br>
              <a:rPr lang="en-US" sz="4800" dirty="0"/>
            </a:br>
            <a:r>
              <a:rPr lang="en-US" sz="3100" b="0" dirty="0"/>
              <a:t>herbaceous flowering plants that are not grasses</a:t>
            </a:r>
            <a:br>
              <a:rPr lang="en-US" sz="2200" dirty="0"/>
            </a:br>
            <a:endParaRPr lang="en-US" sz="3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438400"/>
            <a:ext cx="2007870" cy="363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72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85750"/>
            <a:ext cx="4400550" cy="1162050"/>
          </a:xfrm>
        </p:spPr>
        <p:txBody>
          <a:bodyPr>
            <a:noAutofit/>
          </a:bodyPr>
          <a:lstStyle/>
          <a:p>
            <a:r>
              <a:rPr lang="en-US" sz="3200" dirty="0"/>
              <a:t>Scarlet </a:t>
            </a:r>
            <a:r>
              <a:rPr lang="en-US" sz="3200" dirty="0" err="1"/>
              <a:t>Globemallow</a:t>
            </a:r>
            <a:br>
              <a:rPr lang="en-US" sz="3200" dirty="0"/>
            </a:br>
            <a:r>
              <a:rPr lang="en-US" sz="3200" i="1" dirty="0"/>
              <a:t>Sphaeralcea ambigua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81000" y="2362200"/>
            <a:ext cx="3886200" cy="4876800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  <a:p>
            <a:r>
              <a:rPr lang="en-US" sz="3200" u="sng" dirty="0"/>
              <a:t>Life form</a:t>
            </a:r>
            <a:r>
              <a:rPr lang="en-US" sz="3200" dirty="0"/>
              <a:t>:  Forb</a:t>
            </a:r>
          </a:p>
          <a:p>
            <a:endParaRPr lang="en-US" sz="3200" dirty="0"/>
          </a:p>
          <a:p>
            <a:r>
              <a:rPr lang="en-US" sz="3200" u="sng" dirty="0"/>
              <a:t>Height</a:t>
            </a:r>
            <a:r>
              <a:rPr lang="en-US" sz="3200" dirty="0"/>
              <a:t>: 4-16” (10–40 cm) </a:t>
            </a:r>
          </a:p>
          <a:p>
            <a:endParaRPr lang="en-US" sz="3200" dirty="0"/>
          </a:p>
          <a:p>
            <a:r>
              <a:rPr lang="en-US" sz="3200" u="sng" dirty="0"/>
              <a:t>Flower Color</a:t>
            </a:r>
            <a:r>
              <a:rPr lang="en-US" sz="3200" dirty="0"/>
              <a:t>:  Reddish orange</a:t>
            </a:r>
          </a:p>
          <a:p>
            <a:endParaRPr lang="en-US" sz="3200" dirty="0"/>
          </a:p>
          <a:p>
            <a:r>
              <a:rPr lang="en-US" sz="3200" u="sng" dirty="0"/>
              <a:t>Wildlife Uses</a:t>
            </a:r>
            <a:r>
              <a:rPr lang="en-US" sz="3200" dirty="0"/>
              <a:t>:  </a:t>
            </a:r>
          </a:p>
          <a:p>
            <a:r>
              <a:rPr lang="en-US" sz="3200" dirty="0"/>
              <a:t>Pollen and nectar for bees and other insects</a:t>
            </a:r>
          </a:p>
          <a:p>
            <a:endParaRPr lang="en-US" sz="1900" dirty="0"/>
          </a:p>
          <a:p>
            <a:endParaRPr lang="en-US" sz="1900" dirty="0"/>
          </a:p>
          <a:p>
            <a:endParaRPr lang="en-US" sz="1900" dirty="0"/>
          </a:p>
          <a:p>
            <a:endParaRPr lang="en-US" sz="1900" dirty="0"/>
          </a:p>
          <a:p>
            <a:endParaRPr lang="en-US" sz="1900" dirty="0"/>
          </a:p>
          <a:p>
            <a:endParaRPr lang="en-US" sz="1900" dirty="0"/>
          </a:p>
          <a:p>
            <a:endParaRPr lang="en-US" sz="1900" dirty="0"/>
          </a:p>
          <a:p>
            <a:endParaRPr lang="en-US" sz="1900" dirty="0"/>
          </a:p>
          <a:p>
            <a:endParaRPr lang="en-US" sz="1900" dirty="0"/>
          </a:p>
          <a:p>
            <a:r>
              <a:rPr lang="en-US" sz="1900" dirty="0"/>
              <a:t>Image by </a:t>
            </a:r>
            <a:r>
              <a:rPr lang="en-US" sz="1900" dirty="0" err="1"/>
              <a:t>Hovenweep</a:t>
            </a:r>
            <a:r>
              <a:rPr lang="en-US" sz="1900" dirty="0"/>
              <a:t> National Monument - </a:t>
            </a:r>
            <a:r>
              <a:rPr lang="en-US" sz="1900" dirty="0" err="1"/>
              <a:t>Globemallow</a:t>
            </a:r>
            <a:r>
              <a:rPr lang="en-US" sz="1900" dirty="0"/>
              <a:t> </a:t>
            </a:r>
            <a:r>
              <a:rPr lang="en-US" sz="1900" i="1" dirty="0"/>
              <a:t>(</a:t>
            </a:r>
            <a:r>
              <a:rPr lang="en-US" sz="1900" i="1" dirty="0" err="1"/>
              <a:t>Sphaeralcea</a:t>
            </a:r>
            <a:r>
              <a:rPr lang="en-US" sz="1900" i="1" dirty="0"/>
              <a:t> coccinea)</a:t>
            </a:r>
            <a:r>
              <a:rPr lang="en-US" sz="1900" dirty="0"/>
              <a:t>, CC BY 2.0, </a:t>
            </a:r>
            <a:r>
              <a:rPr lang="en-US" sz="1900" dirty="0">
                <a:hlinkClick r:id="rId2"/>
              </a:rPr>
              <a:t>https://commons.wikimedia.org/w/index.php?curid=44927670</a:t>
            </a:r>
            <a:r>
              <a:rPr lang="en-US" sz="1900" dirty="0"/>
              <a:t> </a:t>
            </a:r>
          </a:p>
        </p:txBody>
      </p:sp>
      <p:pic>
        <p:nvPicPr>
          <p:cNvPr id="5122" name="Picture 2" descr="Globemallow (Sphaeralcea coccinea) (9471470335).jpg">
            <a:extLst>
              <a:ext uri="{FF2B5EF4-FFF2-40B4-BE49-F238E27FC236}">
                <a16:creationId xmlns:a16="http://schemas.microsoft.com/office/drawing/2014/main" id="{C031301F-3D0B-4C79-8814-8314818E8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886" y="-10886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083D12-81D5-431C-A72E-DF6D4DAD6A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757" y="1698716"/>
            <a:ext cx="1452203" cy="145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32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Palmer’s Penstemon</a:t>
            </a:r>
            <a:br>
              <a:rPr lang="en-US" sz="3200" b="1" dirty="0"/>
            </a:br>
            <a:r>
              <a:rPr lang="en-US" sz="3200" b="1" i="1" dirty="0"/>
              <a:t>Penstemon palmeri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876300"/>
            <a:ext cx="1447800" cy="1447800"/>
          </a:xfrm>
        </p:spPr>
      </p:pic>
      <p:sp>
        <p:nvSpPr>
          <p:cNvPr id="5" name="Rectangle 4"/>
          <p:cNvSpPr/>
          <p:nvPr/>
        </p:nvSpPr>
        <p:spPr>
          <a:xfrm>
            <a:off x="533400" y="2743200"/>
            <a:ext cx="2514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Life form</a:t>
            </a:r>
            <a:r>
              <a:rPr lang="en-US" dirty="0"/>
              <a:t>:  Forb</a:t>
            </a:r>
          </a:p>
          <a:p>
            <a:endParaRPr lang="en-US" dirty="0"/>
          </a:p>
          <a:p>
            <a:r>
              <a:rPr lang="en-US" u="sng" dirty="0"/>
              <a:t>Height</a:t>
            </a:r>
            <a:r>
              <a:rPr lang="en-US" dirty="0"/>
              <a:t>: 3-6’</a:t>
            </a:r>
          </a:p>
          <a:p>
            <a:endParaRPr lang="en-US" dirty="0"/>
          </a:p>
          <a:p>
            <a:r>
              <a:rPr lang="en-US" u="sng" dirty="0"/>
              <a:t>Flower Color</a:t>
            </a:r>
            <a:r>
              <a:rPr lang="en-US" dirty="0"/>
              <a:t>:  white-pink</a:t>
            </a:r>
          </a:p>
          <a:p>
            <a:endParaRPr lang="en-US" dirty="0"/>
          </a:p>
          <a:p>
            <a:r>
              <a:rPr lang="en-US" u="sng" dirty="0"/>
              <a:t>Wildlife Uses</a:t>
            </a:r>
            <a:r>
              <a:rPr lang="en-US" dirty="0"/>
              <a:t>:  Attracts large numbers of native bees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8" r="11022"/>
          <a:stretch/>
        </p:blipFill>
        <p:spPr>
          <a:xfrm>
            <a:off x="3810000" y="1600200"/>
            <a:ext cx="4493342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442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7063</TotalTime>
  <Words>492</Words>
  <Application>Microsoft Office PowerPoint</Application>
  <PresentationFormat>On-screen Show (4:3)</PresentationFormat>
  <Paragraphs>155</Paragraphs>
  <Slides>21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Wingdings</vt:lpstr>
      <vt:lpstr>Office Theme</vt:lpstr>
      <vt:lpstr>Acrobat Document</vt:lpstr>
      <vt:lpstr>Native Plants of the Sagebrush Ecosystem</vt:lpstr>
      <vt:lpstr>Shrubs woody plants smaller than trees with several main stems arising at or near the ground </vt:lpstr>
      <vt:lpstr>Sagebrush Artemisia tridentata</vt:lpstr>
      <vt:lpstr>Bitterbrush Purshia tridentata</vt:lpstr>
      <vt:lpstr>Woods’ Rose Rosa woodsii</vt:lpstr>
      <vt:lpstr>Golden Currant Ribes aureum</vt:lpstr>
      <vt:lpstr>Forbs herbaceous flowering plants that are not grasses </vt:lpstr>
      <vt:lpstr>Scarlet Globemallow Sphaeralcea ambigua</vt:lpstr>
      <vt:lpstr>Palmer’s Penstemon Penstemon palmeri</vt:lpstr>
      <vt:lpstr>Royal Penstemon Penstemon speciosus</vt:lpstr>
      <vt:lpstr>Showy Milkweed Asclepias speciosa</vt:lpstr>
      <vt:lpstr>Sulfur Flower Buckwheat Eriogonum umbellatum</vt:lpstr>
      <vt:lpstr>PowerPoint Presentation</vt:lpstr>
      <vt:lpstr>Grasses Short plants with long narrow leaves</vt:lpstr>
      <vt:lpstr>PowerPoint Presentation</vt:lpstr>
      <vt:lpstr>PowerPoint Presentation</vt:lpstr>
      <vt:lpstr>PowerPoint Presentation</vt:lpstr>
      <vt:lpstr>PowerPoint Presentation</vt:lpstr>
      <vt:lpstr>Trees woody plants with one main stem</vt:lpstr>
      <vt:lpstr>PowerPoint Presentation</vt:lpstr>
      <vt:lpstr>Sample Design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Idaho fescue</dc:title>
  <dc:creator>Hagwood, Sheri</dc:creator>
  <cp:lastModifiedBy>rick R</cp:lastModifiedBy>
  <cp:revision>197</cp:revision>
  <cp:lastPrinted>2015-05-22T19:01:19Z</cp:lastPrinted>
  <dcterms:created xsi:type="dcterms:W3CDTF">2014-04-07T23:28:05Z</dcterms:created>
  <dcterms:modified xsi:type="dcterms:W3CDTF">2018-07-10T15:20:58Z</dcterms:modified>
</cp:coreProperties>
</file>