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8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69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75547" autoAdjust="0"/>
  </p:normalViewPr>
  <p:slideViewPr>
    <p:cSldViewPr>
      <p:cViewPr varScale="1">
        <p:scale>
          <a:sx n="110" d="100"/>
          <a:sy n="110" d="100"/>
        </p:scale>
        <p:origin x="9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2AF6A-91F6-455C-889A-690D3CA3F3B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A8A9058-A26D-443B-89C9-775BC8E5C4D9}">
      <dgm:prSet phldrT="[Text]"/>
      <dgm:spPr>
        <a:solidFill>
          <a:srgbClr val="FFFF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ESA</a:t>
          </a:r>
        </a:p>
      </dgm:t>
    </dgm:pt>
    <dgm:pt modelId="{8EC1AC5A-5304-4619-8719-73B3AC03895B}" type="parTrans" cxnId="{5B889413-5804-4388-95BB-C82FDF70B7A8}">
      <dgm:prSet/>
      <dgm:spPr/>
      <dgm:t>
        <a:bodyPr/>
        <a:lstStyle/>
        <a:p>
          <a:endParaRPr lang="en-US"/>
        </a:p>
      </dgm:t>
    </dgm:pt>
    <dgm:pt modelId="{80EB3785-8CED-44E7-8680-A8179CA35638}" type="sibTrans" cxnId="{5B889413-5804-4388-95BB-C82FDF70B7A8}">
      <dgm:prSet/>
      <dgm:spPr/>
      <dgm:t>
        <a:bodyPr/>
        <a:lstStyle/>
        <a:p>
          <a:endParaRPr lang="en-US"/>
        </a:p>
      </dgm:t>
    </dgm:pt>
    <dgm:pt modelId="{D5F4AC8E-5E0E-4F28-9D78-61C0DAD4B2D8}">
      <dgm:prSet phldrT="[Text]"/>
      <dgm:spPr>
        <a:solidFill>
          <a:srgbClr val="FF0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US-v-OR</a:t>
          </a:r>
        </a:p>
      </dgm:t>
    </dgm:pt>
    <dgm:pt modelId="{A9949B2C-E354-44A4-AFA2-9246D29F1EBF}" type="parTrans" cxnId="{3261D9FF-EDD0-4ED0-BDA3-A916939AA81E}">
      <dgm:prSet/>
      <dgm:spPr/>
      <dgm:t>
        <a:bodyPr/>
        <a:lstStyle/>
        <a:p>
          <a:endParaRPr lang="en-US"/>
        </a:p>
      </dgm:t>
    </dgm:pt>
    <dgm:pt modelId="{9771329F-FB04-46C1-9554-24CC702691D1}" type="sibTrans" cxnId="{3261D9FF-EDD0-4ED0-BDA3-A916939AA81E}">
      <dgm:prSet/>
      <dgm:spPr/>
      <dgm:t>
        <a:bodyPr/>
        <a:lstStyle/>
        <a:p>
          <a:endParaRPr lang="en-US"/>
        </a:p>
      </dgm:t>
    </dgm:pt>
    <dgm:pt modelId="{D7B6D2ED-9ECD-4527-9B14-D8CEF57E5147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Permits</a:t>
          </a:r>
        </a:p>
      </dgm:t>
    </dgm:pt>
    <dgm:pt modelId="{6E5C116D-496C-41E2-AD08-529E53DC518A}" type="parTrans" cxnId="{3F619878-E98A-4E52-8EC6-1090C4404035}">
      <dgm:prSet/>
      <dgm:spPr/>
      <dgm:t>
        <a:bodyPr/>
        <a:lstStyle/>
        <a:p>
          <a:endParaRPr lang="en-US"/>
        </a:p>
      </dgm:t>
    </dgm:pt>
    <dgm:pt modelId="{C0F890EB-74D0-4270-B972-D2B59CCF2B96}" type="sibTrans" cxnId="{3F619878-E98A-4E52-8EC6-1090C4404035}">
      <dgm:prSet/>
      <dgm:spPr/>
      <dgm:t>
        <a:bodyPr/>
        <a:lstStyle/>
        <a:p>
          <a:endParaRPr lang="en-US"/>
        </a:p>
      </dgm:t>
    </dgm:pt>
    <dgm:pt modelId="{50758CF0-BEA5-493E-9FC0-731EE29514EF}" type="pres">
      <dgm:prSet presAssocID="{2E52AF6A-91F6-455C-889A-690D3CA3F3B5}" presName="compositeShape" presStyleCnt="0">
        <dgm:presLayoutVars>
          <dgm:chMax val="7"/>
          <dgm:dir/>
          <dgm:resizeHandles val="exact"/>
        </dgm:presLayoutVars>
      </dgm:prSet>
      <dgm:spPr/>
    </dgm:pt>
    <dgm:pt modelId="{814F474B-737E-4C3C-A9F2-B32707070677}" type="pres">
      <dgm:prSet presAssocID="{2E52AF6A-91F6-455C-889A-690D3CA3F3B5}" presName="wedge1" presStyleLbl="node1" presStyleIdx="0" presStyleCnt="3"/>
      <dgm:spPr/>
    </dgm:pt>
    <dgm:pt modelId="{44219F4F-E454-4B09-A810-F2AA7218F43C}" type="pres">
      <dgm:prSet presAssocID="{2E52AF6A-91F6-455C-889A-690D3CA3F3B5}" presName="dummy1a" presStyleCnt="0"/>
      <dgm:spPr/>
    </dgm:pt>
    <dgm:pt modelId="{8C84A6CB-F5DB-4283-9843-4912718F022E}" type="pres">
      <dgm:prSet presAssocID="{2E52AF6A-91F6-455C-889A-690D3CA3F3B5}" presName="dummy1b" presStyleCnt="0"/>
      <dgm:spPr/>
    </dgm:pt>
    <dgm:pt modelId="{7E220D0C-A185-4E13-97F7-A1A7380A6F03}" type="pres">
      <dgm:prSet presAssocID="{2E52AF6A-91F6-455C-889A-690D3CA3F3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E30440-F4AC-4E95-9705-3DECDE1F970B}" type="pres">
      <dgm:prSet presAssocID="{2E52AF6A-91F6-455C-889A-690D3CA3F3B5}" presName="wedge2" presStyleLbl="node1" presStyleIdx="1" presStyleCnt="3"/>
      <dgm:spPr/>
    </dgm:pt>
    <dgm:pt modelId="{554B3B84-7F23-4212-9536-9E4F265916B2}" type="pres">
      <dgm:prSet presAssocID="{2E52AF6A-91F6-455C-889A-690D3CA3F3B5}" presName="dummy2a" presStyleCnt="0"/>
      <dgm:spPr/>
    </dgm:pt>
    <dgm:pt modelId="{D8B3FA1B-0DB6-4504-81F7-6D6D83D99F40}" type="pres">
      <dgm:prSet presAssocID="{2E52AF6A-91F6-455C-889A-690D3CA3F3B5}" presName="dummy2b" presStyleCnt="0"/>
      <dgm:spPr/>
    </dgm:pt>
    <dgm:pt modelId="{A6AAFD76-CDD2-4335-AEF6-D81D69414291}" type="pres">
      <dgm:prSet presAssocID="{2E52AF6A-91F6-455C-889A-690D3CA3F3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0F48B00-89F9-4EDB-856D-AF585CBDBA83}" type="pres">
      <dgm:prSet presAssocID="{2E52AF6A-91F6-455C-889A-690D3CA3F3B5}" presName="wedge3" presStyleLbl="node1" presStyleIdx="2" presStyleCnt="3"/>
      <dgm:spPr/>
    </dgm:pt>
    <dgm:pt modelId="{A990704B-8B3B-4C26-B3CC-B82AB5138B23}" type="pres">
      <dgm:prSet presAssocID="{2E52AF6A-91F6-455C-889A-690D3CA3F3B5}" presName="dummy3a" presStyleCnt="0"/>
      <dgm:spPr/>
    </dgm:pt>
    <dgm:pt modelId="{B3AA1C41-27CD-4415-85CE-4679C496E09D}" type="pres">
      <dgm:prSet presAssocID="{2E52AF6A-91F6-455C-889A-690D3CA3F3B5}" presName="dummy3b" presStyleCnt="0"/>
      <dgm:spPr/>
    </dgm:pt>
    <dgm:pt modelId="{DB502B39-6F38-49A6-9330-D14EFC972ACE}" type="pres">
      <dgm:prSet presAssocID="{2E52AF6A-91F6-455C-889A-690D3CA3F3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74462C9-6DE2-4C34-98A3-7E77CF270633}" type="pres">
      <dgm:prSet presAssocID="{80EB3785-8CED-44E7-8680-A8179CA35638}" presName="arrowWedge1" presStyleLbl="fgSibTrans2D1" presStyleIdx="0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EF0C550D-459D-43C4-A7DB-B73E9B817323}" type="pres">
      <dgm:prSet presAssocID="{9771329F-FB04-46C1-9554-24CC702691D1}" presName="arrowWedge2" presStyleLbl="fgSibTrans2D1" presStyleIdx="1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F4501C6E-8904-4B05-B6DD-F39C67BFBECC}" type="pres">
      <dgm:prSet presAssocID="{C0F890EB-74D0-4270-B972-D2B59CCF2B96}" presName="arrowWedge3" presStyleLbl="fgSibTrans2D1" presStyleIdx="2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5B889413-5804-4388-95BB-C82FDF70B7A8}" srcId="{2E52AF6A-91F6-455C-889A-690D3CA3F3B5}" destId="{BA8A9058-A26D-443B-89C9-775BC8E5C4D9}" srcOrd="0" destOrd="0" parTransId="{8EC1AC5A-5304-4619-8719-73B3AC03895B}" sibTransId="{80EB3785-8CED-44E7-8680-A8179CA35638}"/>
    <dgm:cxn modelId="{9C11F438-0EC6-4AF8-B868-B51DA4CF3D72}" type="presOf" srcId="{D5F4AC8E-5E0E-4F28-9D78-61C0DAD4B2D8}" destId="{A6AAFD76-CDD2-4335-AEF6-D81D69414291}" srcOrd="1" destOrd="0" presId="urn:microsoft.com/office/officeart/2005/8/layout/cycle8"/>
    <dgm:cxn modelId="{9B5F7E54-8C35-425D-BA03-C9B3FC7E689E}" type="presOf" srcId="{BA8A9058-A26D-443B-89C9-775BC8E5C4D9}" destId="{814F474B-737E-4C3C-A9F2-B32707070677}" srcOrd="0" destOrd="0" presId="urn:microsoft.com/office/officeart/2005/8/layout/cycle8"/>
    <dgm:cxn modelId="{3F619878-E98A-4E52-8EC6-1090C4404035}" srcId="{2E52AF6A-91F6-455C-889A-690D3CA3F3B5}" destId="{D7B6D2ED-9ECD-4527-9B14-D8CEF57E5147}" srcOrd="2" destOrd="0" parTransId="{6E5C116D-496C-41E2-AD08-529E53DC518A}" sibTransId="{C0F890EB-74D0-4270-B972-D2B59CCF2B96}"/>
    <dgm:cxn modelId="{E876A286-EE1C-4DC3-AFA6-38A23CA525FD}" type="presOf" srcId="{D7B6D2ED-9ECD-4527-9B14-D8CEF57E5147}" destId="{20F48B00-89F9-4EDB-856D-AF585CBDBA83}" srcOrd="0" destOrd="0" presId="urn:microsoft.com/office/officeart/2005/8/layout/cycle8"/>
    <dgm:cxn modelId="{C14AADBF-02BA-43A3-8C87-2F5FC279A9BD}" type="presOf" srcId="{D5F4AC8E-5E0E-4F28-9D78-61C0DAD4B2D8}" destId="{20E30440-F4AC-4E95-9705-3DECDE1F970B}" srcOrd="0" destOrd="0" presId="urn:microsoft.com/office/officeart/2005/8/layout/cycle8"/>
    <dgm:cxn modelId="{09E025EC-7D09-44A1-BD66-D95519217DE2}" type="presOf" srcId="{BA8A9058-A26D-443B-89C9-775BC8E5C4D9}" destId="{7E220D0C-A185-4E13-97F7-A1A7380A6F03}" srcOrd="1" destOrd="0" presId="urn:microsoft.com/office/officeart/2005/8/layout/cycle8"/>
    <dgm:cxn modelId="{6CFDCCF7-1CE5-483D-B24E-5766924290C0}" type="presOf" srcId="{2E52AF6A-91F6-455C-889A-690D3CA3F3B5}" destId="{50758CF0-BEA5-493E-9FC0-731EE29514EF}" srcOrd="0" destOrd="0" presId="urn:microsoft.com/office/officeart/2005/8/layout/cycle8"/>
    <dgm:cxn modelId="{E499AAFC-AA65-4FD2-A1C7-62B644B61656}" type="presOf" srcId="{D7B6D2ED-9ECD-4527-9B14-D8CEF57E5147}" destId="{DB502B39-6F38-49A6-9330-D14EFC972ACE}" srcOrd="1" destOrd="0" presId="urn:microsoft.com/office/officeart/2005/8/layout/cycle8"/>
    <dgm:cxn modelId="{3261D9FF-EDD0-4ED0-BDA3-A916939AA81E}" srcId="{2E52AF6A-91F6-455C-889A-690D3CA3F3B5}" destId="{D5F4AC8E-5E0E-4F28-9D78-61C0DAD4B2D8}" srcOrd="1" destOrd="0" parTransId="{A9949B2C-E354-44A4-AFA2-9246D29F1EBF}" sibTransId="{9771329F-FB04-46C1-9554-24CC702691D1}"/>
    <dgm:cxn modelId="{4011F08B-FEFF-44CF-A93B-C49EF418E399}" type="presParOf" srcId="{50758CF0-BEA5-493E-9FC0-731EE29514EF}" destId="{814F474B-737E-4C3C-A9F2-B32707070677}" srcOrd="0" destOrd="0" presId="urn:microsoft.com/office/officeart/2005/8/layout/cycle8"/>
    <dgm:cxn modelId="{45F63507-67E0-4649-B199-887199A6E1FD}" type="presParOf" srcId="{50758CF0-BEA5-493E-9FC0-731EE29514EF}" destId="{44219F4F-E454-4B09-A810-F2AA7218F43C}" srcOrd="1" destOrd="0" presId="urn:microsoft.com/office/officeart/2005/8/layout/cycle8"/>
    <dgm:cxn modelId="{1E303C2C-194E-49C0-84D9-4CFAEAFAF86E}" type="presParOf" srcId="{50758CF0-BEA5-493E-9FC0-731EE29514EF}" destId="{8C84A6CB-F5DB-4283-9843-4912718F022E}" srcOrd="2" destOrd="0" presId="urn:microsoft.com/office/officeart/2005/8/layout/cycle8"/>
    <dgm:cxn modelId="{ED942B1E-8A3B-44F2-B666-B0FFD87C4E73}" type="presParOf" srcId="{50758CF0-BEA5-493E-9FC0-731EE29514EF}" destId="{7E220D0C-A185-4E13-97F7-A1A7380A6F03}" srcOrd="3" destOrd="0" presId="urn:microsoft.com/office/officeart/2005/8/layout/cycle8"/>
    <dgm:cxn modelId="{C4412183-9134-4298-9499-C9526D5C530F}" type="presParOf" srcId="{50758CF0-BEA5-493E-9FC0-731EE29514EF}" destId="{20E30440-F4AC-4E95-9705-3DECDE1F970B}" srcOrd="4" destOrd="0" presId="urn:microsoft.com/office/officeart/2005/8/layout/cycle8"/>
    <dgm:cxn modelId="{BAE82DD3-506C-47CF-B249-5A148847397C}" type="presParOf" srcId="{50758CF0-BEA5-493E-9FC0-731EE29514EF}" destId="{554B3B84-7F23-4212-9536-9E4F265916B2}" srcOrd="5" destOrd="0" presId="urn:microsoft.com/office/officeart/2005/8/layout/cycle8"/>
    <dgm:cxn modelId="{3184EE05-65C3-4150-B86E-14FD6421F855}" type="presParOf" srcId="{50758CF0-BEA5-493E-9FC0-731EE29514EF}" destId="{D8B3FA1B-0DB6-4504-81F7-6D6D83D99F40}" srcOrd="6" destOrd="0" presId="urn:microsoft.com/office/officeart/2005/8/layout/cycle8"/>
    <dgm:cxn modelId="{21B3522A-CCEC-4CEE-8B4B-8601BE4770BC}" type="presParOf" srcId="{50758CF0-BEA5-493E-9FC0-731EE29514EF}" destId="{A6AAFD76-CDD2-4335-AEF6-D81D69414291}" srcOrd="7" destOrd="0" presId="urn:microsoft.com/office/officeart/2005/8/layout/cycle8"/>
    <dgm:cxn modelId="{C624AB99-748A-4B8A-A589-CCD7620915AA}" type="presParOf" srcId="{50758CF0-BEA5-493E-9FC0-731EE29514EF}" destId="{20F48B00-89F9-4EDB-856D-AF585CBDBA83}" srcOrd="8" destOrd="0" presId="urn:microsoft.com/office/officeart/2005/8/layout/cycle8"/>
    <dgm:cxn modelId="{3AF44C9C-0857-4477-898A-A4BB0D924159}" type="presParOf" srcId="{50758CF0-BEA5-493E-9FC0-731EE29514EF}" destId="{A990704B-8B3B-4C26-B3CC-B82AB5138B23}" srcOrd="9" destOrd="0" presId="urn:microsoft.com/office/officeart/2005/8/layout/cycle8"/>
    <dgm:cxn modelId="{97DE3AB3-2507-415B-BA81-1E65B1D43B9A}" type="presParOf" srcId="{50758CF0-BEA5-493E-9FC0-731EE29514EF}" destId="{B3AA1C41-27CD-4415-85CE-4679C496E09D}" srcOrd="10" destOrd="0" presId="urn:microsoft.com/office/officeart/2005/8/layout/cycle8"/>
    <dgm:cxn modelId="{56783F55-09D9-4215-813A-D58EC8B3BE09}" type="presParOf" srcId="{50758CF0-BEA5-493E-9FC0-731EE29514EF}" destId="{DB502B39-6F38-49A6-9330-D14EFC972ACE}" srcOrd="11" destOrd="0" presId="urn:microsoft.com/office/officeart/2005/8/layout/cycle8"/>
    <dgm:cxn modelId="{D08E4790-7D02-4FAD-A81A-8D0F209FD719}" type="presParOf" srcId="{50758CF0-BEA5-493E-9FC0-731EE29514EF}" destId="{974462C9-6DE2-4C34-98A3-7E77CF270633}" srcOrd="12" destOrd="0" presId="urn:microsoft.com/office/officeart/2005/8/layout/cycle8"/>
    <dgm:cxn modelId="{8268AB9E-3AD6-4DE5-9A3A-2B1F9AE5269C}" type="presParOf" srcId="{50758CF0-BEA5-493E-9FC0-731EE29514EF}" destId="{EF0C550D-459D-43C4-A7DB-B73E9B817323}" srcOrd="13" destOrd="0" presId="urn:microsoft.com/office/officeart/2005/8/layout/cycle8"/>
    <dgm:cxn modelId="{59B60AB3-80B3-497F-95DF-BF7FB0717F6E}" type="presParOf" srcId="{50758CF0-BEA5-493E-9FC0-731EE29514EF}" destId="{F4501C6E-8904-4B05-B6DD-F39C67BFBE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474B-737E-4C3C-A9F2-B32707070677}">
      <dsp:nvSpPr>
        <dsp:cNvPr id="0" name=""/>
        <dsp:cNvSpPr/>
      </dsp:nvSpPr>
      <dsp:spPr>
        <a:xfrm>
          <a:off x="338513" y="166751"/>
          <a:ext cx="2154936" cy="2154936"/>
        </a:xfrm>
        <a:prstGeom prst="pie">
          <a:avLst>
            <a:gd name="adj1" fmla="val 16200000"/>
            <a:gd name="adj2" fmla="val 1800000"/>
          </a:avLst>
        </a:prstGeom>
        <a:solidFill>
          <a:srgbClr val="FFFF00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ESA</a:t>
          </a:r>
        </a:p>
      </dsp:txBody>
      <dsp:txXfrm>
        <a:off x="1474216" y="623392"/>
        <a:ext cx="769620" cy="641349"/>
      </dsp:txXfrm>
    </dsp:sp>
    <dsp:sp modelId="{20E30440-F4AC-4E95-9705-3DECDE1F970B}">
      <dsp:nvSpPr>
        <dsp:cNvPr id="0" name=""/>
        <dsp:cNvSpPr/>
      </dsp:nvSpPr>
      <dsp:spPr>
        <a:xfrm>
          <a:off x="294132" y="243713"/>
          <a:ext cx="2154936" cy="2154936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US-v-OR</a:t>
          </a:r>
        </a:p>
      </dsp:txBody>
      <dsp:txXfrm>
        <a:off x="807212" y="1641856"/>
        <a:ext cx="1154429" cy="564388"/>
      </dsp:txXfrm>
    </dsp:sp>
    <dsp:sp modelId="{20F48B00-89F9-4EDB-856D-AF585CBDBA83}">
      <dsp:nvSpPr>
        <dsp:cNvPr id="0" name=""/>
        <dsp:cNvSpPr/>
      </dsp:nvSpPr>
      <dsp:spPr>
        <a:xfrm>
          <a:off x="249750" y="166751"/>
          <a:ext cx="2154936" cy="21549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Permits</a:t>
          </a:r>
        </a:p>
      </dsp:txBody>
      <dsp:txXfrm>
        <a:off x="499364" y="623392"/>
        <a:ext cx="769620" cy="641349"/>
      </dsp:txXfrm>
    </dsp:sp>
    <dsp:sp modelId="{974462C9-6DE2-4C34-98A3-7E77CF270633}">
      <dsp:nvSpPr>
        <dsp:cNvPr id="0" name=""/>
        <dsp:cNvSpPr/>
      </dsp:nvSpPr>
      <dsp:spPr>
        <a:xfrm>
          <a:off x="205290" y="33350"/>
          <a:ext cx="2421737" cy="24217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EF0C550D-459D-43C4-A7DB-B73E9B817323}">
      <dsp:nvSpPr>
        <dsp:cNvPr id="0" name=""/>
        <dsp:cNvSpPr/>
      </dsp:nvSpPr>
      <dsp:spPr>
        <a:xfrm>
          <a:off x="160731" y="110175"/>
          <a:ext cx="2421737" cy="24217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F4501C6E-8904-4B05-B6DD-F39C67BFBECC}">
      <dsp:nvSpPr>
        <dsp:cNvPr id="0" name=""/>
        <dsp:cNvSpPr/>
      </dsp:nvSpPr>
      <dsp:spPr>
        <a:xfrm>
          <a:off x="116171" y="33350"/>
          <a:ext cx="2421737" cy="24217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" y="6035029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1553345" y="6563839"/>
            <a:ext cx="210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prstClr val="black"/>
                </a:solidFill>
              </a:rPr>
              <a:t>“Fish for the Future”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43049" y="5972175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543049" y="629046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8" y="6019800"/>
            <a:ext cx="712052" cy="846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innovation.org/wiki/How_to_organize_a_kickass_planning_committe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animals/fish/atlantic-salmon-par-salmo-salar.jpg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usfwspacific/5662309209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culturefordigital/communication-is-the-key-to-bringing-about-transformation-2275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80000hours.org/2016/02/the-value-of-coordination/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list-check-check-list-91184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20/09/parting-shot-us-supreme-court-decline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2004290"/>
          </a:xfrm>
        </p:spPr>
        <p:txBody>
          <a:bodyPr/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IS HAPPENING AT MY HATCHERY OR TO MY PROGRAM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2590800"/>
            <a:ext cx="8458200" cy="1295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>
              <a:spcBef>
                <a:spcPct val="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Permitting, Planning and Implementation Considerations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114562"/>
            <a:ext cx="693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Snake River Compensation Plan Program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Annual Meeting</a:t>
            </a:r>
          </a:p>
          <a:p>
            <a:pPr algn="ctr"/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Boise, May 17-18, 2022</a:t>
            </a:r>
          </a:p>
          <a:p>
            <a:pPr algn="ctr"/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Robertson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mark_robertson@fws.gov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F5C81-5A04-4232-939C-088C12B05F10}"/>
              </a:ext>
            </a:extLst>
          </p:cNvPr>
          <p:cNvSpPr txBox="1"/>
          <p:nvPr/>
        </p:nvSpPr>
        <p:spPr>
          <a:xfrm>
            <a:off x="228600" y="32766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masis MT Pro Black" panose="020B0604020202020204" pitchFamily="18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323714-BFAC-4EF0-A8FB-545589D6805D}"/>
              </a:ext>
            </a:extLst>
          </p:cNvPr>
          <p:cNvSpPr txBox="1"/>
          <p:nvPr/>
        </p:nvSpPr>
        <p:spPr>
          <a:xfrm>
            <a:off x="2133600" y="46482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masis MT Pro Black" panose="020B0604020202020204" pitchFamily="18" charset="0"/>
              </a:rPr>
              <a:t>B</a:t>
            </a: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4B2F0503-A248-4BCA-AAE3-A6B1CA9D18AB}"/>
              </a:ext>
            </a:extLst>
          </p:cNvPr>
          <p:cNvSpPr/>
          <p:nvPr/>
        </p:nvSpPr>
        <p:spPr>
          <a:xfrm rot="2673166">
            <a:off x="1245600" y="4617352"/>
            <a:ext cx="1028700" cy="2375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lose-up of red-green apples in a wooden bowl">
            <a:extLst>
              <a:ext uri="{FF2B5EF4-FFF2-40B4-BE49-F238E27FC236}">
                <a16:creationId xmlns:a16="http://schemas.microsoft.com/office/drawing/2014/main" id="{BD1DA4E2-E6AF-4939-BFF4-DFA068BB0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0190" y="4952393"/>
            <a:ext cx="1130210" cy="750474"/>
          </a:xfrm>
          <a:prstGeom prst="rect">
            <a:avLst/>
          </a:prstGeom>
        </p:spPr>
      </p:pic>
      <p:pic>
        <p:nvPicPr>
          <p:cNvPr id="18" name="Picture 17" descr="Lot of tangerines">
            <a:extLst>
              <a:ext uri="{FF2B5EF4-FFF2-40B4-BE49-F238E27FC236}">
                <a16:creationId xmlns:a16="http://schemas.microsoft.com/office/drawing/2014/main" id="{74E54D97-97D7-48CB-AE00-7837AE65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7" y="3397585"/>
            <a:ext cx="1055203" cy="793415"/>
          </a:xfrm>
          <a:prstGeom prst="rect">
            <a:avLst/>
          </a:prstGeom>
        </p:spPr>
      </p:pic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0F21499E-C1DE-4D7A-A7BC-A35F0C372729}"/>
              </a:ext>
            </a:extLst>
          </p:cNvPr>
          <p:cNvSpPr/>
          <p:nvPr/>
        </p:nvSpPr>
        <p:spPr>
          <a:xfrm rot="18827962">
            <a:off x="6937771" y="4449478"/>
            <a:ext cx="1028700" cy="2375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Dayton Satellite Facility Weir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consultants to tackle most of the work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paperwork = lots of time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coordination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 timeframes                                                   outside of our control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concerns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I say “active state of failure”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9EA7F-0C64-4625-92B0-7E1AD11D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640536"/>
            <a:ext cx="4358157" cy="21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4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McCall Hatchery Adult Holding Pond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temperature issues at SF Salmon Satellite Facility – Climate Change?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River Hatchery no longer an option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new adult holding ponds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 Salmon Program – LSRCP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JCAPE – NPT/BPA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3D32BD-C83F-4914-A47D-224BA132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9433"/>
            <a:ext cx="3505200" cy="2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McCall Hatchery Adult Holding Pond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straightforward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existing facility on previously disturbed ground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ESA issues, no production issues,                           no permitting issues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engineering/design/                                     contracting issues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need to do                                                  paperwork (internal)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constraints –                                                    “new” infrastructure</a:t>
            </a:r>
          </a:p>
          <a:p>
            <a:pPr lvl="1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EC33B4-0AA7-4E08-ABB5-C69EFD84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971800"/>
            <a:ext cx="4415241" cy="28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“Change” has its own challenges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Re-use/re-purpose as appropriate 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is Everything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wisely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ready for some surprises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have contingencies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Communication/coordination at all levels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Fight the System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efficient use of existing tools</a:t>
            </a:r>
          </a:p>
          <a:p>
            <a:pPr lvl="1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drawing on a white board&#10;&#10;Description automatically generated with low confidence">
            <a:extLst>
              <a:ext uri="{FF2B5EF4-FFF2-40B4-BE49-F238E27FC236}">
                <a16:creationId xmlns:a16="http://schemas.microsoft.com/office/drawing/2014/main" id="{A3009DC4-1FE7-427D-A25E-14F2A019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2057" y="2209800"/>
            <a:ext cx="3287143" cy="21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9000" contrast="-6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 Marks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99" y="0"/>
            <a:ext cx="9209600" cy="601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Questions???</a:t>
            </a:r>
          </a:p>
          <a:p>
            <a:pPr marL="0" indent="0">
              <a:buNone/>
            </a:pP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Input???</a:t>
            </a:r>
          </a:p>
          <a:p>
            <a:pPr marL="0" indent="0">
              <a:buNone/>
            </a:pP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Experiences to Share???</a:t>
            </a:r>
          </a:p>
        </p:txBody>
      </p:sp>
      <p:pic>
        <p:nvPicPr>
          <p:cNvPr id="5" name="Picture 4" descr="Question mar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86" y="178886"/>
            <a:ext cx="4243114" cy="42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AAD3-ECCF-4734-9041-4F1A0011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Recap -- Checking the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19F7-985C-454B-83CA-2EDD96A1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–v- OR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2018-2027 Management Agreement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Consultation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has the potential to impact many others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NMFS and FWS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Federal, State and Local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8224B4-A066-4C0C-9D81-A35F299FC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179938"/>
              </p:ext>
            </p:extLst>
          </p:nvPr>
        </p:nvGraphicFramePr>
        <p:xfrm>
          <a:off x="5410200" y="3124200"/>
          <a:ext cx="2743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12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AAD3-ECCF-4734-9041-4F1A0011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470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Recap -- Checking the Boxes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(Less Important for Maintenance Projects)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960620-E64D-402F-816B-EE920F335751}"/>
              </a:ext>
            </a:extLst>
          </p:cNvPr>
          <p:cNvGrpSpPr/>
          <p:nvPr/>
        </p:nvGrpSpPr>
        <p:grpSpPr>
          <a:xfrm>
            <a:off x="762000" y="1600200"/>
            <a:ext cx="7543800" cy="2362200"/>
            <a:chOff x="609600" y="3429000"/>
            <a:chExt cx="7543800" cy="2362200"/>
          </a:xfrm>
        </p:grpSpPr>
        <p:sp>
          <p:nvSpPr>
            <p:cNvPr id="5" name="Right Arrow 26">
              <a:extLst>
                <a:ext uri="{FF2B5EF4-FFF2-40B4-BE49-F238E27FC236}">
                  <a16:creationId xmlns:a16="http://schemas.microsoft.com/office/drawing/2014/main" id="{84F5CB94-EF77-4034-B8F8-500DF0E39E02}"/>
                </a:ext>
              </a:extLst>
            </p:cNvPr>
            <p:cNvSpPr/>
            <p:nvPr/>
          </p:nvSpPr>
          <p:spPr>
            <a:xfrm rot="10800000">
              <a:off x="4114800" y="4582667"/>
              <a:ext cx="381000" cy="29413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17">
              <a:extLst>
                <a:ext uri="{FF2B5EF4-FFF2-40B4-BE49-F238E27FC236}">
                  <a16:creationId xmlns:a16="http://schemas.microsoft.com/office/drawing/2014/main" id="{68EE3F97-F008-458F-8577-4632100D7596}"/>
                </a:ext>
              </a:extLst>
            </p:cNvPr>
            <p:cNvSpPr/>
            <p:nvPr/>
          </p:nvSpPr>
          <p:spPr>
            <a:xfrm rot="7890828">
              <a:off x="4178001" y="3902697"/>
              <a:ext cx="524749" cy="29413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E559CD7F-0EA8-4517-AD26-A785D5F36BAF}"/>
                </a:ext>
              </a:extLst>
            </p:cNvPr>
            <p:cNvSpPr/>
            <p:nvPr/>
          </p:nvSpPr>
          <p:spPr>
            <a:xfrm>
              <a:off x="609600" y="43434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HGMP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BAB21479-63D9-4544-80DF-EAF8C8FA058C}"/>
                </a:ext>
              </a:extLst>
            </p:cNvPr>
            <p:cNvSpPr/>
            <p:nvPr/>
          </p:nvSpPr>
          <p:spPr>
            <a:xfrm>
              <a:off x="2438400" y="43434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Description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7AC37F4-AEA1-483E-AD14-D2F54F465D2C}"/>
                </a:ext>
              </a:extLst>
            </p:cNvPr>
            <p:cNvSpPr/>
            <p:nvPr/>
          </p:nvSpPr>
          <p:spPr>
            <a:xfrm>
              <a:off x="4724400" y="43434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Informs S10 &amp; 4(d)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ADF7CF0-A519-44A4-8D89-194B16876934}"/>
                </a:ext>
              </a:extLst>
            </p:cNvPr>
            <p:cNvSpPr/>
            <p:nvPr/>
          </p:nvSpPr>
          <p:spPr>
            <a:xfrm>
              <a:off x="4724400" y="52578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PAC Proposal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46291F43-F84A-4E51-AC9E-3EC8D356FA00}"/>
                </a:ext>
              </a:extLst>
            </p:cNvPr>
            <p:cNvSpPr/>
            <p:nvPr/>
          </p:nvSpPr>
          <p:spPr>
            <a:xfrm>
              <a:off x="4724400" y="34290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Develop BA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C2BEB107-B35E-46C8-86D7-FD9BCE7822F4}"/>
                </a:ext>
              </a:extLst>
            </p:cNvPr>
            <p:cNvSpPr/>
            <p:nvPr/>
          </p:nvSpPr>
          <p:spPr>
            <a:xfrm>
              <a:off x="6705600" y="52578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US-v-OR</a:t>
              </a:r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84832378-3746-4F9D-AC03-95FEBA7FEF38}"/>
                </a:ext>
              </a:extLst>
            </p:cNvPr>
            <p:cNvSpPr/>
            <p:nvPr/>
          </p:nvSpPr>
          <p:spPr>
            <a:xfrm>
              <a:off x="6705600" y="3429000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Informs BO</a:t>
              </a:r>
            </a:p>
          </p:txBody>
        </p:sp>
        <p:sp>
          <p:nvSpPr>
            <p:cNvPr id="14" name="Right Arrow 20">
              <a:extLst>
                <a:ext uri="{FF2B5EF4-FFF2-40B4-BE49-F238E27FC236}">
                  <a16:creationId xmlns:a16="http://schemas.microsoft.com/office/drawing/2014/main" id="{0956121B-1D21-4DFB-BA1B-195C45199AD8}"/>
                </a:ext>
              </a:extLst>
            </p:cNvPr>
            <p:cNvSpPr/>
            <p:nvPr/>
          </p:nvSpPr>
          <p:spPr>
            <a:xfrm>
              <a:off x="4114800" y="4430267"/>
              <a:ext cx="381000" cy="2941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22">
              <a:extLst>
                <a:ext uri="{FF2B5EF4-FFF2-40B4-BE49-F238E27FC236}">
                  <a16:creationId xmlns:a16="http://schemas.microsoft.com/office/drawing/2014/main" id="{4D91A682-A9DA-4398-B29B-EE79515D15B1}"/>
                </a:ext>
              </a:extLst>
            </p:cNvPr>
            <p:cNvSpPr/>
            <p:nvPr/>
          </p:nvSpPr>
          <p:spPr>
            <a:xfrm rot="18901280">
              <a:off x="4100953" y="3800022"/>
              <a:ext cx="524749" cy="2941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23">
              <a:extLst>
                <a:ext uri="{FF2B5EF4-FFF2-40B4-BE49-F238E27FC236}">
                  <a16:creationId xmlns:a16="http://schemas.microsoft.com/office/drawing/2014/main" id="{BDF2F310-22C2-4D57-95CC-760402B0EA1A}"/>
                </a:ext>
              </a:extLst>
            </p:cNvPr>
            <p:cNvSpPr/>
            <p:nvPr/>
          </p:nvSpPr>
          <p:spPr>
            <a:xfrm>
              <a:off x="6241947" y="5420868"/>
              <a:ext cx="381000" cy="2941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24">
              <a:extLst>
                <a:ext uri="{FF2B5EF4-FFF2-40B4-BE49-F238E27FC236}">
                  <a16:creationId xmlns:a16="http://schemas.microsoft.com/office/drawing/2014/main" id="{2010B00E-B27A-40DF-8BE4-EB5F329389C2}"/>
                </a:ext>
              </a:extLst>
            </p:cNvPr>
            <p:cNvSpPr/>
            <p:nvPr/>
          </p:nvSpPr>
          <p:spPr>
            <a:xfrm>
              <a:off x="6248934" y="3564430"/>
              <a:ext cx="381000" cy="2941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qual 25">
              <a:extLst>
                <a:ext uri="{FF2B5EF4-FFF2-40B4-BE49-F238E27FC236}">
                  <a16:creationId xmlns:a16="http://schemas.microsoft.com/office/drawing/2014/main" id="{D1B52937-9DCB-4D61-9912-B94B154820DD}"/>
                </a:ext>
              </a:extLst>
            </p:cNvPr>
            <p:cNvSpPr/>
            <p:nvPr/>
          </p:nvSpPr>
          <p:spPr>
            <a:xfrm>
              <a:off x="2099813" y="4477411"/>
              <a:ext cx="304800" cy="3429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CB2D11-2DB9-4CB0-A31C-162110CEF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692036">
              <a:off x="4045329" y="5052106"/>
              <a:ext cx="585267" cy="518205"/>
            </a:xfrm>
            <a:prstGeom prst="rect">
              <a:avLst/>
            </a:prstGeom>
          </p:spPr>
        </p:pic>
      </p:grp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941A0FD-F9D8-4E2E-A24F-F5056FFC6F17}"/>
              </a:ext>
            </a:extLst>
          </p:cNvPr>
          <p:cNvSpPr/>
          <p:nvPr/>
        </p:nvSpPr>
        <p:spPr>
          <a:xfrm rot="5400000">
            <a:off x="4076701" y="800100"/>
            <a:ext cx="914399" cy="754379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F95C4-889D-4F4A-9F27-3E6375A95F87}"/>
              </a:ext>
            </a:extLst>
          </p:cNvPr>
          <p:cNvSpPr txBox="1"/>
          <p:nvPr/>
        </p:nvSpPr>
        <p:spPr>
          <a:xfrm>
            <a:off x="457200" y="4876800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This + Process/Permits = Change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(Embrace it [it’s okay to be grumpy]; don’t fight it)</a:t>
            </a:r>
          </a:p>
        </p:txBody>
      </p:sp>
    </p:spTree>
    <p:extLst>
      <p:ext uri="{BB962C8B-B14F-4D97-AF65-F5344CB8AC3E}">
        <p14:creationId xmlns:p14="http://schemas.microsoft.com/office/powerpoint/2010/main" val="247469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Production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Parr to Smolts in Clearwater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NPT/BPA Funded Program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Discontinue parr releases in Meadow Cr.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400K Parr to 200K Smolts at NPTH to be released in Lolo Creek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Lolo Creek Release to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Lapwai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Creek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LSRCP Funded Program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program from                                     180K to 200K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1C4F95-5271-4950-B973-2F608666E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9000" y="1597019"/>
            <a:ext cx="1737360" cy="1169132"/>
          </a:xfrm>
          <a:prstGeom prst="rect">
            <a:avLst/>
          </a:prstGeom>
        </p:spPr>
      </p:pic>
      <p:pic>
        <p:nvPicPr>
          <p:cNvPr id="12" name="Picture 11" descr="A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7118FEC1-4F76-442B-B567-863639BF5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76800" y="4315023"/>
            <a:ext cx="4038600" cy="12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2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Production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Cascading Changes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Co-manager discussions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US-v-OR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NPT/BPA in, LSRCP out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7 for NMFS/FWS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HGMP and AOP linkages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NPT took lead</a:t>
            </a:r>
          </a:p>
          <a:p>
            <a:pPr lvl="1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27335181-3E62-44ED-86C2-8BE4BBEE0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6400" y="1066800"/>
            <a:ext cx="3124200" cy="1757363"/>
          </a:xfrm>
          <a:prstGeom prst="rect">
            <a:avLst/>
          </a:prstGeom>
        </p:spPr>
      </p:pic>
      <p:pic>
        <p:nvPicPr>
          <p:cNvPr id="8" name="Picture 7" descr="A group of toy figures&#10;&#10;Description automatically generated with low confidence">
            <a:extLst>
              <a:ext uri="{FF2B5EF4-FFF2-40B4-BE49-F238E27FC236}">
                <a16:creationId xmlns:a16="http://schemas.microsoft.com/office/drawing/2014/main" id="{07F4041A-F0CD-4AE5-96BC-66F4D1EB2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86400" y="3505200"/>
            <a:ext cx="3129939" cy="1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2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ESA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Naturals (Steelhead)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LSRCP Funded Program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Approaching Take Limits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changes to BO entering                         release year ’23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LSRCP initiating coordination with FWS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IDFG initiating coordination with NMFS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Coordinated Effort to Stay Ahead of the Game</a:t>
            </a:r>
          </a:p>
          <a:p>
            <a:pPr lvl="1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4F7907F1-98D3-4156-B541-855EACCF2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0" y="929640"/>
            <a:ext cx="31242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Marmes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Generator Building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in a series of unfortunate events (electrical fire and pipeline leak) at Lyons Ferry Hatchery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straightforward???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existing facility boundary (maybe?) on previously disturbed ground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ESA issues, no production issues,                           no permitting issues (maybe?)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engineering/design/contracting                          issues (maybe?)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need to do paperwork (internal)</a:t>
            </a:r>
          </a:p>
        </p:txBody>
      </p:sp>
      <p:pic>
        <p:nvPicPr>
          <p:cNvPr id="5" name="Picture 4" descr="A picture containing text, outdoor, way, road&#10;&#10;Description automatically generated">
            <a:extLst>
              <a:ext uri="{FF2B5EF4-FFF2-40B4-BE49-F238E27FC236}">
                <a16:creationId xmlns:a16="http://schemas.microsoft.com/office/drawing/2014/main" id="{D5E09B83-0267-4599-B646-3CB8D9AB4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51534"/>
            <a:ext cx="27177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4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Marmes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Generator Building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HOWEVER………..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Realty issue with the COE; Process/Paperwork to reconcile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Marmes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boundary issues 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Delays could affect contracting</a:t>
            </a:r>
          </a:p>
          <a:p>
            <a:pPr lvl="3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time for ordering pieces/parts</a:t>
            </a:r>
          </a:p>
          <a:p>
            <a:pPr lvl="3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escalation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Unforeseen issues = scrambling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FWS/COE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higher levels</a:t>
            </a:r>
          </a:p>
          <a:p>
            <a:pPr lvl="3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5554823-729D-4380-9D1F-BDD9400E2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3200" y="838200"/>
            <a:ext cx="1822196" cy="1296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395CC-6C18-4ED5-9348-415B88B24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262" y="2971800"/>
            <a:ext cx="3043126" cy="23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7-64AF-4384-8EE2-88064D0A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D84-EDBA-4E09-8E3D-161702A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Dayton Satellite Facility Weir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Weir/Dam in an active state of failure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actions last year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paperwork needs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Engineering/Design/Contracting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 BOs for NMFS and FWS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 404 permit/JARPA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106 cultural clearance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– Dept. Ecol. SEPA, WDFW HPA,                 City/County permits</a:t>
            </a:r>
          </a:p>
          <a:p>
            <a:pPr lvl="3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17CAF-EAF5-4109-85BD-DF44F9B1B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362200" cy="1786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893FB-F208-4A0C-A569-E4F160C9F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23" y="4042286"/>
            <a:ext cx="2321346" cy="17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525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RCP Custom Template_2.potx" id="{40903CBD-B70F-43E8-8A9F-BFDF9DF8BC57}" vid="{B4690537-2452-445A-BA8E-8093FA834E3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Template_2</Template>
  <TotalTime>6194</TotalTime>
  <Words>626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Black</vt:lpstr>
      <vt:lpstr>Arial</vt:lpstr>
      <vt:lpstr>Calibri</vt:lpstr>
      <vt:lpstr>Times New Roman</vt:lpstr>
      <vt:lpstr>CRFPO Powerpoint Template</vt:lpstr>
      <vt:lpstr>CHANGE IS HAPPENING AT MY HATCHERY OR TO MY PROGRAM</vt:lpstr>
      <vt:lpstr>Recap -- Checking the Boxes</vt:lpstr>
      <vt:lpstr>Recap -- Checking the Boxes (Less Important for Maintenance Projects)</vt:lpstr>
      <vt:lpstr>Examples – Production Changes</vt:lpstr>
      <vt:lpstr>Examples – Production Changes</vt:lpstr>
      <vt:lpstr>Examples – ESA Compliance</vt:lpstr>
      <vt:lpstr>Examples – Project Implementation</vt:lpstr>
      <vt:lpstr>Examples – Project Implementation</vt:lpstr>
      <vt:lpstr>Examples – Project Implementation</vt:lpstr>
      <vt:lpstr>Examples – Project Implementation</vt:lpstr>
      <vt:lpstr>Examples – Project Implementation</vt:lpstr>
      <vt:lpstr>Examples – Project Implementation</vt:lpstr>
      <vt:lpstr>Summary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WANNA MAKE SOME FISH?</dc:title>
  <dc:creator>Robertson, Mark</dc:creator>
  <cp:lastModifiedBy>Robertson, Mark</cp:lastModifiedBy>
  <cp:revision>107</cp:revision>
  <cp:lastPrinted>2017-03-27T15:57:18Z</cp:lastPrinted>
  <dcterms:created xsi:type="dcterms:W3CDTF">2021-03-22T21:57:44Z</dcterms:created>
  <dcterms:modified xsi:type="dcterms:W3CDTF">2022-05-13T21:59:12Z</dcterms:modified>
</cp:coreProperties>
</file>