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7"/>
  </p:notesMasterIdLst>
  <p:sldIdLst>
    <p:sldId id="256" r:id="rId2"/>
    <p:sldId id="268" r:id="rId3"/>
    <p:sldId id="269" r:id="rId4"/>
    <p:sldId id="270" r:id="rId5"/>
    <p:sldId id="271" r:id="rId6"/>
    <p:sldId id="272" r:id="rId7"/>
    <p:sldId id="273" r:id="rId8"/>
    <p:sldId id="274" r:id="rId9"/>
    <p:sldId id="279" r:id="rId10"/>
    <p:sldId id="275" r:id="rId11"/>
    <p:sldId id="276" r:id="rId12"/>
    <p:sldId id="277" r:id="rId13"/>
    <p:sldId id="282" r:id="rId14"/>
    <p:sldId id="258" r:id="rId15"/>
    <p:sldId id="257" r:id="rId16"/>
    <p:sldId id="281" r:id="rId17"/>
    <p:sldId id="259" r:id="rId18"/>
    <p:sldId id="262" r:id="rId19"/>
    <p:sldId id="261" r:id="rId20"/>
    <p:sldId id="263" r:id="rId21"/>
    <p:sldId id="260" r:id="rId22"/>
    <p:sldId id="280" r:id="rId23"/>
    <p:sldId id="266" r:id="rId24"/>
    <p:sldId id="267" r:id="rId25"/>
    <p:sldId id="26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7" autoAdjust="0"/>
    <p:restoredTop sz="94660"/>
  </p:normalViewPr>
  <p:slideViewPr>
    <p:cSldViewPr snapToGrid="0">
      <p:cViewPr>
        <p:scale>
          <a:sx n="110" d="100"/>
          <a:sy n="110" d="100"/>
        </p:scale>
        <p:origin x="46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FBBA6-4898-4D6E-8807-4AB66AE294CD}"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D788B-C665-42BE-AB58-F55886787116}" type="slidenum">
              <a:rPr lang="en-US" smtClean="0"/>
              <a:t>‹#›</a:t>
            </a:fld>
            <a:endParaRPr lang="en-US"/>
          </a:p>
        </p:txBody>
      </p:sp>
    </p:spTree>
    <p:extLst>
      <p:ext uri="{BB962C8B-B14F-4D97-AF65-F5344CB8AC3E}">
        <p14:creationId xmlns:p14="http://schemas.microsoft.com/office/powerpoint/2010/main" val="420268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2</a:t>
            </a:fld>
            <a:endParaRPr lang="en-US"/>
          </a:p>
        </p:txBody>
      </p:sp>
    </p:spTree>
    <p:extLst>
      <p:ext uri="{BB962C8B-B14F-4D97-AF65-F5344CB8AC3E}">
        <p14:creationId xmlns:p14="http://schemas.microsoft.com/office/powerpoint/2010/main" val="366468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a:t>
            </a:r>
            <a:r>
              <a:rPr lang="en-US" baseline="0" dirty="0" smtClean="0"/>
              <a:t> the density index is a great opportunity to introduce the Rearing Production summary. There is a plethora of information which can be gathered from the rearing production summary. For this example we are using a few of Hagerman National </a:t>
            </a:r>
            <a:r>
              <a:rPr lang="en-US" baseline="0" dirty="0" err="1" smtClean="0"/>
              <a:t>Sawtooth</a:t>
            </a:r>
            <a:r>
              <a:rPr lang="en-US" baseline="0" dirty="0" smtClean="0"/>
              <a:t> stock raceways to demonstrate how the Density index can easily be obtained.</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11</a:t>
            </a:fld>
            <a:endParaRPr lang="en-US"/>
          </a:p>
        </p:txBody>
      </p:sp>
    </p:spTree>
    <p:extLst>
      <p:ext uri="{BB962C8B-B14F-4D97-AF65-F5344CB8AC3E}">
        <p14:creationId xmlns:p14="http://schemas.microsoft.com/office/powerpoint/2010/main" val="7676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a:t>
            </a:r>
            <a:r>
              <a:rPr lang="en-US" dirty="0" smtClean="0"/>
              <a:t>size at release is obtained</a:t>
            </a:r>
            <a:r>
              <a:rPr lang="en-US" baseline="0" dirty="0" smtClean="0"/>
              <a:t> with</a:t>
            </a:r>
            <a:r>
              <a:rPr lang="en-US" dirty="0" smtClean="0"/>
              <a:t> the Release Summary.</a:t>
            </a:r>
            <a:r>
              <a:rPr lang="en-US" baseline="0" dirty="0" smtClean="0"/>
              <a:t> This shows another section of the Magic Valley example shown earlier which identifies the size at release for some of their release groups.</a:t>
            </a:r>
          </a:p>
          <a:p>
            <a:endParaRPr lang="en-US" baseline="0" dirty="0" smtClean="0"/>
          </a:p>
          <a:p>
            <a:r>
              <a:rPr lang="en-US" baseline="0" dirty="0" smtClean="0"/>
              <a:t>These are just a few of the real life hatchery related metrics which can easily be pulled from FINS. If you have specific examples of things you are looking for that aren’t immediately obvious in the query option, there are some creative ways to get at these questions. I would be happy to discuss with folks if they have issues.</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12</a:t>
            </a:fld>
            <a:endParaRPr lang="en-US"/>
          </a:p>
        </p:txBody>
      </p:sp>
    </p:spTree>
    <p:extLst>
      <p:ext uri="{BB962C8B-B14F-4D97-AF65-F5344CB8AC3E}">
        <p14:creationId xmlns:p14="http://schemas.microsoft.com/office/powerpoint/2010/main" val="281804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3</a:t>
            </a:fld>
            <a:endParaRPr lang="en-US"/>
          </a:p>
        </p:txBody>
      </p:sp>
    </p:spTree>
    <p:extLst>
      <p:ext uri="{BB962C8B-B14F-4D97-AF65-F5344CB8AC3E}">
        <p14:creationId xmlns:p14="http://schemas.microsoft.com/office/powerpoint/2010/main" val="85616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ISRP is a theme for this year, I thought using the</a:t>
            </a:r>
            <a:r>
              <a:rPr lang="en-US" baseline="0" dirty="0" smtClean="0"/>
              <a:t> metrics needed for this review as the example of Real Life uses of FINS would be meaningful for all Hatcheries.</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4</a:t>
            </a:fld>
            <a:endParaRPr lang="en-US"/>
          </a:p>
        </p:txBody>
      </p:sp>
    </p:spTree>
    <p:extLst>
      <p:ext uri="{BB962C8B-B14F-4D97-AF65-F5344CB8AC3E}">
        <p14:creationId xmlns:p14="http://schemas.microsoft.com/office/powerpoint/2010/main" val="304325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show examples from hatcheries</a:t>
            </a:r>
            <a:r>
              <a:rPr lang="en-US" baseline="0" dirty="0" smtClean="0"/>
              <a:t> across the state to demonstrate how each of these metrics is readily available in FINS.</a:t>
            </a:r>
          </a:p>
          <a:p>
            <a:r>
              <a:rPr lang="en-US" baseline="0" dirty="0" smtClean="0"/>
              <a:t>Please note that some of the reports have been condensed to make them presentable in this format. If you run the same report it won’t look exactly like the format displayed on the screen.</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5</a:t>
            </a:fld>
            <a:endParaRPr lang="en-US"/>
          </a:p>
        </p:txBody>
      </p:sp>
    </p:spTree>
    <p:extLst>
      <p:ext uri="{BB962C8B-B14F-4D97-AF65-F5344CB8AC3E}">
        <p14:creationId xmlns:p14="http://schemas.microsoft.com/office/powerpoint/2010/main" val="363095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Fish Return Summary is probably the most informative pre-built query that FINS has developed and is the perfect place to look for brood stock collection numbers. Here is last year’s chinook trapping numbers from Dworshak. I also included the spawned numbers to demonstrate that both those aspect of “brood collection” could be reported at the same time.</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6</a:t>
            </a:fld>
            <a:endParaRPr lang="en-US"/>
          </a:p>
        </p:txBody>
      </p:sp>
    </p:spTree>
    <p:extLst>
      <p:ext uri="{BB962C8B-B14F-4D97-AF65-F5344CB8AC3E}">
        <p14:creationId xmlns:p14="http://schemas.microsoft.com/office/powerpoint/2010/main" val="401032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a:t>
            </a:r>
            <a:r>
              <a:rPr lang="en-US" baseline="0" dirty="0" smtClean="0"/>
              <a:t> Return</a:t>
            </a:r>
            <a:r>
              <a:rPr lang="en-US" dirty="0" smtClean="0"/>
              <a:t> is also a good place to find your mortality numbers. Here is an example from the</a:t>
            </a:r>
            <a:r>
              <a:rPr lang="en-US" baseline="0" dirty="0" smtClean="0"/>
              <a:t> </a:t>
            </a:r>
            <a:r>
              <a:rPr lang="en-US" baseline="0" dirty="0" err="1" smtClean="0"/>
              <a:t>Sawtooth</a:t>
            </a:r>
            <a:r>
              <a:rPr lang="en-US" baseline="0" dirty="0" smtClean="0"/>
              <a:t> Fish Hatchery representing the mortality experienced in the ponds in 2021.</a:t>
            </a:r>
            <a:r>
              <a:rPr lang="en-US" dirty="0" smtClean="0"/>
              <a:t> There</a:t>
            </a:r>
            <a:r>
              <a:rPr lang="en-US" baseline="0" dirty="0" smtClean="0"/>
              <a:t> are several options as you are building the return summary. To obtain mortality numbers be sure to include “disposed” under the disposition tab.</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7</a:t>
            </a:fld>
            <a:endParaRPr lang="en-US"/>
          </a:p>
        </p:txBody>
      </p:sp>
    </p:spTree>
    <p:extLst>
      <p:ext uri="{BB962C8B-B14F-4D97-AF65-F5344CB8AC3E}">
        <p14:creationId xmlns:p14="http://schemas.microsoft.com/office/powerpoint/2010/main" val="96897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ways to determine egg to smolt survival with FINS. I prefer identifying</a:t>
            </a:r>
            <a:r>
              <a:rPr lang="en-US" baseline="0" dirty="0" smtClean="0"/>
              <a:t> my initial egg inventory and then using the final release numbers (next slide) to make the calculations. There are 2 methods to know for getting egg numbers. If it is a facility which incubates and rears to release such as the McCall example used here, the first method of using enumerated inventory is appropriate. If it is a facility which has eggs shipped like Magic Valley, then using the shipped egg inventory is appropriate. The next slide will demonstrate how to get the final release numbers for calculating survival.</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8</a:t>
            </a:fld>
            <a:endParaRPr lang="en-US"/>
          </a:p>
        </p:txBody>
      </p:sp>
    </p:spTree>
    <p:extLst>
      <p:ext uri="{BB962C8B-B14F-4D97-AF65-F5344CB8AC3E}">
        <p14:creationId xmlns:p14="http://schemas.microsoft.com/office/powerpoint/2010/main" val="342167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ways to determine egg to smolt survival with FINS. I prefer identifying</a:t>
            </a:r>
            <a:r>
              <a:rPr lang="en-US" baseline="0" dirty="0" smtClean="0"/>
              <a:t> my initial egg inventory and then using the final release numbers (next slide) to make the calculations. There are 2 methods to know for getting egg numbers. If it is a facility which incubates and rears to release such as the McCall example used here, the first method of using enumerated inventory is appropriate. If it is a facility which has eggs shipped like Magic Valley, then using the shipped egg inventory is appropriate. The next slide will demonstrate how to get the final release numbers for calculating survival.</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9</a:t>
            </a:fld>
            <a:endParaRPr lang="en-US"/>
          </a:p>
        </p:txBody>
      </p:sp>
    </p:spTree>
    <p:extLst>
      <p:ext uri="{BB962C8B-B14F-4D97-AF65-F5344CB8AC3E}">
        <p14:creationId xmlns:p14="http://schemas.microsoft.com/office/powerpoint/2010/main" val="5954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a:t>
            </a:r>
            <a:r>
              <a:rPr lang="en-US" baseline="0" dirty="0" smtClean="0"/>
              <a:t> release query is run, multiple incubation and rearing arrays can be run. This report represents all smolt releases from Magic Valley for BY2020. I have modified this report by removing each individual raceway, so it could be easily viewed here. </a:t>
            </a:r>
            <a:endParaRPr lang="en-US" dirty="0"/>
          </a:p>
        </p:txBody>
      </p:sp>
      <p:sp>
        <p:nvSpPr>
          <p:cNvPr id="4" name="Slide Number Placeholder 3"/>
          <p:cNvSpPr>
            <a:spLocks noGrp="1"/>
          </p:cNvSpPr>
          <p:nvPr>
            <p:ph type="sldNum" sz="quarter" idx="10"/>
          </p:nvPr>
        </p:nvSpPr>
        <p:spPr/>
        <p:txBody>
          <a:bodyPr/>
          <a:lstStyle/>
          <a:p>
            <a:fld id="{BC94072E-BC47-44CD-B37B-02F767AA418B}" type="slidenum">
              <a:rPr lang="en-US" smtClean="0"/>
              <a:t>10</a:t>
            </a:fld>
            <a:endParaRPr lang="en-US"/>
          </a:p>
        </p:txBody>
      </p:sp>
    </p:spTree>
    <p:extLst>
      <p:ext uri="{BB962C8B-B14F-4D97-AF65-F5344CB8AC3E}">
        <p14:creationId xmlns:p14="http://schemas.microsoft.com/office/powerpoint/2010/main" val="416382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E5CB202-8DA7-4339-84E1-41FEF218BDA7}"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257294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5CB202-8DA7-4339-84E1-41FEF218BDA7}"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337497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5CB202-8DA7-4339-84E1-41FEF218BDA7}"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337971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5CB202-8DA7-4339-84E1-41FEF218BDA7}"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89AB7-C328-4EF1-AAA0-078B9E3456DB}"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365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5CB202-8DA7-4339-84E1-41FEF218BDA7}"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337895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E5CB202-8DA7-4339-84E1-41FEF218BDA7}"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123659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E5CB202-8DA7-4339-84E1-41FEF218BDA7}"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161070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5CB202-8DA7-4339-84E1-41FEF218BDA7}"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185890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5CB202-8DA7-4339-84E1-41FEF218BDA7}"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423987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5CB202-8DA7-4339-84E1-41FEF218BDA7}"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97767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5CB202-8DA7-4339-84E1-41FEF218BDA7}"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295332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5CB202-8DA7-4339-84E1-41FEF218BDA7}"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2270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5CB202-8DA7-4339-84E1-41FEF218BDA7}"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128505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5CB202-8DA7-4339-84E1-41FEF218BDA7}"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226534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CB202-8DA7-4339-84E1-41FEF218BDA7}"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304297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5CB202-8DA7-4339-84E1-41FEF218BDA7}"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129244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5CB202-8DA7-4339-84E1-41FEF218BDA7}"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89AB7-C328-4EF1-AAA0-078B9E3456DB}" type="slidenum">
              <a:rPr lang="en-US" smtClean="0"/>
              <a:t>‹#›</a:t>
            </a:fld>
            <a:endParaRPr lang="en-US"/>
          </a:p>
        </p:txBody>
      </p:sp>
    </p:spTree>
    <p:extLst>
      <p:ext uri="{BB962C8B-B14F-4D97-AF65-F5344CB8AC3E}">
        <p14:creationId xmlns:p14="http://schemas.microsoft.com/office/powerpoint/2010/main" val="192185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E5CB202-8DA7-4339-84E1-41FEF218BDA7}"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9489AB7-C328-4EF1-AAA0-078B9E3456DB}" type="slidenum">
              <a:rPr lang="en-US" smtClean="0"/>
              <a:t>‹#›</a:t>
            </a:fld>
            <a:endParaRPr lang="en-US"/>
          </a:p>
        </p:txBody>
      </p:sp>
    </p:spTree>
    <p:extLst>
      <p:ext uri="{BB962C8B-B14F-4D97-AF65-F5344CB8AC3E}">
        <p14:creationId xmlns:p14="http://schemas.microsoft.com/office/powerpoint/2010/main" val="679294198"/>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7670" y="2540977"/>
            <a:ext cx="2549769" cy="1925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1990" y="513130"/>
            <a:ext cx="9144000" cy="1641490"/>
          </a:xfrm>
        </p:spPr>
        <p:txBody>
          <a:bodyPr>
            <a:normAutofit/>
          </a:bodyPr>
          <a:lstStyle/>
          <a:p>
            <a:pPr algn="l"/>
            <a:r>
              <a:rPr lang="en-US" sz="4000" dirty="0" smtClean="0"/>
              <a:t>Exploring the Use of FINS Data – Real Life </a:t>
            </a:r>
            <a:br>
              <a:rPr lang="en-US" sz="4000" dirty="0" smtClean="0"/>
            </a:br>
            <a:r>
              <a:rPr lang="en-US" sz="4000" dirty="0" smtClean="0"/>
              <a:t>Examples from Hatchery and M&amp;E Staff</a:t>
            </a:r>
            <a:endParaRPr lang="en-US" sz="4000" dirty="0"/>
          </a:p>
        </p:txBody>
      </p:sp>
      <p:sp>
        <p:nvSpPr>
          <p:cNvPr id="3" name="Subtitle 2"/>
          <p:cNvSpPr>
            <a:spLocks noGrp="1"/>
          </p:cNvSpPr>
          <p:nvPr>
            <p:ph type="subTitle" idx="1"/>
          </p:nvPr>
        </p:nvSpPr>
        <p:spPr>
          <a:xfrm>
            <a:off x="1242645" y="5699021"/>
            <a:ext cx="9144000" cy="754025"/>
          </a:xfrm>
        </p:spPr>
        <p:txBody>
          <a:bodyPr>
            <a:noAutofit/>
          </a:bodyPr>
          <a:lstStyle/>
          <a:p>
            <a:pPr algn="ctr"/>
            <a:r>
              <a:rPr lang="en-US" sz="1800" dirty="0" smtClean="0"/>
              <a:t>Chris </a:t>
            </a:r>
            <a:r>
              <a:rPr lang="en-US" sz="1800" dirty="0" smtClean="0"/>
              <a:t>Sullivan and Beau Gunter</a:t>
            </a:r>
            <a:endParaRPr lang="en-US" sz="1800" dirty="0" smtClean="0"/>
          </a:p>
          <a:p>
            <a:pPr algn="ctr"/>
            <a:r>
              <a:rPr lang="en-US" sz="1800" dirty="0" smtClean="0"/>
              <a:t>LSRCP Annual Meeting</a:t>
            </a:r>
            <a:endParaRPr lang="en-US" sz="1800" dirty="0" smtClean="0"/>
          </a:p>
          <a:p>
            <a:pPr algn="ctr"/>
            <a:r>
              <a:rPr lang="en-US" sz="1800" dirty="0" smtClean="0"/>
              <a:t>May 18, </a:t>
            </a:r>
            <a:r>
              <a:rPr lang="en-US" sz="1800" dirty="0" smtClean="0"/>
              <a:t>2022</a:t>
            </a:r>
          </a:p>
        </p:txBody>
      </p:sp>
      <p:pic>
        <p:nvPicPr>
          <p:cNvPr id="1026" name="Picture 2" descr="Fin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264" y="2551967"/>
            <a:ext cx="2543175" cy="191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66" y="2232549"/>
            <a:ext cx="4151498" cy="2542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833" y="1799065"/>
            <a:ext cx="4545783" cy="3409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Fin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47303">
            <a:off x="10648679" y="3401388"/>
            <a:ext cx="660763" cy="497428"/>
          </a:xfrm>
          <a:prstGeom prst="rect">
            <a:avLst/>
          </a:prstGeom>
          <a:solidFill>
            <a:schemeClr val="tx1"/>
          </a:solidFill>
        </p:spPr>
      </p:pic>
    </p:spTree>
    <p:extLst>
      <p:ext uri="{BB962C8B-B14F-4D97-AF65-F5344CB8AC3E}">
        <p14:creationId xmlns:p14="http://schemas.microsoft.com/office/powerpoint/2010/main" val="232610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748"/>
            <a:ext cx="10515600" cy="1325563"/>
          </a:xfrm>
        </p:spPr>
        <p:txBody>
          <a:bodyPr/>
          <a:lstStyle/>
          <a:p>
            <a:r>
              <a:rPr lang="en-US" dirty="0" smtClean="0"/>
              <a:t>Annual Smolt Release</a:t>
            </a:r>
            <a:endParaRPr lang="en-US" dirty="0"/>
          </a:p>
        </p:txBody>
      </p:sp>
      <p:sp>
        <p:nvSpPr>
          <p:cNvPr id="3" name="Content Placeholder 2"/>
          <p:cNvSpPr>
            <a:spLocks noGrp="1"/>
          </p:cNvSpPr>
          <p:nvPr>
            <p:ph idx="1"/>
          </p:nvPr>
        </p:nvSpPr>
        <p:spPr>
          <a:xfrm>
            <a:off x="1120000" y="1459865"/>
            <a:ext cx="10233800" cy="4351338"/>
          </a:xfrm>
        </p:spPr>
        <p:txBody>
          <a:bodyPr/>
          <a:lstStyle/>
          <a:p>
            <a:r>
              <a:rPr lang="en-US" dirty="0" smtClean="0"/>
              <a:t>Data Tab-Summary-Release </a:t>
            </a:r>
            <a:endParaRPr lang="en-US" dirty="0"/>
          </a:p>
        </p:txBody>
      </p:sp>
      <p:pic>
        <p:nvPicPr>
          <p:cNvPr id="4" name="Picture 3"/>
          <p:cNvPicPr>
            <a:picLocks noChangeAspect="1"/>
          </p:cNvPicPr>
          <p:nvPr/>
        </p:nvPicPr>
        <p:blipFill>
          <a:blip r:embed="rId3"/>
          <a:stretch>
            <a:fillRect/>
          </a:stretch>
        </p:blipFill>
        <p:spPr>
          <a:xfrm>
            <a:off x="370783" y="2127183"/>
            <a:ext cx="11450434" cy="4398781"/>
          </a:xfrm>
          <a:prstGeom prst="rect">
            <a:avLst/>
          </a:prstGeom>
        </p:spPr>
      </p:pic>
    </p:spTree>
    <p:extLst>
      <p:ext uri="{BB962C8B-B14F-4D97-AF65-F5344CB8AC3E}">
        <p14:creationId xmlns:p14="http://schemas.microsoft.com/office/powerpoint/2010/main" val="160103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Index</a:t>
            </a:r>
            <a:endParaRPr lang="en-US" dirty="0"/>
          </a:p>
        </p:txBody>
      </p:sp>
      <p:sp>
        <p:nvSpPr>
          <p:cNvPr id="3" name="Content Placeholder 2"/>
          <p:cNvSpPr>
            <a:spLocks noGrp="1"/>
          </p:cNvSpPr>
          <p:nvPr>
            <p:ph idx="1"/>
          </p:nvPr>
        </p:nvSpPr>
        <p:spPr>
          <a:xfrm>
            <a:off x="1120000" y="1527242"/>
            <a:ext cx="10233800" cy="4351338"/>
          </a:xfrm>
        </p:spPr>
        <p:txBody>
          <a:bodyPr/>
          <a:lstStyle/>
          <a:p>
            <a:r>
              <a:rPr lang="en-US" dirty="0" smtClean="0"/>
              <a:t>Data Tab-Summary-Inventory-Rearing Production Summary</a:t>
            </a:r>
            <a:endParaRPr lang="en-US" dirty="0"/>
          </a:p>
        </p:txBody>
      </p:sp>
      <p:pic>
        <p:nvPicPr>
          <p:cNvPr id="4" name="Picture 3"/>
          <p:cNvPicPr>
            <a:picLocks noChangeAspect="1"/>
          </p:cNvPicPr>
          <p:nvPr/>
        </p:nvPicPr>
        <p:blipFill>
          <a:blip r:embed="rId3"/>
          <a:stretch>
            <a:fillRect/>
          </a:stretch>
        </p:blipFill>
        <p:spPr>
          <a:xfrm>
            <a:off x="234129" y="2373131"/>
            <a:ext cx="11705069" cy="2632006"/>
          </a:xfrm>
          <a:prstGeom prst="rect">
            <a:avLst/>
          </a:prstGeom>
        </p:spPr>
      </p:pic>
    </p:spTree>
    <p:extLst>
      <p:ext uri="{BB962C8B-B14F-4D97-AF65-F5344CB8AC3E}">
        <p14:creationId xmlns:p14="http://schemas.microsoft.com/office/powerpoint/2010/main" val="395319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at Release</a:t>
            </a:r>
            <a:endParaRPr lang="en-US" dirty="0"/>
          </a:p>
        </p:txBody>
      </p:sp>
      <p:sp>
        <p:nvSpPr>
          <p:cNvPr id="3" name="Content Placeholder 2"/>
          <p:cNvSpPr>
            <a:spLocks noGrp="1"/>
          </p:cNvSpPr>
          <p:nvPr>
            <p:ph idx="1"/>
          </p:nvPr>
        </p:nvSpPr>
        <p:spPr>
          <a:xfrm>
            <a:off x="956753" y="1450240"/>
            <a:ext cx="10233800" cy="4351338"/>
          </a:xfrm>
        </p:spPr>
        <p:txBody>
          <a:bodyPr/>
          <a:lstStyle/>
          <a:p>
            <a:r>
              <a:rPr lang="en-US" dirty="0" smtClean="0"/>
              <a:t>Release summary has size data associated with each release group.</a:t>
            </a:r>
            <a:endParaRPr lang="en-US" dirty="0"/>
          </a:p>
        </p:txBody>
      </p:sp>
      <p:pic>
        <p:nvPicPr>
          <p:cNvPr id="6" name="Picture 5"/>
          <p:cNvPicPr>
            <a:picLocks noChangeAspect="1"/>
          </p:cNvPicPr>
          <p:nvPr/>
        </p:nvPicPr>
        <p:blipFill>
          <a:blip r:embed="rId3"/>
          <a:stretch>
            <a:fillRect/>
          </a:stretch>
        </p:blipFill>
        <p:spPr>
          <a:xfrm>
            <a:off x="523616" y="2302406"/>
            <a:ext cx="11115055" cy="3886637"/>
          </a:xfrm>
          <a:prstGeom prst="rect">
            <a:avLst/>
          </a:prstGeom>
        </p:spPr>
      </p:pic>
    </p:spTree>
    <p:extLst>
      <p:ext uri="{BB962C8B-B14F-4D97-AF65-F5344CB8AC3E}">
        <p14:creationId xmlns:p14="http://schemas.microsoft.com/office/powerpoint/2010/main" val="271902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990" y="513130"/>
            <a:ext cx="9144000" cy="1641490"/>
          </a:xfrm>
        </p:spPr>
        <p:txBody>
          <a:bodyPr>
            <a:normAutofit/>
          </a:bodyPr>
          <a:lstStyle/>
          <a:p>
            <a:pPr algn="l"/>
            <a:r>
              <a:rPr lang="en-US" sz="4000" dirty="0" smtClean="0"/>
              <a:t>Exploring the Use of FINS Data for M&amp;E Purposes</a:t>
            </a:r>
            <a:endParaRPr lang="en-US" sz="4000" dirty="0"/>
          </a:p>
        </p:txBody>
      </p:sp>
      <p:sp>
        <p:nvSpPr>
          <p:cNvPr id="3" name="Subtitle 2"/>
          <p:cNvSpPr>
            <a:spLocks noGrp="1"/>
          </p:cNvSpPr>
          <p:nvPr>
            <p:ph type="subTitle" idx="1"/>
          </p:nvPr>
        </p:nvSpPr>
        <p:spPr>
          <a:xfrm>
            <a:off x="311990" y="956862"/>
            <a:ext cx="9144000" cy="754025"/>
          </a:xfrm>
        </p:spPr>
        <p:txBody>
          <a:bodyPr>
            <a:noAutofit/>
          </a:bodyPr>
          <a:lstStyle/>
          <a:p>
            <a:pPr algn="l"/>
            <a:r>
              <a:rPr lang="en-US" sz="2000" dirty="0" smtClean="0"/>
              <a:t>Chris </a:t>
            </a:r>
            <a:r>
              <a:rPr lang="en-US" sz="2000" dirty="0" smtClean="0"/>
              <a:t>Sullivan – IDFG Anadromous Fisheries Coordinator</a:t>
            </a:r>
            <a:endParaRPr lang="en-US" sz="20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990" y="2370571"/>
            <a:ext cx="5749968" cy="3521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C:\Users\csullivan\Desktop\P113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761" y="2233976"/>
            <a:ext cx="4836538" cy="3657865"/>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1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In-season Chinook coordination</a:t>
            </a:r>
            <a:endParaRPr lang="en-US" sz="4400" dirty="0"/>
          </a:p>
        </p:txBody>
      </p:sp>
      <p:pic>
        <p:nvPicPr>
          <p:cNvPr id="6" name="Picture 5"/>
          <p:cNvPicPr>
            <a:picLocks noChangeAspect="1"/>
          </p:cNvPicPr>
          <p:nvPr/>
        </p:nvPicPr>
        <p:blipFill>
          <a:blip r:embed="rId2"/>
          <a:stretch>
            <a:fillRect/>
          </a:stretch>
        </p:blipFill>
        <p:spPr>
          <a:xfrm>
            <a:off x="172692" y="1764003"/>
            <a:ext cx="11846616" cy="4327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777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Hatchery weir management</a:t>
            </a:r>
            <a:endParaRPr lang="en-US" dirty="0"/>
          </a:p>
        </p:txBody>
      </p:sp>
      <p:sp>
        <p:nvSpPr>
          <p:cNvPr id="3" name="Content Placeholder 2"/>
          <p:cNvSpPr>
            <a:spLocks noGrp="1"/>
          </p:cNvSpPr>
          <p:nvPr>
            <p:ph idx="1"/>
          </p:nvPr>
        </p:nvSpPr>
        <p:spPr>
          <a:xfrm>
            <a:off x="1120000" y="1851505"/>
            <a:ext cx="10233800" cy="4351338"/>
          </a:xfrm>
        </p:spPr>
        <p:txBody>
          <a:bodyPr/>
          <a:lstStyle/>
          <a:p>
            <a:r>
              <a:rPr lang="en-US" dirty="0" smtClean="0"/>
              <a:t>Integrated Chinook Programs</a:t>
            </a:r>
          </a:p>
          <a:p>
            <a:pPr lvl="1"/>
            <a:r>
              <a:rPr lang="en-US" dirty="0" smtClean="0"/>
              <a:t>McCall </a:t>
            </a:r>
          </a:p>
          <a:p>
            <a:pPr lvl="1"/>
            <a:r>
              <a:rPr lang="en-US" dirty="0" err="1" smtClean="0"/>
              <a:t>Sawtooth</a:t>
            </a:r>
            <a:endParaRPr lang="en-US" dirty="0"/>
          </a:p>
          <a:p>
            <a:pPr lvl="1"/>
            <a:r>
              <a:rPr lang="en-US" dirty="0" err="1" smtClean="0"/>
              <a:t>Pahsimeroi</a:t>
            </a:r>
            <a:endParaRPr lang="en-US" dirty="0"/>
          </a:p>
        </p:txBody>
      </p:sp>
      <p:pic>
        <p:nvPicPr>
          <p:cNvPr id="7" name="Picture 6"/>
          <p:cNvPicPr>
            <a:picLocks noChangeAspect="1"/>
          </p:cNvPicPr>
          <p:nvPr/>
        </p:nvPicPr>
        <p:blipFill>
          <a:blip r:embed="rId2"/>
          <a:stretch>
            <a:fillRect/>
          </a:stretch>
        </p:blipFill>
        <p:spPr>
          <a:xfrm>
            <a:off x="619539" y="4278519"/>
            <a:ext cx="10949609" cy="2085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6008299" y="2020470"/>
            <a:ext cx="5551755" cy="1796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1020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Hatchery weir management</a:t>
            </a:r>
            <a:endParaRPr lang="en-US" dirty="0"/>
          </a:p>
        </p:txBody>
      </p:sp>
      <p:sp>
        <p:nvSpPr>
          <p:cNvPr id="3" name="Content Placeholder 2"/>
          <p:cNvSpPr>
            <a:spLocks noGrp="1"/>
          </p:cNvSpPr>
          <p:nvPr>
            <p:ph idx="1"/>
          </p:nvPr>
        </p:nvSpPr>
        <p:spPr>
          <a:xfrm>
            <a:off x="1120000" y="1851505"/>
            <a:ext cx="10233800" cy="4351338"/>
          </a:xfrm>
        </p:spPr>
        <p:txBody>
          <a:bodyPr/>
          <a:lstStyle/>
          <a:p>
            <a:r>
              <a:rPr lang="en-US" dirty="0" smtClean="0"/>
              <a:t>Integrated Chinook Programs</a:t>
            </a:r>
          </a:p>
          <a:p>
            <a:pPr lvl="1"/>
            <a:r>
              <a:rPr lang="en-US" dirty="0" smtClean="0"/>
              <a:t>McCall </a:t>
            </a:r>
          </a:p>
          <a:p>
            <a:pPr lvl="1"/>
            <a:r>
              <a:rPr lang="en-US" dirty="0" err="1" smtClean="0"/>
              <a:t>Sawtooth</a:t>
            </a:r>
            <a:endParaRPr lang="en-US" dirty="0"/>
          </a:p>
          <a:p>
            <a:pPr lvl="1"/>
            <a:r>
              <a:rPr lang="en-US" dirty="0" err="1" smtClean="0"/>
              <a:t>Pahsimeroi</a:t>
            </a:r>
            <a:endParaRPr lang="en-US" dirty="0" smtClean="0"/>
          </a:p>
        </p:txBody>
      </p:sp>
    </p:spTree>
    <p:extLst>
      <p:ext uri="{BB962C8B-B14F-4D97-AF65-F5344CB8AC3E}">
        <p14:creationId xmlns:p14="http://schemas.microsoft.com/office/powerpoint/2010/main" val="3886785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Hatchery weir management</a:t>
            </a:r>
            <a:endParaRPr lang="en-US" dirty="0"/>
          </a:p>
        </p:txBody>
      </p:sp>
      <p:sp>
        <p:nvSpPr>
          <p:cNvPr id="3" name="Content Placeholder 2"/>
          <p:cNvSpPr>
            <a:spLocks noGrp="1"/>
          </p:cNvSpPr>
          <p:nvPr>
            <p:ph idx="1"/>
          </p:nvPr>
        </p:nvSpPr>
        <p:spPr>
          <a:xfrm>
            <a:off x="1120000" y="1851505"/>
            <a:ext cx="10233800" cy="4351338"/>
          </a:xfrm>
        </p:spPr>
        <p:txBody>
          <a:bodyPr/>
          <a:lstStyle/>
          <a:p>
            <a:r>
              <a:rPr lang="en-US" dirty="0" smtClean="0"/>
              <a:t>Integrated Chinook Programs</a:t>
            </a:r>
          </a:p>
          <a:p>
            <a:pPr lvl="1"/>
            <a:r>
              <a:rPr lang="en-US" dirty="0" smtClean="0"/>
              <a:t>McCall </a:t>
            </a:r>
          </a:p>
          <a:p>
            <a:pPr lvl="1"/>
            <a:r>
              <a:rPr lang="en-US" dirty="0" err="1" smtClean="0"/>
              <a:t>Sawtooth</a:t>
            </a:r>
            <a:endParaRPr lang="en-US" dirty="0"/>
          </a:p>
          <a:p>
            <a:pPr lvl="1"/>
            <a:r>
              <a:rPr lang="en-US" dirty="0" err="1" smtClean="0"/>
              <a:t>Pahsimeroi</a:t>
            </a:r>
            <a:endParaRPr lang="en-US" dirty="0" smtClean="0"/>
          </a:p>
          <a:p>
            <a:r>
              <a:rPr lang="en-US" dirty="0" smtClean="0"/>
              <a:t>Steelhead</a:t>
            </a:r>
          </a:p>
          <a:p>
            <a:pPr lvl="1"/>
            <a:r>
              <a:rPr lang="en-US" dirty="0" smtClean="0"/>
              <a:t>USAL-B @ </a:t>
            </a:r>
            <a:r>
              <a:rPr lang="en-US" dirty="0" err="1" smtClean="0"/>
              <a:t>Pahsimeroi</a:t>
            </a:r>
            <a:endParaRPr lang="en-US" dirty="0" smtClean="0"/>
          </a:p>
          <a:p>
            <a:pPr lvl="1"/>
            <a:r>
              <a:rPr lang="en-US" dirty="0" smtClean="0"/>
              <a:t>EF Natural brood acquisition</a:t>
            </a:r>
            <a:endParaRPr lang="en-US" dirty="0"/>
          </a:p>
        </p:txBody>
      </p:sp>
    </p:spTree>
    <p:extLst>
      <p:ext uri="{BB962C8B-B14F-4D97-AF65-F5344CB8AC3E}">
        <p14:creationId xmlns:p14="http://schemas.microsoft.com/office/powerpoint/2010/main" val="381193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Parentage Based Tagging	</a:t>
            </a:r>
            <a:endParaRPr lang="en-US" dirty="0"/>
          </a:p>
        </p:txBody>
      </p:sp>
      <p:sp>
        <p:nvSpPr>
          <p:cNvPr id="3" name="Content Placeholder 2"/>
          <p:cNvSpPr>
            <a:spLocks noGrp="1"/>
          </p:cNvSpPr>
          <p:nvPr>
            <p:ph idx="1"/>
          </p:nvPr>
        </p:nvSpPr>
        <p:spPr/>
        <p:txBody>
          <a:bodyPr/>
          <a:lstStyle/>
          <a:p>
            <a:r>
              <a:rPr lang="en-US" dirty="0" smtClean="0"/>
              <a:t>Tools are still in </a:t>
            </a:r>
            <a:r>
              <a:rPr lang="en-US" dirty="0" smtClean="0"/>
              <a:t>development and beta testing</a:t>
            </a:r>
            <a:endParaRPr lang="en-US" dirty="0" smtClean="0"/>
          </a:p>
          <a:p>
            <a:r>
              <a:rPr lang="en-US" dirty="0" smtClean="0"/>
              <a:t>PBT tracking</a:t>
            </a:r>
          </a:p>
          <a:p>
            <a:r>
              <a:rPr lang="en-US" dirty="0" smtClean="0"/>
              <a:t>PBT tag rate calculator</a:t>
            </a:r>
            <a:endParaRPr lang="en-US" dirty="0"/>
          </a:p>
        </p:txBody>
      </p:sp>
    </p:spTree>
    <p:extLst>
      <p:ext uri="{BB962C8B-B14F-4D97-AF65-F5344CB8AC3E}">
        <p14:creationId xmlns:p14="http://schemas.microsoft.com/office/powerpoint/2010/main" val="97575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summary for RMIS	</a:t>
            </a:r>
            <a:endParaRPr lang="en-US" dirty="0"/>
          </a:p>
        </p:txBody>
      </p:sp>
      <p:sp>
        <p:nvSpPr>
          <p:cNvPr id="3" name="Content Placeholder 2"/>
          <p:cNvSpPr>
            <a:spLocks noGrp="1"/>
          </p:cNvSpPr>
          <p:nvPr>
            <p:ph idx="1"/>
          </p:nvPr>
        </p:nvSpPr>
        <p:spPr>
          <a:xfrm>
            <a:off x="391886" y="1690688"/>
            <a:ext cx="11215396" cy="4351338"/>
          </a:xfrm>
        </p:spPr>
        <p:txBody>
          <a:bodyPr/>
          <a:lstStyle/>
          <a:p>
            <a:r>
              <a:rPr lang="en-US" dirty="0" smtClean="0"/>
              <a:t>Used </a:t>
            </a:r>
            <a:r>
              <a:rPr lang="en-US" dirty="0" smtClean="0"/>
              <a:t>to </a:t>
            </a:r>
            <a:r>
              <a:rPr lang="en-US" dirty="0" smtClean="0"/>
              <a:t>generate </a:t>
            </a:r>
            <a:r>
              <a:rPr lang="en-US" dirty="0" smtClean="0"/>
              <a:t>the CWT </a:t>
            </a:r>
            <a:r>
              <a:rPr lang="en-US" dirty="0" smtClean="0"/>
              <a:t>information to upload to RMIS</a:t>
            </a:r>
            <a:endParaRPr lang="en-US" dirty="0"/>
          </a:p>
        </p:txBody>
      </p:sp>
      <p:pic>
        <p:nvPicPr>
          <p:cNvPr id="4" name="Picture 3"/>
          <p:cNvPicPr>
            <a:picLocks noChangeAspect="1"/>
          </p:cNvPicPr>
          <p:nvPr/>
        </p:nvPicPr>
        <p:blipFill rotWithShape="1">
          <a:blip r:embed="rId2"/>
          <a:srcRect l="8854" t="11676" r="10825" b="5961"/>
          <a:stretch/>
        </p:blipFill>
        <p:spPr>
          <a:xfrm>
            <a:off x="2403613" y="2245279"/>
            <a:ext cx="7384773" cy="4337826"/>
          </a:xfrm>
          <a:prstGeom prst="rect">
            <a:avLst/>
          </a:prstGeom>
        </p:spPr>
      </p:pic>
    </p:spTree>
    <p:extLst>
      <p:ext uri="{BB962C8B-B14F-4D97-AF65-F5344CB8AC3E}">
        <p14:creationId xmlns:p14="http://schemas.microsoft.com/office/powerpoint/2010/main" val="228813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643" y="373292"/>
            <a:ext cx="9144000" cy="1641490"/>
          </a:xfrm>
        </p:spPr>
        <p:txBody>
          <a:bodyPr>
            <a:normAutofit/>
          </a:bodyPr>
          <a:lstStyle/>
          <a:p>
            <a:pPr algn="l"/>
            <a:r>
              <a:rPr lang="en-US" sz="4400" dirty="0" smtClean="0"/>
              <a:t>Using FINS to Meet</a:t>
            </a:r>
            <a:r>
              <a:rPr lang="en-US" sz="4400" dirty="0"/>
              <a:t> </a:t>
            </a:r>
            <a:r>
              <a:rPr lang="en-US" sz="4400" dirty="0" smtClean="0"/>
              <a:t>Hatchery </a:t>
            </a:r>
            <a:br>
              <a:rPr lang="en-US" sz="4400" dirty="0" smtClean="0"/>
            </a:br>
            <a:r>
              <a:rPr lang="en-US" sz="4400" dirty="0" smtClean="0"/>
              <a:t>Data Requirements</a:t>
            </a:r>
            <a:endParaRPr lang="en-US" sz="4400" dirty="0"/>
          </a:p>
        </p:txBody>
      </p:sp>
      <p:pic>
        <p:nvPicPr>
          <p:cNvPr id="5" name="Picture 2" descr="C:\Users\csullivan\Pictures\GoPro\2016-11-16\HERO+ 1\GPExportPhoto-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370" y="2097285"/>
            <a:ext cx="5468510" cy="410138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6" name="Picture 2" descr="C:\Users\csullivan\AppData\Local\Microsoft\Windows\Temporary Internet Files\Content.Outlook\V2TJWZKM\P4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74" y="2923827"/>
            <a:ext cx="4366452" cy="3274839"/>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4674" y="1830116"/>
            <a:ext cx="4703724" cy="369332"/>
          </a:xfrm>
          <a:prstGeom prst="rect">
            <a:avLst/>
          </a:prstGeom>
          <a:noFill/>
        </p:spPr>
        <p:txBody>
          <a:bodyPr wrap="none" rtlCol="0">
            <a:spAutoFit/>
          </a:bodyPr>
          <a:lstStyle/>
          <a:p>
            <a:r>
              <a:rPr lang="en-US" dirty="0" smtClean="0"/>
              <a:t>Beau Gunter – IDFG Hatchery Complex Manager</a:t>
            </a:r>
            <a:endParaRPr lang="en-US" dirty="0"/>
          </a:p>
        </p:txBody>
      </p:sp>
    </p:spTree>
    <p:extLst>
      <p:ext uri="{BB962C8B-B14F-4D97-AF65-F5344CB8AC3E}">
        <p14:creationId xmlns:p14="http://schemas.microsoft.com/office/powerpoint/2010/main" val="81340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6999" t="11623" r="18057" b="514"/>
          <a:stretch/>
        </p:blipFill>
        <p:spPr>
          <a:xfrm>
            <a:off x="624885" y="1209699"/>
            <a:ext cx="6908975" cy="5354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838200" y="166343"/>
            <a:ext cx="10515600" cy="1325563"/>
          </a:xfrm>
        </p:spPr>
        <p:txBody>
          <a:bodyPr/>
          <a:lstStyle/>
          <a:p>
            <a:r>
              <a:rPr lang="en-US" dirty="0" smtClean="0"/>
              <a:t>Trapping updates for IDFG website</a:t>
            </a:r>
            <a:endParaRPr lang="en-US" dirty="0"/>
          </a:p>
        </p:txBody>
      </p:sp>
      <p:pic>
        <p:nvPicPr>
          <p:cNvPr id="4" name="Picture 3"/>
          <p:cNvPicPr>
            <a:picLocks noChangeAspect="1"/>
          </p:cNvPicPr>
          <p:nvPr/>
        </p:nvPicPr>
        <p:blipFill rotWithShape="1">
          <a:blip r:embed="rId3"/>
          <a:srcRect l="17180" t="14523" r="18163" b="-65"/>
          <a:stretch/>
        </p:blipFill>
        <p:spPr>
          <a:xfrm>
            <a:off x="4860235" y="1491906"/>
            <a:ext cx="6977270" cy="5288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739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In-season run </a:t>
            </a:r>
            <a:r>
              <a:rPr lang="en-US" dirty="0" smtClean="0"/>
              <a:t>and brood assessments</a:t>
            </a:r>
            <a:endParaRPr lang="en-US" dirty="0"/>
          </a:p>
        </p:txBody>
      </p:sp>
      <p:sp>
        <p:nvSpPr>
          <p:cNvPr id="3" name="Content Placeholder 2"/>
          <p:cNvSpPr>
            <a:spLocks noGrp="1"/>
          </p:cNvSpPr>
          <p:nvPr>
            <p:ph idx="1"/>
          </p:nvPr>
        </p:nvSpPr>
        <p:spPr/>
        <p:txBody>
          <a:bodyPr/>
          <a:lstStyle/>
          <a:p>
            <a:r>
              <a:rPr lang="en-US" dirty="0" smtClean="0"/>
              <a:t>PIT tag detections at hatchery traps</a:t>
            </a:r>
          </a:p>
          <a:p>
            <a:pPr lvl="1"/>
            <a:r>
              <a:rPr lang="en-US" dirty="0" smtClean="0"/>
              <a:t>Helpful to assess run timing and broodstock planning</a:t>
            </a:r>
          </a:p>
          <a:p>
            <a:pPr lvl="1"/>
            <a:r>
              <a:rPr lang="en-US" dirty="0" smtClean="0"/>
              <a:t>Combination of LGR detections, in-stream arrays, hatchery traps</a:t>
            </a:r>
          </a:p>
          <a:p>
            <a:pPr lvl="1"/>
            <a:r>
              <a:rPr lang="en-US" dirty="0" smtClean="0"/>
              <a:t>In-season travel times</a:t>
            </a:r>
          </a:p>
          <a:p>
            <a:pPr lvl="1"/>
            <a:r>
              <a:rPr lang="en-US" dirty="0" smtClean="0"/>
              <a:t>Fish return summaries and other tools</a:t>
            </a:r>
          </a:p>
          <a:p>
            <a:pPr marL="457200" lvl="1" indent="0">
              <a:buNone/>
            </a:pPr>
            <a:endParaRPr lang="en-US" dirty="0"/>
          </a:p>
        </p:txBody>
      </p:sp>
    </p:spTree>
    <p:extLst>
      <p:ext uri="{BB962C8B-B14F-4D97-AF65-F5344CB8AC3E}">
        <p14:creationId xmlns:p14="http://schemas.microsoft.com/office/powerpoint/2010/main" val="531674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In-season run </a:t>
            </a:r>
            <a:r>
              <a:rPr lang="en-US" dirty="0" smtClean="0"/>
              <a:t>and brood assessments</a:t>
            </a:r>
            <a:endParaRPr lang="en-US" dirty="0"/>
          </a:p>
        </p:txBody>
      </p:sp>
      <p:sp>
        <p:nvSpPr>
          <p:cNvPr id="3" name="Content Placeholder 2"/>
          <p:cNvSpPr>
            <a:spLocks noGrp="1"/>
          </p:cNvSpPr>
          <p:nvPr>
            <p:ph idx="1"/>
          </p:nvPr>
        </p:nvSpPr>
        <p:spPr/>
        <p:txBody>
          <a:bodyPr/>
          <a:lstStyle/>
          <a:p>
            <a:r>
              <a:rPr lang="en-US" dirty="0" smtClean="0"/>
              <a:t>PIT tag detections at hatchery traps</a:t>
            </a:r>
          </a:p>
          <a:p>
            <a:pPr lvl="1"/>
            <a:r>
              <a:rPr lang="en-US" dirty="0" smtClean="0"/>
              <a:t>Helpful to assess run timing and broodstock planning</a:t>
            </a:r>
          </a:p>
          <a:p>
            <a:pPr lvl="1"/>
            <a:r>
              <a:rPr lang="en-US" dirty="0" smtClean="0"/>
              <a:t>Combination of LGR detections, in-stream arrays, hatchery traps</a:t>
            </a:r>
          </a:p>
          <a:p>
            <a:pPr lvl="1"/>
            <a:r>
              <a:rPr lang="en-US" dirty="0" smtClean="0"/>
              <a:t>In-season travel times</a:t>
            </a:r>
          </a:p>
          <a:p>
            <a:pPr lvl="1"/>
            <a:r>
              <a:rPr lang="en-US" dirty="0" smtClean="0"/>
              <a:t>Fish return summaries and other tools</a:t>
            </a:r>
          </a:p>
          <a:p>
            <a:r>
              <a:rPr lang="en-US" dirty="0" smtClean="0"/>
              <a:t>Estimating in-season fecundity of trapped/spawned adults</a:t>
            </a:r>
          </a:p>
          <a:p>
            <a:pPr marL="457200" lvl="1" indent="0">
              <a:buNone/>
            </a:pPr>
            <a:endParaRPr lang="en-US" dirty="0"/>
          </a:p>
        </p:txBody>
      </p:sp>
    </p:spTree>
    <p:extLst>
      <p:ext uri="{BB962C8B-B14F-4D97-AF65-F5344CB8AC3E}">
        <p14:creationId xmlns:p14="http://schemas.microsoft.com/office/powerpoint/2010/main" val="326740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371" y="0"/>
            <a:ext cx="10515600" cy="1325563"/>
          </a:xfrm>
        </p:spPr>
        <p:txBody>
          <a:bodyPr>
            <a:normAutofit/>
          </a:bodyPr>
          <a:lstStyle/>
          <a:p>
            <a:r>
              <a:rPr lang="en-US" sz="4400" dirty="0" smtClean="0"/>
              <a:t>Fish Return Summary</a:t>
            </a:r>
            <a:endParaRPr lang="en-US" sz="4400" dirty="0"/>
          </a:p>
        </p:txBody>
      </p:sp>
      <p:sp>
        <p:nvSpPr>
          <p:cNvPr id="3" name="Content Placeholder 2"/>
          <p:cNvSpPr>
            <a:spLocks noGrp="1"/>
          </p:cNvSpPr>
          <p:nvPr>
            <p:ph idx="1"/>
          </p:nvPr>
        </p:nvSpPr>
        <p:spPr>
          <a:xfrm>
            <a:off x="989371" y="985870"/>
            <a:ext cx="10233800" cy="4351338"/>
          </a:xfrm>
        </p:spPr>
        <p:txBody>
          <a:bodyPr/>
          <a:lstStyle/>
          <a:p>
            <a:pPr marL="0" indent="0">
              <a:buNone/>
            </a:pPr>
            <a:endParaRPr lang="en-US" dirty="0"/>
          </a:p>
        </p:txBody>
      </p:sp>
      <p:pic>
        <p:nvPicPr>
          <p:cNvPr id="4" name="Picture 3"/>
          <p:cNvPicPr>
            <a:picLocks noChangeAspect="1"/>
          </p:cNvPicPr>
          <p:nvPr/>
        </p:nvPicPr>
        <p:blipFill rotWithShape="1">
          <a:blip r:embed="rId2"/>
          <a:srcRect l="725" t="21033" r="10974" b="9391"/>
          <a:stretch/>
        </p:blipFill>
        <p:spPr>
          <a:xfrm>
            <a:off x="400595" y="914400"/>
            <a:ext cx="11443062" cy="5701004"/>
          </a:xfrm>
          <a:prstGeom prst="rect">
            <a:avLst/>
          </a:prstGeom>
        </p:spPr>
      </p:pic>
    </p:spTree>
    <p:extLst>
      <p:ext uri="{BB962C8B-B14F-4D97-AF65-F5344CB8AC3E}">
        <p14:creationId xmlns:p14="http://schemas.microsoft.com/office/powerpoint/2010/main" val="129619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11" y="66596"/>
            <a:ext cx="10515600" cy="1325563"/>
          </a:xfrm>
        </p:spPr>
        <p:txBody>
          <a:bodyPr>
            <a:normAutofit/>
          </a:bodyPr>
          <a:lstStyle/>
          <a:p>
            <a:r>
              <a:rPr lang="en-US" sz="4400" dirty="0" smtClean="0"/>
              <a:t>Fish Return</a:t>
            </a:r>
            <a:br>
              <a:rPr lang="en-US" sz="4400" dirty="0" smtClean="0"/>
            </a:br>
            <a:r>
              <a:rPr lang="en-US" sz="4400" dirty="0" smtClean="0"/>
              <a:t>Summary</a:t>
            </a:r>
            <a:endParaRPr lang="en-US" sz="4400" dirty="0"/>
          </a:p>
        </p:txBody>
      </p:sp>
      <p:pic>
        <p:nvPicPr>
          <p:cNvPr id="5" name="Picture 4"/>
          <p:cNvPicPr>
            <a:picLocks noChangeAspect="1"/>
          </p:cNvPicPr>
          <p:nvPr/>
        </p:nvPicPr>
        <p:blipFill rotWithShape="1">
          <a:blip r:embed="rId2"/>
          <a:srcRect l="307" t="15319" r="39734" b="12912"/>
          <a:stretch/>
        </p:blipFill>
        <p:spPr>
          <a:xfrm>
            <a:off x="2995127" y="150847"/>
            <a:ext cx="9061904" cy="6592984"/>
          </a:xfrm>
          <a:prstGeom prst="rect">
            <a:avLst/>
          </a:prstGeom>
        </p:spPr>
      </p:pic>
    </p:spTree>
    <p:extLst>
      <p:ext uri="{BB962C8B-B14F-4D97-AF65-F5344CB8AC3E}">
        <p14:creationId xmlns:p14="http://schemas.microsoft.com/office/powerpoint/2010/main" val="995361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870" y="2613803"/>
            <a:ext cx="10515600" cy="1325563"/>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22724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IDFG Reporting</a:t>
            </a:r>
            <a:endParaRPr lang="en-US" dirty="0"/>
          </a:p>
        </p:txBody>
      </p:sp>
      <p:sp>
        <p:nvSpPr>
          <p:cNvPr id="3" name="Content Placeholder 2"/>
          <p:cNvSpPr>
            <a:spLocks noGrp="1"/>
          </p:cNvSpPr>
          <p:nvPr>
            <p:ph idx="1"/>
          </p:nvPr>
        </p:nvSpPr>
        <p:spPr/>
        <p:txBody>
          <a:bodyPr/>
          <a:lstStyle/>
          <a:p>
            <a:r>
              <a:rPr lang="en-US" dirty="0" smtClean="0"/>
              <a:t>Idaho Fish and Game hatcheries are currently using data from FINS to generate annual run reports and monthly production summaries </a:t>
            </a:r>
          </a:p>
          <a:p>
            <a:r>
              <a:rPr lang="en-US" dirty="0" smtClean="0"/>
              <a:t>All the information used is available using data from FINS</a:t>
            </a:r>
          </a:p>
          <a:p>
            <a:r>
              <a:rPr lang="en-US" dirty="0" smtClean="0"/>
              <a:t>This allows anyone with a login to duplicate the data found in the reports</a:t>
            </a:r>
          </a:p>
          <a:p>
            <a:endParaRPr lang="en-US" dirty="0"/>
          </a:p>
        </p:txBody>
      </p:sp>
    </p:spTree>
    <p:extLst>
      <p:ext uri="{BB962C8B-B14F-4D97-AF65-F5344CB8AC3E}">
        <p14:creationId xmlns:p14="http://schemas.microsoft.com/office/powerpoint/2010/main" val="389407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ISRP Review</a:t>
            </a:r>
            <a:endParaRPr lang="en-US" dirty="0"/>
          </a:p>
        </p:txBody>
      </p:sp>
      <p:sp>
        <p:nvSpPr>
          <p:cNvPr id="3" name="Content Placeholder 2"/>
          <p:cNvSpPr>
            <a:spLocks noGrp="1"/>
          </p:cNvSpPr>
          <p:nvPr>
            <p:ph idx="1"/>
          </p:nvPr>
        </p:nvSpPr>
        <p:spPr/>
        <p:txBody>
          <a:bodyPr/>
          <a:lstStyle/>
          <a:p>
            <a:r>
              <a:rPr lang="en-US" dirty="0" smtClean="0"/>
              <a:t>A review of performance for all LSRCP hatchery Chinook programs</a:t>
            </a:r>
          </a:p>
          <a:p>
            <a:r>
              <a:rPr lang="en-US" dirty="0" smtClean="0"/>
              <a:t>Provides a good example of metrics that can be found in FINS that all hatcheries will be reviewed on. </a:t>
            </a:r>
            <a:endParaRPr lang="en-US" dirty="0"/>
          </a:p>
        </p:txBody>
      </p:sp>
    </p:spTree>
    <p:extLst>
      <p:ext uri="{BB962C8B-B14F-4D97-AF65-F5344CB8AC3E}">
        <p14:creationId xmlns:p14="http://schemas.microsoft.com/office/powerpoint/2010/main" val="207377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ISRP metrics available in FINS</a:t>
            </a:r>
            <a:endParaRPr lang="en-US" dirty="0"/>
          </a:p>
        </p:txBody>
      </p:sp>
      <p:sp>
        <p:nvSpPr>
          <p:cNvPr id="3" name="Content Placeholder 2"/>
          <p:cNvSpPr>
            <a:spLocks noGrp="1"/>
          </p:cNvSpPr>
          <p:nvPr>
            <p:ph idx="1"/>
          </p:nvPr>
        </p:nvSpPr>
        <p:spPr/>
        <p:txBody>
          <a:bodyPr/>
          <a:lstStyle/>
          <a:p>
            <a:r>
              <a:rPr lang="en-US" dirty="0" smtClean="0"/>
              <a:t>Yearly Brood Stock Collection</a:t>
            </a:r>
          </a:p>
          <a:p>
            <a:r>
              <a:rPr lang="en-US" dirty="0" smtClean="0"/>
              <a:t>Pre-Spawn Mortality</a:t>
            </a:r>
          </a:p>
          <a:p>
            <a:r>
              <a:rPr lang="en-US" dirty="0" smtClean="0"/>
              <a:t>Egg to Smolt Survival</a:t>
            </a:r>
          </a:p>
          <a:p>
            <a:r>
              <a:rPr lang="en-US" dirty="0" smtClean="0"/>
              <a:t>Yearly Smolt Releases</a:t>
            </a:r>
          </a:p>
          <a:p>
            <a:r>
              <a:rPr lang="en-US" dirty="0" smtClean="0"/>
              <a:t>Density Index</a:t>
            </a:r>
          </a:p>
          <a:p>
            <a:r>
              <a:rPr lang="en-US" dirty="0" smtClean="0"/>
              <a:t>Size at Release</a:t>
            </a:r>
            <a:endParaRPr lang="en-US" dirty="0"/>
          </a:p>
        </p:txBody>
      </p:sp>
    </p:spTree>
    <p:extLst>
      <p:ext uri="{BB962C8B-B14F-4D97-AF65-F5344CB8AC3E}">
        <p14:creationId xmlns:p14="http://schemas.microsoft.com/office/powerpoint/2010/main" val="405875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243"/>
            <a:ext cx="10515600" cy="1325563"/>
          </a:xfrm>
        </p:spPr>
        <p:txBody>
          <a:bodyPr/>
          <a:lstStyle/>
          <a:p>
            <a:r>
              <a:rPr lang="en-US" dirty="0" smtClean="0"/>
              <a:t>Yearly Brood Stock Collection</a:t>
            </a:r>
            <a:endParaRPr lang="en-US" dirty="0"/>
          </a:p>
        </p:txBody>
      </p:sp>
      <p:sp>
        <p:nvSpPr>
          <p:cNvPr id="3" name="Content Placeholder 2"/>
          <p:cNvSpPr>
            <a:spLocks noGrp="1"/>
          </p:cNvSpPr>
          <p:nvPr>
            <p:ph idx="1"/>
          </p:nvPr>
        </p:nvSpPr>
        <p:spPr>
          <a:xfrm>
            <a:off x="979100" y="1209608"/>
            <a:ext cx="10233800" cy="4351338"/>
          </a:xfrm>
        </p:spPr>
        <p:txBody>
          <a:bodyPr/>
          <a:lstStyle/>
          <a:p>
            <a:r>
              <a:rPr lang="en-US" dirty="0" smtClean="0"/>
              <a:t>Data Tab-Summary-Fish Return</a:t>
            </a:r>
          </a:p>
          <a:p>
            <a:endParaRPr lang="en-US" dirty="0"/>
          </a:p>
        </p:txBody>
      </p:sp>
      <p:pic>
        <p:nvPicPr>
          <p:cNvPr id="4" name="Picture 3"/>
          <p:cNvPicPr>
            <a:picLocks noChangeAspect="1"/>
          </p:cNvPicPr>
          <p:nvPr/>
        </p:nvPicPr>
        <p:blipFill>
          <a:blip r:embed="rId3"/>
          <a:stretch>
            <a:fillRect/>
          </a:stretch>
        </p:blipFill>
        <p:spPr>
          <a:xfrm>
            <a:off x="1728205" y="1687728"/>
            <a:ext cx="8908785" cy="4977583"/>
          </a:xfrm>
          <a:prstGeom prst="rect">
            <a:avLst/>
          </a:prstGeom>
        </p:spPr>
      </p:pic>
    </p:spTree>
    <p:extLst>
      <p:ext uri="{BB962C8B-B14F-4D97-AF65-F5344CB8AC3E}">
        <p14:creationId xmlns:p14="http://schemas.microsoft.com/office/powerpoint/2010/main" val="421986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803"/>
            <a:ext cx="10515600" cy="1325563"/>
          </a:xfrm>
        </p:spPr>
        <p:txBody>
          <a:bodyPr/>
          <a:lstStyle/>
          <a:p>
            <a:r>
              <a:rPr lang="en-US" dirty="0" smtClean="0"/>
              <a:t>Pre-Spawn Mortality</a:t>
            </a:r>
            <a:endParaRPr lang="en-US" dirty="0"/>
          </a:p>
        </p:txBody>
      </p:sp>
      <p:sp>
        <p:nvSpPr>
          <p:cNvPr id="3" name="Content Placeholder 2"/>
          <p:cNvSpPr>
            <a:spLocks noGrp="1"/>
          </p:cNvSpPr>
          <p:nvPr>
            <p:ph idx="1"/>
          </p:nvPr>
        </p:nvSpPr>
        <p:spPr>
          <a:xfrm>
            <a:off x="1120000" y="1392488"/>
            <a:ext cx="10233800" cy="4351338"/>
          </a:xfrm>
        </p:spPr>
        <p:txBody>
          <a:bodyPr/>
          <a:lstStyle/>
          <a:p>
            <a:r>
              <a:rPr lang="en-US" dirty="0" smtClean="0"/>
              <a:t>Data Tab-Summary-Fish Return</a:t>
            </a:r>
          </a:p>
          <a:p>
            <a:pPr marL="0" indent="0">
              <a:buNone/>
            </a:pPr>
            <a:endParaRPr lang="en-US" dirty="0"/>
          </a:p>
        </p:txBody>
      </p:sp>
      <p:pic>
        <p:nvPicPr>
          <p:cNvPr id="5" name="Picture 4"/>
          <p:cNvPicPr>
            <a:picLocks noChangeAspect="1"/>
          </p:cNvPicPr>
          <p:nvPr/>
        </p:nvPicPr>
        <p:blipFill>
          <a:blip r:embed="rId3"/>
          <a:stretch>
            <a:fillRect/>
          </a:stretch>
        </p:blipFill>
        <p:spPr>
          <a:xfrm>
            <a:off x="616016" y="2007167"/>
            <a:ext cx="10953549" cy="4555095"/>
          </a:xfrm>
          <a:prstGeom prst="rect">
            <a:avLst/>
          </a:prstGeom>
        </p:spPr>
      </p:pic>
    </p:spTree>
    <p:extLst>
      <p:ext uri="{BB962C8B-B14F-4D97-AF65-F5344CB8AC3E}">
        <p14:creationId xmlns:p14="http://schemas.microsoft.com/office/powerpoint/2010/main" val="111731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495"/>
            <a:ext cx="10515600" cy="1325563"/>
          </a:xfrm>
        </p:spPr>
        <p:txBody>
          <a:bodyPr/>
          <a:lstStyle/>
          <a:p>
            <a:r>
              <a:rPr lang="en-US" dirty="0" smtClean="0"/>
              <a:t>Egg to Smolt Survival</a:t>
            </a:r>
            <a:endParaRPr lang="en-US" dirty="0"/>
          </a:p>
        </p:txBody>
      </p:sp>
      <p:sp>
        <p:nvSpPr>
          <p:cNvPr id="3" name="Content Placeholder 2"/>
          <p:cNvSpPr>
            <a:spLocks noGrp="1"/>
          </p:cNvSpPr>
          <p:nvPr>
            <p:ph idx="1"/>
          </p:nvPr>
        </p:nvSpPr>
        <p:spPr>
          <a:xfrm>
            <a:off x="1120000" y="1378439"/>
            <a:ext cx="10233800" cy="4351338"/>
          </a:xfrm>
        </p:spPr>
        <p:txBody>
          <a:bodyPr/>
          <a:lstStyle/>
          <a:p>
            <a:r>
              <a:rPr lang="en-US" dirty="0" smtClean="0"/>
              <a:t>Run one of 2 queries to identify eyed eggs</a:t>
            </a:r>
          </a:p>
          <a:p>
            <a:r>
              <a:rPr lang="en-US" dirty="0" smtClean="0"/>
              <a:t>Eyed Egg= Data tab-Summary-Inventory-Enumerated</a:t>
            </a:r>
          </a:p>
          <a:p>
            <a:endParaRPr lang="en-US" dirty="0"/>
          </a:p>
          <a:p>
            <a:endParaRPr lang="en-US" dirty="0" smtClean="0"/>
          </a:p>
        </p:txBody>
      </p:sp>
      <p:pic>
        <p:nvPicPr>
          <p:cNvPr id="8" name="Picture 7"/>
          <p:cNvPicPr>
            <a:picLocks noChangeAspect="1"/>
          </p:cNvPicPr>
          <p:nvPr/>
        </p:nvPicPr>
        <p:blipFill>
          <a:blip r:embed="rId3"/>
          <a:stretch>
            <a:fillRect/>
          </a:stretch>
        </p:blipFill>
        <p:spPr>
          <a:xfrm>
            <a:off x="1043547" y="2520896"/>
            <a:ext cx="9906000" cy="600075"/>
          </a:xfrm>
          <a:prstGeom prst="rect">
            <a:avLst/>
          </a:prstGeom>
        </p:spPr>
      </p:pic>
    </p:spTree>
    <p:extLst>
      <p:ext uri="{BB962C8B-B14F-4D97-AF65-F5344CB8AC3E}">
        <p14:creationId xmlns:p14="http://schemas.microsoft.com/office/powerpoint/2010/main" val="310030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495"/>
            <a:ext cx="10515600" cy="1325563"/>
          </a:xfrm>
        </p:spPr>
        <p:txBody>
          <a:bodyPr/>
          <a:lstStyle/>
          <a:p>
            <a:r>
              <a:rPr lang="en-US" dirty="0" smtClean="0"/>
              <a:t>Egg to Smolt Survival</a:t>
            </a:r>
            <a:endParaRPr lang="en-US" dirty="0"/>
          </a:p>
        </p:txBody>
      </p:sp>
      <p:sp>
        <p:nvSpPr>
          <p:cNvPr id="3" name="Content Placeholder 2"/>
          <p:cNvSpPr>
            <a:spLocks noGrp="1"/>
          </p:cNvSpPr>
          <p:nvPr>
            <p:ph idx="1"/>
          </p:nvPr>
        </p:nvSpPr>
        <p:spPr>
          <a:xfrm>
            <a:off x="1120000" y="1378439"/>
            <a:ext cx="10233800" cy="4351338"/>
          </a:xfrm>
        </p:spPr>
        <p:txBody>
          <a:bodyPr/>
          <a:lstStyle/>
          <a:p>
            <a:r>
              <a:rPr lang="en-US" dirty="0" smtClean="0"/>
              <a:t>Run one of 2 queries to identify eyed eggs</a:t>
            </a:r>
          </a:p>
          <a:p>
            <a:r>
              <a:rPr lang="en-US" dirty="0" smtClean="0"/>
              <a:t>Eyed Egg= Data tab-Summary-Inventory-Enumerated</a:t>
            </a:r>
          </a:p>
          <a:p>
            <a:endParaRPr lang="en-US" dirty="0"/>
          </a:p>
          <a:p>
            <a:endParaRPr lang="en-US" dirty="0" smtClean="0"/>
          </a:p>
          <a:p>
            <a:r>
              <a:rPr lang="en-US" dirty="0" smtClean="0"/>
              <a:t>Eyed Eggs Received=Data Tab-Summary-Shipping/Transfer</a:t>
            </a:r>
            <a:endParaRPr lang="en-US" dirty="0"/>
          </a:p>
        </p:txBody>
      </p:sp>
      <p:pic>
        <p:nvPicPr>
          <p:cNvPr id="5" name="Picture 4"/>
          <p:cNvPicPr>
            <a:picLocks noChangeAspect="1"/>
          </p:cNvPicPr>
          <p:nvPr/>
        </p:nvPicPr>
        <p:blipFill>
          <a:blip r:embed="rId3"/>
          <a:stretch>
            <a:fillRect/>
          </a:stretch>
        </p:blipFill>
        <p:spPr>
          <a:xfrm>
            <a:off x="1043547" y="4114809"/>
            <a:ext cx="10104907" cy="2368466"/>
          </a:xfrm>
          <a:prstGeom prst="rect">
            <a:avLst/>
          </a:prstGeom>
        </p:spPr>
      </p:pic>
      <p:pic>
        <p:nvPicPr>
          <p:cNvPr id="8" name="Picture 7"/>
          <p:cNvPicPr>
            <a:picLocks noChangeAspect="1"/>
          </p:cNvPicPr>
          <p:nvPr/>
        </p:nvPicPr>
        <p:blipFill>
          <a:blip r:embed="rId4"/>
          <a:stretch>
            <a:fillRect/>
          </a:stretch>
        </p:blipFill>
        <p:spPr>
          <a:xfrm>
            <a:off x="1043547" y="2520896"/>
            <a:ext cx="9906000" cy="600075"/>
          </a:xfrm>
          <a:prstGeom prst="rect">
            <a:avLst/>
          </a:prstGeom>
        </p:spPr>
      </p:pic>
    </p:spTree>
    <p:extLst>
      <p:ext uri="{BB962C8B-B14F-4D97-AF65-F5344CB8AC3E}">
        <p14:creationId xmlns:p14="http://schemas.microsoft.com/office/powerpoint/2010/main" val="146684515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421</TotalTime>
  <Words>1061</Words>
  <Application>Microsoft Office PowerPoint</Application>
  <PresentationFormat>Widescreen</PresentationFormat>
  <Paragraphs>106</Paragraphs>
  <Slides>25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Depth</vt:lpstr>
      <vt:lpstr>Exploring the Use of FINS Data – Real Life  Examples from Hatchery and M&amp;E Staff</vt:lpstr>
      <vt:lpstr>Using FINS to Meet Hatchery  Data Requirements</vt:lpstr>
      <vt:lpstr>IDFG Reporting</vt:lpstr>
      <vt:lpstr>ISRP Review</vt:lpstr>
      <vt:lpstr>ISRP metrics available in FINS</vt:lpstr>
      <vt:lpstr>Yearly Brood Stock Collection</vt:lpstr>
      <vt:lpstr>Pre-Spawn Mortality</vt:lpstr>
      <vt:lpstr>Egg to Smolt Survival</vt:lpstr>
      <vt:lpstr>Egg to Smolt Survival</vt:lpstr>
      <vt:lpstr>Annual Smolt Release</vt:lpstr>
      <vt:lpstr>Density Index</vt:lpstr>
      <vt:lpstr>Size at Release</vt:lpstr>
      <vt:lpstr>Exploring the Use of FINS Data for M&amp;E Purposes</vt:lpstr>
      <vt:lpstr>In-season Chinook coordination</vt:lpstr>
      <vt:lpstr>Hatchery weir management</vt:lpstr>
      <vt:lpstr>Hatchery weir management</vt:lpstr>
      <vt:lpstr>Hatchery weir management</vt:lpstr>
      <vt:lpstr>Parentage Based Tagging </vt:lpstr>
      <vt:lpstr>Release summary for RMIS </vt:lpstr>
      <vt:lpstr>Trapping updates for IDFG website</vt:lpstr>
      <vt:lpstr>In-season run and brood assessments</vt:lpstr>
      <vt:lpstr>In-season run and brood assessments</vt:lpstr>
      <vt:lpstr>Fish Return Summary</vt:lpstr>
      <vt:lpstr>Fish Return Summary</vt:lpstr>
      <vt:lpstr>Questions?</vt:lpstr>
    </vt:vector>
  </TitlesOfParts>
  <Company>Idaho Department of 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FINS Benefits for Fish Management and</dc:title>
  <dc:creator>Sullivan,Chris</dc:creator>
  <cp:lastModifiedBy>Sullivan,Chris</cp:lastModifiedBy>
  <cp:revision>28</cp:revision>
  <dcterms:created xsi:type="dcterms:W3CDTF">2022-01-28T21:44:30Z</dcterms:created>
  <dcterms:modified xsi:type="dcterms:W3CDTF">2022-05-18T13:53:46Z</dcterms:modified>
</cp:coreProperties>
</file>