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2" r:id="rId2"/>
    <p:sldId id="388" r:id="rId3"/>
    <p:sldId id="311" r:id="rId4"/>
    <p:sldId id="391" r:id="rId5"/>
    <p:sldId id="406" r:id="rId6"/>
    <p:sldId id="386" r:id="rId7"/>
    <p:sldId id="369" r:id="rId8"/>
    <p:sldId id="396" r:id="rId9"/>
    <p:sldId id="331" r:id="rId10"/>
    <p:sldId id="407" r:id="rId11"/>
    <p:sldId id="404" r:id="rId12"/>
    <p:sldId id="394" r:id="rId13"/>
    <p:sldId id="408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9" r:id="rId22"/>
    <p:sldId id="410" r:id="rId23"/>
    <p:sldId id="405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5343" autoAdjust="0"/>
  </p:normalViewPr>
  <p:slideViewPr>
    <p:cSldViewPr snapToGrid="0">
      <p:cViewPr>
        <p:scale>
          <a:sx n="66" d="100"/>
          <a:sy n="66" d="100"/>
        </p:scale>
        <p:origin x="1008" y="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ChinookReview\Hatchery\Day%203%20-%20Wrap%20Up%20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Adult (Adults + Jacks) Shortfall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Summary!$F$2</c:f>
              <c:strCache>
                <c:ptCount val="1"/>
                <c:pt idx="0">
                  <c:v>Adult Shortfall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9.3280596869835711E-2"/>
                  <c:y val="-1.0185067526415994E-16"/>
                </c:manualLayout>
              </c:layout>
              <c:tx>
                <c:rich>
                  <a:bodyPr/>
                  <a:lstStyle/>
                  <a:p>
                    <a:fld id="{178A80C1-3767-4724-9BE1-D052A0ECAFB8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E9F-4E37-8D0A-90A21B42EE89}"/>
                </c:ext>
              </c:extLst>
            </c:dLbl>
            <c:dLbl>
              <c:idx val="1"/>
              <c:layout>
                <c:manualLayout>
                  <c:x val="-3.1706279770584234E-3"/>
                  <c:y val="2.7777777777776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9F-4E37-8D0A-90A21B42EE89}"/>
                </c:ext>
              </c:extLst>
            </c:dLbl>
            <c:dLbl>
              <c:idx val="2"/>
              <c:layout>
                <c:manualLayout>
                  <c:x val="-4.1664236414893719E-3"/>
                  <c:y val="-5.0925337632079971E-17"/>
                </c:manualLayout>
              </c:layout>
              <c:tx>
                <c:rich>
                  <a:bodyPr/>
                  <a:lstStyle/>
                  <a:p>
                    <a:fld id="{BDCB80F8-5C65-45A1-94D1-752CEDEEDD1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E9F-4E37-8D0A-90A21B42EE89}"/>
                </c:ext>
              </c:extLst>
            </c:dLbl>
            <c:dLbl>
              <c:idx val="3"/>
              <c:layout>
                <c:manualLayout>
                  <c:x val="-0.78435136580149711"/>
                  <c:y val="-2.7777777777778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9F-4E37-8D0A-90A21B42E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Summary!$A$3:$A$6</c:f>
              <c:strCache>
                <c:ptCount val="4"/>
                <c:pt idx="0">
                  <c:v>Northeast Oregon</c:v>
                </c:pt>
                <c:pt idx="1">
                  <c:v>Southeast Washington</c:v>
                </c:pt>
                <c:pt idx="2">
                  <c:v>Clearwater</c:v>
                </c:pt>
                <c:pt idx="3">
                  <c:v>Salmon</c:v>
                </c:pt>
              </c:strCache>
            </c:strRef>
          </c:cat>
          <c:val>
            <c:numRef>
              <c:f>Summary!$F$3:$F$6</c:f>
              <c:numCache>
                <c:formatCode>_(* #,##0_);_(* \(#,##0\);_(* "-"??_);_(@_)</c:formatCode>
                <c:ptCount val="4"/>
                <c:pt idx="0">
                  <c:v>-485</c:v>
                </c:pt>
                <c:pt idx="1">
                  <c:v>628</c:v>
                </c:pt>
                <c:pt idx="2">
                  <c:v>1498.6900000000023</c:v>
                </c:pt>
                <c:pt idx="3">
                  <c:v>-16445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9F-4E37-8D0A-90A21B42EE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4361168"/>
        <c:axId val="194371152"/>
      </c:barChart>
      <c:catAx>
        <c:axId val="19436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71152"/>
        <c:crosses val="autoZero"/>
        <c:auto val="1"/>
        <c:lblAlgn val="ctr"/>
        <c:lblOffset val="100"/>
        <c:noMultiLvlLbl val="0"/>
      </c:catAx>
      <c:valAx>
        <c:axId val="194371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611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069D-E0DB-0546-A3B7-A7737AEEA29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A3AC-1B46-CD43-9FB4-35BC0EC6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1ED5A-17EA-4C74-81EC-31B53C88EF3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5327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39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4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7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7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9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1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3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5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59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0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2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34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8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3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71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2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0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5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6A3AC-1B46-CD43-9FB4-35BC0EC6E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7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4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1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6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1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7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6947E-250B-4EBD-8BAA-9E881E9BDAFE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F0947-836C-4E3A-88E5-F95C8FD2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4779150"/>
            <a:ext cx="6858000" cy="1221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lang="en-CA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" y="5334156"/>
            <a:ext cx="9144000" cy="15298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</a:rPr>
              <a:t>Lytle Denny, Anadromous Fish Program Manager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Shoshone-Bannock Tribes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2023 LSRCP Annual Meeting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April 25, 2023</a:t>
            </a:r>
          </a:p>
        </p:txBody>
      </p:sp>
      <p:pic>
        <p:nvPicPr>
          <p:cNvPr id="14" name="Picture 13" descr="Fish and Wildlife Logo_black and whit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220" y="5250331"/>
            <a:ext cx="1144697" cy="1439613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3656" y="0"/>
            <a:ext cx="914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8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Infrastructure and Operations Audit of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The Upper Salmon Basin 2022</a:t>
            </a:r>
          </a:p>
          <a:p>
            <a:pPr algn="ctr"/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tribal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6998" y="5357306"/>
            <a:ext cx="1263507" cy="11887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256" y="1540885"/>
            <a:ext cx="4816176" cy="362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7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Sawtooth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17" name="Content Placeholder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695390"/>
            <a:ext cx="8581382" cy="4971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892457" y="3558040"/>
            <a:ext cx="685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adult returns are far short of the adult goal (-13,445 deficit)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SARs average 0.33% compared to assumed 0.87%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80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East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307975" y="1425370"/>
            <a:ext cx="4845916" cy="518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</a:t>
            </a:r>
            <a:r>
              <a:rPr lang="en-US" sz="1800" dirty="0" smtClean="0"/>
              <a:t>smolt program </a:t>
            </a:r>
            <a:r>
              <a:rPr lang="en-US" sz="1800" dirty="0" smtClean="0"/>
              <a:t>was operated from 1984-1998</a:t>
            </a:r>
            <a:endParaRPr lang="en-US" sz="1800" dirty="0" smtClean="0"/>
          </a:p>
          <a:p>
            <a:r>
              <a:rPr lang="en-US" sz="1800" dirty="0" smtClean="0"/>
              <a:t>Smolt release numbers </a:t>
            </a:r>
            <a:r>
              <a:rPr lang="en-US" sz="1800" dirty="0" smtClean="0"/>
              <a:t>were below target</a:t>
            </a:r>
          </a:p>
          <a:p>
            <a:pPr lvl="1"/>
            <a:r>
              <a:rPr lang="en-US" sz="1400" dirty="0" smtClean="0"/>
              <a:t>Target – 700,000</a:t>
            </a:r>
          </a:p>
          <a:p>
            <a:pPr lvl="1"/>
            <a:r>
              <a:rPr lang="en-US" sz="1400" dirty="0" smtClean="0"/>
              <a:t>Low - 12,368     High – 514,600</a:t>
            </a:r>
            <a:endParaRPr lang="en-US" sz="1400" dirty="0" smtClean="0"/>
          </a:p>
          <a:p>
            <a:r>
              <a:rPr lang="en-US" sz="1800" dirty="0" smtClean="0"/>
              <a:t>Adult </a:t>
            </a:r>
            <a:r>
              <a:rPr lang="en-US" sz="1800" dirty="0" smtClean="0"/>
              <a:t>returns were below target</a:t>
            </a:r>
          </a:p>
          <a:p>
            <a:pPr lvl="1"/>
            <a:r>
              <a:rPr lang="en-US" sz="1400" dirty="0" smtClean="0"/>
              <a:t>Target 6,090</a:t>
            </a:r>
          </a:p>
          <a:p>
            <a:pPr lvl="1"/>
            <a:r>
              <a:rPr lang="en-US" sz="1400" dirty="0" smtClean="0"/>
              <a:t>Low – 0   High – 160 </a:t>
            </a:r>
            <a:endParaRPr lang="en-US" sz="1400" dirty="0" smtClean="0"/>
          </a:p>
          <a:p>
            <a:r>
              <a:rPr lang="en-US" sz="1800" dirty="0" smtClean="0"/>
              <a:t>SARs were below target</a:t>
            </a:r>
          </a:p>
          <a:p>
            <a:pPr lvl="1"/>
            <a:r>
              <a:rPr lang="en-US" sz="1400" dirty="0" smtClean="0"/>
              <a:t>Target – 0.87%</a:t>
            </a:r>
          </a:p>
          <a:p>
            <a:pPr lvl="1"/>
            <a:r>
              <a:rPr lang="en-US" sz="1400" dirty="0" smtClean="0"/>
              <a:t>Low – 0     High – 0.06%</a:t>
            </a:r>
            <a:endParaRPr lang="en-US" sz="1400" dirty="0" smtClean="0"/>
          </a:p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53891" y="1425370"/>
            <a:ext cx="3731491" cy="519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" name="Oval 39"/>
          <p:cNvSpPr/>
          <p:nvPr/>
        </p:nvSpPr>
        <p:spPr>
          <a:xfrm>
            <a:off x="6318885" y="5435356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4448938"/>
            <a:ext cx="4387609" cy="23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East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082" y="449580"/>
            <a:ext cx="4313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Infrastructure &amp; Audit Findings</a:t>
            </a:r>
          </a:p>
          <a:p>
            <a:pPr algn="r"/>
            <a:endParaRPr lang="en-US" sz="2400" i="1" dirty="0">
              <a:latin typeface="Helvetica" pitchFamily="2" charset="0"/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9" y="1467791"/>
            <a:ext cx="8178658" cy="5567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6301" y="1458128"/>
            <a:ext cx="593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bg1"/>
                </a:solidFill>
              </a:rPr>
              <a:t>satellite facility was constructed in 1984 </a:t>
            </a:r>
          </a:p>
        </p:txBody>
      </p:sp>
    </p:spTree>
    <p:extLst>
      <p:ext uri="{BB962C8B-B14F-4D97-AF65-F5344CB8AC3E}">
        <p14:creationId xmlns:p14="http://schemas.microsoft.com/office/powerpoint/2010/main" val="14948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East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082" y="449580"/>
            <a:ext cx="4313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Infrastructure &amp; Audit Findings</a:t>
            </a:r>
          </a:p>
          <a:p>
            <a:pPr algn="r"/>
            <a:endParaRPr lang="en-US" sz="2400" i="1" dirty="0">
              <a:latin typeface="Helvetica" pitchFamily="2" charset="0"/>
            </a:endParaRPr>
          </a:p>
        </p:txBody>
      </p:sp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9" y="1467791"/>
            <a:ext cx="8178658" cy="5567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4800" y="2508220"/>
            <a:ext cx="1413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Radial Gates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76145" y="3661981"/>
            <a:ext cx="8312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Barrier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2692" y="4728403"/>
            <a:ext cx="771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Intake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35161" y="3188258"/>
            <a:ext cx="1538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Holding Ponds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61128" y="2444214"/>
            <a:ext cx="1316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Fish Ladder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5327" y="5552750"/>
            <a:ext cx="13143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Bunkhouse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20557" y="3932303"/>
            <a:ext cx="1413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Spawn Shed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421" y="4800485"/>
            <a:ext cx="1516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Office &amp; Patio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177309" y="2476239"/>
            <a:ext cx="489527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988172" y="3213285"/>
            <a:ext cx="521646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2633720" y="3925304"/>
            <a:ext cx="489527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087627" y="4799215"/>
            <a:ext cx="489527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029691" y="5552750"/>
            <a:ext cx="489527" cy="369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057819" y="2544272"/>
            <a:ext cx="906981" cy="36921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1575596">
            <a:off x="4346308" y="3179384"/>
            <a:ext cx="1663961" cy="36921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rot="1527773">
            <a:off x="4038855" y="4228500"/>
            <a:ext cx="1799475" cy="36921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6301" y="1458128"/>
            <a:ext cx="593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 </a:t>
            </a:r>
            <a:r>
              <a:rPr lang="en-US" sz="2400" b="1" dirty="0">
                <a:solidFill>
                  <a:schemeClr val="bg1"/>
                </a:solidFill>
              </a:rPr>
              <a:t>satellite facility was constructed in 1984 </a:t>
            </a:r>
          </a:p>
        </p:txBody>
      </p:sp>
    </p:spTree>
    <p:extLst>
      <p:ext uri="{BB962C8B-B14F-4D97-AF65-F5344CB8AC3E}">
        <p14:creationId xmlns:p14="http://schemas.microsoft.com/office/powerpoint/2010/main" val="459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11968"/>
              <a:ext cx="2961860" cy="1169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Yankee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307975" y="1425370"/>
            <a:ext cx="4845916" cy="518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 smolt program has been in operation since BY 2008</a:t>
            </a:r>
            <a:endParaRPr lang="en-US" sz="1400" dirty="0" smtClean="0"/>
          </a:p>
          <a:p>
            <a:r>
              <a:rPr lang="en-US" sz="1800" dirty="0" smtClean="0"/>
              <a:t>Smolt release </a:t>
            </a:r>
            <a:r>
              <a:rPr lang="en-US" sz="1800" dirty="0" smtClean="0"/>
              <a:t>target is 300,000, can be increased to 600,000 under existing Bi-Op</a:t>
            </a:r>
          </a:p>
          <a:p>
            <a:r>
              <a:rPr lang="en-US" sz="1800" dirty="0" smtClean="0"/>
              <a:t>Acclimation facility is needed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 picket weir and trap has been in operation since 2008</a:t>
            </a:r>
          </a:p>
          <a:p>
            <a:pPr marL="0" indent="0">
              <a:buNone/>
            </a:pPr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53891" y="1425370"/>
            <a:ext cx="3731491" cy="519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" name="Oval 39"/>
          <p:cNvSpPr/>
          <p:nvPr/>
        </p:nvSpPr>
        <p:spPr>
          <a:xfrm>
            <a:off x="5876145" y="4751865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:\Photos Lytle's WORK\2015\IMG_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482"/>
            <a:ext cx="5045837" cy="18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11968"/>
              <a:ext cx="2961860" cy="1169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Yankee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76145" y="4751865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425370"/>
            <a:ext cx="8326658" cy="5303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975" y="1591057"/>
            <a:ext cx="708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Significant planning has been completed by the Tribes</a:t>
            </a:r>
          </a:p>
        </p:txBody>
      </p:sp>
    </p:spTree>
    <p:extLst>
      <p:ext uri="{BB962C8B-B14F-4D97-AF65-F5344CB8AC3E}">
        <p14:creationId xmlns:p14="http://schemas.microsoft.com/office/powerpoint/2010/main" val="22230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11968"/>
              <a:ext cx="2961860" cy="1169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Yankee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65" y="1460504"/>
            <a:ext cx="8181068" cy="5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11968"/>
              <a:ext cx="2961860" cy="11692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Yankee Fork Salmon River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37835"/>
            <a:ext cx="8694964" cy="5194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15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Panther Creek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307975" y="1425370"/>
            <a:ext cx="4845916" cy="518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 eggbox program has been in operation since 2014</a:t>
            </a:r>
            <a:endParaRPr lang="en-US" sz="1400" dirty="0" smtClean="0"/>
          </a:p>
          <a:p>
            <a:r>
              <a:rPr lang="en-US" sz="1800" dirty="0" smtClean="0"/>
              <a:t>Currently permitted for 400,000 smolts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 picket weir and trap has been in operation since 2018</a:t>
            </a:r>
          </a:p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53891" y="1425370"/>
            <a:ext cx="3731491" cy="519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" name="Oval 39"/>
          <p:cNvSpPr/>
          <p:nvPr/>
        </p:nvSpPr>
        <p:spPr>
          <a:xfrm>
            <a:off x="6518403" y="2846865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h3.googleusercontent.com/pw/AJFCJaXUuZhAaTLZ2xn8xp8vpKS9Ymz5K8xUUQ19v22jHtqtFCoI17TzXWnIdPO4RPmd9ENAhkYVt1CJUvmSKEvIZ-FUpSru95cLEoQL-BjJUDnv9jL304quvVXQgaVN0-0Spl9jlUM4iCs52ycMmBRi-laMjkZVx30IEGieRlUBTtr0cMOgvtpPXAB9DNUNRBy-SergG6ap9nWtVRRQ0HGL8_hCoOMSeU_fVXqQFNcOxrlik0BcSShmCSnZBtbNJ4ptyWbleoe4K6qbYpDdjHN6XVmDlUZq5YjkgF1ntFiOJcB4yE6vSL7iKn23M_2548pQo4WBMUewEHwb55zQi9wmKPNgjxxi_p2xvwjLPlZJx345fcxGcV3PlHF3H7CsWfiFbmV2FvQOba9y5APlYWVZlrswOyv3Z6YPFpqvadZPOvoBLqdVT2CYzkhYcOG4AR3rtzHOI6IgfsTShsB42Q1_XUlSEEdO9kRR1g6l0IUcveObWGdmA-2lzPRaM5HOsHpx9zFirDzhvIbDpkYc9p_hBn14rzGS5hESMAHgHCmyCybJLG3D2LOe-th9Tk5M2MD1bnjDrTST_ZtciWC3-_ndcWQ8SvULdMQDBL1tEYVhL5Vi1KQ5tjAhI9at0vgY2DciGyw3oOWoSuzz9zK4UqDNfC6wlM_T-BYRArDn3zW8zGtJgJJooC7nK6FDopazYt7zUvH1ecOU9wd3SpgYVqlsso-R19VU2k-Ywp6xdx33cORHCxEGwNExf4yAlRNNtHio5V3EHjPPs-JOzQh6yBt62iiLVkExwF4JV_fXyIbu_ZbCtcxuoRDbzYGVJsyt_bQ3LoTr4g2QW0MucMOQb3I9nCkKqzWnOVvAeDLB8B1O68FCW08AGupzCX6bMKPkp6vF7EsUyIi2cjkhkUq6Yr3ucOI=w1920-h865-s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53" y="4309070"/>
            <a:ext cx="4316017" cy="19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Panther Creek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413751"/>
            <a:ext cx="8434388" cy="53715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7975" y="1591057"/>
            <a:ext cx="708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Significant planning has been completed by the Tribes</a:t>
            </a:r>
          </a:p>
        </p:txBody>
      </p:sp>
    </p:spTree>
    <p:extLst>
      <p:ext uri="{BB962C8B-B14F-4D97-AF65-F5344CB8AC3E}">
        <p14:creationId xmlns:p14="http://schemas.microsoft.com/office/powerpoint/2010/main" val="4310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Background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8504" y="449580"/>
            <a:ext cx="2632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So </a:t>
            </a:r>
            <a:r>
              <a:rPr lang="en-US" sz="2400" i="1" dirty="0" smtClean="0">
                <a:latin typeface="Helvetica" pitchFamily="2" charset="0"/>
              </a:rPr>
              <a:t>why </a:t>
            </a:r>
            <a:r>
              <a:rPr lang="en-US" sz="2400" i="1" dirty="0" smtClean="0">
                <a:latin typeface="Helvetica" pitchFamily="2" charset="0"/>
              </a:rPr>
              <a:t>an audit?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306C15-429E-4AB9-8398-E52BB4A9B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0" y="1566151"/>
            <a:ext cx="8334665" cy="5097885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6527309" y="2939971"/>
            <a:ext cx="918882" cy="237175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5739958" y="3897928"/>
            <a:ext cx="249358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have a deficit to 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793673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Valley Creek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307975" y="1425370"/>
            <a:ext cx="4845916" cy="518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Included as part of the LSRCP mitigation</a:t>
            </a:r>
            <a:endParaRPr lang="en-US" sz="1400" dirty="0" smtClean="0"/>
          </a:p>
          <a:p>
            <a:r>
              <a:rPr lang="en-US" sz="1800" dirty="0" smtClean="0"/>
              <a:t>Release target was set at 300,000 smolts</a:t>
            </a:r>
          </a:p>
          <a:p>
            <a:r>
              <a:rPr lang="en-US" sz="1800" dirty="0" smtClean="0"/>
              <a:t>Adult goal was set at 2,045</a:t>
            </a:r>
          </a:p>
          <a:p>
            <a:r>
              <a:rPr lang="en-US" sz="1800" dirty="0" smtClean="0"/>
              <a:t>No program has been implemented</a:t>
            </a:r>
          </a:p>
          <a:p>
            <a:r>
              <a:rPr lang="en-US" sz="1800" dirty="0" smtClean="0"/>
              <a:t>No current infrastructure in place</a:t>
            </a:r>
            <a:endParaRPr lang="en-US" sz="1400" dirty="0" smtClean="0"/>
          </a:p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53891" y="1425370"/>
            <a:ext cx="3731491" cy="519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" name="Oval 39"/>
          <p:cNvSpPr/>
          <p:nvPr/>
        </p:nvSpPr>
        <p:spPr>
          <a:xfrm>
            <a:off x="5397174" y="4947808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lh3.googleusercontent.com/pw/AJFCJaVkLfCzAKgkqUKF64jba5HMhiwEU3urPPMM7CWNV-wV3bxdwipwdIN2iiqZG7k5dWCLtbYEqaBGf9G2Ya_fLNsLbEv2LSFuHxuac_aRYOfifi6TZLnrLEAniDUIVCbryZc-Fe2sFVGbhxVFmDaA-9O1en5Q76y9cGQrZUlQyrmDAGQvjAaM2v9XQZ2nNJklA9AuFemi7IJgQRsVyCaNl37PfrKrhCrvNfckjk7e00b_zVc9qmKgrlOC9Dq92qVZenUF41g0O5lROLAlrGJgJRuHgFefxO-e22nOkRMoebdfrtJeLH-Tmv-jOcxc8UZAeyAWqHzb2ZNNtqb337Pib1KpMf27FMGpF-IKWuSZSD46fyi-kx9jFKlaZHrr83873O1Pk4eHjHglodeetnAdJtXCwhvFSRBJNNYEU9s6STDvEbznV5SICdlySjajGeSoDfLpRIYaPnUegzLFrfNcTms2UKhjr8LnAeVUbbM81vPzUaoyAacH5EKaXE6mA0-HWOMsez5SpcGi7YMbYT_yK-ouEyCQaqu599EgYbEHI1YHEk-kwTcKoBK_vYRPY08Zz_V419Vqo_nzbbIKBoW7Omxn8K5rpyZLt3gNFrUYfVfUKehx8S0MkT0VAbbEsYvFtOqv-2FEaPcPIxZ3eYMkWQ6-_vg7uOLHQk-Ut3NsL0JM920DKLd38xYEJdVR_NxsKOjEFfxI_fenil3erFIZkAzRn3QdtUCbWkqzDhRIR7hg9fh6jpYio3tc0VCHOFqkxoB5yX5hKBarwiM9CncvNd3eF3MlAY8vIW-inBwZ-lEvaRxuWYcWhMrrgqiYOQ3TlWic4-tUiC_9CRDMkng73D1zjY1ZR7g_4kjc8alilBYCW5zjRnn-aHnqqprw92GTatSS5LjKu0DDayQFijggoQ=w1605-h903-s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2" y="3874657"/>
            <a:ext cx="48757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58127"/>
              <a:ext cx="2961860" cy="676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2800" dirty="0" smtClean="0">
                  <a:solidFill>
                    <a:prstClr val="black"/>
                  </a:solidFill>
                  <a:latin typeface="Helvetica" pitchFamily="2" charset="0"/>
                </a:rPr>
                <a:t>Short-Term Summary</a:t>
              </a:r>
              <a:endParaRPr lang="en-US" sz="28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998" y="445495"/>
            <a:ext cx="441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Upper Salmon</a:t>
            </a:r>
          </a:p>
          <a:p>
            <a:pPr lvl="1"/>
            <a:r>
              <a:rPr lang="en-US" dirty="0" smtClean="0"/>
              <a:t>Increase Rearing Density</a:t>
            </a:r>
          </a:p>
          <a:p>
            <a:pPr lvl="1"/>
            <a:r>
              <a:rPr lang="en-US" dirty="0" smtClean="0"/>
              <a:t>Decrease Size-At-Release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East Fork Salmon River</a:t>
            </a:r>
          </a:p>
          <a:p>
            <a:pPr lvl="1"/>
            <a:r>
              <a:rPr lang="en-US" dirty="0" smtClean="0"/>
              <a:t>Develop options paper</a:t>
            </a:r>
          </a:p>
          <a:p>
            <a:pPr lvl="2"/>
            <a:r>
              <a:rPr lang="en-US" dirty="0" smtClean="0"/>
              <a:t>Start w/ 180,000 smolt program using East Fork stock</a:t>
            </a:r>
          </a:p>
          <a:p>
            <a:pPr lvl="1"/>
            <a:r>
              <a:rPr lang="en-US" dirty="0" smtClean="0"/>
              <a:t>Adapt holding ponds to be conducive for acclimation</a:t>
            </a:r>
          </a:p>
          <a:p>
            <a:pPr lvl="1"/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07975" y="1425370"/>
            <a:ext cx="4845916" cy="518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31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58127"/>
              <a:ext cx="2961860" cy="676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2800" dirty="0" smtClean="0">
                  <a:solidFill>
                    <a:prstClr val="black"/>
                  </a:solidFill>
                  <a:latin typeface="Helvetica" pitchFamily="2" charset="0"/>
                </a:rPr>
                <a:t>Short-Term Summary</a:t>
              </a:r>
              <a:endParaRPr lang="en-US" sz="28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998" y="445495"/>
            <a:ext cx="441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Yankee Fork Salmon River</a:t>
            </a:r>
          </a:p>
          <a:p>
            <a:pPr lvl="1"/>
            <a:r>
              <a:rPr lang="en-US" dirty="0" smtClean="0"/>
              <a:t>Increase program from 300k to 360k</a:t>
            </a:r>
          </a:p>
          <a:p>
            <a:pPr lvl="1"/>
            <a:r>
              <a:rPr lang="en-US" dirty="0" smtClean="0"/>
              <a:t>Develop acclimation facility</a:t>
            </a:r>
          </a:p>
          <a:p>
            <a:pPr lvl="1"/>
            <a:r>
              <a:rPr lang="en-US" dirty="0" smtClean="0"/>
              <a:t>Develop resistance board weir/trap</a:t>
            </a:r>
            <a:endParaRPr lang="en-US" dirty="0"/>
          </a:p>
          <a:p>
            <a:pPr lvl="1"/>
            <a:r>
              <a:rPr lang="en-US" dirty="0" smtClean="0"/>
              <a:t>Collect broodstock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Valley Creek</a:t>
            </a:r>
          </a:p>
          <a:p>
            <a:pPr lvl="1"/>
            <a:r>
              <a:rPr lang="en-US" dirty="0" smtClean="0"/>
              <a:t>Develop options paper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Panther Creek</a:t>
            </a:r>
          </a:p>
          <a:p>
            <a:pPr lvl="1"/>
            <a:r>
              <a:rPr lang="en-US" dirty="0" smtClean="0"/>
              <a:t>Develop 360K smolt program</a:t>
            </a:r>
          </a:p>
          <a:p>
            <a:pPr lvl="1"/>
            <a:r>
              <a:rPr lang="en-US" dirty="0" smtClean="0"/>
              <a:t>Work w/ Trustees Council to use funds to develop satellite facility and production at Sawtooth</a:t>
            </a:r>
          </a:p>
          <a:p>
            <a:pPr lvl="1"/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07975" y="1425370"/>
            <a:ext cx="4845916" cy="518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19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58127"/>
              <a:ext cx="2961860" cy="676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2800" dirty="0" smtClean="0">
                  <a:solidFill>
                    <a:prstClr val="black"/>
                  </a:solidFill>
                  <a:latin typeface="Helvetica" pitchFamily="2" charset="0"/>
                </a:rPr>
                <a:t>Long-Term Summary</a:t>
              </a:r>
              <a:endParaRPr lang="en-US" sz="28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998" y="445495"/>
            <a:ext cx="441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i="1" dirty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155575" y="1593614"/>
            <a:ext cx="8831519" cy="4743644"/>
          </a:xfrm>
          <a:ln>
            <a:noFill/>
          </a:ln>
        </p:spPr>
        <p:txBody>
          <a:bodyPr>
            <a:normAutofit/>
          </a:bodyPr>
          <a:lstStyle/>
          <a:p>
            <a:endParaRPr lang="en-US" sz="1200" dirty="0"/>
          </a:p>
          <a:p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52911"/>
            <a:ext cx="8817724" cy="50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943C7A5-9294-F540-B2AA-3D784AA518DA}"/>
              </a:ext>
            </a:extLst>
          </p:cNvPr>
          <p:cNvGrpSpPr/>
          <p:nvPr/>
        </p:nvGrpSpPr>
        <p:grpSpPr>
          <a:xfrm>
            <a:off x="0" y="-9855"/>
            <a:ext cx="9143999" cy="1325562"/>
            <a:chOff x="0" y="-9855"/>
            <a:chExt cx="2961861" cy="13255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F0630-B89B-DE46-A235-4600D8D2DEFD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995221-E734-364A-9888-93C8A952F80A}"/>
                </a:ext>
              </a:extLst>
            </p:cNvPr>
            <p:cNvSpPr txBox="1"/>
            <p:nvPr/>
          </p:nvSpPr>
          <p:spPr>
            <a:xfrm>
              <a:off x="1" y="125041"/>
              <a:ext cx="2961860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4000" dirty="0" smtClean="0">
                  <a:solidFill>
                    <a:prstClr val="black"/>
                  </a:solidFill>
                  <a:latin typeface="Helvetica" pitchFamily="2" charset="0"/>
                  <a:ea typeface="+mj-ea"/>
                  <a:cs typeface="+mj-cs"/>
                </a:rPr>
                <a:t>Questions</a:t>
              </a:r>
              <a:endParaRPr lang="en-US" sz="4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8A6CAE-AB9E-B74D-986A-A0F802A09B7E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1" y="1602284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5143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23" name="Picture 22" descr="LSRCP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64128" y="4864874"/>
            <a:ext cx="122581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049" y="5084793"/>
            <a:ext cx="119955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tribal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5894" y="5084793"/>
            <a:ext cx="1263507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59671" y="4956314"/>
            <a:ext cx="1070107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lh3.googleusercontent.com/pw/AJFCJaUzKabRCOXWF8Obwvt8Y5apaRiILSyJ7xEKU8SprWlEPMaGsvokopAt52gCWPh9avZwvrRMjAKGvh31ptBzxqdyjMIAv-3jTWdKTtPBym9b3jNSImlbxb3KDVlQiFa0ll575sYxxCUipKsvXWvvJMeLCXriIVeF2XgKO1SOI16SVgzjTpNbbS7QAixZ1AeQe0Kw0UH9CUt8-dFUv7e9DAaHbUXRhmK4HNB2_9vhDCqWClo_8tj-jkDNFBnDM6WQmgBCRxI0WWXj7qD79QIX9NfUGuLYmkLdSmqrvpBtN-NEiVXoK6Tw_s5zs4wlxYjpuaKAlC3xES5BnrO1VkCsUkfygHG-9GAOANEbFsWxezmSmv5Xyk6TsucgwgJeQVZpIJwFhSa7wLLGvDvO50LWBObL9uEzZc5ZDXCwhNvXle_uufsq1dSmCoQAgC002EbZ1nHuRsrPtoPbH2tp7J0GnSuyrOKzSC4tsAFaHSovprf7Y7Pz9j5mjzNYulWxEp-sYt0aeROD_Ejh6HSH6kOSWAKG2tgjMRuRY2HRM94kBP2go9AFMlGZ0VfKZVJdFFh8VX-znNn8BZ9Y3G28ODGEwDZA_y7zGmSOjZ6oHOKjbPEQnwN2Ov7eG-ditYpCoJ9V0IOaYgeEH2VqV6bC0GeSWHjW2e_D_PCD0sGUScFuuTpva-rK4NkebYJDvg5m56LaFFHfiJKpmxaJF_YPkYFyTa63C8HLZMF8269UxrTYmDm6pzXuCknN9MctjlsResWA43XnEM33PSlOAIq_dzJdLMA5WPpFahqoiOoBZRtQ7HuXIy2GOCFJiOQwwujbufE21hXeU6hpxsXoyrABBPuAOlCEM93zxHgF7hsQPFC2KJLQj185_b0EsXvygwjkJuA8mSLrwI3QU9O035VgBjW0Fg=w1605-h903-s-no?authuser=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04" y="2017782"/>
            <a:ext cx="487578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LSRCP Adult Deficit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53358" y="449580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All Basins</a:t>
            </a:r>
            <a:endParaRPr lang="en-US" sz="2400" i="1" dirty="0">
              <a:latin typeface="Helvetica" pitchFamily="2" charset="0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65A02CD-1C17-4A13-B533-B65F87FA5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719722"/>
              </p:ext>
            </p:extLst>
          </p:nvPr>
        </p:nvGraphicFramePr>
        <p:xfrm>
          <a:off x="460375" y="1775143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5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50" y="248075"/>
            <a:ext cx="816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it is important to address the fish deficit?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82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0"/>
            <a:ext cx="98946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248075"/>
            <a:ext cx="816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Why it is important to address the fish deficit?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Audit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2653" y="449580"/>
            <a:ext cx="1058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Scope</a:t>
            </a:r>
            <a:endParaRPr lang="en-US" sz="2400" i="1" dirty="0">
              <a:latin typeface="Helvetica" pitchFamily="2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307975" y="1668668"/>
            <a:ext cx="4541116" cy="494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Goal</a:t>
            </a:r>
          </a:p>
          <a:p>
            <a:pPr lvl="1"/>
            <a:r>
              <a:rPr lang="en-US" sz="1600" dirty="0"/>
              <a:t>D</a:t>
            </a:r>
            <a:r>
              <a:rPr lang="en-US" sz="1600" dirty="0" smtClean="0"/>
              <a:t>evelop </a:t>
            </a:r>
            <a:r>
              <a:rPr lang="en-US" sz="1600" dirty="0" smtClean="0"/>
              <a:t>a 10-year strategic plan that will enable the LSRCP to meet adult return goals</a:t>
            </a:r>
          </a:p>
          <a:p>
            <a:r>
              <a:rPr lang="en-US" sz="2000" dirty="0" smtClean="0"/>
              <a:t>Objective</a:t>
            </a:r>
            <a:endParaRPr lang="en-US" sz="2000" dirty="0" smtClean="0"/>
          </a:p>
          <a:p>
            <a:pPr lvl="1"/>
            <a:r>
              <a:rPr lang="en-US" sz="1600" dirty="0" smtClean="0"/>
              <a:t>I</a:t>
            </a:r>
            <a:r>
              <a:rPr lang="en-US" sz="1600" dirty="0" smtClean="0"/>
              <a:t>dentify short-term options </a:t>
            </a:r>
            <a:r>
              <a:rPr lang="en-US" sz="1600" dirty="0" smtClean="0"/>
              <a:t>that will enable the LSRCP to </a:t>
            </a:r>
            <a:r>
              <a:rPr lang="en-US" sz="1600" dirty="0" smtClean="0"/>
              <a:t>immediately begin working on addressing the fish deficit</a:t>
            </a:r>
          </a:p>
          <a:p>
            <a:pPr lvl="1"/>
            <a:r>
              <a:rPr lang="en-US" sz="1600" dirty="0" smtClean="0"/>
              <a:t>Identify long-term options that will enable the LSRCP to consistently meet the adult return goals</a:t>
            </a:r>
            <a:endParaRPr lang="en-US" sz="1600" dirty="0" smtClean="0"/>
          </a:p>
          <a:p>
            <a:r>
              <a:rPr lang="en-US" sz="2000" dirty="0" smtClean="0"/>
              <a:t>Target Watersheds</a:t>
            </a:r>
          </a:p>
          <a:p>
            <a:pPr lvl="1"/>
            <a:r>
              <a:rPr lang="en-US" sz="1600" dirty="0" smtClean="0"/>
              <a:t>Upper Salmon</a:t>
            </a:r>
          </a:p>
          <a:p>
            <a:pPr lvl="1"/>
            <a:r>
              <a:rPr lang="en-US" sz="1600" dirty="0" smtClean="0"/>
              <a:t>East </a:t>
            </a:r>
            <a:r>
              <a:rPr lang="en-US" sz="1600" dirty="0" smtClean="0"/>
              <a:t>Fork Salmon River</a:t>
            </a:r>
          </a:p>
          <a:p>
            <a:pPr lvl="1"/>
            <a:r>
              <a:rPr lang="en-US" sz="1600" dirty="0" smtClean="0"/>
              <a:t>Yankee Fork Salmon River</a:t>
            </a:r>
          </a:p>
          <a:p>
            <a:pPr lvl="1"/>
            <a:r>
              <a:rPr lang="en-US" sz="1600" dirty="0" smtClean="0"/>
              <a:t>Panther </a:t>
            </a:r>
            <a:r>
              <a:rPr lang="en-US" sz="1600" dirty="0" smtClean="0"/>
              <a:t>Creek</a:t>
            </a:r>
          </a:p>
          <a:p>
            <a:pPr lvl="1"/>
            <a:r>
              <a:rPr lang="en-US" sz="1600" dirty="0" smtClean="0"/>
              <a:t>Valley Creek</a:t>
            </a:r>
            <a:endParaRPr lang="en-US" sz="1600" dirty="0" smtClean="0"/>
          </a:p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pic>
        <p:nvPicPr>
          <p:cNvPr id="19" name="Content Placeholder 3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4267" y="1648786"/>
            <a:ext cx="4299732" cy="3230965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67" y="4220900"/>
            <a:ext cx="575733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Background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49089" y="449580"/>
            <a:ext cx="4241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Base Plans for Upper Salmon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75" y="1463654"/>
            <a:ext cx="3731491" cy="519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Content Placeholder 5"/>
          <p:cNvSpPr txBox="1">
            <a:spLocks/>
          </p:cNvSpPr>
          <p:nvPr/>
        </p:nvSpPr>
        <p:spPr>
          <a:xfrm>
            <a:off x="4382044" y="3235037"/>
            <a:ext cx="4541116" cy="342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Sawtooth was constructed in 1985 to be the central rearing facility for the Upper Salmon</a:t>
            </a:r>
          </a:p>
          <a:p>
            <a:r>
              <a:rPr lang="en-US" sz="2000" dirty="0" smtClean="0"/>
              <a:t>Three release locations were identified</a:t>
            </a:r>
          </a:p>
          <a:p>
            <a:r>
              <a:rPr lang="en-US" sz="2000" dirty="0" smtClean="0"/>
              <a:t>Adult goal was set at 19,445</a:t>
            </a:r>
          </a:p>
          <a:p>
            <a:r>
              <a:rPr lang="en-US" sz="2000" dirty="0" smtClean="0"/>
              <a:t>Target release of 2.3 million smolt</a:t>
            </a:r>
          </a:p>
          <a:p>
            <a:r>
              <a:rPr lang="en-US" sz="2000" dirty="0" smtClean="0"/>
              <a:t>Assumed SAR </a:t>
            </a:r>
            <a:r>
              <a:rPr lang="en-US" sz="2000" dirty="0"/>
              <a:t>of 0.87%</a:t>
            </a:r>
          </a:p>
          <a:p>
            <a:endParaRPr lang="en-US" sz="2000" dirty="0" smtClean="0"/>
          </a:p>
          <a:p>
            <a:endParaRPr lang="en-US" sz="12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graphicFrame>
        <p:nvGraphicFramePr>
          <p:cNvPr id="2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667130"/>
              </p:ext>
            </p:extLst>
          </p:nvPr>
        </p:nvGraphicFramePr>
        <p:xfrm>
          <a:off x="4318112" y="1425664"/>
          <a:ext cx="466898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045">
                  <a:extLst>
                    <a:ext uri="{9D8B030D-6E8A-4147-A177-3AD203B41FA5}">
                      <a16:colId xmlns:a16="http://schemas.microsoft.com/office/drawing/2014/main" val="876872741"/>
                    </a:ext>
                  </a:extLst>
                </a:gridCol>
                <a:gridCol w="1460754">
                  <a:extLst>
                    <a:ext uri="{9D8B030D-6E8A-4147-A177-3AD203B41FA5}">
                      <a16:colId xmlns:a16="http://schemas.microsoft.com/office/drawing/2014/main" val="2881890206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118462925"/>
                    </a:ext>
                  </a:extLst>
                </a:gridCol>
              </a:tblGrid>
              <a:tr h="3322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Smolts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Adults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23508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Sawtooth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1,300,000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11,310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94927"/>
                  </a:ext>
                </a:extLst>
              </a:tr>
              <a:tr h="1734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East</a:t>
                      </a:r>
                      <a:r>
                        <a:rPr lang="en-US" sz="1600" baseline="0" dirty="0" smtClean="0"/>
                        <a:t> Fork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6,090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385390"/>
                  </a:ext>
                </a:extLst>
              </a:tr>
              <a:tr h="1614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Valley Creek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300,000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2,045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72233"/>
                  </a:ext>
                </a:extLst>
              </a:tr>
              <a:tr h="2874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2,300,000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19,445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81999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957176" y="5395718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18569" y="5381601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2879" y="4968815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-1" y="1"/>
            <a:ext cx="4572001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Sawtooth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75" y="1463654"/>
            <a:ext cx="3731491" cy="5195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Content Placeholder 5"/>
          <p:cNvSpPr txBox="1">
            <a:spLocks/>
          </p:cNvSpPr>
          <p:nvPr/>
        </p:nvSpPr>
        <p:spPr>
          <a:xfrm>
            <a:off x="4382044" y="1470364"/>
            <a:ext cx="4541116" cy="5188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 smolt program has been </a:t>
            </a:r>
            <a:r>
              <a:rPr lang="en-US" sz="2000" dirty="0" smtClean="0"/>
              <a:t>in operation since 1985</a:t>
            </a:r>
          </a:p>
          <a:p>
            <a:r>
              <a:rPr lang="en-US" sz="2000" dirty="0"/>
              <a:t>Current production is short by 300,000</a:t>
            </a:r>
          </a:p>
          <a:p>
            <a:r>
              <a:rPr lang="en-US" sz="2000" dirty="0" smtClean="0"/>
              <a:t>On-station release is larger than originally planned</a:t>
            </a:r>
          </a:p>
          <a:p>
            <a:r>
              <a:rPr lang="en-US" sz="2000" dirty="0" smtClean="0"/>
              <a:t>Current production does not include Valley Creek or East Fork Salmon River</a:t>
            </a:r>
          </a:p>
          <a:p>
            <a:r>
              <a:rPr lang="en-US" sz="2000" dirty="0" smtClean="0"/>
              <a:t>Yankee Fork was initiated in 2008</a:t>
            </a:r>
            <a:endParaRPr lang="en-US" sz="2000" dirty="0" smtClean="0"/>
          </a:p>
          <a:p>
            <a:endParaRPr lang="en-US" sz="2000" dirty="0" smtClean="0"/>
          </a:p>
          <a:p>
            <a:pPr marL="228600" lvl="1" indent="0">
              <a:buNone/>
            </a:pPr>
            <a:endParaRPr lang="en-US" sz="1600" dirty="0" smtClean="0"/>
          </a:p>
          <a:p>
            <a:pPr marL="228600" lvl="1" indent="0">
              <a:buNone/>
            </a:pPr>
            <a:endParaRPr lang="en-US" sz="1600" dirty="0"/>
          </a:p>
        </p:txBody>
      </p:sp>
      <p:graphicFrame>
        <p:nvGraphicFramePr>
          <p:cNvPr id="2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98562"/>
              </p:ext>
            </p:extLst>
          </p:nvPr>
        </p:nvGraphicFramePr>
        <p:xfrm>
          <a:off x="4976202" y="4739287"/>
          <a:ext cx="335279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045">
                  <a:extLst>
                    <a:ext uri="{9D8B030D-6E8A-4147-A177-3AD203B41FA5}">
                      <a16:colId xmlns:a16="http://schemas.microsoft.com/office/drawing/2014/main" val="876872741"/>
                    </a:ext>
                  </a:extLst>
                </a:gridCol>
                <a:gridCol w="1460754">
                  <a:extLst>
                    <a:ext uri="{9D8B030D-6E8A-4147-A177-3AD203B41FA5}">
                      <a16:colId xmlns:a16="http://schemas.microsoft.com/office/drawing/2014/main" val="2881890206"/>
                    </a:ext>
                  </a:extLst>
                </a:gridCol>
              </a:tblGrid>
              <a:tr h="3322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Smolts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23508"/>
                  </a:ext>
                </a:extLst>
              </a:tr>
              <a:tr h="2224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Sawtooth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1,700,000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94927"/>
                  </a:ext>
                </a:extLst>
              </a:tr>
              <a:tr h="1734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Yankee</a:t>
                      </a:r>
                      <a:r>
                        <a:rPr lang="en-US" sz="1600" baseline="0" dirty="0" smtClean="0"/>
                        <a:t> Fork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300,000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385390"/>
                  </a:ext>
                </a:extLst>
              </a:tr>
              <a:tr h="2874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2,000,000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081999"/>
                  </a:ext>
                </a:extLst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957176" y="5395718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16787" y="4744292"/>
            <a:ext cx="164592" cy="1645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4450BB1-1613-FE42-BE35-48D334B9D257}"/>
              </a:ext>
            </a:extLst>
          </p:cNvPr>
          <p:cNvSpPr txBox="1">
            <a:spLocks/>
          </p:cNvSpPr>
          <p:nvPr/>
        </p:nvSpPr>
        <p:spPr>
          <a:xfrm>
            <a:off x="2765197" y="49904"/>
            <a:ext cx="62218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200" i="1" dirty="0">
              <a:latin typeface="Helvetica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627FA82-DFB4-024B-A1FC-FE2807439400}"/>
              </a:ext>
            </a:extLst>
          </p:cNvPr>
          <p:cNvGrpSpPr/>
          <p:nvPr/>
        </p:nvGrpSpPr>
        <p:grpSpPr>
          <a:xfrm>
            <a:off x="0" y="1"/>
            <a:ext cx="4572000" cy="1325898"/>
            <a:chOff x="0" y="-9855"/>
            <a:chExt cx="2961861" cy="132556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C2AEDD-5F9F-3345-9054-BAFEB23BE64C}"/>
                </a:ext>
              </a:extLst>
            </p:cNvPr>
            <p:cNvSpPr/>
            <p:nvPr/>
          </p:nvSpPr>
          <p:spPr>
            <a:xfrm>
              <a:off x="0" y="-9855"/>
              <a:ext cx="2961860" cy="13255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407D3-3879-7445-8BB7-EF2FA6729E87}"/>
                </a:ext>
              </a:extLst>
            </p:cNvPr>
            <p:cNvSpPr txBox="1"/>
            <p:nvPr/>
          </p:nvSpPr>
          <p:spPr>
            <a:xfrm>
              <a:off x="1" y="242742"/>
              <a:ext cx="2961860" cy="707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endParaRPr lang="en-US" sz="1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  <a:p>
              <a:pPr algn="ctr"/>
              <a:r>
                <a:rPr lang="en-US" sz="3000" dirty="0" smtClean="0">
                  <a:solidFill>
                    <a:prstClr val="black"/>
                  </a:solidFill>
                  <a:latin typeface="Helvetica" pitchFamily="2" charset="0"/>
                </a:rPr>
                <a:t>Sawtooth</a:t>
              </a:r>
              <a:endParaRPr lang="en-US" sz="3000" dirty="0">
                <a:solidFill>
                  <a:prstClr val="black"/>
                </a:solidFill>
                <a:latin typeface="Helvetica" pitchFamily="2" charset="0"/>
                <a:ea typeface="+mj-ea"/>
                <a:cs typeface="+mj-cs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B4A53-79CA-4B49-A803-2E82E0595CC6}"/>
              </a:ext>
            </a:extLst>
          </p:cNvPr>
          <p:cNvCxnSpPr>
            <a:cxnSpLocks/>
          </p:cNvCxnSpPr>
          <p:nvPr/>
        </p:nvCxnSpPr>
        <p:spPr>
          <a:xfrm>
            <a:off x="0" y="1303317"/>
            <a:ext cx="914399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5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" descr="Image result for juvenile chinook salmon tiss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https://odfw.forestry.oregonstate.edu/willamettesalmonidrme/sites/default/files/reservoir-research/chspi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7146" y="449580"/>
            <a:ext cx="4313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i="1" dirty="0" smtClean="0">
                <a:latin typeface="Helvetica" pitchFamily="2" charset="0"/>
              </a:rPr>
              <a:t>Infrastructure &amp; Audit Findings</a:t>
            </a:r>
            <a:endParaRPr lang="en-US" sz="2400" i="1" dirty="0">
              <a:latin typeface="Helvetica" pitchFamily="2" charset="0"/>
            </a:endParaRPr>
          </a:p>
        </p:txBody>
      </p:sp>
      <p:pic>
        <p:nvPicPr>
          <p:cNvPr id="17" name="Content Placeholder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695390"/>
            <a:ext cx="8581382" cy="49716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23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8264</TotalTime>
  <Words>672</Words>
  <Application>Microsoft Office PowerPoint</Application>
  <PresentationFormat>On-screen Show (4:3)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Fish and Game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LSRCP Meeting</dc:title>
  <dc:creator>Denny, Lytle</dc:creator>
  <cp:lastModifiedBy>anadromous</cp:lastModifiedBy>
  <cp:revision>320</cp:revision>
  <dcterms:created xsi:type="dcterms:W3CDTF">2020-02-24T21:36:57Z</dcterms:created>
  <dcterms:modified xsi:type="dcterms:W3CDTF">2023-04-25T22:30:08Z</dcterms:modified>
</cp:coreProperties>
</file>