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72" r:id="rId1"/>
  </p:sldMasterIdLst>
  <p:notesMasterIdLst>
    <p:notesMasterId r:id="rId19"/>
  </p:notesMasterIdLst>
  <p:handoutMasterIdLst>
    <p:handoutMasterId r:id="rId20"/>
  </p:handoutMasterIdLst>
  <p:sldIdLst>
    <p:sldId id="379" r:id="rId2"/>
    <p:sldId id="432" r:id="rId3"/>
    <p:sldId id="433" r:id="rId4"/>
    <p:sldId id="435" r:id="rId5"/>
    <p:sldId id="434" r:id="rId6"/>
    <p:sldId id="447" r:id="rId7"/>
    <p:sldId id="436" r:id="rId8"/>
    <p:sldId id="437" r:id="rId9"/>
    <p:sldId id="438" r:id="rId10"/>
    <p:sldId id="448" r:id="rId11"/>
    <p:sldId id="451" r:id="rId12"/>
    <p:sldId id="439" r:id="rId13"/>
    <p:sldId id="449" r:id="rId14"/>
    <p:sldId id="441" r:id="rId15"/>
    <p:sldId id="442" r:id="rId16"/>
    <p:sldId id="450" r:id="rId17"/>
    <p:sldId id="446" r:id="rId18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FF33"/>
    <a:srgbClr val="3399FF"/>
    <a:srgbClr val="4F81BD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4343" autoAdjust="0"/>
  </p:normalViewPr>
  <p:slideViewPr>
    <p:cSldViewPr>
      <p:cViewPr varScale="1">
        <p:scale>
          <a:sx n="81" d="100"/>
          <a:sy n="81" d="100"/>
        </p:scale>
        <p:origin x="139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060" y="-108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12329" cy="462120"/>
          </a:xfrm>
          <a:prstGeom prst="rect">
            <a:avLst/>
          </a:prstGeom>
        </p:spPr>
        <p:txBody>
          <a:bodyPr vert="horz" lIns="90743" tIns="45374" rIns="90743" bIns="4537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5" y="1"/>
            <a:ext cx="3012329" cy="462120"/>
          </a:xfrm>
          <a:prstGeom prst="rect">
            <a:avLst/>
          </a:prstGeom>
        </p:spPr>
        <p:txBody>
          <a:bodyPr vert="horz" lIns="90743" tIns="45374" rIns="90743" bIns="45374" rtlCol="0"/>
          <a:lstStyle>
            <a:lvl1pPr algn="r">
              <a:defRPr sz="1200"/>
            </a:lvl1pPr>
          </a:lstStyle>
          <a:p>
            <a:fld id="{D372917F-4DE0-484C-9600-DB303082EDC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772382"/>
            <a:ext cx="3012329" cy="462120"/>
          </a:xfrm>
          <a:prstGeom prst="rect">
            <a:avLst/>
          </a:prstGeom>
        </p:spPr>
        <p:txBody>
          <a:bodyPr vert="horz" lIns="90743" tIns="45374" rIns="90743" bIns="4537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5" y="8772382"/>
            <a:ext cx="3012329" cy="462120"/>
          </a:xfrm>
          <a:prstGeom prst="rect">
            <a:avLst/>
          </a:prstGeom>
        </p:spPr>
        <p:txBody>
          <a:bodyPr vert="horz" lIns="90743" tIns="45374" rIns="90743" bIns="45374" rtlCol="0" anchor="b"/>
          <a:lstStyle>
            <a:lvl1pPr algn="r">
              <a:defRPr sz="1200"/>
            </a:lvl1pPr>
          </a:lstStyle>
          <a:p>
            <a:fld id="{386C48C4-1112-43AD-9611-122B5435E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28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3021772" cy="45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43" tIns="45374" rIns="90743" bIns="45374" numCol="1" anchor="t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8303" y="3"/>
            <a:ext cx="3021772" cy="45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43" tIns="45374" rIns="90743" bIns="4537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4113" y="681038"/>
            <a:ext cx="4641850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534" y="4390925"/>
            <a:ext cx="5137012" cy="416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43" tIns="45374" rIns="90743" bIns="453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81844"/>
            <a:ext cx="3021772" cy="45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43" tIns="45374" rIns="90743" bIns="45374" numCol="1" anchor="b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8303" y="8781844"/>
            <a:ext cx="3021772" cy="45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43" tIns="45374" rIns="90743" bIns="45374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8983418-BE23-4C7A-BBD6-7F5FA6673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45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38558" indent="-28406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36244" indent="-2272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0741" indent="-2272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45238" indent="-2272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99736" indent="-227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54234" indent="-227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08731" indent="-227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63228" indent="-227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05900DB9-FDFD-4AC6-9C53-C24471BA5EDB}" type="slidenum">
              <a:rPr lang="en-US" altLang="en-US" smtClean="0"/>
              <a:pPr eaLnBrk="1" hangingPunct="1">
                <a:spcBef>
                  <a:spcPct val="2000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83418-BE23-4C7A-BBD6-7F5FA6673B4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93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83418-BE23-4C7A-BBD6-7F5FA6673B4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4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64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96F48C-90D8-4FD7-A73E-F6E668721860}" type="datetime1">
              <a:rPr lang="en-US" smtClean="0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17532C3E-5ECD-4DBD-AAA2-9ED8B4303B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14895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96F48C-90D8-4FD7-A73E-F6E668721860}" type="datetime1">
              <a:rPr lang="en-US" smtClean="0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17532C3E-5ECD-4DBD-AAA2-9ED8B4303B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829538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96F48C-90D8-4FD7-A73E-F6E668721860}" type="datetime1">
              <a:rPr lang="en-US" smtClean="0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17532C3E-5ECD-4DBD-AAA2-9ED8B4303B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2407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96F48C-90D8-4FD7-A73E-F6E668721860}" type="datetime1">
              <a:rPr lang="en-US" smtClean="0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17532C3E-5ECD-4DBD-AAA2-9ED8B4303B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097097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96F48C-90D8-4FD7-A73E-F6E668721860}" type="datetime1">
              <a:rPr lang="en-US" smtClean="0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17532C3E-5ECD-4DBD-AAA2-9ED8B4303B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6898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1E2DCF-8E5D-464E-9ED8-E0D42CEDC450}" type="datetime1">
              <a:rPr lang="en-US" smtClean="0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FF333-3D40-48A8-929D-C0EF5DB40E7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75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90F23-A815-4FA0-BAA0-650DCEF0EECA}" type="datetime1">
              <a:rPr lang="en-US" smtClean="0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DF17F-57DA-41BB-BA1F-8F925A7718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019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720C98-1C0C-4FF5-9929-B9759D94EF36}" type="datetime1">
              <a:rPr lang="en-US" smtClean="0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89385-C472-47F6-AA11-EF1D0DD2E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12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C59876-352B-4A19-A090-EE50B0E27952}" type="datetime1">
              <a:rPr lang="en-US" smtClean="0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C51AB064-21C3-4B68-B7E7-3A53CA65A2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819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96F48C-90D8-4FD7-A73E-F6E668721860}" type="datetime1">
              <a:rPr lang="en-US" smtClean="0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17532C3E-5ECD-4DBD-AAA2-9ED8B4303B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86670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FD8281-5773-45E0-8B95-C9AB08C562F0}" type="datetime1">
              <a:rPr lang="en-US" smtClean="0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D399B9BC-9880-4C87-9B56-4CAE68E6C6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77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1CAF87-2022-48FB-82BE-D8953DD15559}" type="datetime1">
              <a:rPr lang="en-US" smtClean="0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0364C-7249-4D4E-8980-D5441468CF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835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2E86CE-0C46-473C-9A4A-A0B41FEC4577}" type="datetime1">
              <a:rPr lang="en-US" smtClean="0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E7C7CD-0726-4E8F-9264-D0BC46591DA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2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EE1D2C-20C5-47FC-B510-783461C17C50}" type="datetime1">
              <a:rPr lang="en-US" smtClean="0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8329FB-235A-4E0C-A1D5-D5D46E6B9F4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777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96F48C-90D8-4FD7-A73E-F6E668721860}" type="datetime1">
              <a:rPr lang="en-US" smtClean="0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17532C3E-5ECD-4DBD-AAA2-9ED8B4303B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72161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96F48C-90D8-4FD7-A73E-F6E668721860}" type="datetime1">
              <a:rPr lang="en-US" smtClean="0"/>
              <a:pPr>
                <a:defRPr/>
              </a:pPr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17532C3E-5ECD-4DBD-AAA2-9ED8B4303B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23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228600" y="20574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Lower Snake River Compensation Plan</a:t>
            </a:r>
            <a:br>
              <a:rPr lang="en-US" altLang="en-US" dirty="0"/>
            </a:br>
            <a:r>
              <a:rPr lang="en-US" altLang="en-US" dirty="0"/>
              <a:t>Infrastructure Audits</a:t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2050" name="Picture 2" descr="275037d4-6f04-440c-a7b9-e8cf9a8ba45d@namprd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12911" y="1535289"/>
            <a:ext cx="329917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dfg_col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0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661378"/>
            <a:ext cx="966967" cy="1108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Update on Genetic Monitoring throughout the Snake River Bas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767" y="5631621"/>
            <a:ext cx="969264" cy="113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Chinook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1561210"/>
            <a:ext cx="6591985" cy="3777622"/>
          </a:xfrm>
        </p:spPr>
        <p:txBody>
          <a:bodyPr/>
          <a:lstStyle/>
          <a:p>
            <a:r>
              <a:rPr lang="en-US" dirty="0"/>
              <a:t>21 100’ raceways</a:t>
            </a:r>
          </a:p>
          <a:p>
            <a:r>
              <a:rPr lang="en-US" dirty="0"/>
              <a:t>DI &lt; 0.32</a:t>
            </a:r>
          </a:p>
          <a:p>
            <a:r>
              <a:rPr lang="en-US" dirty="0"/>
              <a:t>FI 1.2 &lt; @ release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8277" r="10000"/>
          <a:stretch/>
        </p:blipFill>
        <p:spPr>
          <a:xfrm>
            <a:off x="2057400" y="2971800"/>
            <a:ext cx="6781800" cy="37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6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Adult Holding Ponds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1561210"/>
            <a:ext cx="6591985" cy="3777622"/>
          </a:xfrm>
        </p:spPr>
        <p:txBody>
          <a:bodyPr/>
          <a:lstStyle/>
          <a:p>
            <a:r>
              <a:rPr lang="en-US" dirty="0"/>
              <a:t>2 Large Ponds (7000 ft³)</a:t>
            </a:r>
          </a:p>
          <a:p>
            <a:r>
              <a:rPr lang="en-US" dirty="0"/>
              <a:t>2 Medium Ponds (6000 ft³)</a:t>
            </a:r>
          </a:p>
          <a:p>
            <a:r>
              <a:rPr lang="en-US" dirty="0"/>
              <a:t>DI &lt; 0.32</a:t>
            </a:r>
          </a:p>
          <a:p>
            <a:r>
              <a:rPr lang="en-US" dirty="0"/>
              <a:t>FI &lt; 1.2  @ release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200400"/>
            <a:ext cx="3446079" cy="350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24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862" y="609600"/>
            <a:ext cx="6589199" cy="1280890"/>
          </a:xfrm>
        </p:spPr>
        <p:txBody>
          <a:bodyPr/>
          <a:lstStyle/>
          <a:p>
            <a:r>
              <a:rPr lang="en-US" dirty="0"/>
              <a:t>Chinook Release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600200"/>
            <a:ext cx="6591985" cy="3777622"/>
          </a:xfrm>
        </p:spPr>
        <p:txBody>
          <a:bodyPr/>
          <a:lstStyle/>
          <a:p>
            <a:r>
              <a:rPr lang="en-US" dirty="0"/>
              <a:t>Spring Chinook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Red River: 1,280,000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Lower Selway: 400,000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Clear Creek: 720,000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North Fork Clearwater: 709,000</a:t>
            </a:r>
          </a:p>
          <a:p>
            <a:r>
              <a:rPr lang="en-US" dirty="0"/>
              <a:t>Summer Chinook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Powell: 640,000</a:t>
            </a:r>
          </a:p>
        </p:txBody>
      </p:sp>
      <p:pic>
        <p:nvPicPr>
          <p:cNvPr id="6" name="19436FB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2600" y="76200"/>
            <a:ext cx="3506563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3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Steelhead Release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201" y="1600200"/>
            <a:ext cx="6591985" cy="3777622"/>
          </a:xfrm>
        </p:spPr>
        <p:txBody>
          <a:bodyPr/>
          <a:lstStyle/>
          <a:p>
            <a:r>
              <a:rPr lang="en-US" dirty="0"/>
              <a:t>Red House: 219,000</a:t>
            </a:r>
          </a:p>
          <a:p>
            <a:r>
              <a:rPr lang="en-US" dirty="0"/>
              <a:t>Meadow Creek: 501,000</a:t>
            </a:r>
          </a:p>
          <a:p>
            <a:r>
              <a:rPr lang="en-US" dirty="0"/>
              <a:t>Newsome Creek: 123,000</a:t>
            </a:r>
          </a:p>
        </p:txBody>
      </p:sp>
      <p:pic>
        <p:nvPicPr>
          <p:cNvPr id="4" name="425EE02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12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1447800"/>
            <a:ext cx="364664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6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compliance issues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78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401" y="624110"/>
            <a:ext cx="6589199" cy="1280890"/>
          </a:xfrm>
        </p:spPr>
        <p:txBody>
          <a:bodyPr/>
          <a:lstStyle/>
          <a:p>
            <a:pPr algn="ctr"/>
            <a:r>
              <a:rPr lang="en-US" dirty="0"/>
              <a:t>Chinook Marking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8E1AAD-789D-1677-E481-49BE706C6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00870"/>
            <a:ext cx="8763000" cy="32284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B43D88-9871-FC52-0E72-EDDE77EE02A3}"/>
              </a:ext>
            </a:extLst>
          </p:cNvPr>
          <p:cNvSpPr/>
          <p:nvPr/>
        </p:nvSpPr>
        <p:spPr>
          <a:xfrm>
            <a:off x="304800" y="2286000"/>
            <a:ext cx="8610600" cy="12192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88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401" y="624110"/>
            <a:ext cx="6589199" cy="1280890"/>
          </a:xfrm>
        </p:spPr>
        <p:txBody>
          <a:bodyPr/>
          <a:lstStyle/>
          <a:p>
            <a:pPr algn="ctr"/>
            <a:r>
              <a:rPr lang="en-US" dirty="0"/>
              <a:t>Steelhead Marking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11870" r="13257"/>
          <a:stretch/>
        </p:blipFill>
        <p:spPr>
          <a:xfrm>
            <a:off x="36406" y="1941945"/>
            <a:ext cx="907118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62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0"/>
            <a:ext cx="6589199" cy="1280890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 of Operational/Infrastructure Changes for Program 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Expand Incubation and Early Rearing</a:t>
            </a:r>
          </a:p>
          <a:p>
            <a:r>
              <a:rPr lang="en-US" dirty="0"/>
              <a:t>Replace the existing Clearwater pipeline</a:t>
            </a:r>
          </a:p>
          <a:p>
            <a:r>
              <a:rPr lang="en-US" dirty="0"/>
              <a:t>Add boxes under intake in the Vats to reduce water velocity </a:t>
            </a:r>
          </a:p>
          <a:p>
            <a:r>
              <a:rPr lang="en-US" dirty="0"/>
              <a:t>New piping in the Vat room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486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FB3BB-415C-4E12-80A9-0717420D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EDBFC-EBD9-44D9-9FE0-E30DF5CDE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419600"/>
          </a:xfrm>
        </p:spPr>
        <p:txBody>
          <a:bodyPr/>
          <a:lstStyle/>
          <a:p>
            <a:r>
              <a:rPr lang="en-US" dirty="0"/>
              <a:t>11,900 Chinook adults (Spring and Summer runs)</a:t>
            </a:r>
          </a:p>
          <a:p>
            <a:r>
              <a:rPr lang="en-US" dirty="0"/>
              <a:t>14,000 Steelhead adults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Clearwater River - SOTS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652490"/>
            <a:ext cx="4552950" cy="311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43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8D2B7-0E3F-45F5-91CB-4274AEEB4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Location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3AA9CD-BCBA-47B1-A53E-9CFD23034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Located on the North Fork of the Clearwater, 1.5 miles below the </a:t>
            </a:r>
            <a:r>
              <a:rPr lang="en-US" dirty="0" err="1"/>
              <a:t>Dworshak</a:t>
            </a:r>
            <a:r>
              <a:rPr lang="en-US" dirty="0"/>
              <a:t> Dam</a:t>
            </a:r>
          </a:p>
        </p:txBody>
      </p:sp>
      <p:pic>
        <p:nvPicPr>
          <p:cNvPr id="34" name="Picture 3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2415" y="3352800"/>
            <a:ext cx="6896785" cy="32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29200" y="62484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FF33"/>
                </a:solidFill>
              </a:rPr>
              <a:t>Residences</a:t>
            </a:r>
          </a:p>
        </p:txBody>
      </p:sp>
      <p:sp>
        <p:nvSpPr>
          <p:cNvPr id="36" name="TextBox 35"/>
          <p:cNvSpPr txBox="1"/>
          <p:nvPr/>
        </p:nvSpPr>
        <p:spPr>
          <a:xfrm rot="16200000">
            <a:off x="1913811" y="4638645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FF33"/>
                </a:solidFill>
              </a:rPr>
              <a:t>Total Flow Settling Basin</a:t>
            </a:r>
          </a:p>
        </p:txBody>
      </p:sp>
      <p:sp>
        <p:nvSpPr>
          <p:cNvPr id="37" name="TextBox 36"/>
          <p:cNvSpPr txBox="1"/>
          <p:nvPr/>
        </p:nvSpPr>
        <p:spPr>
          <a:xfrm rot="16200000">
            <a:off x="2656761" y="4393856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FF33"/>
                </a:solidFill>
              </a:rPr>
              <a:t>Mud Valve Settling Basin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10000" y="39624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FF33"/>
                </a:solidFill>
              </a:rPr>
              <a:t>Chinook Bank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99221" y="5055401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FF33"/>
                </a:solidFill>
              </a:rPr>
              <a:t>Steelhead Bank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791200" y="4136964"/>
            <a:ext cx="8486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FF33"/>
                </a:solidFill>
              </a:rPr>
              <a:t>Vat Room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814086" y="3594500"/>
            <a:ext cx="9771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FF33"/>
                </a:solidFill>
              </a:rPr>
              <a:t>Incubations</a:t>
            </a:r>
          </a:p>
        </p:txBody>
      </p:sp>
      <p:cxnSp>
        <p:nvCxnSpPr>
          <p:cNvPr id="8" name="Straight Arrow Connector 7"/>
          <p:cNvCxnSpPr>
            <a:stCxn id="43" idx="2"/>
          </p:cNvCxnSpPr>
          <p:nvPr/>
        </p:nvCxnSpPr>
        <p:spPr>
          <a:xfrm flipH="1">
            <a:off x="5029200" y="3840721"/>
            <a:ext cx="273443" cy="121679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3" idx="2"/>
          </p:cNvCxnSpPr>
          <p:nvPr/>
        </p:nvCxnSpPr>
        <p:spPr>
          <a:xfrm>
            <a:off x="5302643" y="3840721"/>
            <a:ext cx="412357" cy="502679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" idx="0"/>
          </p:cNvCxnSpPr>
          <p:nvPr/>
        </p:nvCxnSpPr>
        <p:spPr>
          <a:xfrm flipH="1" flipV="1">
            <a:off x="3810000" y="5911222"/>
            <a:ext cx="1676400" cy="337178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" idx="0"/>
          </p:cNvCxnSpPr>
          <p:nvPr/>
        </p:nvCxnSpPr>
        <p:spPr>
          <a:xfrm flipH="1" flipV="1">
            <a:off x="4495800" y="5867400"/>
            <a:ext cx="990600" cy="381000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3" idx="0"/>
          </p:cNvCxnSpPr>
          <p:nvPr/>
        </p:nvCxnSpPr>
        <p:spPr>
          <a:xfrm flipH="1" flipV="1">
            <a:off x="5029200" y="5791200"/>
            <a:ext cx="457200" cy="457200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" idx="0"/>
          </p:cNvCxnSpPr>
          <p:nvPr/>
        </p:nvCxnSpPr>
        <p:spPr>
          <a:xfrm flipV="1">
            <a:off x="5486400" y="5791200"/>
            <a:ext cx="0" cy="457200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" idx="0"/>
          </p:cNvCxnSpPr>
          <p:nvPr/>
        </p:nvCxnSpPr>
        <p:spPr>
          <a:xfrm flipV="1">
            <a:off x="5486400" y="5715000"/>
            <a:ext cx="685800" cy="533400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3" idx="0"/>
          </p:cNvCxnSpPr>
          <p:nvPr/>
        </p:nvCxnSpPr>
        <p:spPr>
          <a:xfrm flipV="1">
            <a:off x="5486400" y="5562600"/>
            <a:ext cx="1905000" cy="685800"/>
          </a:xfrm>
          <a:prstGeom prst="line">
            <a:avLst/>
          </a:prstGeom>
          <a:ln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7391400" y="4495801"/>
            <a:ext cx="896034" cy="1066799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7391400" y="5165411"/>
            <a:ext cx="762000" cy="397189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391400" y="5257801"/>
            <a:ext cx="1295400" cy="304799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096000" y="4906089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FF33"/>
                </a:solidFill>
              </a:rPr>
              <a:t>C-Side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313219" y="4906089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FF33"/>
                </a:solidFill>
              </a:rPr>
              <a:t>D-Side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206460" y="4726789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FF33"/>
                </a:solidFill>
              </a:rPr>
              <a:t>Adult Holding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3589907" y="4849899"/>
            <a:ext cx="98615" cy="1387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364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8D2B7-0E3F-45F5-91CB-4274AEEB4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Dworshak</a:t>
            </a:r>
            <a:r>
              <a:rPr lang="en-US" dirty="0"/>
              <a:t> Reservoir Pipeline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1FC0EF-6FC4-41D0-82D3-B6D59FD54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889" y="1537776"/>
            <a:ext cx="6591985" cy="3777622"/>
          </a:xfrm>
        </p:spPr>
        <p:txBody>
          <a:bodyPr/>
          <a:lstStyle/>
          <a:p>
            <a:r>
              <a:rPr lang="en-US" dirty="0"/>
              <a:t>About 80-89 </a:t>
            </a:r>
            <a:r>
              <a:rPr lang="en-US" dirty="0" err="1"/>
              <a:t>cfs</a:t>
            </a:r>
            <a:r>
              <a:rPr lang="en-US" dirty="0"/>
              <a:t> from a gravity line from Dworshak Reservoir</a:t>
            </a:r>
          </a:p>
          <a:p>
            <a:r>
              <a:rPr lang="en-US" dirty="0"/>
              <a:t>Primary Intake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Adjustable snorkel to target desired water temperatures</a:t>
            </a:r>
          </a:p>
          <a:p>
            <a:r>
              <a:rPr lang="en-US" dirty="0"/>
              <a:t>Secondary Intake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Stationary intake 245 feet below the top of </a:t>
            </a:r>
            <a:r>
              <a:rPr lang="en-US" dirty="0" err="1"/>
              <a:t>Dworshak</a:t>
            </a:r>
            <a:r>
              <a:rPr lang="en-US" dirty="0"/>
              <a:t> Dam</a:t>
            </a: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897677" y="3881085"/>
            <a:ext cx="3657600" cy="287121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990600" y="3881085"/>
            <a:ext cx="3657599" cy="28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20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8600"/>
            <a:ext cx="6934200" cy="1280890"/>
          </a:xfrm>
        </p:spPr>
        <p:txBody>
          <a:bodyPr>
            <a:normAutofit/>
          </a:bodyPr>
          <a:lstStyle/>
          <a:p>
            <a:r>
              <a:rPr lang="en-US" sz="3400" dirty="0"/>
              <a:t>Chinook </a:t>
            </a:r>
            <a:r>
              <a:rPr lang="en-US" sz="3400" dirty="0" err="1"/>
              <a:t>Broodstock</a:t>
            </a:r>
            <a:r>
              <a:rPr lang="en-US" sz="3400" dirty="0"/>
              <a:t> Collection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54864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Red River and Crooked River Satellite Traps (Spring Run)</a:t>
            </a:r>
          </a:p>
          <a:p>
            <a:r>
              <a:rPr lang="en-US" dirty="0"/>
              <a:t>Powell Satellite Trap (Summer)</a:t>
            </a:r>
          </a:p>
          <a:p>
            <a:r>
              <a:rPr lang="en-US" dirty="0" err="1"/>
              <a:t>Dworshak</a:t>
            </a:r>
            <a:r>
              <a:rPr lang="en-US" dirty="0"/>
              <a:t> National, </a:t>
            </a:r>
            <a:r>
              <a:rPr lang="en-US" dirty="0" err="1"/>
              <a:t>Kooskia</a:t>
            </a:r>
            <a:r>
              <a:rPr lang="en-US" dirty="0"/>
              <a:t> National and NPT Cherry Lane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/>
          <a:srcRect l="3031" t="4348" b="-1"/>
          <a:stretch/>
        </p:blipFill>
        <p:spPr bwMode="auto">
          <a:xfrm>
            <a:off x="484789" y="2514600"/>
            <a:ext cx="2819400" cy="2438400"/>
          </a:xfrm>
          <a:prstGeom prst="rect">
            <a:avLst/>
          </a:prstGeom>
          <a:noFill/>
        </p:spPr>
      </p:pic>
      <p:pic>
        <p:nvPicPr>
          <p:cNvPr id="6" name="Picture 5" descr="Red River Arial Photo"/>
          <p:cNvPicPr/>
          <p:nvPr/>
        </p:nvPicPr>
        <p:blipFill rotWithShape="1">
          <a:blip r:embed="rId3" cstate="print"/>
          <a:srcRect l="3961" t="4445" r="4950" b="6667"/>
          <a:stretch/>
        </p:blipFill>
        <p:spPr bwMode="auto">
          <a:xfrm>
            <a:off x="3376447" y="2514600"/>
            <a:ext cx="281635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owell SF Arial Photo"/>
          <p:cNvPicPr/>
          <p:nvPr/>
        </p:nvPicPr>
        <p:blipFill rotWithShape="1">
          <a:blip r:embed="rId4" cstate="print"/>
          <a:srcRect l="7147" t="3300" r="3001" b="1269"/>
          <a:stretch/>
        </p:blipFill>
        <p:spPr bwMode="auto">
          <a:xfrm>
            <a:off x="6292437" y="2514600"/>
            <a:ext cx="281635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317656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8600"/>
            <a:ext cx="7086600" cy="1280890"/>
          </a:xfrm>
        </p:spPr>
        <p:txBody>
          <a:bodyPr>
            <a:normAutofit/>
          </a:bodyPr>
          <a:lstStyle/>
          <a:p>
            <a:r>
              <a:rPr lang="en-US" sz="3400" dirty="0"/>
              <a:t>Steelhead </a:t>
            </a:r>
            <a:r>
              <a:rPr lang="en-US" sz="3400" dirty="0" err="1"/>
              <a:t>Broodstock</a:t>
            </a:r>
            <a:r>
              <a:rPr lang="en-US" sz="3400" dirty="0"/>
              <a:t> Collection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54864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Angler-based </a:t>
            </a:r>
            <a:r>
              <a:rPr lang="en-US" dirty="0" err="1"/>
              <a:t>broodstock</a:t>
            </a:r>
            <a:r>
              <a:rPr lang="en-US" dirty="0"/>
              <a:t> collection</a:t>
            </a:r>
          </a:p>
          <a:p>
            <a:r>
              <a:rPr lang="en-US" dirty="0" err="1"/>
              <a:t>Dworshak</a:t>
            </a:r>
            <a:r>
              <a:rPr lang="en-US" dirty="0"/>
              <a:t> - North Fork Clearwater trap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133600"/>
            <a:ext cx="4267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17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Incubation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Incubation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49 Double-stacked Heath incubators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18 stacks can be heated</a:t>
            </a:r>
          </a:p>
          <a:p>
            <a:r>
              <a:rPr lang="en-US" dirty="0"/>
              <a:t>Isolation Incubation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15 Double-stacked Heath incubators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No heated stacks</a:t>
            </a:r>
          </a:p>
        </p:txBody>
      </p:sp>
      <p:pic>
        <p:nvPicPr>
          <p:cNvPr id="4098" name="Picture 2" descr="21b756c6-5b1a-43fd-bec9-2e89d76d65f6@namprd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05300" y="4426170"/>
            <a:ext cx="2743199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5791741e-e2fb-4dd0-9aeb-b86ddd5788e1@namprd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14443" y="4426827"/>
            <a:ext cx="2748454" cy="206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821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Vat 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201" y="1752600"/>
            <a:ext cx="6591985" cy="3777622"/>
          </a:xfrm>
        </p:spPr>
        <p:txBody>
          <a:bodyPr/>
          <a:lstStyle/>
          <a:p>
            <a:r>
              <a:rPr lang="en-US" dirty="0"/>
              <a:t>60 Vats (40’x4’x3’)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Max DI &lt; 0.35 </a:t>
            </a:r>
          </a:p>
          <a:p>
            <a:r>
              <a:rPr lang="en-US" dirty="0">
                <a:solidFill>
                  <a:srgbClr val="000000"/>
                </a:solidFill>
              </a:rPr>
              <a:t>Max FI &lt;  1.32 at Marking Event</a:t>
            </a:r>
          </a:p>
        </p:txBody>
      </p:sp>
      <p:pic>
        <p:nvPicPr>
          <p:cNvPr id="3074" name="Picture 2" descr="06d93dca-de6c-415f-8eb7-534d8e50bd48@namprd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29503" y="3833097"/>
            <a:ext cx="3232778" cy="242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803c042-3077-4d71-9941-794bbbac744a@namprd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7600" y="3838028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955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Steelhead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415" y="1676400"/>
            <a:ext cx="6591985" cy="3777622"/>
          </a:xfrm>
        </p:spPr>
        <p:txBody>
          <a:bodyPr/>
          <a:lstStyle/>
          <a:p>
            <a:r>
              <a:rPr lang="en-US" dirty="0"/>
              <a:t>24 300’ raceways</a:t>
            </a:r>
          </a:p>
          <a:p>
            <a:r>
              <a:rPr lang="en-US" dirty="0"/>
              <a:t>DI &lt; 0.35 </a:t>
            </a:r>
          </a:p>
          <a:p>
            <a:r>
              <a:rPr lang="en-US" dirty="0"/>
              <a:t>FI &lt;  2.5 @ release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1242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8777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8697</TotalTime>
  <Words>314</Words>
  <Application>Microsoft Office PowerPoint</Application>
  <PresentationFormat>On-screen Show (4:3)</PresentationFormat>
  <Paragraphs>80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Wingdings 3</vt:lpstr>
      <vt:lpstr>Wisp</vt:lpstr>
      <vt:lpstr>Lower Snake River Compensation Plan Infrastructure Audits </vt:lpstr>
      <vt:lpstr>Mitigation Goal</vt:lpstr>
      <vt:lpstr>Facility Location</vt:lpstr>
      <vt:lpstr>Dworshak Reservoir Pipeline</vt:lpstr>
      <vt:lpstr>Chinook Broodstock Collection </vt:lpstr>
      <vt:lpstr>Steelhead Broodstock Collection </vt:lpstr>
      <vt:lpstr>Incubation</vt:lpstr>
      <vt:lpstr>Vat Room</vt:lpstr>
      <vt:lpstr>Steelhead Bank</vt:lpstr>
      <vt:lpstr>Chinook Bank</vt:lpstr>
      <vt:lpstr>Adult Holding Ponds</vt:lpstr>
      <vt:lpstr>Chinook Release</vt:lpstr>
      <vt:lpstr>Steelhead Release</vt:lpstr>
      <vt:lpstr>NPDES</vt:lpstr>
      <vt:lpstr>Chinook Marking</vt:lpstr>
      <vt:lpstr>Steelhead Marking</vt:lpstr>
      <vt:lpstr>Summary of Operational/Infrastructure Changes for Program Efficiency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Lower Snake River Compensation Plan</dc:title>
  <dc:creator>Wiese, Nathan</dc:creator>
  <cp:lastModifiedBy>Engle, Rod</cp:lastModifiedBy>
  <cp:revision>56</cp:revision>
  <cp:lastPrinted>2023-04-22T03:57:08Z</cp:lastPrinted>
  <dcterms:created xsi:type="dcterms:W3CDTF">2022-10-20T12:13:50Z</dcterms:created>
  <dcterms:modified xsi:type="dcterms:W3CDTF">2024-05-07T19:03:18Z</dcterms:modified>
</cp:coreProperties>
</file>