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Lst>
  <p:sldIdLst>
    <p:sldId id="256" r:id="rId2"/>
    <p:sldId id="292" r:id="rId3"/>
    <p:sldId id="285" r:id="rId4"/>
    <p:sldId id="284" r:id="rId5"/>
    <p:sldId id="287" r:id="rId6"/>
    <p:sldId id="288" r:id="rId7"/>
    <p:sldId id="293" r:id="rId8"/>
    <p:sldId id="290" r:id="rId9"/>
    <p:sldId id="262" r:id="rId10"/>
    <p:sldId id="263" r:id="rId11"/>
    <p:sldId id="265" r:id="rId12"/>
    <p:sldId id="270" r:id="rId13"/>
    <p:sldId id="271" r:id="rId14"/>
    <p:sldId id="272" r:id="rId15"/>
    <p:sldId id="274" r:id="rId16"/>
    <p:sldId id="268" r:id="rId17"/>
    <p:sldId id="289" r:id="rId18"/>
    <p:sldId id="267" r:id="rId19"/>
    <p:sldId id="294" r:id="rId20"/>
    <p:sldId id="275" r:id="rId21"/>
    <p:sldId id="273" r:id="rId22"/>
    <p:sldId id="276" r:id="rId23"/>
    <p:sldId id="281" r:id="rId24"/>
    <p:sldId id="282" r:id="rId25"/>
    <p:sldId id="286" r:id="rId26"/>
    <p:sldId id="277" r:id="rId27"/>
    <p:sldId id="280" r:id="rId28"/>
    <p:sldId id="278" r:id="rId29"/>
    <p:sldId id="291" r:id="rId30"/>
    <p:sldId id="26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79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1790DE61-232C-4361-A763-4FED319F0778}" type="datetimeFigureOut">
              <a:rPr lang="en-US" smtClean="0"/>
              <a:t>4/24/2023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C72A924-04DD-4288-8250-0F5B5E102B4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0DE61-232C-4361-A763-4FED319F0778}"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0DE61-232C-4361-A763-4FED319F0778}"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790DE61-232C-4361-A763-4FED319F0778}"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1790DE61-232C-4361-A763-4FED319F0778}" type="datetimeFigureOut">
              <a:rPr lang="en-US" smtClean="0"/>
              <a:t>4/24/2023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72A924-04DD-4288-8250-0F5B5E102B46}"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90DE61-232C-4361-A763-4FED319F0778}"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1790DE61-232C-4361-A763-4FED319F0778}" type="datetimeFigureOut">
              <a:rPr lang="en-US" smtClean="0"/>
              <a:t>4/24/2023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1790DE61-232C-4361-A763-4FED319F0778}" type="datetimeFigureOut">
              <a:rPr lang="en-US" smtClean="0"/>
              <a:t>4/24/2023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90DE61-232C-4361-A763-4FED319F0778}" type="datetimeFigureOut">
              <a:rPr lang="en-US" smtClean="0"/>
              <a:t>4/24/2023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1790DE61-232C-4361-A763-4FED319F0778}"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72A924-04DD-4288-8250-0F5B5E102B4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790DE61-232C-4361-A763-4FED319F0778}" type="datetimeFigureOut">
              <a:rPr lang="en-US" smtClean="0"/>
              <a:t>4/24/2023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C72A924-04DD-4288-8250-0F5B5E102B46}"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790DE61-232C-4361-A763-4FED319F0778}" type="datetimeFigureOut">
              <a:rPr lang="en-US" smtClean="0"/>
              <a:t>4/24/2023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C72A924-04DD-4288-8250-0F5B5E102B46}"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f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fif"/><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fif"/><Relationship Id="rId1" Type="http://schemas.openxmlformats.org/officeDocument/2006/relationships/slideLayout" Target="../slideLayouts/slideLayout6.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fi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2.jfif"/><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now, outdoor, nature, mountain&#10;&#10;Description automatically generated">
            <a:extLst>
              <a:ext uri="{FF2B5EF4-FFF2-40B4-BE49-F238E27FC236}">
                <a16:creationId xmlns:a16="http://schemas.microsoft.com/office/drawing/2014/main" id="{DC452735-F5C0-A71A-4569-09C36D6D8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A picture containing text, outdoor, sky, ground&#10;&#10;Description automatically generated">
            <a:extLst>
              <a:ext uri="{FF2B5EF4-FFF2-40B4-BE49-F238E27FC236}">
                <a16:creationId xmlns:a16="http://schemas.microsoft.com/office/drawing/2014/main" id="{3EEF232A-967B-F222-CECC-A096434856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425" y="1447800"/>
            <a:ext cx="6915150" cy="5186363"/>
          </a:xfrm>
          <a:prstGeom prst="rect">
            <a:avLst/>
          </a:prstGeom>
        </p:spPr>
      </p:pic>
      <p:sp>
        <p:nvSpPr>
          <p:cNvPr id="5" name="Title 4">
            <a:extLst>
              <a:ext uri="{FF2B5EF4-FFF2-40B4-BE49-F238E27FC236}">
                <a16:creationId xmlns:a16="http://schemas.microsoft.com/office/drawing/2014/main" id="{D81BC532-6496-94E5-66C6-AF965C956BA7}"/>
              </a:ext>
            </a:extLst>
          </p:cNvPr>
          <p:cNvSpPr>
            <a:spLocks noGrp="1"/>
          </p:cNvSpPr>
          <p:nvPr>
            <p:ph type="ctrTitle"/>
          </p:nvPr>
        </p:nvSpPr>
        <p:spPr>
          <a:xfrm>
            <a:off x="646176" y="450761"/>
            <a:ext cx="7851648" cy="997039"/>
          </a:xfrm>
        </p:spPr>
        <p:txBody>
          <a:bodyPr>
            <a:noAutofit/>
          </a:bodyPr>
          <a:lstStyle/>
          <a:p>
            <a:pPr algn="ctr"/>
            <a:r>
              <a:rPr lang="en-US" sz="8800" dirty="0">
                <a:ln>
                  <a:solidFill>
                    <a:schemeClr val="bg1"/>
                  </a:solidFill>
                </a:ln>
                <a:solidFill>
                  <a:schemeClr val="tx1"/>
                </a:solidFill>
              </a:rPr>
              <a:t>Irrigon Hatchery</a:t>
            </a:r>
          </a:p>
        </p:txBody>
      </p:sp>
    </p:spTree>
    <p:extLst>
      <p:ext uri="{BB962C8B-B14F-4D97-AF65-F5344CB8AC3E}">
        <p14:creationId xmlns:p14="http://schemas.microsoft.com/office/powerpoint/2010/main" val="3460145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now, outdoor, nature, mountain&#10;&#10;Description automatically generated">
            <a:extLst>
              <a:ext uri="{FF2B5EF4-FFF2-40B4-BE49-F238E27FC236}">
                <a16:creationId xmlns:a16="http://schemas.microsoft.com/office/drawing/2014/main" id="{AB98AA67-031C-1D9D-528B-CD91F3AB4E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1257300"/>
          </a:xfrm>
        </p:spPr>
        <p:txBody>
          <a:bodyPr>
            <a:normAutofit/>
          </a:bodyPr>
          <a:lstStyle/>
          <a:p>
            <a:pPr algn="ctr"/>
            <a:r>
              <a:rPr lang="en-US" sz="7200" b="1" dirty="0">
                <a:ln>
                  <a:solidFill>
                    <a:schemeClr val="tx1"/>
                  </a:solidFill>
                </a:ln>
                <a:solidFill>
                  <a:schemeClr val="bg1"/>
                </a:solidFill>
                <a:effectLst>
                  <a:outerShdw blurRad="50800" dist="50800" dir="5400000" algn="ctr" rotWithShape="0">
                    <a:schemeClr val="tx1"/>
                  </a:outerShdw>
                </a:effectLst>
              </a:rPr>
              <a:t>Remote Well</a:t>
            </a:r>
            <a:endParaRPr lang="en-US" sz="7200" b="1" dirty="0">
              <a:solidFill>
                <a:schemeClr val="tx1"/>
              </a:solidFill>
            </a:endParaRPr>
          </a:p>
        </p:txBody>
      </p:sp>
      <p:pic>
        <p:nvPicPr>
          <p:cNvPr id="5" name="Picture 6" descr="\\53083-desktop\IrrigonShare\Photo Archive\Well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799" y="1257300"/>
            <a:ext cx="5029200" cy="37719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53083-desktop\IrrigonShare\Photo Archive\Well 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4829175" y="1854654"/>
            <a:ext cx="46482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724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FBED207D-56B6-7518-B196-33F99B0F6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1" y="-304800"/>
            <a:ext cx="9142555" cy="947058"/>
          </a:xfrm>
        </p:spPr>
        <p:txBody>
          <a:bodyPr>
            <a:normAutofit fontScale="90000"/>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Aeration Tower</a:t>
            </a:r>
            <a:endParaRPr lang="en-US" sz="6000" b="1" dirty="0">
              <a:solidFill>
                <a:schemeClr val="tx1"/>
              </a:solidFill>
            </a:endParaRPr>
          </a:p>
        </p:txBody>
      </p:sp>
      <p:pic>
        <p:nvPicPr>
          <p:cNvPr id="3074" name="Picture 2" descr="\\53083-desktop\IrrigonShare\Photo Archive\Aeration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069" y="664029"/>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53083-desktop\IrrigonShare\Photo Archive\Aeration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9284" y="674915"/>
            <a:ext cx="4217672" cy="31632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53083-desktop\IrrigonShare\Photo Archive\Aeration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8560" y="3672975"/>
            <a:ext cx="4217672" cy="316325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53083-desktop\IrrigonShare\Photo Archive\Aeration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534" y="3635829"/>
            <a:ext cx="426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198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BC4A6-5EBC-ECCE-3C0F-5F14AAC2778E}"/>
              </a:ext>
            </a:extLst>
          </p:cNvPr>
          <p:cNvSpPr>
            <a:spLocks noGrp="1"/>
          </p:cNvSpPr>
          <p:nvPr>
            <p:ph type="title"/>
          </p:nvPr>
        </p:nvSpPr>
        <p:spPr/>
        <p:txBody>
          <a:bodyPr/>
          <a:lstStyle/>
          <a:p>
            <a:endParaRPr lang="en-US"/>
          </a:p>
        </p:txBody>
      </p:sp>
      <p:pic>
        <p:nvPicPr>
          <p:cNvPr id="17" name="Picture 16" descr="A picture containing indoor&#10;&#10;Description automatically generated">
            <a:extLst>
              <a:ext uri="{FF2B5EF4-FFF2-40B4-BE49-F238E27FC236}">
                <a16:creationId xmlns:a16="http://schemas.microsoft.com/office/drawing/2014/main" id="{21CC9C39-9280-DBB3-E0F7-02CCCF9349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32484C05-3B1D-EDA0-91AE-7E0F452BE8AE}"/>
              </a:ext>
            </a:extLst>
          </p:cNvPr>
          <p:cNvSpPr txBox="1"/>
          <p:nvPr/>
        </p:nvSpPr>
        <p:spPr>
          <a:xfrm>
            <a:off x="0" y="-58985"/>
            <a:ext cx="9160099" cy="2554545"/>
          </a:xfrm>
          <a:prstGeom prst="rect">
            <a:avLst/>
          </a:prstGeom>
          <a:noFill/>
        </p:spPr>
        <p:txBody>
          <a:bodyPr wrap="square" rtlCol="0">
            <a:spAutoFit/>
          </a:bodyPr>
          <a:lstStyle/>
          <a:p>
            <a:pPr algn="ctr"/>
            <a:r>
              <a:rPr lang="en-US" sz="8000" b="1" dirty="0">
                <a:ln w="44450">
                  <a:solidFill>
                    <a:schemeClr val="tx1"/>
                  </a:solidFill>
                </a:ln>
                <a:solidFill>
                  <a:srgbClr val="C00000"/>
                </a:solidFill>
                <a:effectLst>
                  <a:outerShdw blurRad="50800" dist="50800" dir="5400000" algn="ctr" rotWithShape="0">
                    <a:schemeClr val="tx1">
                      <a:lumMod val="75000"/>
                      <a:lumOff val="25000"/>
                    </a:schemeClr>
                  </a:outerShdw>
                </a:effectLst>
                <a:latin typeface="Showcard Gothic" panose="04020904020102020604" pitchFamily="82" charset="0"/>
              </a:rPr>
              <a:t>FRANKEN</a:t>
            </a:r>
          </a:p>
          <a:p>
            <a:pPr algn="ctr"/>
            <a:r>
              <a:rPr lang="en-US" sz="8000" b="1" dirty="0">
                <a:ln w="44450">
                  <a:solidFill>
                    <a:schemeClr val="tx1"/>
                  </a:solidFill>
                </a:ln>
                <a:solidFill>
                  <a:srgbClr val="C00000"/>
                </a:solidFill>
                <a:effectLst>
                  <a:outerShdw blurRad="50800" dist="50800" dir="5400000" algn="ctr" rotWithShape="0">
                    <a:schemeClr val="tx1">
                      <a:lumMod val="75000"/>
                      <a:lumOff val="25000"/>
                    </a:schemeClr>
                  </a:outerShdw>
                </a:effectLst>
                <a:latin typeface="Showcard Gothic" panose="04020904020102020604" pitchFamily="82" charset="0"/>
              </a:rPr>
              <a:t>CHILLER</a:t>
            </a:r>
          </a:p>
        </p:txBody>
      </p:sp>
    </p:spTree>
    <p:extLst>
      <p:ext uri="{BB962C8B-B14F-4D97-AF65-F5344CB8AC3E}">
        <p14:creationId xmlns:p14="http://schemas.microsoft.com/office/powerpoint/2010/main" val="303046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E9ED8-C332-4E12-AA9C-46AF9A7802F5}"/>
              </a:ext>
            </a:extLst>
          </p:cNvPr>
          <p:cNvSpPr>
            <a:spLocks noGrp="1"/>
          </p:cNvSpPr>
          <p:nvPr>
            <p:ph type="title"/>
          </p:nvPr>
        </p:nvSpPr>
        <p:spPr/>
        <p:txBody>
          <a:bodyPr/>
          <a:lstStyle/>
          <a:p>
            <a:endParaRPr lang="en-US"/>
          </a:p>
        </p:txBody>
      </p:sp>
      <p:pic>
        <p:nvPicPr>
          <p:cNvPr id="8" name="Picture 7" descr="A picture containing indoor&#10;&#10;Description automatically generated">
            <a:extLst>
              <a:ext uri="{FF2B5EF4-FFF2-40B4-BE49-F238E27FC236}">
                <a16:creationId xmlns:a16="http://schemas.microsoft.com/office/drawing/2014/main" id="{EBC4D1D1-F804-F733-7544-B4FDE328A2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014C703B-32FB-4866-F4D3-56177A2E1DC8}"/>
              </a:ext>
            </a:extLst>
          </p:cNvPr>
          <p:cNvSpPr txBox="1"/>
          <p:nvPr/>
        </p:nvSpPr>
        <p:spPr>
          <a:xfrm>
            <a:off x="990600" y="5983996"/>
            <a:ext cx="7924800" cy="1107996"/>
          </a:xfrm>
          <a:prstGeom prst="rect">
            <a:avLst/>
          </a:prstGeom>
          <a:noFill/>
        </p:spPr>
        <p:txBody>
          <a:bodyPr wrap="square" rtlCol="0">
            <a:spAutoFit/>
          </a:bodyPr>
          <a:lstStyle/>
          <a:p>
            <a:r>
              <a:rPr lang="en-US" sz="6600" b="1" dirty="0">
                <a:ln>
                  <a:solidFill>
                    <a:schemeClr val="tx1"/>
                  </a:solidFill>
                </a:ln>
                <a:solidFill>
                  <a:schemeClr val="accent1"/>
                </a:solidFill>
                <a:latin typeface="+mj-lt"/>
              </a:rPr>
              <a:t>20 Twelve-tray Stacks</a:t>
            </a:r>
          </a:p>
        </p:txBody>
      </p:sp>
    </p:spTree>
    <p:extLst>
      <p:ext uri="{BB962C8B-B14F-4D97-AF65-F5344CB8AC3E}">
        <p14:creationId xmlns:p14="http://schemas.microsoft.com/office/powerpoint/2010/main" val="2369920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9D975-96E0-F3D5-9C45-8A24C3523CBF}"/>
              </a:ext>
            </a:extLst>
          </p:cNvPr>
          <p:cNvSpPr>
            <a:spLocks noGrp="1"/>
          </p:cNvSpPr>
          <p:nvPr>
            <p:ph type="title"/>
          </p:nvPr>
        </p:nvSpPr>
        <p:spPr/>
        <p:txBody>
          <a:bodyPr/>
          <a:lstStyle/>
          <a:p>
            <a:endParaRPr lang="en-US"/>
          </a:p>
        </p:txBody>
      </p:sp>
      <p:pic>
        <p:nvPicPr>
          <p:cNvPr id="4" name="Picture 3" descr="A picture containing indoor&#10;&#10;Description automatically generated">
            <a:extLst>
              <a:ext uri="{FF2B5EF4-FFF2-40B4-BE49-F238E27FC236}">
                <a16:creationId xmlns:a16="http://schemas.microsoft.com/office/drawing/2014/main" id="{0B37230B-F800-845A-78B2-F5A6C7A785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id="{10CEB5B5-3236-29B5-2E55-D28BD1C16027}"/>
              </a:ext>
            </a:extLst>
          </p:cNvPr>
          <p:cNvSpPr txBox="1"/>
          <p:nvPr/>
        </p:nvSpPr>
        <p:spPr>
          <a:xfrm>
            <a:off x="762000" y="-109621"/>
            <a:ext cx="7924800" cy="1107996"/>
          </a:xfrm>
          <a:prstGeom prst="rect">
            <a:avLst/>
          </a:prstGeom>
          <a:noFill/>
        </p:spPr>
        <p:txBody>
          <a:bodyPr wrap="square" rtlCol="0">
            <a:spAutoFit/>
          </a:bodyPr>
          <a:lstStyle/>
          <a:p>
            <a:r>
              <a:rPr lang="en-US" sz="6600" b="1" dirty="0">
                <a:ln>
                  <a:solidFill>
                    <a:schemeClr val="tx1"/>
                  </a:solidFill>
                </a:ln>
                <a:solidFill>
                  <a:schemeClr val="accent1"/>
                </a:solidFill>
                <a:latin typeface="+mj-lt"/>
              </a:rPr>
              <a:t>16 Sixteen-tray Stacks</a:t>
            </a:r>
          </a:p>
        </p:txBody>
      </p:sp>
      <p:sp>
        <p:nvSpPr>
          <p:cNvPr id="5" name="TextBox 4">
            <a:extLst>
              <a:ext uri="{FF2B5EF4-FFF2-40B4-BE49-F238E27FC236}">
                <a16:creationId xmlns:a16="http://schemas.microsoft.com/office/drawing/2014/main" id="{92016D24-F3E5-7548-E800-191A3C4795DD}"/>
              </a:ext>
            </a:extLst>
          </p:cNvPr>
          <p:cNvSpPr txBox="1"/>
          <p:nvPr/>
        </p:nvSpPr>
        <p:spPr>
          <a:xfrm>
            <a:off x="685800" y="704088"/>
            <a:ext cx="7924800" cy="1107996"/>
          </a:xfrm>
          <a:prstGeom prst="rect">
            <a:avLst/>
          </a:prstGeom>
          <a:noFill/>
        </p:spPr>
        <p:txBody>
          <a:bodyPr wrap="square" rtlCol="0">
            <a:spAutoFit/>
          </a:bodyPr>
          <a:lstStyle/>
          <a:p>
            <a:pPr algn="ctr"/>
            <a:r>
              <a:rPr lang="en-US" sz="6600" b="1" dirty="0">
                <a:ln>
                  <a:solidFill>
                    <a:schemeClr val="tx1"/>
                  </a:solidFill>
                </a:ln>
                <a:solidFill>
                  <a:schemeClr val="accent1"/>
                </a:solidFill>
                <a:latin typeface="+mj-lt"/>
              </a:rPr>
              <a:t>12 Four-tray Stacks</a:t>
            </a:r>
          </a:p>
        </p:txBody>
      </p:sp>
    </p:spTree>
    <p:extLst>
      <p:ext uri="{BB962C8B-B14F-4D97-AF65-F5344CB8AC3E}">
        <p14:creationId xmlns:p14="http://schemas.microsoft.com/office/powerpoint/2010/main" val="3831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C2512-F5A8-9BB4-8AB0-88C3E4B593DA}"/>
              </a:ext>
            </a:extLst>
          </p:cNvPr>
          <p:cNvSpPr>
            <a:spLocks noGrp="1"/>
          </p:cNvSpPr>
          <p:nvPr>
            <p:ph type="title"/>
          </p:nvPr>
        </p:nvSpPr>
        <p:spPr/>
        <p:txBody>
          <a:bodyPr/>
          <a:lstStyle/>
          <a:p>
            <a:endParaRPr lang="en-US"/>
          </a:p>
        </p:txBody>
      </p:sp>
      <p:pic>
        <p:nvPicPr>
          <p:cNvPr id="8" name="Picture 7" descr="A large pile of orange candies&#10;&#10;Description automatically generated with low confidence">
            <a:extLst>
              <a:ext uri="{FF2B5EF4-FFF2-40B4-BE49-F238E27FC236}">
                <a16:creationId xmlns:a16="http://schemas.microsoft.com/office/drawing/2014/main" id="{4E595839-FACA-8CC8-46C0-0DF43FA981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7315968"/>
          </a:xfrm>
          <a:prstGeom prst="rect">
            <a:avLst/>
          </a:prstGeom>
        </p:spPr>
      </p:pic>
      <p:pic>
        <p:nvPicPr>
          <p:cNvPr id="4" name="Picture 3">
            <a:extLst>
              <a:ext uri="{FF2B5EF4-FFF2-40B4-BE49-F238E27FC236}">
                <a16:creationId xmlns:a16="http://schemas.microsoft.com/office/drawing/2014/main" id="{4954589C-772E-B03C-4E84-28C9D333AC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04" y="246888"/>
            <a:ext cx="4267200" cy="3200400"/>
          </a:xfrm>
          <a:prstGeom prst="rect">
            <a:avLst/>
          </a:prstGeom>
        </p:spPr>
      </p:pic>
      <p:pic>
        <p:nvPicPr>
          <p:cNvPr id="12" name="Picture 11" descr="A picture containing person&#10;&#10;Description automatically generated">
            <a:extLst>
              <a:ext uri="{FF2B5EF4-FFF2-40B4-BE49-F238E27FC236}">
                <a16:creationId xmlns:a16="http://schemas.microsoft.com/office/drawing/2014/main" id="{17D3634E-C531-9DD8-6538-230BCEE334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3059204"/>
            <a:ext cx="5384800" cy="4038600"/>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1914D830-230B-165B-328D-B149ADA752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9800" y="1375720"/>
            <a:ext cx="4978400" cy="3733800"/>
          </a:xfrm>
          <a:prstGeom prst="rect">
            <a:avLst/>
          </a:prstGeom>
        </p:spPr>
      </p:pic>
    </p:spTree>
    <p:extLst>
      <p:ext uri="{BB962C8B-B14F-4D97-AF65-F5344CB8AC3E}">
        <p14:creationId xmlns:p14="http://schemas.microsoft.com/office/powerpoint/2010/main" val="3487338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02428-C62A-4F9D-B6D9-AD186B11C9BD}"/>
              </a:ext>
            </a:extLst>
          </p:cNvPr>
          <p:cNvSpPr>
            <a:spLocks noGrp="1"/>
          </p:cNvSpPr>
          <p:nvPr>
            <p:ph type="title"/>
          </p:nvPr>
        </p:nvSpPr>
        <p:spPr/>
        <p:txBody>
          <a:bodyPr/>
          <a:lstStyle/>
          <a:p>
            <a:endParaRPr lang="en-US"/>
          </a:p>
        </p:txBody>
      </p:sp>
      <p:pic>
        <p:nvPicPr>
          <p:cNvPr id="4" name="Picture 3" descr="A picture containing indoor, ceiling, blue, several&#10;&#10;Description automatically generated">
            <a:extLst>
              <a:ext uri="{FF2B5EF4-FFF2-40B4-BE49-F238E27FC236}">
                <a16:creationId xmlns:a16="http://schemas.microsoft.com/office/drawing/2014/main" id="{8529B9A9-AFC8-6836-CF59-9FCF2CC67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C85F9AAB-7ECD-D067-0552-6AFFB80D3652}"/>
              </a:ext>
            </a:extLst>
          </p:cNvPr>
          <p:cNvSpPr txBox="1"/>
          <p:nvPr/>
        </p:nvSpPr>
        <p:spPr>
          <a:xfrm>
            <a:off x="0" y="161830"/>
            <a:ext cx="9144000" cy="1692771"/>
          </a:xfrm>
          <a:prstGeom prst="rect">
            <a:avLst/>
          </a:prstGeom>
          <a:noFill/>
        </p:spPr>
        <p:txBody>
          <a:bodyPr wrap="square" rtlCol="0">
            <a:spAutoFit/>
          </a:bodyPr>
          <a:lstStyle/>
          <a:p>
            <a:pPr algn="ctr"/>
            <a:r>
              <a:rPr lang="en-US" sz="6000" b="1" dirty="0"/>
              <a:t>Circular Tanks</a:t>
            </a:r>
          </a:p>
          <a:p>
            <a:pPr algn="ctr"/>
            <a:r>
              <a:rPr lang="en-US" sz="4400" b="1" dirty="0">
                <a:latin typeface="+mj-lt"/>
              </a:rPr>
              <a:t>64 Tanks 68ft3</a:t>
            </a:r>
          </a:p>
        </p:txBody>
      </p:sp>
    </p:spTree>
    <p:extLst>
      <p:ext uri="{BB962C8B-B14F-4D97-AF65-F5344CB8AC3E}">
        <p14:creationId xmlns:p14="http://schemas.microsoft.com/office/powerpoint/2010/main" val="2718341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0" y="17172"/>
            <a:ext cx="9144000" cy="1354428"/>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Early Rearing Densities</a:t>
            </a:r>
          </a:p>
        </p:txBody>
      </p:sp>
      <p:graphicFrame>
        <p:nvGraphicFramePr>
          <p:cNvPr id="7" name="Table 7">
            <a:extLst>
              <a:ext uri="{FF2B5EF4-FFF2-40B4-BE49-F238E27FC236}">
                <a16:creationId xmlns:a16="http://schemas.microsoft.com/office/drawing/2014/main" id="{3F4C21AD-FA4C-774B-5AF8-79F2B6305888}"/>
              </a:ext>
            </a:extLst>
          </p:cNvPr>
          <p:cNvGraphicFramePr>
            <a:graphicFrameLocks noGrp="1"/>
          </p:cNvGraphicFramePr>
          <p:nvPr>
            <p:extLst>
              <p:ext uri="{D42A27DB-BD31-4B8C-83A1-F6EECF244321}">
                <p14:modId xmlns:p14="http://schemas.microsoft.com/office/powerpoint/2010/main" val="3888979032"/>
              </p:ext>
            </p:extLst>
          </p:nvPr>
        </p:nvGraphicFramePr>
        <p:xfrm>
          <a:off x="114300" y="1524000"/>
          <a:ext cx="8915399" cy="4343718"/>
        </p:xfrm>
        <a:graphic>
          <a:graphicData uri="http://schemas.openxmlformats.org/drawingml/2006/table">
            <a:tbl>
              <a:tblPr firstRow="1" bandRow="1">
                <a:tableStyleId>{5C22544A-7EE6-4342-B048-85BDC9FD1C3A}</a:tableStyleId>
              </a:tblPr>
              <a:tblGrid>
                <a:gridCol w="1485900">
                  <a:extLst>
                    <a:ext uri="{9D8B030D-6E8A-4147-A177-3AD203B41FA5}">
                      <a16:colId xmlns:a16="http://schemas.microsoft.com/office/drawing/2014/main" val="3899905364"/>
                    </a:ext>
                  </a:extLst>
                </a:gridCol>
                <a:gridCol w="1551216">
                  <a:extLst>
                    <a:ext uri="{9D8B030D-6E8A-4147-A177-3AD203B41FA5}">
                      <a16:colId xmlns:a16="http://schemas.microsoft.com/office/drawing/2014/main" val="362855809"/>
                    </a:ext>
                  </a:extLst>
                </a:gridCol>
                <a:gridCol w="979711">
                  <a:extLst>
                    <a:ext uri="{9D8B030D-6E8A-4147-A177-3AD203B41FA5}">
                      <a16:colId xmlns:a16="http://schemas.microsoft.com/office/drawing/2014/main" val="2266391859"/>
                    </a:ext>
                  </a:extLst>
                </a:gridCol>
                <a:gridCol w="1077685">
                  <a:extLst>
                    <a:ext uri="{9D8B030D-6E8A-4147-A177-3AD203B41FA5}">
                      <a16:colId xmlns:a16="http://schemas.microsoft.com/office/drawing/2014/main" val="2187096072"/>
                    </a:ext>
                  </a:extLst>
                </a:gridCol>
                <a:gridCol w="1175657">
                  <a:extLst>
                    <a:ext uri="{9D8B030D-6E8A-4147-A177-3AD203B41FA5}">
                      <a16:colId xmlns:a16="http://schemas.microsoft.com/office/drawing/2014/main" val="4151469893"/>
                    </a:ext>
                  </a:extLst>
                </a:gridCol>
                <a:gridCol w="1175658">
                  <a:extLst>
                    <a:ext uri="{9D8B030D-6E8A-4147-A177-3AD203B41FA5}">
                      <a16:colId xmlns:a16="http://schemas.microsoft.com/office/drawing/2014/main" val="3369173946"/>
                    </a:ext>
                  </a:extLst>
                </a:gridCol>
                <a:gridCol w="1469572">
                  <a:extLst>
                    <a:ext uri="{9D8B030D-6E8A-4147-A177-3AD203B41FA5}">
                      <a16:colId xmlns:a16="http://schemas.microsoft.com/office/drawing/2014/main" val="232154518"/>
                    </a:ext>
                  </a:extLst>
                </a:gridCol>
              </a:tblGrid>
              <a:tr h="655638">
                <a:tc>
                  <a:txBody>
                    <a:bodyPr/>
                    <a:lstStyle/>
                    <a:p>
                      <a:r>
                        <a:rPr lang="en-US" sz="2800" dirty="0">
                          <a:latin typeface="+mj-lt"/>
                        </a:rPr>
                        <a:t>Species</a:t>
                      </a:r>
                    </a:p>
                  </a:txBody>
                  <a:tcPr/>
                </a:tc>
                <a:tc>
                  <a:txBody>
                    <a:bodyPr/>
                    <a:lstStyle/>
                    <a:p>
                      <a:r>
                        <a:rPr lang="en-US" sz="2800" dirty="0">
                          <a:latin typeface="+mj-lt"/>
                        </a:rPr>
                        <a:t>Fish/RW</a:t>
                      </a:r>
                    </a:p>
                  </a:txBody>
                  <a:tcPr/>
                </a:tc>
                <a:tc>
                  <a:txBody>
                    <a:bodyPr/>
                    <a:lstStyle/>
                    <a:p>
                      <a:r>
                        <a:rPr lang="en-US" sz="2800" dirty="0">
                          <a:latin typeface="+mj-lt"/>
                        </a:rPr>
                        <a:t>Size</a:t>
                      </a:r>
                    </a:p>
                  </a:txBody>
                  <a:tcPr/>
                </a:tc>
                <a:tc>
                  <a:txBody>
                    <a:bodyPr/>
                    <a:lstStyle/>
                    <a:p>
                      <a:r>
                        <a:rPr lang="en-US" sz="2800" dirty="0">
                          <a:latin typeface="+mj-lt"/>
                        </a:rPr>
                        <a:t>Lbs.</a:t>
                      </a:r>
                    </a:p>
                  </a:txBody>
                  <a:tcPr/>
                </a:tc>
                <a:tc>
                  <a:txBody>
                    <a:bodyPr/>
                    <a:lstStyle/>
                    <a:p>
                      <a:r>
                        <a:rPr lang="en-US" sz="2800" dirty="0">
                          <a:latin typeface="+mj-lt"/>
                        </a:rPr>
                        <a:t>D.I.</a:t>
                      </a:r>
                    </a:p>
                  </a:txBody>
                  <a:tcPr/>
                </a:tc>
                <a:tc>
                  <a:txBody>
                    <a:bodyPr/>
                    <a:lstStyle/>
                    <a:p>
                      <a:r>
                        <a:rPr lang="en-US" sz="2800" dirty="0">
                          <a:latin typeface="+mj-lt"/>
                        </a:rPr>
                        <a:t>F.I.</a:t>
                      </a:r>
                    </a:p>
                  </a:txBody>
                  <a:tcPr/>
                </a:tc>
                <a:tc>
                  <a:txBody>
                    <a:bodyPr/>
                    <a:lstStyle/>
                    <a:p>
                      <a:r>
                        <a:rPr lang="en-US" sz="2800" dirty="0" err="1">
                          <a:latin typeface="+mj-lt"/>
                        </a:rPr>
                        <a:t>Lbs</a:t>
                      </a:r>
                      <a:r>
                        <a:rPr lang="en-US" sz="2800" dirty="0">
                          <a:latin typeface="+mj-lt"/>
                        </a:rPr>
                        <a:t>/Ft3</a:t>
                      </a:r>
                    </a:p>
                  </a:txBody>
                  <a:tcPr/>
                </a:tc>
                <a:extLst>
                  <a:ext uri="{0D108BD9-81ED-4DB2-BD59-A6C34878D82A}">
                    <a16:rowId xmlns:a16="http://schemas.microsoft.com/office/drawing/2014/main" val="1150045450"/>
                  </a:ext>
                </a:extLst>
              </a:tr>
              <a:tr h="827638">
                <a:tc>
                  <a:txBody>
                    <a:bodyPr/>
                    <a:lstStyle/>
                    <a:p>
                      <a:r>
                        <a:rPr lang="en-US" sz="2800" b="1" dirty="0">
                          <a:latin typeface="+mj-lt"/>
                        </a:rPr>
                        <a:t>StS Circular</a:t>
                      </a:r>
                    </a:p>
                  </a:txBody>
                  <a:tcPr/>
                </a:tc>
                <a:tc>
                  <a:txBody>
                    <a:bodyPr/>
                    <a:lstStyle/>
                    <a:p>
                      <a:r>
                        <a:rPr lang="en-US" sz="2800" b="1" dirty="0">
                          <a:latin typeface="+mj-lt"/>
                        </a:rPr>
                        <a:t>40,000</a:t>
                      </a:r>
                    </a:p>
                  </a:txBody>
                  <a:tcPr/>
                </a:tc>
                <a:tc>
                  <a:txBody>
                    <a:bodyPr/>
                    <a:lstStyle/>
                    <a:p>
                      <a:r>
                        <a:rPr lang="en-US" sz="2800" b="1" dirty="0">
                          <a:latin typeface="+mj-lt"/>
                        </a:rPr>
                        <a:t>350</a:t>
                      </a:r>
                    </a:p>
                  </a:txBody>
                  <a:tcPr/>
                </a:tc>
                <a:tc>
                  <a:txBody>
                    <a:bodyPr/>
                    <a:lstStyle/>
                    <a:p>
                      <a:r>
                        <a:rPr lang="en-US" sz="2800" b="1" dirty="0">
                          <a:latin typeface="+mj-lt"/>
                        </a:rPr>
                        <a:t>114</a:t>
                      </a:r>
                    </a:p>
                  </a:txBody>
                  <a:tcPr/>
                </a:tc>
                <a:tc>
                  <a:txBody>
                    <a:bodyPr/>
                    <a:lstStyle/>
                    <a:p>
                      <a:pPr algn="ctr"/>
                      <a:r>
                        <a:rPr lang="en-US" sz="2800" b="1" dirty="0">
                          <a:latin typeface="+mj-lt"/>
                        </a:rPr>
                        <a:t>0.79</a:t>
                      </a:r>
                    </a:p>
                  </a:txBody>
                  <a:tcPr/>
                </a:tc>
                <a:tc>
                  <a:txBody>
                    <a:bodyPr/>
                    <a:lstStyle/>
                    <a:p>
                      <a:pPr algn="ctr"/>
                      <a:r>
                        <a:rPr lang="en-US" sz="2800" b="1" dirty="0">
                          <a:latin typeface="+mj-lt"/>
                        </a:rPr>
                        <a:t>1.54</a:t>
                      </a:r>
                    </a:p>
                  </a:txBody>
                  <a:tcPr/>
                </a:tc>
                <a:tc>
                  <a:txBody>
                    <a:bodyPr/>
                    <a:lstStyle/>
                    <a:p>
                      <a:pPr algn="ctr"/>
                      <a:r>
                        <a:rPr lang="en-US" sz="2800" b="1" dirty="0">
                          <a:latin typeface="+mj-lt"/>
                        </a:rPr>
                        <a:t>1.68</a:t>
                      </a:r>
                    </a:p>
                  </a:txBody>
                  <a:tcPr/>
                </a:tc>
                <a:extLst>
                  <a:ext uri="{0D108BD9-81ED-4DB2-BD59-A6C34878D82A}">
                    <a16:rowId xmlns:a16="http://schemas.microsoft.com/office/drawing/2014/main" val="1224647302"/>
                  </a:ext>
                </a:extLst>
              </a:tr>
              <a:tr h="827638">
                <a:tc>
                  <a:txBody>
                    <a:bodyPr/>
                    <a:lstStyle/>
                    <a:p>
                      <a:r>
                        <a:rPr lang="en-US" sz="2800" b="1" dirty="0">
                          <a:latin typeface="+mj-lt"/>
                        </a:rPr>
                        <a:t>StS</a:t>
                      </a:r>
                    </a:p>
                    <a:p>
                      <a:r>
                        <a:rPr lang="en-US" sz="2800" b="1" dirty="0">
                          <a:latin typeface="+mj-lt"/>
                        </a:rPr>
                        <a:t>Pre- Mark</a:t>
                      </a:r>
                    </a:p>
                  </a:txBody>
                  <a:tcPr/>
                </a:tc>
                <a:tc>
                  <a:txBody>
                    <a:bodyPr/>
                    <a:lstStyle/>
                    <a:p>
                      <a:r>
                        <a:rPr lang="en-US" sz="2800" b="1" dirty="0">
                          <a:latin typeface="+mj-lt"/>
                        </a:rPr>
                        <a:t>200,000</a:t>
                      </a:r>
                    </a:p>
                  </a:txBody>
                  <a:tcPr/>
                </a:tc>
                <a:tc>
                  <a:txBody>
                    <a:bodyPr/>
                    <a:lstStyle/>
                    <a:p>
                      <a:r>
                        <a:rPr lang="en-US" sz="2800" b="1" dirty="0">
                          <a:latin typeface="+mj-lt"/>
                        </a:rPr>
                        <a:t>150</a:t>
                      </a:r>
                    </a:p>
                  </a:txBody>
                  <a:tcPr/>
                </a:tc>
                <a:tc>
                  <a:txBody>
                    <a:bodyPr/>
                    <a:lstStyle/>
                    <a:p>
                      <a:r>
                        <a:rPr lang="en-US" sz="2800" b="1" dirty="0">
                          <a:latin typeface="+mj-lt"/>
                        </a:rPr>
                        <a:t>1,333</a:t>
                      </a:r>
                    </a:p>
                  </a:txBody>
                  <a:tcPr/>
                </a:tc>
                <a:tc>
                  <a:txBody>
                    <a:bodyPr/>
                    <a:lstStyle/>
                    <a:p>
                      <a:pPr algn="ctr"/>
                      <a:r>
                        <a:rPr lang="en-US" sz="2800" b="1" dirty="0">
                          <a:latin typeface="+mj-lt"/>
                        </a:rPr>
                        <a:t>0.07</a:t>
                      </a:r>
                    </a:p>
                  </a:txBody>
                  <a:tcPr/>
                </a:tc>
                <a:tc>
                  <a:txBody>
                    <a:bodyPr/>
                    <a:lstStyle/>
                    <a:p>
                      <a:pPr algn="ctr"/>
                      <a:r>
                        <a:rPr lang="en-US" sz="2800" b="1" dirty="0">
                          <a:latin typeface="+mj-lt"/>
                        </a:rPr>
                        <a:t>0.62</a:t>
                      </a:r>
                    </a:p>
                  </a:txBody>
                  <a:tcPr/>
                </a:tc>
                <a:tc>
                  <a:txBody>
                    <a:bodyPr/>
                    <a:lstStyle/>
                    <a:p>
                      <a:pPr algn="ctr"/>
                      <a:r>
                        <a:rPr lang="en-US" sz="2800" b="1" dirty="0">
                          <a:latin typeface="+mj-lt"/>
                        </a:rPr>
                        <a:t>0.18</a:t>
                      </a:r>
                    </a:p>
                  </a:txBody>
                  <a:tcPr/>
                </a:tc>
                <a:extLst>
                  <a:ext uri="{0D108BD9-81ED-4DB2-BD59-A6C34878D82A}">
                    <a16:rowId xmlns:a16="http://schemas.microsoft.com/office/drawing/2014/main" val="2791798892"/>
                  </a:ext>
                </a:extLst>
              </a:tr>
              <a:tr h="827638">
                <a:tc>
                  <a:txBody>
                    <a:bodyPr/>
                    <a:lstStyle/>
                    <a:p>
                      <a:r>
                        <a:rPr lang="en-US" sz="2800" b="1" dirty="0">
                          <a:latin typeface="+mj-lt"/>
                        </a:rPr>
                        <a:t>ChF</a:t>
                      </a:r>
                    </a:p>
                    <a:p>
                      <a:r>
                        <a:rPr lang="en-US" sz="2800" b="1" dirty="0">
                          <a:latin typeface="+mj-lt"/>
                        </a:rPr>
                        <a:t>Pre- Mark</a:t>
                      </a:r>
                    </a:p>
                  </a:txBody>
                  <a:tcPr/>
                </a:tc>
                <a:tc>
                  <a:txBody>
                    <a:bodyPr/>
                    <a:lstStyle/>
                    <a:p>
                      <a:r>
                        <a:rPr lang="en-US" sz="2800" b="1" dirty="0">
                          <a:latin typeface="+mj-lt"/>
                        </a:rPr>
                        <a:t>500,000</a:t>
                      </a:r>
                    </a:p>
                  </a:txBody>
                  <a:tcPr/>
                </a:tc>
                <a:tc>
                  <a:txBody>
                    <a:bodyPr/>
                    <a:lstStyle/>
                    <a:p>
                      <a:r>
                        <a:rPr lang="en-US" sz="2800" b="1" dirty="0">
                          <a:latin typeface="+mj-lt"/>
                        </a:rPr>
                        <a:t>150</a:t>
                      </a:r>
                    </a:p>
                  </a:txBody>
                  <a:tcPr/>
                </a:tc>
                <a:tc>
                  <a:txBody>
                    <a:bodyPr/>
                    <a:lstStyle/>
                    <a:p>
                      <a:r>
                        <a:rPr lang="en-US" sz="2800" b="1" dirty="0">
                          <a:latin typeface="+mj-lt"/>
                        </a:rPr>
                        <a:t>3,333</a:t>
                      </a:r>
                    </a:p>
                  </a:txBody>
                  <a:tcPr/>
                </a:tc>
                <a:tc>
                  <a:txBody>
                    <a:bodyPr/>
                    <a:lstStyle/>
                    <a:p>
                      <a:pPr algn="ctr"/>
                      <a:r>
                        <a:rPr lang="en-US" sz="2800" b="1" dirty="0">
                          <a:latin typeface="+mj-lt"/>
                        </a:rPr>
                        <a:t>0.16</a:t>
                      </a:r>
                    </a:p>
                  </a:txBody>
                  <a:tcPr/>
                </a:tc>
                <a:tc>
                  <a:txBody>
                    <a:bodyPr/>
                    <a:lstStyle/>
                    <a:p>
                      <a:pPr algn="ctr"/>
                      <a:r>
                        <a:rPr lang="en-US" sz="2800" b="1" dirty="0">
                          <a:latin typeface="+mj-lt"/>
                        </a:rPr>
                        <a:t>1.32</a:t>
                      </a:r>
                    </a:p>
                  </a:txBody>
                  <a:tcPr/>
                </a:tc>
                <a:tc>
                  <a:txBody>
                    <a:bodyPr/>
                    <a:lstStyle/>
                    <a:p>
                      <a:pPr algn="ctr"/>
                      <a:r>
                        <a:rPr lang="en-US" sz="2800" b="1" dirty="0">
                          <a:latin typeface="+mj-lt"/>
                        </a:rPr>
                        <a:t>0.44</a:t>
                      </a:r>
                    </a:p>
                  </a:txBody>
                  <a:tcPr/>
                </a:tc>
                <a:extLst>
                  <a:ext uri="{0D108BD9-81ED-4DB2-BD59-A6C34878D82A}">
                    <a16:rowId xmlns:a16="http://schemas.microsoft.com/office/drawing/2014/main" val="3203554323"/>
                  </a:ext>
                </a:extLst>
              </a:tr>
            </a:tbl>
          </a:graphicData>
        </a:graphic>
      </p:graphicFrame>
      <p:sp>
        <p:nvSpPr>
          <p:cNvPr id="6" name="TextBox 5">
            <a:extLst>
              <a:ext uri="{FF2B5EF4-FFF2-40B4-BE49-F238E27FC236}">
                <a16:creationId xmlns:a16="http://schemas.microsoft.com/office/drawing/2014/main" id="{22645031-01B7-B30E-5CB9-47A28B4CBC95}"/>
              </a:ext>
            </a:extLst>
          </p:cNvPr>
          <p:cNvSpPr txBox="1"/>
          <p:nvPr/>
        </p:nvSpPr>
        <p:spPr>
          <a:xfrm>
            <a:off x="342900" y="6035143"/>
            <a:ext cx="8458200" cy="830997"/>
          </a:xfrm>
          <a:prstGeom prst="rect">
            <a:avLst/>
          </a:prstGeom>
          <a:noFill/>
        </p:spPr>
        <p:txBody>
          <a:bodyPr wrap="square" rtlCol="0">
            <a:spAutoFit/>
          </a:bodyPr>
          <a:lstStyle/>
          <a:p>
            <a:r>
              <a:rPr lang="en-US" sz="2400" b="1" dirty="0">
                <a:solidFill>
                  <a:schemeClr val="bg1"/>
                </a:solidFill>
                <a:latin typeface="+mj-lt"/>
              </a:rPr>
              <a:t>StS moved from Circulars to Raceways at 350 fish/lb.</a:t>
            </a:r>
          </a:p>
          <a:p>
            <a:r>
              <a:rPr lang="en-US" sz="2400" b="1" dirty="0">
                <a:solidFill>
                  <a:schemeClr val="bg1"/>
                </a:solidFill>
                <a:latin typeface="+mj-lt"/>
              </a:rPr>
              <a:t>StS and ChF marked and tagged at 150 fish/lb.</a:t>
            </a:r>
          </a:p>
        </p:txBody>
      </p:sp>
    </p:spTree>
    <p:extLst>
      <p:ext uri="{BB962C8B-B14F-4D97-AF65-F5344CB8AC3E}">
        <p14:creationId xmlns:p14="http://schemas.microsoft.com/office/powerpoint/2010/main" val="294168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92BC5-842E-2335-13A0-95AC948BB5AA}"/>
              </a:ext>
            </a:extLst>
          </p:cNvPr>
          <p:cNvSpPr>
            <a:spLocks noGrp="1"/>
          </p:cNvSpPr>
          <p:nvPr>
            <p:ph type="title"/>
          </p:nvPr>
        </p:nvSpPr>
        <p:spPr/>
        <p:txBody>
          <a:bodyPr/>
          <a:lstStyle/>
          <a:p>
            <a:endParaRPr lang="en-US"/>
          </a:p>
        </p:txBody>
      </p:sp>
      <p:pic>
        <p:nvPicPr>
          <p:cNvPr id="4" name="Picture 3" descr="A picture containing outdoor, track, railroad&#10;&#10;Description automatically generated">
            <a:extLst>
              <a:ext uri="{FF2B5EF4-FFF2-40B4-BE49-F238E27FC236}">
                <a16:creationId xmlns:a16="http://schemas.microsoft.com/office/drawing/2014/main" id="{888A7A2D-7E19-1EFA-60B2-48643F080A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id="{B36DB91F-0507-1267-AF1C-50010DA05E09}"/>
              </a:ext>
            </a:extLst>
          </p:cNvPr>
          <p:cNvSpPr txBox="1"/>
          <p:nvPr/>
        </p:nvSpPr>
        <p:spPr>
          <a:xfrm>
            <a:off x="76200" y="381000"/>
            <a:ext cx="9067800" cy="1631216"/>
          </a:xfrm>
          <a:prstGeom prst="rect">
            <a:avLst/>
          </a:prstGeom>
          <a:noFill/>
        </p:spPr>
        <p:txBody>
          <a:bodyPr wrap="square" rtlCol="0">
            <a:spAutoFit/>
          </a:bodyPr>
          <a:lstStyle/>
          <a:p>
            <a:pPr algn="ctr"/>
            <a:r>
              <a:rPr lang="en-US" sz="6000" b="1" dirty="0"/>
              <a:t>Oregon Raceways</a:t>
            </a:r>
          </a:p>
          <a:p>
            <a:pPr algn="ctr"/>
            <a:r>
              <a:rPr lang="en-US" sz="4000" b="1" dirty="0">
                <a:latin typeface="+mj-lt"/>
              </a:rPr>
              <a:t>32 Raceways 100 x 20 x 3.75</a:t>
            </a:r>
          </a:p>
        </p:txBody>
      </p:sp>
    </p:spTree>
    <p:extLst>
      <p:ext uri="{BB962C8B-B14F-4D97-AF65-F5344CB8AC3E}">
        <p14:creationId xmlns:p14="http://schemas.microsoft.com/office/powerpoint/2010/main" val="269433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0" y="17172"/>
            <a:ext cx="9144000" cy="1354428"/>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Final Rearing Densities</a:t>
            </a:r>
          </a:p>
        </p:txBody>
      </p:sp>
      <p:graphicFrame>
        <p:nvGraphicFramePr>
          <p:cNvPr id="7" name="Table 7">
            <a:extLst>
              <a:ext uri="{FF2B5EF4-FFF2-40B4-BE49-F238E27FC236}">
                <a16:creationId xmlns:a16="http://schemas.microsoft.com/office/drawing/2014/main" id="{3F4C21AD-FA4C-774B-5AF8-79F2B6305888}"/>
              </a:ext>
            </a:extLst>
          </p:cNvPr>
          <p:cNvGraphicFramePr>
            <a:graphicFrameLocks noGrp="1"/>
          </p:cNvGraphicFramePr>
          <p:nvPr>
            <p:extLst>
              <p:ext uri="{D42A27DB-BD31-4B8C-83A1-F6EECF244321}">
                <p14:modId xmlns:p14="http://schemas.microsoft.com/office/powerpoint/2010/main" val="3398835522"/>
              </p:ext>
            </p:extLst>
          </p:nvPr>
        </p:nvGraphicFramePr>
        <p:xfrm>
          <a:off x="114300" y="1334495"/>
          <a:ext cx="8915399" cy="5028312"/>
        </p:xfrm>
        <a:graphic>
          <a:graphicData uri="http://schemas.openxmlformats.org/drawingml/2006/table">
            <a:tbl>
              <a:tblPr firstRow="1" bandRow="1">
                <a:tableStyleId>{5C22544A-7EE6-4342-B048-85BDC9FD1C3A}</a:tableStyleId>
              </a:tblPr>
              <a:tblGrid>
                <a:gridCol w="1469571">
                  <a:extLst>
                    <a:ext uri="{9D8B030D-6E8A-4147-A177-3AD203B41FA5}">
                      <a16:colId xmlns:a16="http://schemas.microsoft.com/office/drawing/2014/main" val="3899905364"/>
                    </a:ext>
                  </a:extLst>
                </a:gridCol>
                <a:gridCol w="1567545">
                  <a:extLst>
                    <a:ext uri="{9D8B030D-6E8A-4147-A177-3AD203B41FA5}">
                      <a16:colId xmlns:a16="http://schemas.microsoft.com/office/drawing/2014/main" val="362855809"/>
                    </a:ext>
                  </a:extLst>
                </a:gridCol>
                <a:gridCol w="979711">
                  <a:extLst>
                    <a:ext uri="{9D8B030D-6E8A-4147-A177-3AD203B41FA5}">
                      <a16:colId xmlns:a16="http://schemas.microsoft.com/office/drawing/2014/main" val="2266391859"/>
                    </a:ext>
                  </a:extLst>
                </a:gridCol>
                <a:gridCol w="1077685">
                  <a:extLst>
                    <a:ext uri="{9D8B030D-6E8A-4147-A177-3AD203B41FA5}">
                      <a16:colId xmlns:a16="http://schemas.microsoft.com/office/drawing/2014/main" val="2187096072"/>
                    </a:ext>
                  </a:extLst>
                </a:gridCol>
                <a:gridCol w="1175657">
                  <a:extLst>
                    <a:ext uri="{9D8B030D-6E8A-4147-A177-3AD203B41FA5}">
                      <a16:colId xmlns:a16="http://schemas.microsoft.com/office/drawing/2014/main" val="4151469893"/>
                    </a:ext>
                  </a:extLst>
                </a:gridCol>
                <a:gridCol w="1175658">
                  <a:extLst>
                    <a:ext uri="{9D8B030D-6E8A-4147-A177-3AD203B41FA5}">
                      <a16:colId xmlns:a16="http://schemas.microsoft.com/office/drawing/2014/main" val="3369173946"/>
                    </a:ext>
                  </a:extLst>
                </a:gridCol>
                <a:gridCol w="1469572">
                  <a:extLst>
                    <a:ext uri="{9D8B030D-6E8A-4147-A177-3AD203B41FA5}">
                      <a16:colId xmlns:a16="http://schemas.microsoft.com/office/drawing/2014/main" val="232154518"/>
                    </a:ext>
                  </a:extLst>
                </a:gridCol>
              </a:tblGrid>
              <a:tr h="655638">
                <a:tc>
                  <a:txBody>
                    <a:bodyPr/>
                    <a:lstStyle/>
                    <a:p>
                      <a:r>
                        <a:rPr lang="en-US" sz="2800" dirty="0">
                          <a:latin typeface="+mj-lt"/>
                        </a:rPr>
                        <a:t>Species</a:t>
                      </a:r>
                    </a:p>
                  </a:txBody>
                  <a:tcPr/>
                </a:tc>
                <a:tc>
                  <a:txBody>
                    <a:bodyPr/>
                    <a:lstStyle/>
                    <a:p>
                      <a:r>
                        <a:rPr lang="en-US" sz="2800" dirty="0">
                          <a:latin typeface="+mj-lt"/>
                        </a:rPr>
                        <a:t>Fish/RW</a:t>
                      </a:r>
                    </a:p>
                  </a:txBody>
                  <a:tcPr/>
                </a:tc>
                <a:tc>
                  <a:txBody>
                    <a:bodyPr/>
                    <a:lstStyle/>
                    <a:p>
                      <a:r>
                        <a:rPr lang="en-US" sz="2800" dirty="0">
                          <a:latin typeface="+mj-lt"/>
                        </a:rPr>
                        <a:t>Size</a:t>
                      </a:r>
                    </a:p>
                  </a:txBody>
                  <a:tcPr/>
                </a:tc>
                <a:tc>
                  <a:txBody>
                    <a:bodyPr/>
                    <a:lstStyle/>
                    <a:p>
                      <a:r>
                        <a:rPr lang="en-US" sz="2800" dirty="0">
                          <a:latin typeface="+mj-lt"/>
                        </a:rPr>
                        <a:t>Lbs.</a:t>
                      </a:r>
                    </a:p>
                  </a:txBody>
                  <a:tcPr/>
                </a:tc>
                <a:tc>
                  <a:txBody>
                    <a:bodyPr/>
                    <a:lstStyle/>
                    <a:p>
                      <a:r>
                        <a:rPr lang="en-US" sz="2800" dirty="0">
                          <a:latin typeface="+mj-lt"/>
                        </a:rPr>
                        <a:t>D.I.</a:t>
                      </a:r>
                    </a:p>
                  </a:txBody>
                  <a:tcPr/>
                </a:tc>
                <a:tc>
                  <a:txBody>
                    <a:bodyPr/>
                    <a:lstStyle/>
                    <a:p>
                      <a:r>
                        <a:rPr lang="en-US" sz="2800" dirty="0">
                          <a:latin typeface="+mj-lt"/>
                        </a:rPr>
                        <a:t>F.I.</a:t>
                      </a:r>
                    </a:p>
                  </a:txBody>
                  <a:tcPr/>
                </a:tc>
                <a:tc>
                  <a:txBody>
                    <a:bodyPr/>
                    <a:lstStyle/>
                    <a:p>
                      <a:r>
                        <a:rPr lang="en-US" sz="2800" dirty="0" err="1">
                          <a:latin typeface="+mj-lt"/>
                        </a:rPr>
                        <a:t>Lbs</a:t>
                      </a:r>
                      <a:r>
                        <a:rPr lang="en-US" sz="2800" dirty="0">
                          <a:latin typeface="+mj-lt"/>
                        </a:rPr>
                        <a:t>/gpm</a:t>
                      </a:r>
                    </a:p>
                  </a:txBody>
                  <a:tcPr/>
                </a:tc>
                <a:extLst>
                  <a:ext uri="{0D108BD9-81ED-4DB2-BD59-A6C34878D82A}">
                    <a16:rowId xmlns:a16="http://schemas.microsoft.com/office/drawing/2014/main" val="1150045450"/>
                  </a:ext>
                </a:extLst>
              </a:tr>
              <a:tr h="827638">
                <a:tc>
                  <a:txBody>
                    <a:bodyPr/>
                    <a:lstStyle/>
                    <a:p>
                      <a:r>
                        <a:rPr lang="en-US" sz="2800" b="1" dirty="0">
                          <a:latin typeface="+mj-lt"/>
                        </a:rPr>
                        <a:t>StS WA</a:t>
                      </a:r>
                    </a:p>
                  </a:txBody>
                  <a:tcPr/>
                </a:tc>
                <a:tc>
                  <a:txBody>
                    <a:bodyPr/>
                    <a:lstStyle/>
                    <a:p>
                      <a:r>
                        <a:rPr lang="en-US" sz="2800" b="1" dirty="0">
                          <a:latin typeface="+mj-lt"/>
                        </a:rPr>
                        <a:t>40,000</a:t>
                      </a:r>
                    </a:p>
                  </a:txBody>
                  <a:tcPr/>
                </a:tc>
                <a:tc>
                  <a:txBody>
                    <a:bodyPr/>
                    <a:lstStyle/>
                    <a:p>
                      <a:r>
                        <a:rPr lang="en-US" sz="2800" b="1" dirty="0">
                          <a:latin typeface="+mj-lt"/>
                        </a:rPr>
                        <a:t>5.5</a:t>
                      </a:r>
                    </a:p>
                  </a:txBody>
                  <a:tcPr/>
                </a:tc>
                <a:tc>
                  <a:txBody>
                    <a:bodyPr/>
                    <a:lstStyle/>
                    <a:p>
                      <a:r>
                        <a:rPr lang="en-US" sz="2800" b="1" dirty="0">
                          <a:latin typeface="+mj-lt"/>
                        </a:rPr>
                        <a:t>7,273</a:t>
                      </a:r>
                    </a:p>
                  </a:txBody>
                  <a:tcPr/>
                </a:tc>
                <a:tc>
                  <a:txBody>
                    <a:bodyPr/>
                    <a:lstStyle/>
                    <a:p>
                      <a:pPr algn="ctr"/>
                      <a:r>
                        <a:rPr lang="en-US" sz="2800" b="1" dirty="0">
                          <a:latin typeface="+mj-lt"/>
                        </a:rPr>
                        <a:t>0.12</a:t>
                      </a:r>
                    </a:p>
                  </a:txBody>
                  <a:tcPr/>
                </a:tc>
                <a:tc>
                  <a:txBody>
                    <a:bodyPr/>
                    <a:lstStyle/>
                    <a:p>
                      <a:pPr algn="ctr"/>
                      <a:r>
                        <a:rPr lang="en-US" sz="2800" b="1" dirty="0">
                          <a:latin typeface="+mj-lt"/>
                        </a:rPr>
                        <a:t>0.75</a:t>
                      </a:r>
                    </a:p>
                  </a:txBody>
                  <a:tcPr/>
                </a:tc>
                <a:tc>
                  <a:txBody>
                    <a:bodyPr/>
                    <a:lstStyle/>
                    <a:p>
                      <a:pPr algn="ctr"/>
                      <a:r>
                        <a:rPr lang="en-US" sz="2800" b="1" dirty="0">
                          <a:latin typeface="+mj-lt"/>
                        </a:rPr>
                        <a:t>6.06</a:t>
                      </a:r>
                    </a:p>
                  </a:txBody>
                  <a:tcPr/>
                </a:tc>
                <a:extLst>
                  <a:ext uri="{0D108BD9-81ED-4DB2-BD59-A6C34878D82A}">
                    <a16:rowId xmlns:a16="http://schemas.microsoft.com/office/drawing/2014/main" val="1224647302"/>
                  </a:ext>
                </a:extLst>
              </a:tr>
              <a:tr h="827638">
                <a:tc>
                  <a:txBody>
                    <a:bodyPr/>
                    <a:lstStyle/>
                    <a:p>
                      <a:r>
                        <a:rPr lang="en-US" sz="2800" b="1" dirty="0">
                          <a:latin typeface="+mj-lt"/>
                        </a:rPr>
                        <a:t>StS IM</a:t>
                      </a:r>
                    </a:p>
                  </a:txBody>
                  <a:tcPr/>
                </a:tc>
                <a:tc>
                  <a:txBody>
                    <a:bodyPr/>
                    <a:lstStyle/>
                    <a:p>
                      <a:r>
                        <a:rPr lang="en-US" sz="2800" b="1" dirty="0">
                          <a:latin typeface="+mj-lt"/>
                        </a:rPr>
                        <a:t>35,883</a:t>
                      </a:r>
                    </a:p>
                  </a:txBody>
                  <a:tcPr/>
                </a:tc>
                <a:tc>
                  <a:txBody>
                    <a:bodyPr/>
                    <a:lstStyle/>
                    <a:p>
                      <a:r>
                        <a:rPr lang="en-US" sz="2800" b="1" dirty="0">
                          <a:latin typeface="+mj-lt"/>
                        </a:rPr>
                        <a:t>5.0</a:t>
                      </a:r>
                    </a:p>
                  </a:txBody>
                  <a:tcPr/>
                </a:tc>
                <a:tc>
                  <a:txBody>
                    <a:bodyPr/>
                    <a:lstStyle/>
                    <a:p>
                      <a:r>
                        <a:rPr lang="en-US" sz="2800" b="1" dirty="0">
                          <a:latin typeface="+mj-lt"/>
                        </a:rPr>
                        <a:t>7,167</a:t>
                      </a:r>
                    </a:p>
                  </a:txBody>
                  <a:tcPr/>
                </a:tc>
                <a:tc>
                  <a:txBody>
                    <a:bodyPr/>
                    <a:lstStyle/>
                    <a:p>
                      <a:pPr algn="ctr"/>
                      <a:r>
                        <a:rPr lang="en-US" sz="2800" b="1" dirty="0">
                          <a:latin typeface="+mj-lt"/>
                        </a:rPr>
                        <a:t>0.12</a:t>
                      </a:r>
                    </a:p>
                  </a:txBody>
                  <a:tcPr/>
                </a:tc>
                <a:tc>
                  <a:txBody>
                    <a:bodyPr/>
                    <a:lstStyle/>
                    <a:p>
                      <a:pPr algn="ctr"/>
                      <a:r>
                        <a:rPr lang="en-US" sz="2800" b="1" dirty="0">
                          <a:latin typeface="+mj-lt"/>
                        </a:rPr>
                        <a:t>0.72</a:t>
                      </a:r>
                    </a:p>
                  </a:txBody>
                  <a:tcPr/>
                </a:tc>
                <a:tc>
                  <a:txBody>
                    <a:bodyPr/>
                    <a:lstStyle/>
                    <a:p>
                      <a:pPr algn="ctr"/>
                      <a:r>
                        <a:rPr lang="en-US" sz="2800" b="1" dirty="0">
                          <a:latin typeface="+mj-lt"/>
                        </a:rPr>
                        <a:t>5.97</a:t>
                      </a:r>
                    </a:p>
                  </a:txBody>
                  <a:tcPr/>
                </a:tc>
                <a:extLst>
                  <a:ext uri="{0D108BD9-81ED-4DB2-BD59-A6C34878D82A}">
                    <a16:rowId xmlns:a16="http://schemas.microsoft.com/office/drawing/2014/main" val="2791798892"/>
                  </a:ext>
                </a:extLst>
              </a:tr>
              <a:tr h="827638">
                <a:tc>
                  <a:txBody>
                    <a:bodyPr/>
                    <a:lstStyle/>
                    <a:p>
                      <a:r>
                        <a:rPr lang="en-US" sz="2800" b="1" dirty="0">
                          <a:latin typeface="+mj-lt"/>
                        </a:rPr>
                        <a:t>ChF</a:t>
                      </a:r>
                    </a:p>
                  </a:txBody>
                  <a:tcPr/>
                </a:tc>
                <a:tc>
                  <a:txBody>
                    <a:bodyPr/>
                    <a:lstStyle/>
                    <a:p>
                      <a:r>
                        <a:rPr lang="en-US" sz="2800" b="1" dirty="0">
                          <a:latin typeface="+mj-lt"/>
                        </a:rPr>
                        <a:t>200,000</a:t>
                      </a:r>
                    </a:p>
                  </a:txBody>
                  <a:tcPr/>
                </a:tc>
                <a:tc>
                  <a:txBody>
                    <a:bodyPr/>
                    <a:lstStyle/>
                    <a:p>
                      <a:r>
                        <a:rPr lang="en-US" sz="2800" b="1" dirty="0">
                          <a:latin typeface="+mj-lt"/>
                        </a:rPr>
                        <a:t>50.0</a:t>
                      </a:r>
                    </a:p>
                  </a:txBody>
                  <a:tcPr/>
                </a:tc>
                <a:tc>
                  <a:txBody>
                    <a:bodyPr/>
                    <a:lstStyle/>
                    <a:p>
                      <a:r>
                        <a:rPr lang="en-US" sz="2800" b="1" dirty="0">
                          <a:latin typeface="+mj-lt"/>
                        </a:rPr>
                        <a:t>4,000</a:t>
                      </a:r>
                    </a:p>
                  </a:txBody>
                  <a:tcPr/>
                </a:tc>
                <a:tc>
                  <a:txBody>
                    <a:bodyPr/>
                    <a:lstStyle/>
                    <a:p>
                      <a:pPr algn="ctr"/>
                      <a:r>
                        <a:rPr lang="en-US" sz="2800" b="1" dirty="0">
                          <a:latin typeface="+mj-lt"/>
                        </a:rPr>
                        <a:t>0.13</a:t>
                      </a:r>
                    </a:p>
                  </a:txBody>
                  <a:tcPr/>
                </a:tc>
                <a:tc>
                  <a:txBody>
                    <a:bodyPr/>
                    <a:lstStyle/>
                    <a:p>
                      <a:pPr algn="ctr"/>
                      <a:r>
                        <a:rPr lang="en-US" sz="2800" b="1" dirty="0">
                          <a:latin typeface="+mj-lt"/>
                        </a:rPr>
                        <a:t>0.82</a:t>
                      </a:r>
                    </a:p>
                  </a:txBody>
                  <a:tcPr/>
                </a:tc>
                <a:tc>
                  <a:txBody>
                    <a:bodyPr/>
                    <a:lstStyle/>
                    <a:p>
                      <a:pPr algn="ctr"/>
                      <a:r>
                        <a:rPr lang="en-US" sz="2800" b="1" dirty="0">
                          <a:latin typeface="+mj-lt"/>
                        </a:rPr>
                        <a:t>3.33</a:t>
                      </a:r>
                    </a:p>
                  </a:txBody>
                  <a:tcPr/>
                </a:tc>
                <a:extLst>
                  <a:ext uri="{0D108BD9-81ED-4DB2-BD59-A6C34878D82A}">
                    <a16:rowId xmlns:a16="http://schemas.microsoft.com/office/drawing/2014/main" val="3203554323"/>
                  </a:ext>
                </a:extLst>
              </a:tr>
              <a:tr h="827638">
                <a:tc>
                  <a:txBody>
                    <a:bodyPr/>
                    <a:lstStyle/>
                    <a:p>
                      <a:r>
                        <a:rPr lang="en-US" sz="2800" b="1" dirty="0">
                          <a:latin typeface="+mj-lt"/>
                        </a:rPr>
                        <a:t>Rb</a:t>
                      </a:r>
                    </a:p>
                    <a:p>
                      <a:r>
                        <a:rPr lang="en-US" sz="2800" b="1" dirty="0">
                          <a:latin typeface="+mj-lt"/>
                        </a:rPr>
                        <a:t>Legal</a:t>
                      </a:r>
                    </a:p>
                  </a:txBody>
                  <a:tcPr/>
                </a:tc>
                <a:tc>
                  <a:txBody>
                    <a:bodyPr/>
                    <a:lstStyle/>
                    <a:p>
                      <a:r>
                        <a:rPr lang="en-US" sz="2800" b="1" dirty="0">
                          <a:latin typeface="+mj-lt"/>
                        </a:rPr>
                        <a:t>24,320</a:t>
                      </a:r>
                    </a:p>
                  </a:txBody>
                  <a:tcPr/>
                </a:tc>
                <a:tc>
                  <a:txBody>
                    <a:bodyPr/>
                    <a:lstStyle/>
                    <a:p>
                      <a:r>
                        <a:rPr lang="en-US" sz="2800" b="1" dirty="0">
                          <a:latin typeface="+mj-lt"/>
                        </a:rPr>
                        <a:t>2.7</a:t>
                      </a:r>
                    </a:p>
                  </a:txBody>
                  <a:tcPr/>
                </a:tc>
                <a:tc>
                  <a:txBody>
                    <a:bodyPr/>
                    <a:lstStyle/>
                    <a:p>
                      <a:r>
                        <a:rPr lang="en-US" sz="2800" b="1" dirty="0">
                          <a:latin typeface="+mj-lt"/>
                        </a:rPr>
                        <a:t>9,007</a:t>
                      </a:r>
                    </a:p>
                  </a:txBody>
                  <a:tcPr/>
                </a:tc>
                <a:tc>
                  <a:txBody>
                    <a:bodyPr/>
                    <a:lstStyle/>
                    <a:p>
                      <a:pPr algn="ctr"/>
                      <a:r>
                        <a:rPr lang="en-US" sz="2800" b="1" dirty="0">
                          <a:latin typeface="+mj-lt"/>
                        </a:rPr>
                        <a:t>0.12</a:t>
                      </a:r>
                    </a:p>
                  </a:txBody>
                  <a:tcPr/>
                </a:tc>
                <a:tc>
                  <a:txBody>
                    <a:bodyPr/>
                    <a:lstStyle/>
                    <a:p>
                      <a:pPr algn="ctr"/>
                      <a:r>
                        <a:rPr lang="en-US" sz="2800" b="1" dirty="0">
                          <a:latin typeface="+mj-lt"/>
                        </a:rPr>
                        <a:t>0.77</a:t>
                      </a:r>
                    </a:p>
                  </a:txBody>
                  <a:tcPr/>
                </a:tc>
                <a:tc>
                  <a:txBody>
                    <a:bodyPr/>
                    <a:lstStyle/>
                    <a:p>
                      <a:pPr algn="ctr"/>
                      <a:r>
                        <a:rPr lang="en-US" sz="2800" b="1" dirty="0">
                          <a:latin typeface="+mj-lt"/>
                        </a:rPr>
                        <a:t>7.51</a:t>
                      </a:r>
                    </a:p>
                  </a:txBody>
                  <a:tcPr/>
                </a:tc>
                <a:extLst>
                  <a:ext uri="{0D108BD9-81ED-4DB2-BD59-A6C34878D82A}">
                    <a16:rowId xmlns:a16="http://schemas.microsoft.com/office/drawing/2014/main" val="348930050"/>
                  </a:ext>
                </a:extLst>
              </a:tr>
              <a:tr h="827638">
                <a:tc>
                  <a:txBody>
                    <a:bodyPr/>
                    <a:lstStyle/>
                    <a:p>
                      <a:r>
                        <a:rPr lang="en-US" sz="2800" b="1" dirty="0">
                          <a:latin typeface="+mj-lt"/>
                        </a:rPr>
                        <a:t>Rb</a:t>
                      </a:r>
                    </a:p>
                    <a:p>
                      <a:r>
                        <a:rPr lang="en-US" sz="2800" b="1" dirty="0">
                          <a:latin typeface="+mj-lt"/>
                        </a:rPr>
                        <a:t>Trophy</a:t>
                      </a:r>
                    </a:p>
                  </a:txBody>
                  <a:tcPr/>
                </a:tc>
                <a:tc>
                  <a:txBody>
                    <a:bodyPr/>
                    <a:lstStyle/>
                    <a:p>
                      <a:r>
                        <a:rPr lang="en-US" sz="2800" b="1" dirty="0">
                          <a:latin typeface="+mj-lt"/>
                        </a:rPr>
                        <a:t>5,300</a:t>
                      </a:r>
                    </a:p>
                  </a:txBody>
                  <a:tcPr/>
                </a:tc>
                <a:tc>
                  <a:txBody>
                    <a:bodyPr/>
                    <a:lstStyle/>
                    <a:p>
                      <a:r>
                        <a:rPr lang="en-US" sz="2800" b="1" dirty="0">
                          <a:latin typeface="+mj-lt"/>
                        </a:rPr>
                        <a:t>0.66</a:t>
                      </a:r>
                    </a:p>
                  </a:txBody>
                  <a:tcPr/>
                </a:tc>
                <a:tc>
                  <a:txBody>
                    <a:bodyPr/>
                    <a:lstStyle/>
                    <a:p>
                      <a:r>
                        <a:rPr lang="en-US" sz="2800" b="1" dirty="0">
                          <a:latin typeface="+mj-lt"/>
                        </a:rPr>
                        <a:t>8,030</a:t>
                      </a:r>
                    </a:p>
                  </a:txBody>
                  <a:tcPr/>
                </a:tc>
                <a:tc>
                  <a:txBody>
                    <a:bodyPr/>
                    <a:lstStyle/>
                    <a:p>
                      <a:pPr algn="ctr"/>
                      <a:r>
                        <a:rPr lang="en-US" sz="2800" b="1" dirty="0">
                          <a:latin typeface="+mj-lt"/>
                        </a:rPr>
                        <a:t>0.08</a:t>
                      </a:r>
                    </a:p>
                  </a:txBody>
                  <a:tcPr/>
                </a:tc>
                <a:tc>
                  <a:txBody>
                    <a:bodyPr/>
                    <a:lstStyle/>
                    <a:p>
                      <a:pPr algn="ctr"/>
                      <a:r>
                        <a:rPr lang="en-US" sz="2800" b="1" dirty="0">
                          <a:latin typeface="+mj-lt"/>
                        </a:rPr>
                        <a:t>0.48</a:t>
                      </a:r>
                    </a:p>
                  </a:txBody>
                  <a:tcPr/>
                </a:tc>
                <a:tc>
                  <a:txBody>
                    <a:bodyPr/>
                    <a:lstStyle/>
                    <a:p>
                      <a:pPr algn="ctr"/>
                      <a:r>
                        <a:rPr lang="en-US" sz="2800" b="1" dirty="0">
                          <a:latin typeface="+mj-lt"/>
                        </a:rPr>
                        <a:t>6.69</a:t>
                      </a:r>
                    </a:p>
                  </a:txBody>
                  <a:tcPr/>
                </a:tc>
                <a:extLst>
                  <a:ext uri="{0D108BD9-81ED-4DB2-BD59-A6C34878D82A}">
                    <a16:rowId xmlns:a16="http://schemas.microsoft.com/office/drawing/2014/main" val="1638613364"/>
                  </a:ext>
                </a:extLst>
              </a:tr>
            </a:tbl>
          </a:graphicData>
        </a:graphic>
      </p:graphicFrame>
      <p:sp>
        <p:nvSpPr>
          <p:cNvPr id="4" name="TextBox 3">
            <a:extLst>
              <a:ext uri="{FF2B5EF4-FFF2-40B4-BE49-F238E27FC236}">
                <a16:creationId xmlns:a16="http://schemas.microsoft.com/office/drawing/2014/main" id="{0BF1D858-EFE0-A55C-C40F-E5FD375609DB}"/>
              </a:ext>
            </a:extLst>
          </p:cNvPr>
          <p:cNvSpPr txBox="1"/>
          <p:nvPr/>
        </p:nvSpPr>
        <p:spPr>
          <a:xfrm>
            <a:off x="381000" y="6406190"/>
            <a:ext cx="8458200" cy="461665"/>
          </a:xfrm>
          <a:prstGeom prst="rect">
            <a:avLst/>
          </a:prstGeom>
          <a:noFill/>
        </p:spPr>
        <p:txBody>
          <a:bodyPr wrap="square" rtlCol="0">
            <a:spAutoFit/>
          </a:bodyPr>
          <a:lstStyle/>
          <a:p>
            <a:pPr algn="ctr"/>
            <a:r>
              <a:rPr lang="en-US" sz="2400" b="1" dirty="0">
                <a:solidFill>
                  <a:schemeClr val="bg1"/>
                </a:solidFill>
                <a:latin typeface="+mj-lt"/>
              </a:rPr>
              <a:t>Final Flows Range 1,000 – 1,300 gpm.  Turnover 60 – 40 Min.</a:t>
            </a:r>
          </a:p>
        </p:txBody>
      </p:sp>
    </p:spTree>
    <p:extLst>
      <p:ext uri="{BB962C8B-B14F-4D97-AF65-F5344CB8AC3E}">
        <p14:creationId xmlns:p14="http://schemas.microsoft.com/office/powerpoint/2010/main" val="1640427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snow, outdoor, nature, mountain&#10;&#10;Description automatically generated">
            <a:extLst>
              <a:ext uri="{FF2B5EF4-FFF2-40B4-BE49-F238E27FC236}">
                <a16:creationId xmlns:a16="http://schemas.microsoft.com/office/drawing/2014/main" id="{DC452735-F5C0-A71A-4569-09C36D6D8D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a:extLst>
              <a:ext uri="{FF2B5EF4-FFF2-40B4-BE49-F238E27FC236}">
                <a16:creationId xmlns:a16="http://schemas.microsoft.com/office/drawing/2014/main" id="{D81BC532-6496-94E5-66C6-AF965C956BA7}"/>
              </a:ext>
            </a:extLst>
          </p:cNvPr>
          <p:cNvSpPr>
            <a:spLocks noGrp="1"/>
          </p:cNvSpPr>
          <p:nvPr>
            <p:ph type="ctrTitle"/>
          </p:nvPr>
        </p:nvSpPr>
        <p:spPr>
          <a:xfrm>
            <a:off x="646176" y="450761"/>
            <a:ext cx="7851648" cy="997039"/>
          </a:xfrm>
        </p:spPr>
        <p:txBody>
          <a:bodyPr>
            <a:noAutofit/>
          </a:bodyPr>
          <a:lstStyle/>
          <a:p>
            <a:pPr algn="ctr"/>
            <a:r>
              <a:rPr lang="en-US" sz="7200" b="1" dirty="0">
                <a:solidFill>
                  <a:schemeClr val="bg1"/>
                </a:solidFill>
                <a:effectLst>
                  <a:outerShdw blurRad="50800" dist="50800" dir="5400000" algn="ctr" rotWithShape="0">
                    <a:schemeClr val="tx1"/>
                  </a:outerShdw>
                </a:effectLst>
              </a:rPr>
              <a:t>Overview</a:t>
            </a:r>
            <a:endParaRPr lang="en-US" sz="7200" dirty="0">
              <a:ln>
                <a:solidFill>
                  <a:schemeClr val="bg1"/>
                </a:solidFill>
              </a:ln>
              <a:solidFill>
                <a:schemeClr val="tx1"/>
              </a:solidFill>
            </a:endParaRPr>
          </a:p>
        </p:txBody>
      </p:sp>
      <p:sp>
        <p:nvSpPr>
          <p:cNvPr id="4" name="TextBox 3">
            <a:extLst>
              <a:ext uri="{FF2B5EF4-FFF2-40B4-BE49-F238E27FC236}">
                <a16:creationId xmlns:a16="http://schemas.microsoft.com/office/drawing/2014/main" id="{4EE97CAF-3637-7954-72FA-BC54D5D31466}"/>
              </a:ext>
            </a:extLst>
          </p:cNvPr>
          <p:cNvSpPr txBox="1"/>
          <p:nvPr/>
        </p:nvSpPr>
        <p:spPr>
          <a:xfrm>
            <a:off x="95250" y="2752380"/>
            <a:ext cx="8953500" cy="3970318"/>
          </a:xfrm>
          <a:prstGeom prst="rect">
            <a:avLst/>
          </a:prstGeom>
          <a:solidFill>
            <a:schemeClr val="accent1"/>
          </a:solidFill>
        </p:spPr>
        <p:txBody>
          <a:bodyPr wrap="square" rtlCol="0">
            <a:spAutoFit/>
          </a:bodyPr>
          <a:lstStyle/>
          <a:p>
            <a:pPr marL="571500" indent="-571500">
              <a:buFont typeface="Arial" panose="020B0604020202020204" pitchFamily="34" charset="0"/>
              <a:buChar char="•"/>
            </a:pPr>
            <a:r>
              <a:rPr lang="en-US" sz="3600" b="1" dirty="0">
                <a:latin typeface="+mj-lt"/>
              </a:rPr>
              <a:t>Began Operation in 1984</a:t>
            </a:r>
          </a:p>
          <a:p>
            <a:pPr marL="571500" indent="-571500">
              <a:buFont typeface="Arial" panose="020B0604020202020204" pitchFamily="34" charset="0"/>
              <a:buChar char="•"/>
            </a:pPr>
            <a:r>
              <a:rPr lang="en-US" sz="3600" b="1" dirty="0">
                <a:latin typeface="+mj-lt"/>
              </a:rPr>
              <a:t>Wallowa River Steelhead Program - Harvest Mitigation.  9,184 Adults to Ice Harbor Dam</a:t>
            </a:r>
          </a:p>
          <a:p>
            <a:pPr marL="571500" indent="-571500">
              <a:buFont typeface="Arial" panose="020B0604020202020204" pitchFamily="34" charset="0"/>
              <a:buChar char="•"/>
            </a:pPr>
            <a:r>
              <a:rPr lang="en-US" sz="3600" b="1" dirty="0">
                <a:latin typeface="+mj-lt"/>
              </a:rPr>
              <a:t>Little Sheep Creek Program - Integrated Harvest/Supplementation.  2,000 adults to Ice Harbor Dam.</a:t>
            </a:r>
          </a:p>
        </p:txBody>
      </p:sp>
    </p:spTree>
    <p:extLst>
      <p:ext uri="{BB962C8B-B14F-4D97-AF65-F5344CB8AC3E}">
        <p14:creationId xmlns:p14="http://schemas.microsoft.com/office/powerpoint/2010/main" val="2958854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A1444-F74B-A89A-CE4F-246E058CEFE9}"/>
              </a:ext>
            </a:extLst>
          </p:cNvPr>
          <p:cNvSpPr>
            <a:spLocks noGrp="1"/>
          </p:cNvSpPr>
          <p:nvPr>
            <p:ph type="title"/>
          </p:nvPr>
        </p:nvSpPr>
        <p:spPr/>
        <p:txBody>
          <a:bodyPr/>
          <a:lstStyle/>
          <a:p>
            <a:endParaRPr lang="en-US"/>
          </a:p>
        </p:txBody>
      </p:sp>
      <p:pic>
        <p:nvPicPr>
          <p:cNvPr id="4" name="Picture 3" descr="A school of fish swimming&#10;&#10;Description automatically generated with medium confidence">
            <a:extLst>
              <a:ext uri="{FF2B5EF4-FFF2-40B4-BE49-F238E27FC236}">
                <a16:creationId xmlns:a16="http://schemas.microsoft.com/office/drawing/2014/main" id="{A5F36680-16F9-C9A3-9DE6-217F83A4C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descr="A picture containing outdoor, building&#10;&#10;Description automatically generated">
            <a:extLst>
              <a:ext uri="{FF2B5EF4-FFF2-40B4-BE49-F238E27FC236}">
                <a16:creationId xmlns:a16="http://schemas.microsoft.com/office/drawing/2014/main" id="{96E5573A-D36D-3C63-B68C-BA40700333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3067651"/>
            <a:ext cx="4800600" cy="3600450"/>
          </a:xfrm>
          <a:prstGeom prst="rect">
            <a:avLst/>
          </a:prstGeom>
        </p:spPr>
      </p:pic>
      <p:pic>
        <p:nvPicPr>
          <p:cNvPr id="6" name="Picture 5">
            <a:extLst>
              <a:ext uri="{FF2B5EF4-FFF2-40B4-BE49-F238E27FC236}">
                <a16:creationId xmlns:a16="http://schemas.microsoft.com/office/drawing/2014/main" id="{9E3A2506-CFC3-BD6A-F5A2-C9C227E7D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5725" y="713774"/>
            <a:ext cx="4191000" cy="3143250"/>
          </a:xfrm>
          <a:prstGeom prst="rect">
            <a:avLst/>
          </a:prstGeom>
        </p:spPr>
      </p:pic>
      <p:pic>
        <p:nvPicPr>
          <p:cNvPr id="8" name="Picture 7" descr="A picture containing person, handcart&#10;&#10;Description automatically generated">
            <a:extLst>
              <a:ext uri="{FF2B5EF4-FFF2-40B4-BE49-F238E27FC236}">
                <a16:creationId xmlns:a16="http://schemas.microsoft.com/office/drawing/2014/main" id="{B4BB1C08-10C7-4AA7-0954-13DC78944B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762500" y="646058"/>
            <a:ext cx="4572000" cy="3429000"/>
          </a:xfrm>
          <a:prstGeom prst="rect">
            <a:avLst/>
          </a:prstGeom>
        </p:spPr>
      </p:pic>
    </p:spTree>
    <p:extLst>
      <p:ext uri="{BB962C8B-B14F-4D97-AF65-F5344CB8AC3E}">
        <p14:creationId xmlns:p14="http://schemas.microsoft.com/office/powerpoint/2010/main" val="308358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659E6-56A2-2638-B4C9-753EABCE64C3}"/>
              </a:ext>
            </a:extLst>
          </p:cNvPr>
          <p:cNvSpPr>
            <a:spLocks noGrp="1"/>
          </p:cNvSpPr>
          <p:nvPr>
            <p:ph type="title"/>
          </p:nvPr>
        </p:nvSpPr>
        <p:spPr/>
        <p:txBody>
          <a:bodyPr/>
          <a:lstStyle/>
          <a:p>
            <a:endParaRPr lang="en-US"/>
          </a:p>
        </p:txBody>
      </p:sp>
      <p:pic>
        <p:nvPicPr>
          <p:cNvPr id="4" name="Picture 3" descr="A picture containing outdoor, farm machine, outdoor object&#10;&#10;Description automatically generated">
            <a:extLst>
              <a:ext uri="{FF2B5EF4-FFF2-40B4-BE49-F238E27FC236}">
                <a16:creationId xmlns:a16="http://schemas.microsoft.com/office/drawing/2014/main" id="{3252227A-6A9F-07DA-627B-D67D83C05E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30527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E9A38-9BBD-0222-B67F-C059F30C7870}"/>
              </a:ext>
            </a:extLst>
          </p:cNvPr>
          <p:cNvSpPr>
            <a:spLocks noGrp="1"/>
          </p:cNvSpPr>
          <p:nvPr>
            <p:ph type="title"/>
          </p:nvPr>
        </p:nvSpPr>
        <p:spPr/>
        <p:txBody>
          <a:bodyPr/>
          <a:lstStyle/>
          <a:p>
            <a:endParaRPr lang="en-US"/>
          </a:p>
        </p:txBody>
      </p:sp>
      <p:pic>
        <p:nvPicPr>
          <p:cNvPr id="10" name="Picture 9" descr="A picture containing sky, outdoor, building&#10;&#10;Description automatically generated">
            <a:extLst>
              <a:ext uri="{FF2B5EF4-FFF2-40B4-BE49-F238E27FC236}">
                <a16:creationId xmlns:a16="http://schemas.microsoft.com/office/drawing/2014/main" id="{92014C2A-B520-489F-49DF-32E53CEAF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72" y="0"/>
            <a:ext cx="9711367" cy="6858000"/>
          </a:xfrm>
          <a:prstGeom prst="rect">
            <a:avLst/>
          </a:prstGeom>
        </p:spPr>
      </p:pic>
    </p:spTree>
    <p:extLst>
      <p:ext uri="{BB962C8B-B14F-4D97-AF65-F5344CB8AC3E}">
        <p14:creationId xmlns:p14="http://schemas.microsoft.com/office/powerpoint/2010/main" val="3480423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685800" y="-152400"/>
            <a:ext cx="8305800" cy="1143000"/>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r>
              <a:rPr lang="en-US" sz="6000" b="1" dirty="0">
                <a:ln>
                  <a:solidFill>
                    <a:schemeClr val="tx1"/>
                  </a:solidFill>
                </a:ln>
                <a:solidFill>
                  <a:schemeClr val="bg1"/>
                </a:solidFill>
                <a:effectLst>
                  <a:outerShdw blurRad="50800" dist="50800" dir="5400000" algn="ctr" rotWithShape="0">
                    <a:schemeClr val="tx1"/>
                  </a:outerShdw>
                </a:effectLst>
              </a:rPr>
              <a:t>Efficiency</a:t>
            </a:r>
          </a:p>
        </p:txBody>
      </p:sp>
      <p:sp>
        <p:nvSpPr>
          <p:cNvPr id="6" name="TextBox 5">
            <a:extLst>
              <a:ext uri="{FF2B5EF4-FFF2-40B4-BE49-F238E27FC236}">
                <a16:creationId xmlns:a16="http://schemas.microsoft.com/office/drawing/2014/main" id="{7CC86FE5-8285-3A62-E716-C452714BDA0D}"/>
              </a:ext>
            </a:extLst>
          </p:cNvPr>
          <p:cNvSpPr txBox="1"/>
          <p:nvPr/>
        </p:nvSpPr>
        <p:spPr>
          <a:xfrm>
            <a:off x="95250" y="2752380"/>
            <a:ext cx="8953500" cy="4093428"/>
          </a:xfrm>
          <a:prstGeom prst="rect">
            <a:avLst/>
          </a:prstGeom>
          <a:solidFill>
            <a:schemeClr val="accent1"/>
          </a:solidFill>
        </p:spPr>
        <p:txBody>
          <a:bodyPr wrap="square" rtlCol="0">
            <a:spAutoFit/>
          </a:bodyPr>
          <a:lstStyle/>
          <a:p>
            <a:r>
              <a:rPr lang="en-US" sz="4000" b="1" dirty="0">
                <a:solidFill>
                  <a:schemeClr val="bg1"/>
                </a:solidFill>
                <a:latin typeface="+mj-lt"/>
              </a:rPr>
              <a:t>Low Head Oxygen Supplementation (LHOS)</a:t>
            </a:r>
          </a:p>
          <a:p>
            <a:endParaRPr lang="en-US" sz="3600" b="1" dirty="0">
              <a:solidFill>
                <a:schemeClr val="bg1"/>
              </a:solidFill>
              <a:latin typeface="+mj-lt"/>
            </a:endParaRPr>
          </a:p>
          <a:p>
            <a:r>
              <a:rPr lang="en-US" sz="3600" b="1" dirty="0">
                <a:solidFill>
                  <a:schemeClr val="bg1"/>
                </a:solidFill>
                <a:latin typeface="+mj-lt"/>
              </a:rPr>
              <a:t>Cost estimate for this project is $10,000 per LHO or $320,000 and, $200,000 for an additional oxygen tank purchase or piping from existing tank, and $50,000 annually.</a:t>
            </a:r>
          </a:p>
        </p:txBody>
      </p:sp>
    </p:spTree>
    <p:extLst>
      <p:ext uri="{BB962C8B-B14F-4D97-AF65-F5344CB8AC3E}">
        <p14:creationId xmlns:p14="http://schemas.microsoft.com/office/powerpoint/2010/main" val="2240681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685800" y="-152400"/>
            <a:ext cx="8305800" cy="1143000"/>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r>
              <a:rPr lang="en-US" sz="6000" b="1" dirty="0">
                <a:ln>
                  <a:solidFill>
                    <a:schemeClr val="tx1"/>
                  </a:solidFill>
                </a:ln>
                <a:solidFill>
                  <a:schemeClr val="bg1"/>
                </a:solidFill>
                <a:effectLst>
                  <a:outerShdw blurRad="50800" dist="50800" dir="5400000" algn="ctr" rotWithShape="0">
                    <a:schemeClr val="tx1"/>
                  </a:outerShdw>
                </a:effectLst>
              </a:rPr>
              <a:t>Efficiency</a:t>
            </a:r>
          </a:p>
        </p:txBody>
      </p:sp>
      <p:sp>
        <p:nvSpPr>
          <p:cNvPr id="6" name="TextBox 5">
            <a:extLst>
              <a:ext uri="{FF2B5EF4-FFF2-40B4-BE49-F238E27FC236}">
                <a16:creationId xmlns:a16="http://schemas.microsoft.com/office/drawing/2014/main" id="{7CC86FE5-8285-3A62-E716-C452714BDA0D}"/>
              </a:ext>
            </a:extLst>
          </p:cNvPr>
          <p:cNvSpPr txBox="1"/>
          <p:nvPr/>
        </p:nvSpPr>
        <p:spPr>
          <a:xfrm>
            <a:off x="419100" y="2210574"/>
            <a:ext cx="8305800" cy="4647426"/>
          </a:xfrm>
          <a:prstGeom prst="rect">
            <a:avLst/>
          </a:prstGeom>
          <a:solidFill>
            <a:schemeClr val="accent1"/>
          </a:solidFill>
        </p:spPr>
        <p:txBody>
          <a:bodyPr wrap="square" rtlCol="0">
            <a:spAutoFit/>
          </a:bodyPr>
          <a:lstStyle/>
          <a:p>
            <a:r>
              <a:rPr lang="en-US" sz="4000" b="1" dirty="0">
                <a:solidFill>
                  <a:schemeClr val="bg1"/>
                </a:solidFill>
                <a:latin typeface="+mj-lt"/>
              </a:rPr>
              <a:t>Partial Reuse</a:t>
            </a:r>
          </a:p>
          <a:p>
            <a:endParaRPr lang="en-US" sz="3200" b="1" dirty="0">
              <a:solidFill>
                <a:schemeClr val="bg1"/>
              </a:solidFill>
              <a:latin typeface="+mj-lt"/>
            </a:endParaRPr>
          </a:p>
          <a:p>
            <a:r>
              <a:rPr lang="en-US" sz="3200" b="1" dirty="0">
                <a:solidFill>
                  <a:schemeClr val="bg1"/>
                </a:solidFill>
                <a:latin typeface="+mj-lt"/>
              </a:rPr>
              <a:t>Effluent water from the raceways could be collected by installing a pump in an existing vault prior to being discharged into the Columbia River.  The water could be pumped back to the aeration tower where it would mix with the fresh water coming from the wells before being gravity fed to the facility.</a:t>
            </a:r>
          </a:p>
        </p:txBody>
      </p:sp>
    </p:spTree>
    <p:extLst>
      <p:ext uri="{BB962C8B-B14F-4D97-AF65-F5344CB8AC3E}">
        <p14:creationId xmlns:p14="http://schemas.microsoft.com/office/powerpoint/2010/main" val="2805209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0" y="0"/>
            <a:ext cx="9144000" cy="1219200"/>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Reuse System</a:t>
            </a:r>
          </a:p>
        </p:txBody>
      </p:sp>
      <p:sp>
        <p:nvSpPr>
          <p:cNvPr id="6" name="TextBox 5">
            <a:extLst>
              <a:ext uri="{FF2B5EF4-FFF2-40B4-BE49-F238E27FC236}">
                <a16:creationId xmlns:a16="http://schemas.microsoft.com/office/drawing/2014/main" id="{7CC86FE5-8285-3A62-E716-C452714BDA0D}"/>
              </a:ext>
            </a:extLst>
          </p:cNvPr>
          <p:cNvSpPr txBox="1"/>
          <p:nvPr/>
        </p:nvSpPr>
        <p:spPr>
          <a:xfrm>
            <a:off x="419100" y="2743200"/>
            <a:ext cx="8305800" cy="523220"/>
          </a:xfrm>
          <a:prstGeom prst="rect">
            <a:avLst/>
          </a:prstGeom>
          <a:solidFill>
            <a:schemeClr val="accent1"/>
          </a:solidFill>
        </p:spPr>
        <p:txBody>
          <a:bodyPr wrap="square" rtlCol="0">
            <a:spAutoFit/>
          </a:bodyPr>
          <a:lstStyle/>
          <a:p>
            <a:endParaRPr lang="en-US" sz="2800" dirty="0">
              <a:solidFill>
                <a:schemeClr val="bg1"/>
              </a:solidFill>
              <a:latin typeface="+mj-lt"/>
            </a:endParaRPr>
          </a:p>
        </p:txBody>
      </p:sp>
      <p:pic>
        <p:nvPicPr>
          <p:cNvPr id="5" name="Picture 4">
            <a:extLst>
              <a:ext uri="{FF2B5EF4-FFF2-40B4-BE49-F238E27FC236}">
                <a16:creationId xmlns:a16="http://schemas.microsoft.com/office/drawing/2014/main" id="{7EE83915-BCE7-E844-D43A-7AFE5046BB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4424"/>
            <a:ext cx="9144000" cy="5463576"/>
          </a:xfrm>
          <a:prstGeom prst="rect">
            <a:avLst/>
          </a:prstGeom>
        </p:spPr>
      </p:pic>
    </p:spTree>
    <p:extLst>
      <p:ext uri="{BB962C8B-B14F-4D97-AF65-F5344CB8AC3E}">
        <p14:creationId xmlns:p14="http://schemas.microsoft.com/office/powerpoint/2010/main" val="2762294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685800" y="-152400"/>
            <a:ext cx="8305800" cy="1143000"/>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r>
              <a:rPr lang="en-US" sz="6000" b="1" dirty="0">
                <a:ln>
                  <a:solidFill>
                    <a:schemeClr val="tx1"/>
                  </a:solidFill>
                </a:ln>
                <a:solidFill>
                  <a:schemeClr val="bg1"/>
                </a:solidFill>
                <a:effectLst>
                  <a:outerShdw blurRad="50800" dist="50800" dir="5400000" algn="ctr" rotWithShape="0">
                    <a:schemeClr val="tx1"/>
                  </a:outerShdw>
                </a:effectLst>
              </a:rPr>
              <a:t>Production Modification</a:t>
            </a:r>
          </a:p>
        </p:txBody>
      </p:sp>
      <p:sp>
        <p:nvSpPr>
          <p:cNvPr id="6" name="TextBox 5">
            <a:extLst>
              <a:ext uri="{FF2B5EF4-FFF2-40B4-BE49-F238E27FC236}">
                <a16:creationId xmlns:a16="http://schemas.microsoft.com/office/drawing/2014/main" id="{7CC86FE5-8285-3A62-E716-C452714BDA0D}"/>
              </a:ext>
            </a:extLst>
          </p:cNvPr>
          <p:cNvSpPr txBox="1"/>
          <p:nvPr/>
        </p:nvSpPr>
        <p:spPr>
          <a:xfrm>
            <a:off x="0" y="2858499"/>
            <a:ext cx="9144000" cy="3539430"/>
          </a:xfrm>
          <a:prstGeom prst="rect">
            <a:avLst/>
          </a:prstGeom>
          <a:solidFill>
            <a:schemeClr val="accent1"/>
          </a:solidFill>
        </p:spPr>
        <p:txBody>
          <a:bodyPr wrap="square" rtlCol="0">
            <a:spAutoFit/>
          </a:bodyPr>
          <a:lstStyle/>
          <a:p>
            <a:r>
              <a:rPr lang="en-US" sz="2800" b="1" dirty="0">
                <a:solidFill>
                  <a:schemeClr val="bg1"/>
                </a:solidFill>
                <a:latin typeface="+mj-lt"/>
              </a:rPr>
              <a:t>A production change is in negotiation to convert the remaining yearling Fall Chinook at Lyons Ferry Fish Hatchery to sub-yearlings.  As part of this conversion, Irrigon would  rear an additional 900,000 sub-yearling fall Chinook and has already reduced the rainbow trout program from 121,600 legals (2.7 </a:t>
            </a:r>
            <a:r>
              <a:rPr lang="en-US" sz="2800" b="1" dirty="0" err="1">
                <a:solidFill>
                  <a:schemeClr val="bg1"/>
                </a:solidFill>
                <a:latin typeface="+mj-lt"/>
              </a:rPr>
              <a:t>fpp</a:t>
            </a:r>
            <a:r>
              <a:rPr lang="en-US" sz="2800" b="1" dirty="0">
                <a:solidFill>
                  <a:schemeClr val="bg1"/>
                </a:solidFill>
                <a:latin typeface="+mj-lt"/>
              </a:rPr>
              <a:t>) and 21,200 trophies (0.66 </a:t>
            </a:r>
            <a:r>
              <a:rPr lang="en-US" sz="2800" b="1" dirty="0" err="1">
                <a:solidFill>
                  <a:schemeClr val="bg1"/>
                </a:solidFill>
                <a:latin typeface="+mj-lt"/>
              </a:rPr>
              <a:t>fpp</a:t>
            </a:r>
            <a:r>
              <a:rPr lang="en-US" sz="2800" b="1" dirty="0">
                <a:solidFill>
                  <a:schemeClr val="bg1"/>
                </a:solidFill>
                <a:latin typeface="+mj-lt"/>
              </a:rPr>
              <a:t>) to 96,650 legals and 15,810 trophies to make space.  This change is proposed for Brood Year 2024.</a:t>
            </a:r>
          </a:p>
        </p:txBody>
      </p:sp>
    </p:spTree>
    <p:extLst>
      <p:ext uri="{BB962C8B-B14F-4D97-AF65-F5344CB8AC3E}">
        <p14:creationId xmlns:p14="http://schemas.microsoft.com/office/powerpoint/2010/main" val="27338206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0" y="0"/>
            <a:ext cx="9144000" cy="1828800"/>
          </a:xfrm>
          <a:noFill/>
          <a:ln w="60325">
            <a:noFill/>
          </a:ln>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fontScale="90000"/>
            <a:scene3d>
              <a:camera prst="orthographicFront"/>
              <a:lightRig rig="freezing" dir="t">
                <a:rot lat="0" lon="0" rev="5640000"/>
              </a:lightRig>
            </a:scene3d>
            <a:sp3d prstMaterial="flat">
              <a:contourClr>
                <a:schemeClr val="tx2"/>
              </a:contourClr>
            </a:sp3d>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Chinook Production Gained For Every Rb or StS Pond Removed</a:t>
            </a:r>
          </a:p>
        </p:txBody>
      </p:sp>
      <p:graphicFrame>
        <p:nvGraphicFramePr>
          <p:cNvPr id="4" name="Table 4">
            <a:extLst>
              <a:ext uri="{FF2B5EF4-FFF2-40B4-BE49-F238E27FC236}">
                <a16:creationId xmlns:a16="http://schemas.microsoft.com/office/drawing/2014/main" id="{A5E5BABA-A490-CD49-EE3F-72AA3AE4653A}"/>
              </a:ext>
            </a:extLst>
          </p:cNvPr>
          <p:cNvGraphicFramePr>
            <a:graphicFrameLocks noGrp="1"/>
          </p:cNvGraphicFramePr>
          <p:nvPr>
            <p:extLst>
              <p:ext uri="{D42A27DB-BD31-4B8C-83A1-F6EECF244321}">
                <p14:modId xmlns:p14="http://schemas.microsoft.com/office/powerpoint/2010/main" val="1257013674"/>
              </p:ext>
            </p:extLst>
          </p:nvPr>
        </p:nvGraphicFramePr>
        <p:xfrm>
          <a:off x="0" y="2743200"/>
          <a:ext cx="9144000" cy="3657600"/>
        </p:xfrm>
        <a:graphic>
          <a:graphicData uri="http://schemas.openxmlformats.org/drawingml/2006/table">
            <a:tbl>
              <a:tblPr firstRow="1" bandRow="1">
                <a:tableStyleId>{5C22544A-7EE6-4342-B048-85BDC9FD1C3A}</a:tableStyleId>
              </a:tblPr>
              <a:tblGrid>
                <a:gridCol w="1240499">
                  <a:extLst>
                    <a:ext uri="{9D8B030D-6E8A-4147-A177-3AD203B41FA5}">
                      <a16:colId xmlns:a16="http://schemas.microsoft.com/office/drawing/2014/main" val="2286530741"/>
                    </a:ext>
                  </a:extLst>
                </a:gridCol>
                <a:gridCol w="2115097">
                  <a:extLst>
                    <a:ext uri="{9D8B030D-6E8A-4147-A177-3AD203B41FA5}">
                      <a16:colId xmlns:a16="http://schemas.microsoft.com/office/drawing/2014/main" val="1556276172"/>
                    </a:ext>
                  </a:extLst>
                </a:gridCol>
                <a:gridCol w="1174459">
                  <a:extLst>
                    <a:ext uri="{9D8B030D-6E8A-4147-A177-3AD203B41FA5}">
                      <a16:colId xmlns:a16="http://schemas.microsoft.com/office/drawing/2014/main" val="3975136708"/>
                    </a:ext>
                  </a:extLst>
                </a:gridCol>
                <a:gridCol w="1426129">
                  <a:extLst>
                    <a:ext uri="{9D8B030D-6E8A-4147-A177-3AD203B41FA5}">
                      <a16:colId xmlns:a16="http://schemas.microsoft.com/office/drawing/2014/main" val="3283025339"/>
                    </a:ext>
                  </a:extLst>
                </a:gridCol>
                <a:gridCol w="1342238">
                  <a:extLst>
                    <a:ext uri="{9D8B030D-6E8A-4147-A177-3AD203B41FA5}">
                      <a16:colId xmlns:a16="http://schemas.microsoft.com/office/drawing/2014/main" val="3072935467"/>
                    </a:ext>
                  </a:extLst>
                </a:gridCol>
                <a:gridCol w="1845578">
                  <a:extLst>
                    <a:ext uri="{9D8B030D-6E8A-4147-A177-3AD203B41FA5}">
                      <a16:colId xmlns:a16="http://schemas.microsoft.com/office/drawing/2014/main" val="2882840764"/>
                    </a:ext>
                  </a:extLst>
                </a:gridCol>
              </a:tblGrid>
              <a:tr h="1219200">
                <a:tc>
                  <a:txBody>
                    <a:bodyPr/>
                    <a:lstStyle/>
                    <a:p>
                      <a:pPr algn="ctr"/>
                      <a:r>
                        <a:rPr lang="en-US" sz="3600" b="1" dirty="0">
                          <a:latin typeface="+mj-lt"/>
                        </a:rPr>
                        <a:t>Type</a:t>
                      </a:r>
                    </a:p>
                  </a:txBody>
                  <a:tcPr anchor="ctr"/>
                </a:tc>
                <a:tc>
                  <a:txBody>
                    <a:bodyPr/>
                    <a:lstStyle/>
                    <a:p>
                      <a:pPr algn="ctr"/>
                      <a:r>
                        <a:rPr lang="en-US" sz="3600" b="1" dirty="0">
                          <a:latin typeface="+mj-lt"/>
                        </a:rPr>
                        <a:t># Fish</a:t>
                      </a:r>
                    </a:p>
                  </a:txBody>
                  <a:tcPr anchor="ctr"/>
                </a:tc>
                <a:tc>
                  <a:txBody>
                    <a:bodyPr/>
                    <a:lstStyle/>
                    <a:p>
                      <a:pPr algn="ctr"/>
                      <a:r>
                        <a:rPr lang="en-US" sz="3600" b="1" dirty="0">
                          <a:latin typeface="+mj-lt"/>
                        </a:rPr>
                        <a:t>Size</a:t>
                      </a:r>
                    </a:p>
                  </a:txBody>
                  <a:tcPr anchor="ctr"/>
                </a:tc>
                <a:tc>
                  <a:txBody>
                    <a:bodyPr/>
                    <a:lstStyle/>
                    <a:p>
                      <a:pPr algn="ctr"/>
                      <a:r>
                        <a:rPr lang="en-US" sz="3600" b="1" dirty="0">
                          <a:latin typeface="+mj-lt"/>
                        </a:rPr>
                        <a:t>Lbs.</a:t>
                      </a:r>
                    </a:p>
                  </a:txBody>
                  <a:tcPr anchor="ctr"/>
                </a:tc>
                <a:tc>
                  <a:txBody>
                    <a:bodyPr/>
                    <a:lstStyle/>
                    <a:p>
                      <a:pPr algn="ctr"/>
                      <a:r>
                        <a:rPr lang="en-US" sz="3600" b="1" dirty="0">
                          <a:latin typeface="+mj-lt"/>
                        </a:rPr>
                        <a:t>D.I.</a:t>
                      </a:r>
                    </a:p>
                  </a:txBody>
                  <a:tcPr anchor="ctr"/>
                </a:tc>
                <a:tc>
                  <a:txBody>
                    <a:bodyPr/>
                    <a:lstStyle/>
                    <a:p>
                      <a:pPr algn="ctr"/>
                      <a:r>
                        <a:rPr lang="en-US" sz="3600" b="1" dirty="0">
                          <a:latin typeface="+mj-lt"/>
                        </a:rPr>
                        <a:t>Lbs./ft3</a:t>
                      </a:r>
                    </a:p>
                  </a:txBody>
                  <a:tcPr anchor="ctr"/>
                </a:tc>
                <a:extLst>
                  <a:ext uri="{0D108BD9-81ED-4DB2-BD59-A6C34878D82A}">
                    <a16:rowId xmlns:a16="http://schemas.microsoft.com/office/drawing/2014/main" val="2870391674"/>
                  </a:ext>
                </a:extLst>
              </a:tr>
              <a:tr h="1219200">
                <a:tc>
                  <a:txBody>
                    <a:bodyPr/>
                    <a:lstStyle/>
                    <a:p>
                      <a:pPr algn="ctr"/>
                      <a:r>
                        <a:rPr lang="en-US" sz="3600" b="1" dirty="0">
                          <a:latin typeface="+mj-lt"/>
                        </a:rPr>
                        <a:t>+0</a:t>
                      </a:r>
                    </a:p>
                  </a:txBody>
                  <a:tcPr anchor="ctr"/>
                </a:tc>
                <a:tc>
                  <a:txBody>
                    <a:bodyPr/>
                    <a:lstStyle/>
                    <a:p>
                      <a:pPr algn="ctr"/>
                      <a:r>
                        <a:rPr lang="en-US" sz="3600" b="1" dirty="0">
                          <a:latin typeface="+mj-lt"/>
                        </a:rPr>
                        <a:t>200,000</a:t>
                      </a:r>
                    </a:p>
                  </a:txBody>
                  <a:tcPr anchor="ctr"/>
                </a:tc>
                <a:tc>
                  <a:txBody>
                    <a:bodyPr/>
                    <a:lstStyle/>
                    <a:p>
                      <a:pPr algn="ctr"/>
                      <a:r>
                        <a:rPr lang="en-US" sz="3600" b="1" dirty="0">
                          <a:latin typeface="+mj-lt"/>
                        </a:rPr>
                        <a:t>50</a:t>
                      </a:r>
                    </a:p>
                  </a:txBody>
                  <a:tcPr anchor="ctr"/>
                </a:tc>
                <a:tc>
                  <a:txBody>
                    <a:bodyPr/>
                    <a:lstStyle/>
                    <a:p>
                      <a:pPr algn="ctr"/>
                      <a:r>
                        <a:rPr lang="en-US" sz="3600" b="1" dirty="0">
                          <a:latin typeface="+mj-lt"/>
                        </a:rPr>
                        <a:t>4,000</a:t>
                      </a:r>
                    </a:p>
                  </a:txBody>
                  <a:tcPr anchor="ctr"/>
                </a:tc>
                <a:tc>
                  <a:txBody>
                    <a:bodyPr/>
                    <a:lstStyle/>
                    <a:p>
                      <a:pPr algn="ctr"/>
                      <a:r>
                        <a:rPr lang="en-US" sz="3600" b="1" dirty="0">
                          <a:latin typeface="+mj-lt"/>
                        </a:rPr>
                        <a:t>0.13</a:t>
                      </a:r>
                    </a:p>
                  </a:txBody>
                  <a:tcPr anchor="ctr"/>
                </a:tc>
                <a:tc>
                  <a:txBody>
                    <a:bodyPr/>
                    <a:lstStyle/>
                    <a:p>
                      <a:pPr algn="ctr"/>
                      <a:r>
                        <a:rPr lang="en-US" sz="3600" b="1" dirty="0">
                          <a:latin typeface="+mj-lt"/>
                        </a:rPr>
                        <a:t>0.53</a:t>
                      </a:r>
                    </a:p>
                  </a:txBody>
                  <a:tcPr anchor="ctr"/>
                </a:tc>
                <a:extLst>
                  <a:ext uri="{0D108BD9-81ED-4DB2-BD59-A6C34878D82A}">
                    <a16:rowId xmlns:a16="http://schemas.microsoft.com/office/drawing/2014/main" val="1445742702"/>
                  </a:ext>
                </a:extLst>
              </a:tr>
              <a:tr h="1219200">
                <a:tc>
                  <a:txBody>
                    <a:bodyPr/>
                    <a:lstStyle/>
                    <a:p>
                      <a:pPr algn="ctr"/>
                      <a:r>
                        <a:rPr lang="en-US" sz="3600" b="1" dirty="0">
                          <a:latin typeface="+mj-lt"/>
                        </a:rPr>
                        <a:t>+1</a:t>
                      </a:r>
                    </a:p>
                  </a:txBody>
                  <a:tcPr anchor="ctr"/>
                </a:tc>
                <a:tc>
                  <a:txBody>
                    <a:bodyPr/>
                    <a:lstStyle/>
                    <a:p>
                      <a:pPr algn="ctr"/>
                      <a:r>
                        <a:rPr lang="en-US" sz="3600" b="1" dirty="0">
                          <a:latin typeface="+mj-lt"/>
                        </a:rPr>
                        <a:t>80,000</a:t>
                      </a:r>
                    </a:p>
                  </a:txBody>
                  <a:tcPr anchor="ctr"/>
                </a:tc>
                <a:tc>
                  <a:txBody>
                    <a:bodyPr/>
                    <a:lstStyle/>
                    <a:p>
                      <a:pPr algn="ctr"/>
                      <a:r>
                        <a:rPr lang="en-US" sz="3600" b="1" dirty="0">
                          <a:latin typeface="+mj-lt"/>
                        </a:rPr>
                        <a:t>14</a:t>
                      </a:r>
                    </a:p>
                  </a:txBody>
                  <a:tcPr anchor="ctr"/>
                </a:tc>
                <a:tc>
                  <a:txBody>
                    <a:bodyPr/>
                    <a:lstStyle/>
                    <a:p>
                      <a:pPr algn="ctr"/>
                      <a:r>
                        <a:rPr lang="en-US" sz="3600" b="1" dirty="0">
                          <a:latin typeface="+mj-lt"/>
                        </a:rPr>
                        <a:t>5,714</a:t>
                      </a:r>
                    </a:p>
                  </a:txBody>
                  <a:tcPr anchor="ctr"/>
                </a:tc>
                <a:tc>
                  <a:txBody>
                    <a:bodyPr/>
                    <a:lstStyle/>
                    <a:p>
                      <a:pPr algn="ctr"/>
                      <a:r>
                        <a:rPr lang="en-US" sz="3600" b="1" dirty="0">
                          <a:latin typeface="+mj-lt"/>
                        </a:rPr>
                        <a:t>0.12</a:t>
                      </a:r>
                    </a:p>
                  </a:txBody>
                  <a:tcPr anchor="ctr"/>
                </a:tc>
                <a:tc>
                  <a:txBody>
                    <a:bodyPr/>
                    <a:lstStyle/>
                    <a:p>
                      <a:pPr algn="ctr"/>
                      <a:r>
                        <a:rPr lang="en-US" sz="3600" b="1" dirty="0">
                          <a:latin typeface="+mj-lt"/>
                        </a:rPr>
                        <a:t>0.76</a:t>
                      </a:r>
                    </a:p>
                  </a:txBody>
                  <a:tcPr anchor="ctr"/>
                </a:tc>
                <a:extLst>
                  <a:ext uri="{0D108BD9-81ED-4DB2-BD59-A6C34878D82A}">
                    <a16:rowId xmlns:a16="http://schemas.microsoft.com/office/drawing/2014/main" val="2014800017"/>
                  </a:ext>
                </a:extLst>
              </a:tr>
            </a:tbl>
          </a:graphicData>
        </a:graphic>
      </p:graphicFrame>
    </p:spTree>
    <p:extLst>
      <p:ext uri="{BB962C8B-B14F-4D97-AF65-F5344CB8AC3E}">
        <p14:creationId xmlns:p14="http://schemas.microsoft.com/office/powerpoint/2010/main" val="316664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685800" y="-152400"/>
            <a:ext cx="8305800" cy="1143000"/>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r>
              <a:rPr lang="en-US" sz="6000" b="1" dirty="0">
                <a:ln>
                  <a:solidFill>
                    <a:schemeClr val="tx1"/>
                  </a:solidFill>
                </a:ln>
                <a:solidFill>
                  <a:schemeClr val="bg1"/>
                </a:solidFill>
                <a:effectLst>
                  <a:outerShdw blurRad="50800" dist="50800" dir="5400000" algn="ctr" rotWithShape="0">
                    <a:schemeClr val="tx1"/>
                  </a:outerShdw>
                </a:effectLst>
              </a:rPr>
              <a:t>Production Modification</a:t>
            </a:r>
          </a:p>
        </p:txBody>
      </p:sp>
      <p:graphicFrame>
        <p:nvGraphicFramePr>
          <p:cNvPr id="4" name="Table 4">
            <a:extLst>
              <a:ext uri="{FF2B5EF4-FFF2-40B4-BE49-F238E27FC236}">
                <a16:creationId xmlns:a16="http://schemas.microsoft.com/office/drawing/2014/main" id="{2F05D235-7D9B-A398-3AB6-1985C5589084}"/>
              </a:ext>
            </a:extLst>
          </p:cNvPr>
          <p:cNvGraphicFramePr>
            <a:graphicFrameLocks noGrp="1"/>
          </p:cNvGraphicFramePr>
          <p:nvPr>
            <p:extLst>
              <p:ext uri="{D42A27DB-BD31-4B8C-83A1-F6EECF244321}">
                <p14:modId xmlns:p14="http://schemas.microsoft.com/office/powerpoint/2010/main" val="3272226142"/>
              </p:ext>
            </p:extLst>
          </p:nvPr>
        </p:nvGraphicFramePr>
        <p:xfrm>
          <a:off x="533400" y="2305622"/>
          <a:ext cx="8077200" cy="2246756"/>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1017314214"/>
                    </a:ext>
                  </a:extLst>
                </a:gridCol>
                <a:gridCol w="2476500">
                  <a:extLst>
                    <a:ext uri="{9D8B030D-6E8A-4147-A177-3AD203B41FA5}">
                      <a16:colId xmlns:a16="http://schemas.microsoft.com/office/drawing/2014/main" val="3861586431"/>
                    </a:ext>
                  </a:extLst>
                </a:gridCol>
                <a:gridCol w="2209800">
                  <a:extLst>
                    <a:ext uri="{9D8B030D-6E8A-4147-A177-3AD203B41FA5}">
                      <a16:colId xmlns:a16="http://schemas.microsoft.com/office/drawing/2014/main" val="682808814"/>
                    </a:ext>
                  </a:extLst>
                </a:gridCol>
                <a:gridCol w="1371600">
                  <a:extLst>
                    <a:ext uri="{9D8B030D-6E8A-4147-A177-3AD203B41FA5}">
                      <a16:colId xmlns:a16="http://schemas.microsoft.com/office/drawing/2014/main" val="3591825320"/>
                    </a:ext>
                  </a:extLst>
                </a:gridCol>
              </a:tblGrid>
              <a:tr h="561689">
                <a:tc gridSpan="4">
                  <a:txBody>
                    <a:bodyPr/>
                    <a:lstStyle/>
                    <a:p>
                      <a:r>
                        <a:rPr lang="en-US" sz="2800" b="1" dirty="0">
                          <a:latin typeface="+mj-lt"/>
                        </a:rPr>
                        <a:t>Moving 400k StS Gains 10 Raceways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6995169"/>
                  </a:ext>
                </a:extLst>
              </a:tr>
              <a:tr h="561689">
                <a:tc>
                  <a:txBody>
                    <a:bodyPr/>
                    <a:lstStyle/>
                    <a:p>
                      <a:r>
                        <a:rPr lang="en-US" sz="2800" b="1" dirty="0">
                          <a:latin typeface="+mj-lt"/>
                        </a:rPr>
                        <a:t>Type</a:t>
                      </a:r>
                    </a:p>
                  </a:txBody>
                  <a:tcPr/>
                </a:tc>
                <a:tc>
                  <a:txBody>
                    <a:bodyPr/>
                    <a:lstStyle/>
                    <a:p>
                      <a:r>
                        <a:rPr lang="en-US" sz="2800" b="1" dirty="0">
                          <a:latin typeface="+mj-lt"/>
                        </a:rPr>
                        <a:t># Fish</a:t>
                      </a:r>
                    </a:p>
                  </a:txBody>
                  <a:tcPr/>
                </a:tc>
                <a:tc>
                  <a:txBody>
                    <a:bodyPr/>
                    <a:lstStyle/>
                    <a:p>
                      <a:r>
                        <a:rPr lang="en-US" sz="2800" b="1" dirty="0">
                          <a:latin typeface="+mj-lt"/>
                        </a:rPr>
                        <a:t>Size</a:t>
                      </a:r>
                    </a:p>
                  </a:txBody>
                  <a:tcPr/>
                </a:tc>
                <a:tc>
                  <a:txBody>
                    <a:bodyPr/>
                    <a:lstStyle/>
                    <a:p>
                      <a:r>
                        <a:rPr lang="en-US" sz="2800" b="1" dirty="0">
                          <a:latin typeface="+mj-lt"/>
                        </a:rPr>
                        <a:t>Lbs.</a:t>
                      </a:r>
                    </a:p>
                  </a:txBody>
                  <a:tcPr/>
                </a:tc>
                <a:extLst>
                  <a:ext uri="{0D108BD9-81ED-4DB2-BD59-A6C34878D82A}">
                    <a16:rowId xmlns:a16="http://schemas.microsoft.com/office/drawing/2014/main" val="3473490776"/>
                  </a:ext>
                </a:extLst>
              </a:tr>
              <a:tr h="561689">
                <a:tc>
                  <a:txBody>
                    <a:bodyPr/>
                    <a:lstStyle/>
                    <a:p>
                      <a:r>
                        <a:rPr lang="en-US" sz="2800" b="1" dirty="0">
                          <a:latin typeface="+mj-lt"/>
                        </a:rPr>
                        <a:t>+0</a:t>
                      </a:r>
                    </a:p>
                  </a:txBody>
                  <a:tcPr/>
                </a:tc>
                <a:tc>
                  <a:txBody>
                    <a:bodyPr/>
                    <a:lstStyle/>
                    <a:p>
                      <a:r>
                        <a:rPr lang="en-US" sz="2800" b="1" dirty="0">
                          <a:latin typeface="+mj-lt"/>
                        </a:rPr>
                        <a:t>2,000,000</a:t>
                      </a:r>
                    </a:p>
                  </a:txBody>
                  <a:tcPr/>
                </a:tc>
                <a:tc>
                  <a:txBody>
                    <a:bodyPr/>
                    <a:lstStyle/>
                    <a:p>
                      <a:r>
                        <a:rPr lang="en-US" sz="2800" b="1" dirty="0">
                          <a:latin typeface="+mj-lt"/>
                        </a:rPr>
                        <a:t>50</a:t>
                      </a:r>
                    </a:p>
                  </a:txBody>
                  <a:tcPr/>
                </a:tc>
                <a:tc>
                  <a:txBody>
                    <a:bodyPr/>
                    <a:lstStyle/>
                    <a:p>
                      <a:r>
                        <a:rPr lang="en-US" sz="2800" b="1" dirty="0">
                          <a:latin typeface="+mj-lt"/>
                        </a:rPr>
                        <a:t>40,000</a:t>
                      </a:r>
                    </a:p>
                  </a:txBody>
                  <a:tcPr/>
                </a:tc>
                <a:extLst>
                  <a:ext uri="{0D108BD9-81ED-4DB2-BD59-A6C34878D82A}">
                    <a16:rowId xmlns:a16="http://schemas.microsoft.com/office/drawing/2014/main" val="2637086328"/>
                  </a:ext>
                </a:extLst>
              </a:tr>
              <a:tr h="561689">
                <a:tc>
                  <a:txBody>
                    <a:bodyPr/>
                    <a:lstStyle/>
                    <a:p>
                      <a:r>
                        <a:rPr lang="en-US" sz="2800" b="1" dirty="0">
                          <a:latin typeface="+mj-lt"/>
                        </a:rPr>
                        <a:t>+1</a:t>
                      </a:r>
                    </a:p>
                  </a:txBody>
                  <a:tcPr/>
                </a:tc>
                <a:tc>
                  <a:txBody>
                    <a:bodyPr/>
                    <a:lstStyle/>
                    <a:p>
                      <a:r>
                        <a:rPr lang="en-US" sz="2800" b="1" dirty="0">
                          <a:latin typeface="+mj-lt"/>
                        </a:rPr>
                        <a:t>800,000</a:t>
                      </a:r>
                    </a:p>
                  </a:txBody>
                  <a:tcPr/>
                </a:tc>
                <a:tc>
                  <a:txBody>
                    <a:bodyPr/>
                    <a:lstStyle/>
                    <a:p>
                      <a:r>
                        <a:rPr lang="en-US" sz="2800" b="1" dirty="0">
                          <a:latin typeface="+mj-lt"/>
                        </a:rPr>
                        <a:t>14</a:t>
                      </a:r>
                    </a:p>
                  </a:txBody>
                  <a:tcPr/>
                </a:tc>
                <a:tc>
                  <a:txBody>
                    <a:bodyPr/>
                    <a:lstStyle/>
                    <a:p>
                      <a:r>
                        <a:rPr lang="en-US" sz="2800" b="1" dirty="0">
                          <a:latin typeface="+mj-lt"/>
                        </a:rPr>
                        <a:t>57,143</a:t>
                      </a:r>
                    </a:p>
                  </a:txBody>
                  <a:tcPr/>
                </a:tc>
                <a:extLst>
                  <a:ext uri="{0D108BD9-81ED-4DB2-BD59-A6C34878D82A}">
                    <a16:rowId xmlns:a16="http://schemas.microsoft.com/office/drawing/2014/main" val="3627009016"/>
                  </a:ext>
                </a:extLst>
              </a:tr>
            </a:tbl>
          </a:graphicData>
        </a:graphic>
      </p:graphicFrame>
      <p:graphicFrame>
        <p:nvGraphicFramePr>
          <p:cNvPr id="5" name="Table 6">
            <a:extLst>
              <a:ext uri="{FF2B5EF4-FFF2-40B4-BE49-F238E27FC236}">
                <a16:creationId xmlns:a16="http://schemas.microsoft.com/office/drawing/2014/main" id="{D054C198-22B7-CE3A-A1C3-6BBA37C064C8}"/>
              </a:ext>
            </a:extLst>
          </p:cNvPr>
          <p:cNvGraphicFramePr>
            <a:graphicFrameLocks noGrp="1"/>
          </p:cNvGraphicFramePr>
          <p:nvPr>
            <p:extLst>
              <p:ext uri="{D42A27DB-BD31-4B8C-83A1-F6EECF244321}">
                <p14:modId xmlns:p14="http://schemas.microsoft.com/office/powerpoint/2010/main" val="444116805"/>
              </p:ext>
            </p:extLst>
          </p:nvPr>
        </p:nvGraphicFramePr>
        <p:xfrm>
          <a:off x="533400" y="4800600"/>
          <a:ext cx="8077200" cy="1630938"/>
        </p:xfrm>
        <a:graphic>
          <a:graphicData uri="http://schemas.openxmlformats.org/drawingml/2006/table">
            <a:tbl>
              <a:tblPr firstRow="1" bandRow="1">
                <a:tableStyleId>{5C22544A-7EE6-4342-B048-85BDC9FD1C3A}</a:tableStyleId>
              </a:tblPr>
              <a:tblGrid>
                <a:gridCol w="2003794">
                  <a:extLst>
                    <a:ext uri="{9D8B030D-6E8A-4147-A177-3AD203B41FA5}">
                      <a16:colId xmlns:a16="http://schemas.microsoft.com/office/drawing/2014/main" val="942809781"/>
                    </a:ext>
                  </a:extLst>
                </a:gridCol>
                <a:gridCol w="2915235">
                  <a:extLst>
                    <a:ext uri="{9D8B030D-6E8A-4147-A177-3AD203B41FA5}">
                      <a16:colId xmlns:a16="http://schemas.microsoft.com/office/drawing/2014/main" val="1951162984"/>
                    </a:ext>
                  </a:extLst>
                </a:gridCol>
                <a:gridCol w="3158171">
                  <a:extLst>
                    <a:ext uri="{9D8B030D-6E8A-4147-A177-3AD203B41FA5}">
                      <a16:colId xmlns:a16="http://schemas.microsoft.com/office/drawing/2014/main" val="2070522136"/>
                    </a:ext>
                  </a:extLst>
                </a:gridCol>
              </a:tblGrid>
              <a:tr h="469386">
                <a:tc gridSpan="3">
                  <a:txBody>
                    <a:bodyPr/>
                    <a:lstStyle/>
                    <a:p>
                      <a:r>
                        <a:rPr lang="en-US" sz="2800" dirty="0">
                          <a:latin typeface="+mj-lt"/>
                        </a:rPr>
                        <a:t>Cost Estimate</a:t>
                      </a:r>
                    </a:p>
                  </a:txBody>
                  <a:tcPr/>
                </a:tc>
                <a:tc hMerge="1">
                  <a:txBody>
                    <a:bodyPr/>
                    <a:lstStyle/>
                    <a:p>
                      <a:endParaRPr lang="en-US" dirty="0">
                        <a:latin typeface="+mj-lt"/>
                      </a:endParaRPr>
                    </a:p>
                  </a:txBody>
                  <a:tcPr/>
                </a:tc>
                <a:tc hMerge="1">
                  <a:txBody>
                    <a:bodyPr/>
                    <a:lstStyle/>
                    <a:p>
                      <a:endParaRPr lang="en-US" dirty="0">
                        <a:latin typeface="+mj-lt"/>
                      </a:endParaRPr>
                    </a:p>
                  </a:txBody>
                  <a:tcPr/>
                </a:tc>
                <a:extLst>
                  <a:ext uri="{0D108BD9-81ED-4DB2-BD59-A6C34878D82A}">
                    <a16:rowId xmlns:a16="http://schemas.microsoft.com/office/drawing/2014/main" val="3501254224"/>
                  </a:ext>
                </a:extLst>
              </a:tr>
              <a:tr h="569851">
                <a:tc>
                  <a:txBody>
                    <a:bodyPr/>
                    <a:lstStyle/>
                    <a:p>
                      <a:pPr algn="ctr"/>
                      <a:r>
                        <a:rPr lang="en-US" sz="2800" b="1" dirty="0">
                          <a:latin typeface="+mj-lt"/>
                        </a:rPr>
                        <a:t>Chiller Unit</a:t>
                      </a:r>
                    </a:p>
                  </a:txBody>
                  <a:tcPr/>
                </a:tc>
                <a:tc>
                  <a:txBody>
                    <a:bodyPr/>
                    <a:lstStyle/>
                    <a:p>
                      <a:pPr algn="ctr"/>
                      <a:r>
                        <a:rPr lang="en-US" sz="2800" b="1" dirty="0">
                          <a:latin typeface="+mj-lt"/>
                        </a:rPr>
                        <a:t>+0 ($0.10/smolt)</a:t>
                      </a:r>
                    </a:p>
                  </a:txBody>
                  <a:tcPr/>
                </a:tc>
                <a:tc>
                  <a:txBody>
                    <a:bodyPr/>
                    <a:lstStyle/>
                    <a:p>
                      <a:pPr algn="ctr"/>
                      <a:r>
                        <a:rPr lang="en-US" sz="2800" b="1" dirty="0">
                          <a:latin typeface="+mj-lt"/>
                        </a:rPr>
                        <a:t>+1 ($0.20/smolt)</a:t>
                      </a:r>
                    </a:p>
                  </a:txBody>
                  <a:tcPr/>
                </a:tc>
                <a:extLst>
                  <a:ext uri="{0D108BD9-81ED-4DB2-BD59-A6C34878D82A}">
                    <a16:rowId xmlns:a16="http://schemas.microsoft.com/office/drawing/2014/main" val="965847711"/>
                  </a:ext>
                </a:extLst>
              </a:tr>
              <a:tr h="542927">
                <a:tc>
                  <a:txBody>
                    <a:bodyPr/>
                    <a:lstStyle/>
                    <a:p>
                      <a:pPr algn="ctr"/>
                      <a:r>
                        <a:rPr lang="en-US" sz="2800" b="1" dirty="0">
                          <a:latin typeface="+mj-lt"/>
                        </a:rPr>
                        <a:t>$750,000</a:t>
                      </a:r>
                    </a:p>
                  </a:txBody>
                  <a:tcPr/>
                </a:tc>
                <a:tc>
                  <a:txBody>
                    <a:bodyPr/>
                    <a:lstStyle/>
                    <a:p>
                      <a:pPr algn="ctr"/>
                      <a:r>
                        <a:rPr lang="en-US" sz="2800" b="1" dirty="0">
                          <a:latin typeface="+mj-lt"/>
                        </a:rPr>
                        <a:t>$200,000</a:t>
                      </a:r>
                    </a:p>
                  </a:txBody>
                  <a:tcPr/>
                </a:tc>
                <a:tc>
                  <a:txBody>
                    <a:bodyPr/>
                    <a:lstStyle/>
                    <a:p>
                      <a:pPr algn="ctr"/>
                      <a:r>
                        <a:rPr lang="en-US" sz="2800" b="1" dirty="0">
                          <a:latin typeface="+mj-lt"/>
                        </a:rPr>
                        <a:t>$160,000</a:t>
                      </a:r>
                    </a:p>
                  </a:txBody>
                  <a:tcPr/>
                </a:tc>
                <a:extLst>
                  <a:ext uri="{0D108BD9-81ED-4DB2-BD59-A6C34878D82A}">
                    <a16:rowId xmlns:a16="http://schemas.microsoft.com/office/drawing/2014/main" val="3831696460"/>
                  </a:ext>
                </a:extLst>
              </a:tr>
            </a:tbl>
          </a:graphicData>
        </a:graphic>
      </p:graphicFrame>
    </p:spTree>
    <p:extLst>
      <p:ext uri="{BB962C8B-B14F-4D97-AF65-F5344CB8AC3E}">
        <p14:creationId xmlns:p14="http://schemas.microsoft.com/office/powerpoint/2010/main" val="4110132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685800" y="-152400"/>
            <a:ext cx="8305800" cy="1143000"/>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r>
              <a:rPr lang="en-US" sz="6000" b="1" dirty="0">
                <a:ln>
                  <a:solidFill>
                    <a:schemeClr val="tx1"/>
                  </a:solidFill>
                </a:ln>
                <a:solidFill>
                  <a:schemeClr val="bg1"/>
                </a:solidFill>
                <a:effectLst>
                  <a:outerShdw blurRad="50800" dist="50800" dir="5400000" algn="ctr" rotWithShape="0">
                    <a:schemeClr val="tx1"/>
                  </a:outerShdw>
                </a:effectLst>
              </a:rPr>
              <a:t>Production Modification</a:t>
            </a:r>
          </a:p>
        </p:txBody>
      </p:sp>
      <p:graphicFrame>
        <p:nvGraphicFramePr>
          <p:cNvPr id="4" name="Table 4">
            <a:extLst>
              <a:ext uri="{FF2B5EF4-FFF2-40B4-BE49-F238E27FC236}">
                <a16:creationId xmlns:a16="http://schemas.microsoft.com/office/drawing/2014/main" id="{2F05D235-7D9B-A398-3AB6-1985C5589084}"/>
              </a:ext>
            </a:extLst>
          </p:cNvPr>
          <p:cNvGraphicFramePr>
            <a:graphicFrameLocks noGrp="1"/>
          </p:cNvGraphicFramePr>
          <p:nvPr>
            <p:extLst>
              <p:ext uri="{D42A27DB-BD31-4B8C-83A1-F6EECF244321}">
                <p14:modId xmlns:p14="http://schemas.microsoft.com/office/powerpoint/2010/main" val="2342274003"/>
              </p:ext>
            </p:extLst>
          </p:nvPr>
        </p:nvGraphicFramePr>
        <p:xfrm>
          <a:off x="533400" y="2305622"/>
          <a:ext cx="8077200" cy="2246756"/>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1017314214"/>
                    </a:ext>
                  </a:extLst>
                </a:gridCol>
                <a:gridCol w="2476500">
                  <a:extLst>
                    <a:ext uri="{9D8B030D-6E8A-4147-A177-3AD203B41FA5}">
                      <a16:colId xmlns:a16="http://schemas.microsoft.com/office/drawing/2014/main" val="3861586431"/>
                    </a:ext>
                  </a:extLst>
                </a:gridCol>
                <a:gridCol w="2209800">
                  <a:extLst>
                    <a:ext uri="{9D8B030D-6E8A-4147-A177-3AD203B41FA5}">
                      <a16:colId xmlns:a16="http://schemas.microsoft.com/office/drawing/2014/main" val="682808814"/>
                    </a:ext>
                  </a:extLst>
                </a:gridCol>
                <a:gridCol w="1371600">
                  <a:extLst>
                    <a:ext uri="{9D8B030D-6E8A-4147-A177-3AD203B41FA5}">
                      <a16:colId xmlns:a16="http://schemas.microsoft.com/office/drawing/2014/main" val="3591825320"/>
                    </a:ext>
                  </a:extLst>
                </a:gridCol>
              </a:tblGrid>
              <a:tr h="561689">
                <a:tc gridSpan="4">
                  <a:txBody>
                    <a:bodyPr/>
                    <a:lstStyle/>
                    <a:p>
                      <a:r>
                        <a:rPr lang="en-US" sz="2800" b="1" dirty="0">
                          <a:latin typeface="+mj-lt"/>
                        </a:rPr>
                        <a:t>Moving Rb Program Gains 6 Raceways</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86995169"/>
                  </a:ext>
                </a:extLst>
              </a:tr>
              <a:tr h="561689">
                <a:tc>
                  <a:txBody>
                    <a:bodyPr/>
                    <a:lstStyle/>
                    <a:p>
                      <a:r>
                        <a:rPr lang="en-US" sz="2800" b="1" dirty="0">
                          <a:latin typeface="+mj-lt"/>
                        </a:rPr>
                        <a:t>Type</a:t>
                      </a:r>
                    </a:p>
                  </a:txBody>
                  <a:tcPr/>
                </a:tc>
                <a:tc>
                  <a:txBody>
                    <a:bodyPr/>
                    <a:lstStyle/>
                    <a:p>
                      <a:r>
                        <a:rPr lang="en-US" sz="2800" b="1" dirty="0">
                          <a:latin typeface="+mj-lt"/>
                        </a:rPr>
                        <a:t># Fish</a:t>
                      </a:r>
                    </a:p>
                  </a:txBody>
                  <a:tcPr/>
                </a:tc>
                <a:tc>
                  <a:txBody>
                    <a:bodyPr/>
                    <a:lstStyle/>
                    <a:p>
                      <a:r>
                        <a:rPr lang="en-US" sz="2800" b="1" dirty="0">
                          <a:latin typeface="+mj-lt"/>
                        </a:rPr>
                        <a:t>Size</a:t>
                      </a:r>
                    </a:p>
                  </a:txBody>
                  <a:tcPr/>
                </a:tc>
                <a:tc>
                  <a:txBody>
                    <a:bodyPr/>
                    <a:lstStyle/>
                    <a:p>
                      <a:r>
                        <a:rPr lang="en-US" sz="2800" b="1" dirty="0">
                          <a:latin typeface="+mj-lt"/>
                        </a:rPr>
                        <a:t>Lbs.</a:t>
                      </a:r>
                    </a:p>
                  </a:txBody>
                  <a:tcPr/>
                </a:tc>
                <a:extLst>
                  <a:ext uri="{0D108BD9-81ED-4DB2-BD59-A6C34878D82A}">
                    <a16:rowId xmlns:a16="http://schemas.microsoft.com/office/drawing/2014/main" val="3473490776"/>
                  </a:ext>
                </a:extLst>
              </a:tr>
              <a:tr h="561689">
                <a:tc>
                  <a:txBody>
                    <a:bodyPr/>
                    <a:lstStyle/>
                    <a:p>
                      <a:r>
                        <a:rPr lang="en-US" sz="2800" b="1" dirty="0">
                          <a:latin typeface="+mj-lt"/>
                        </a:rPr>
                        <a:t>+0</a:t>
                      </a:r>
                    </a:p>
                  </a:txBody>
                  <a:tcPr/>
                </a:tc>
                <a:tc>
                  <a:txBody>
                    <a:bodyPr/>
                    <a:lstStyle/>
                    <a:p>
                      <a:r>
                        <a:rPr lang="en-US" sz="2800" b="1" dirty="0">
                          <a:latin typeface="+mj-lt"/>
                        </a:rPr>
                        <a:t>1,200,000</a:t>
                      </a:r>
                    </a:p>
                  </a:txBody>
                  <a:tcPr/>
                </a:tc>
                <a:tc>
                  <a:txBody>
                    <a:bodyPr/>
                    <a:lstStyle/>
                    <a:p>
                      <a:r>
                        <a:rPr lang="en-US" sz="2800" b="1" dirty="0">
                          <a:latin typeface="+mj-lt"/>
                        </a:rPr>
                        <a:t>50</a:t>
                      </a:r>
                    </a:p>
                  </a:txBody>
                  <a:tcPr/>
                </a:tc>
                <a:tc>
                  <a:txBody>
                    <a:bodyPr/>
                    <a:lstStyle/>
                    <a:p>
                      <a:r>
                        <a:rPr lang="en-US" sz="2800" b="1" dirty="0">
                          <a:latin typeface="+mj-lt"/>
                        </a:rPr>
                        <a:t>24,000</a:t>
                      </a:r>
                    </a:p>
                  </a:txBody>
                  <a:tcPr/>
                </a:tc>
                <a:extLst>
                  <a:ext uri="{0D108BD9-81ED-4DB2-BD59-A6C34878D82A}">
                    <a16:rowId xmlns:a16="http://schemas.microsoft.com/office/drawing/2014/main" val="2637086328"/>
                  </a:ext>
                </a:extLst>
              </a:tr>
              <a:tr h="561689">
                <a:tc>
                  <a:txBody>
                    <a:bodyPr/>
                    <a:lstStyle/>
                    <a:p>
                      <a:r>
                        <a:rPr lang="en-US" sz="2800" b="1" dirty="0">
                          <a:latin typeface="+mj-lt"/>
                        </a:rPr>
                        <a:t>+1</a:t>
                      </a:r>
                    </a:p>
                  </a:txBody>
                  <a:tcPr/>
                </a:tc>
                <a:tc>
                  <a:txBody>
                    <a:bodyPr/>
                    <a:lstStyle/>
                    <a:p>
                      <a:r>
                        <a:rPr lang="en-US" sz="2800" b="1" dirty="0">
                          <a:latin typeface="+mj-lt"/>
                        </a:rPr>
                        <a:t>480,000</a:t>
                      </a:r>
                    </a:p>
                  </a:txBody>
                  <a:tcPr/>
                </a:tc>
                <a:tc>
                  <a:txBody>
                    <a:bodyPr/>
                    <a:lstStyle/>
                    <a:p>
                      <a:r>
                        <a:rPr lang="en-US" sz="2800" b="1" dirty="0">
                          <a:latin typeface="+mj-lt"/>
                        </a:rPr>
                        <a:t>14</a:t>
                      </a:r>
                    </a:p>
                  </a:txBody>
                  <a:tcPr/>
                </a:tc>
                <a:tc>
                  <a:txBody>
                    <a:bodyPr/>
                    <a:lstStyle/>
                    <a:p>
                      <a:r>
                        <a:rPr lang="en-US" sz="2800" b="1" dirty="0">
                          <a:latin typeface="+mj-lt"/>
                        </a:rPr>
                        <a:t>34,286</a:t>
                      </a:r>
                    </a:p>
                  </a:txBody>
                  <a:tcPr/>
                </a:tc>
                <a:extLst>
                  <a:ext uri="{0D108BD9-81ED-4DB2-BD59-A6C34878D82A}">
                    <a16:rowId xmlns:a16="http://schemas.microsoft.com/office/drawing/2014/main" val="3627009016"/>
                  </a:ext>
                </a:extLst>
              </a:tr>
            </a:tbl>
          </a:graphicData>
        </a:graphic>
      </p:graphicFrame>
      <p:graphicFrame>
        <p:nvGraphicFramePr>
          <p:cNvPr id="5" name="Table 6">
            <a:extLst>
              <a:ext uri="{FF2B5EF4-FFF2-40B4-BE49-F238E27FC236}">
                <a16:creationId xmlns:a16="http://schemas.microsoft.com/office/drawing/2014/main" id="{D054C198-22B7-CE3A-A1C3-6BBA37C064C8}"/>
              </a:ext>
            </a:extLst>
          </p:cNvPr>
          <p:cNvGraphicFramePr>
            <a:graphicFrameLocks noGrp="1"/>
          </p:cNvGraphicFramePr>
          <p:nvPr>
            <p:extLst>
              <p:ext uri="{D42A27DB-BD31-4B8C-83A1-F6EECF244321}">
                <p14:modId xmlns:p14="http://schemas.microsoft.com/office/powerpoint/2010/main" val="472459319"/>
              </p:ext>
            </p:extLst>
          </p:nvPr>
        </p:nvGraphicFramePr>
        <p:xfrm>
          <a:off x="533400" y="4800600"/>
          <a:ext cx="8077200" cy="1630938"/>
        </p:xfrm>
        <a:graphic>
          <a:graphicData uri="http://schemas.openxmlformats.org/drawingml/2006/table">
            <a:tbl>
              <a:tblPr firstRow="1" bandRow="1">
                <a:tableStyleId>{5C22544A-7EE6-4342-B048-85BDC9FD1C3A}</a:tableStyleId>
              </a:tblPr>
              <a:tblGrid>
                <a:gridCol w="2003794">
                  <a:extLst>
                    <a:ext uri="{9D8B030D-6E8A-4147-A177-3AD203B41FA5}">
                      <a16:colId xmlns:a16="http://schemas.microsoft.com/office/drawing/2014/main" val="942809781"/>
                    </a:ext>
                  </a:extLst>
                </a:gridCol>
                <a:gridCol w="2915235">
                  <a:extLst>
                    <a:ext uri="{9D8B030D-6E8A-4147-A177-3AD203B41FA5}">
                      <a16:colId xmlns:a16="http://schemas.microsoft.com/office/drawing/2014/main" val="1951162984"/>
                    </a:ext>
                  </a:extLst>
                </a:gridCol>
                <a:gridCol w="3158171">
                  <a:extLst>
                    <a:ext uri="{9D8B030D-6E8A-4147-A177-3AD203B41FA5}">
                      <a16:colId xmlns:a16="http://schemas.microsoft.com/office/drawing/2014/main" val="2070522136"/>
                    </a:ext>
                  </a:extLst>
                </a:gridCol>
              </a:tblGrid>
              <a:tr h="469386">
                <a:tc gridSpan="3">
                  <a:txBody>
                    <a:bodyPr/>
                    <a:lstStyle/>
                    <a:p>
                      <a:r>
                        <a:rPr lang="en-US" sz="2800" dirty="0">
                          <a:latin typeface="+mj-lt"/>
                        </a:rPr>
                        <a:t>Cost Estimate</a:t>
                      </a:r>
                    </a:p>
                  </a:txBody>
                  <a:tcPr/>
                </a:tc>
                <a:tc hMerge="1">
                  <a:txBody>
                    <a:bodyPr/>
                    <a:lstStyle/>
                    <a:p>
                      <a:endParaRPr lang="en-US" dirty="0">
                        <a:latin typeface="+mj-lt"/>
                      </a:endParaRPr>
                    </a:p>
                  </a:txBody>
                  <a:tcPr/>
                </a:tc>
                <a:tc hMerge="1">
                  <a:txBody>
                    <a:bodyPr/>
                    <a:lstStyle/>
                    <a:p>
                      <a:endParaRPr lang="en-US" dirty="0">
                        <a:latin typeface="+mj-lt"/>
                      </a:endParaRPr>
                    </a:p>
                  </a:txBody>
                  <a:tcPr/>
                </a:tc>
                <a:extLst>
                  <a:ext uri="{0D108BD9-81ED-4DB2-BD59-A6C34878D82A}">
                    <a16:rowId xmlns:a16="http://schemas.microsoft.com/office/drawing/2014/main" val="3501254224"/>
                  </a:ext>
                </a:extLst>
              </a:tr>
              <a:tr h="569851">
                <a:tc>
                  <a:txBody>
                    <a:bodyPr/>
                    <a:lstStyle/>
                    <a:p>
                      <a:pPr algn="ctr"/>
                      <a:r>
                        <a:rPr lang="en-US" sz="2800" b="1" dirty="0">
                          <a:latin typeface="+mj-lt"/>
                        </a:rPr>
                        <a:t>Chiller Unit</a:t>
                      </a:r>
                    </a:p>
                  </a:txBody>
                  <a:tcPr/>
                </a:tc>
                <a:tc>
                  <a:txBody>
                    <a:bodyPr/>
                    <a:lstStyle/>
                    <a:p>
                      <a:pPr algn="ctr"/>
                      <a:r>
                        <a:rPr lang="en-US" sz="2800" b="1" dirty="0">
                          <a:latin typeface="+mj-lt"/>
                        </a:rPr>
                        <a:t>+0 ($0.10/smolt)</a:t>
                      </a:r>
                    </a:p>
                  </a:txBody>
                  <a:tcPr/>
                </a:tc>
                <a:tc>
                  <a:txBody>
                    <a:bodyPr/>
                    <a:lstStyle/>
                    <a:p>
                      <a:pPr algn="ctr"/>
                      <a:r>
                        <a:rPr lang="en-US" sz="2800" b="1" dirty="0">
                          <a:latin typeface="+mj-lt"/>
                        </a:rPr>
                        <a:t>+1 ($0.20/smolt)</a:t>
                      </a:r>
                    </a:p>
                  </a:txBody>
                  <a:tcPr/>
                </a:tc>
                <a:extLst>
                  <a:ext uri="{0D108BD9-81ED-4DB2-BD59-A6C34878D82A}">
                    <a16:rowId xmlns:a16="http://schemas.microsoft.com/office/drawing/2014/main" val="965847711"/>
                  </a:ext>
                </a:extLst>
              </a:tr>
              <a:tr h="542927">
                <a:tc>
                  <a:txBody>
                    <a:bodyPr/>
                    <a:lstStyle/>
                    <a:p>
                      <a:pPr algn="ctr"/>
                      <a:r>
                        <a:rPr lang="en-US" sz="2800" b="1" dirty="0">
                          <a:latin typeface="+mj-lt"/>
                        </a:rPr>
                        <a:t>$750,000</a:t>
                      </a:r>
                    </a:p>
                  </a:txBody>
                  <a:tcPr/>
                </a:tc>
                <a:tc>
                  <a:txBody>
                    <a:bodyPr/>
                    <a:lstStyle/>
                    <a:p>
                      <a:pPr algn="ctr"/>
                      <a:r>
                        <a:rPr lang="en-US" sz="2800" b="1" dirty="0">
                          <a:latin typeface="+mj-lt"/>
                        </a:rPr>
                        <a:t>$120,000</a:t>
                      </a:r>
                    </a:p>
                  </a:txBody>
                  <a:tcPr/>
                </a:tc>
                <a:tc>
                  <a:txBody>
                    <a:bodyPr/>
                    <a:lstStyle/>
                    <a:p>
                      <a:pPr algn="ctr"/>
                      <a:r>
                        <a:rPr lang="en-US" sz="2800" b="1" dirty="0">
                          <a:latin typeface="+mj-lt"/>
                        </a:rPr>
                        <a:t>$96,000</a:t>
                      </a:r>
                    </a:p>
                  </a:txBody>
                  <a:tcPr/>
                </a:tc>
                <a:extLst>
                  <a:ext uri="{0D108BD9-81ED-4DB2-BD59-A6C34878D82A}">
                    <a16:rowId xmlns:a16="http://schemas.microsoft.com/office/drawing/2014/main" val="3831696460"/>
                  </a:ext>
                </a:extLst>
              </a:tr>
            </a:tbl>
          </a:graphicData>
        </a:graphic>
      </p:graphicFrame>
    </p:spTree>
    <p:extLst>
      <p:ext uri="{BB962C8B-B14F-4D97-AF65-F5344CB8AC3E}">
        <p14:creationId xmlns:p14="http://schemas.microsoft.com/office/powerpoint/2010/main" val="265418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685800" y="-152400"/>
            <a:ext cx="8305800" cy="1143000"/>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a:scene3d>
              <a:camera prst="orthographicFront"/>
              <a:lightRig rig="freezing" dir="t">
                <a:rot lat="0" lon="0" rev="5640000"/>
              </a:lightRig>
            </a:scene3d>
            <a:sp3d prstMaterial="flat">
              <a:contourClr>
                <a:schemeClr val="tx2"/>
              </a:contourClr>
            </a:sp3d>
          </a:bodyPr>
          <a:lstStyle/>
          <a:p>
            <a:r>
              <a:rPr lang="en-US" sz="6000" b="1" dirty="0">
                <a:solidFill>
                  <a:schemeClr val="bg1"/>
                </a:solidFill>
                <a:effectLst>
                  <a:outerShdw blurRad="50800" dist="50800" dir="5400000" algn="ctr" rotWithShape="0">
                    <a:schemeClr val="tx1"/>
                  </a:outerShdw>
                </a:effectLst>
              </a:rPr>
              <a:t>Facility Overview</a:t>
            </a:r>
          </a:p>
        </p:txBody>
      </p:sp>
      <p:sp>
        <p:nvSpPr>
          <p:cNvPr id="6" name="TextBox 5">
            <a:extLst>
              <a:ext uri="{FF2B5EF4-FFF2-40B4-BE49-F238E27FC236}">
                <a16:creationId xmlns:a16="http://schemas.microsoft.com/office/drawing/2014/main" id="{7CC86FE5-8285-3A62-E716-C452714BDA0D}"/>
              </a:ext>
            </a:extLst>
          </p:cNvPr>
          <p:cNvSpPr txBox="1"/>
          <p:nvPr/>
        </p:nvSpPr>
        <p:spPr>
          <a:xfrm>
            <a:off x="419100" y="2743200"/>
            <a:ext cx="8305800" cy="523220"/>
          </a:xfrm>
          <a:prstGeom prst="rect">
            <a:avLst/>
          </a:prstGeom>
          <a:solidFill>
            <a:schemeClr val="accent1"/>
          </a:solidFill>
        </p:spPr>
        <p:txBody>
          <a:bodyPr wrap="square" rtlCol="0">
            <a:spAutoFit/>
          </a:bodyPr>
          <a:lstStyle/>
          <a:p>
            <a:endParaRPr lang="en-US" sz="2800" dirty="0">
              <a:solidFill>
                <a:schemeClr val="bg1"/>
              </a:solidFill>
              <a:latin typeface="+mj-lt"/>
            </a:endParaRPr>
          </a:p>
        </p:txBody>
      </p:sp>
      <p:pic>
        <p:nvPicPr>
          <p:cNvPr id="5" name="Picture 4" descr="A screenshot of a video game&#10;&#10;Description automatically generated with medium confidence">
            <a:extLst>
              <a:ext uri="{FF2B5EF4-FFF2-40B4-BE49-F238E27FC236}">
                <a16:creationId xmlns:a16="http://schemas.microsoft.com/office/drawing/2014/main" id="{24DBFF18-E6FA-19D4-B2B1-FF34DAA65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78"/>
            <a:ext cx="10996677" cy="7341978"/>
          </a:xfrm>
          <a:prstGeom prst="rect">
            <a:avLst/>
          </a:prstGeom>
        </p:spPr>
      </p:pic>
    </p:spTree>
    <p:extLst>
      <p:ext uri="{BB962C8B-B14F-4D97-AF65-F5344CB8AC3E}">
        <p14:creationId xmlns:p14="http://schemas.microsoft.com/office/powerpoint/2010/main" val="3870631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1B98-79A1-6389-FCF6-629D37B41379}"/>
              </a:ext>
            </a:extLst>
          </p:cNvPr>
          <p:cNvSpPr>
            <a:spLocks noGrp="1"/>
          </p:cNvSpPr>
          <p:nvPr>
            <p:ph type="title"/>
          </p:nvPr>
        </p:nvSpPr>
        <p:spPr/>
        <p:txBody>
          <a:bodyPr/>
          <a:lstStyle/>
          <a:p>
            <a:endParaRPr lang="en-US"/>
          </a:p>
        </p:txBody>
      </p:sp>
      <p:pic>
        <p:nvPicPr>
          <p:cNvPr id="4" name="Picture 3" descr="A person rowing a boat&#10;&#10;Description automatically generated">
            <a:extLst>
              <a:ext uri="{FF2B5EF4-FFF2-40B4-BE49-F238E27FC236}">
                <a16:creationId xmlns:a16="http://schemas.microsoft.com/office/drawing/2014/main" id="{1ED1F09B-E756-F6E3-1619-19C05C66BC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90279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0" y="17172"/>
            <a:ext cx="9144000" cy="1659228"/>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Autofit/>
            <a:scene3d>
              <a:camera prst="orthographicFront"/>
              <a:lightRig rig="freezing" dir="t">
                <a:rot lat="0" lon="0" rev="5640000"/>
              </a:lightRig>
            </a:scene3d>
            <a:sp3d prstMaterial="flat">
              <a:contourClr>
                <a:schemeClr val="tx2"/>
              </a:contourClr>
            </a:sp3d>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Summer Steelhead</a:t>
            </a:r>
            <a:br>
              <a:rPr lang="en-US" sz="6000" b="1" dirty="0">
                <a:ln>
                  <a:solidFill>
                    <a:schemeClr val="tx1"/>
                  </a:solidFill>
                </a:ln>
                <a:solidFill>
                  <a:schemeClr val="bg1"/>
                </a:solidFill>
                <a:effectLst>
                  <a:outerShdw blurRad="50800" dist="50800" dir="5400000" algn="ctr" rotWithShape="0">
                    <a:schemeClr val="tx1"/>
                  </a:outerShdw>
                </a:effectLst>
              </a:rPr>
            </a:br>
            <a:r>
              <a:rPr lang="en-US" sz="6000" b="1" dirty="0">
                <a:ln>
                  <a:solidFill>
                    <a:schemeClr val="tx1"/>
                  </a:solidFill>
                </a:ln>
                <a:solidFill>
                  <a:schemeClr val="bg1"/>
                </a:solidFill>
                <a:effectLst>
                  <a:outerShdw blurRad="50800" dist="50800" dir="5400000" algn="ctr" rotWithShape="0">
                    <a:schemeClr val="tx1"/>
                  </a:outerShdw>
                </a:effectLst>
              </a:rPr>
              <a:t>Production</a:t>
            </a:r>
          </a:p>
        </p:txBody>
      </p:sp>
      <p:graphicFrame>
        <p:nvGraphicFramePr>
          <p:cNvPr id="7" name="Table 7">
            <a:extLst>
              <a:ext uri="{FF2B5EF4-FFF2-40B4-BE49-F238E27FC236}">
                <a16:creationId xmlns:a16="http://schemas.microsoft.com/office/drawing/2014/main" id="{3F4C21AD-FA4C-774B-5AF8-79F2B6305888}"/>
              </a:ext>
            </a:extLst>
          </p:cNvPr>
          <p:cNvGraphicFramePr>
            <a:graphicFrameLocks noGrp="1"/>
          </p:cNvGraphicFramePr>
          <p:nvPr>
            <p:extLst>
              <p:ext uri="{D42A27DB-BD31-4B8C-83A1-F6EECF244321}">
                <p14:modId xmlns:p14="http://schemas.microsoft.com/office/powerpoint/2010/main" val="2664815840"/>
              </p:ext>
            </p:extLst>
          </p:nvPr>
        </p:nvGraphicFramePr>
        <p:xfrm>
          <a:off x="0" y="2929230"/>
          <a:ext cx="9144002" cy="3911598"/>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899905364"/>
                    </a:ext>
                  </a:extLst>
                </a:gridCol>
                <a:gridCol w="1066800">
                  <a:extLst>
                    <a:ext uri="{9D8B030D-6E8A-4147-A177-3AD203B41FA5}">
                      <a16:colId xmlns:a16="http://schemas.microsoft.com/office/drawing/2014/main" val="362855809"/>
                    </a:ext>
                  </a:extLst>
                </a:gridCol>
                <a:gridCol w="1447800">
                  <a:extLst>
                    <a:ext uri="{9D8B030D-6E8A-4147-A177-3AD203B41FA5}">
                      <a16:colId xmlns:a16="http://schemas.microsoft.com/office/drawing/2014/main" val="2266391859"/>
                    </a:ext>
                  </a:extLst>
                </a:gridCol>
                <a:gridCol w="1219200">
                  <a:extLst>
                    <a:ext uri="{9D8B030D-6E8A-4147-A177-3AD203B41FA5}">
                      <a16:colId xmlns:a16="http://schemas.microsoft.com/office/drawing/2014/main" val="2187096072"/>
                    </a:ext>
                  </a:extLst>
                </a:gridCol>
                <a:gridCol w="1828800">
                  <a:extLst>
                    <a:ext uri="{9D8B030D-6E8A-4147-A177-3AD203B41FA5}">
                      <a16:colId xmlns:a16="http://schemas.microsoft.com/office/drawing/2014/main" val="960153821"/>
                    </a:ext>
                  </a:extLst>
                </a:gridCol>
                <a:gridCol w="914400">
                  <a:extLst>
                    <a:ext uri="{9D8B030D-6E8A-4147-A177-3AD203B41FA5}">
                      <a16:colId xmlns:a16="http://schemas.microsoft.com/office/drawing/2014/main" val="2926927588"/>
                    </a:ext>
                  </a:extLst>
                </a:gridCol>
                <a:gridCol w="1524002">
                  <a:extLst>
                    <a:ext uri="{9D8B030D-6E8A-4147-A177-3AD203B41FA5}">
                      <a16:colId xmlns:a16="http://schemas.microsoft.com/office/drawing/2014/main" val="4151469893"/>
                    </a:ext>
                  </a:extLst>
                </a:gridCol>
              </a:tblGrid>
              <a:tr h="651933">
                <a:tc>
                  <a:txBody>
                    <a:bodyPr/>
                    <a:lstStyle/>
                    <a:p>
                      <a:r>
                        <a:rPr lang="en-US" dirty="0">
                          <a:latin typeface="+mj-lt"/>
                        </a:rPr>
                        <a:t>Program</a:t>
                      </a:r>
                    </a:p>
                  </a:txBody>
                  <a:tcPr/>
                </a:tc>
                <a:tc>
                  <a:txBody>
                    <a:bodyPr/>
                    <a:lstStyle/>
                    <a:p>
                      <a:r>
                        <a:rPr lang="en-US" dirty="0">
                          <a:latin typeface="+mj-lt"/>
                        </a:rPr>
                        <a:t>Stock</a:t>
                      </a:r>
                    </a:p>
                  </a:txBody>
                  <a:tcPr/>
                </a:tc>
                <a:tc>
                  <a:txBody>
                    <a:bodyPr/>
                    <a:lstStyle/>
                    <a:p>
                      <a:r>
                        <a:rPr lang="en-US" dirty="0">
                          <a:latin typeface="+mj-lt"/>
                        </a:rPr>
                        <a:t>Release Site</a:t>
                      </a:r>
                    </a:p>
                  </a:txBody>
                  <a:tcPr/>
                </a:tc>
                <a:tc>
                  <a:txBody>
                    <a:bodyPr/>
                    <a:lstStyle/>
                    <a:p>
                      <a:r>
                        <a:rPr lang="en-US" dirty="0">
                          <a:latin typeface="+mj-lt"/>
                        </a:rPr>
                        <a:t>Transfer Date</a:t>
                      </a:r>
                    </a:p>
                  </a:txBody>
                  <a:tcPr/>
                </a:tc>
                <a:tc>
                  <a:txBody>
                    <a:bodyPr/>
                    <a:lstStyle/>
                    <a:p>
                      <a:r>
                        <a:rPr lang="en-US" dirty="0">
                          <a:latin typeface="+mj-lt"/>
                        </a:rPr>
                        <a:t>Production Goal</a:t>
                      </a:r>
                    </a:p>
                  </a:txBody>
                  <a:tcPr/>
                </a:tc>
                <a:tc>
                  <a:txBody>
                    <a:bodyPr/>
                    <a:lstStyle/>
                    <a:p>
                      <a:r>
                        <a:rPr lang="en-US" dirty="0">
                          <a:latin typeface="+mj-lt"/>
                        </a:rPr>
                        <a:t>Target F/lb.</a:t>
                      </a:r>
                    </a:p>
                  </a:txBody>
                  <a:tcPr/>
                </a:tc>
                <a:tc>
                  <a:txBody>
                    <a:bodyPr/>
                    <a:lstStyle/>
                    <a:p>
                      <a:r>
                        <a:rPr lang="en-US" dirty="0">
                          <a:latin typeface="+mj-lt"/>
                        </a:rPr>
                        <a:t>Production Pounds</a:t>
                      </a:r>
                    </a:p>
                  </a:txBody>
                  <a:tcPr/>
                </a:tc>
                <a:extLst>
                  <a:ext uri="{0D108BD9-81ED-4DB2-BD59-A6C34878D82A}">
                    <a16:rowId xmlns:a16="http://schemas.microsoft.com/office/drawing/2014/main" val="1150045450"/>
                  </a:ext>
                </a:extLst>
              </a:tr>
              <a:tr h="651933">
                <a:tc>
                  <a:txBody>
                    <a:bodyPr/>
                    <a:lstStyle/>
                    <a:p>
                      <a:r>
                        <a:rPr lang="en-US" dirty="0">
                          <a:latin typeface="+mj-lt"/>
                        </a:rPr>
                        <a:t>LSRCP/</a:t>
                      </a:r>
                    </a:p>
                    <a:p>
                      <a:r>
                        <a:rPr lang="en-US" dirty="0">
                          <a:latin typeface="+mj-lt"/>
                        </a:rPr>
                        <a:t>ODFW</a:t>
                      </a:r>
                    </a:p>
                  </a:txBody>
                  <a:tcPr/>
                </a:tc>
                <a:tc>
                  <a:txBody>
                    <a:bodyPr/>
                    <a:lstStyle/>
                    <a:p>
                      <a:r>
                        <a:rPr lang="en-US" dirty="0">
                          <a:latin typeface="+mj-lt"/>
                        </a:rPr>
                        <a:t>Wallowa</a:t>
                      </a:r>
                    </a:p>
                    <a:p>
                      <a:r>
                        <a:rPr lang="en-US" dirty="0">
                          <a:latin typeface="+mj-lt"/>
                        </a:rPr>
                        <a:t>River</a:t>
                      </a:r>
                    </a:p>
                  </a:txBody>
                  <a:tcPr/>
                </a:tc>
                <a:tc>
                  <a:txBody>
                    <a:bodyPr/>
                    <a:lstStyle/>
                    <a:p>
                      <a:r>
                        <a:rPr lang="en-US" dirty="0">
                          <a:latin typeface="+mj-lt"/>
                        </a:rPr>
                        <a:t>Wallowa</a:t>
                      </a:r>
                    </a:p>
                    <a:p>
                      <a:r>
                        <a:rPr lang="en-US" dirty="0">
                          <a:latin typeface="+mj-lt"/>
                        </a:rPr>
                        <a:t>Acclimation</a:t>
                      </a:r>
                    </a:p>
                  </a:txBody>
                  <a:tcPr/>
                </a:tc>
                <a:tc>
                  <a:txBody>
                    <a:bodyPr/>
                    <a:lstStyle/>
                    <a:p>
                      <a:r>
                        <a:rPr lang="en-US" dirty="0">
                          <a:latin typeface="+mj-lt"/>
                        </a:rPr>
                        <a:t>November</a:t>
                      </a:r>
                    </a:p>
                  </a:txBody>
                  <a:tcPr/>
                </a:tc>
                <a:tc>
                  <a:txBody>
                    <a:bodyPr/>
                    <a:lstStyle/>
                    <a:p>
                      <a:pPr algn="ctr"/>
                      <a:r>
                        <a:rPr lang="en-US" sz="2000" dirty="0">
                          <a:latin typeface="+mj-lt"/>
                        </a:rPr>
                        <a:t>400,000</a:t>
                      </a:r>
                    </a:p>
                  </a:txBody>
                  <a:tcPr/>
                </a:tc>
                <a:tc>
                  <a:txBody>
                    <a:bodyPr/>
                    <a:lstStyle/>
                    <a:p>
                      <a:pPr algn="ctr"/>
                      <a:r>
                        <a:rPr lang="en-US" sz="2000" dirty="0">
                          <a:latin typeface="+mj-lt"/>
                        </a:rPr>
                        <a:t>10.0</a:t>
                      </a:r>
                    </a:p>
                  </a:txBody>
                  <a:tcPr/>
                </a:tc>
                <a:tc>
                  <a:txBody>
                    <a:bodyPr/>
                    <a:lstStyle/>
                    <a:p>
                      <a:pPr algn="ctr"/>
                      <a:r>
                        <a:rPr lang="en-US" sz="2000" dirty="0">
                          <a:latin typeface="+mj-lt"/>
                        </a:rPr>
                        <a:t>40,000</a:t>
                      </a:r>
                    </a:p>
                  </a:txBody>
                  <a:tcPr/>
                </a:tc>
                <a:extLst>
                  <a:ext uri="{0D108BD9-81ED-4DB2-BD59-A6C34878D82A}">
                    <a16:rowId xmlns:a16="http://schemas.microsoft.com/office/drawing/2014/main" val="1224647302"/>
                  </a:ext>
                </a:extLst>
              </a:tr>
              <a:tr h="651933">
                <a:tc>
                  <a:txBody>
                    <a:bodyPr/>
                    <a:lstStyle/>
                    <a:p>
                      <a:r>
                        <a:rPr lang="en-US" dirty="0">
                          <a:latin typeface="+mj-lt"/>
                        </a:rPr>
                        <a:t>LSRCP/</a:t>
                      </a:r>
                    </a:p>
                    <a:p>
                      <a:r>
                        <a:rPr lang="en-US" dirty="0">
                          <a:latin typeface="+mj-lt"/>
                        </a:rPr>
                        <a:t>ODFW</a:t>
                      </a:r>
                    </a:p>
                  </a:txBody>
                  <a:tcPr/>
                </a:tc>
                <a:tc>
                  <a:txBody>
                    <a:bodyPr/>
                    <a:lstStyle/>
                    <a:p>
                      <a:r>
                        <a:rPr lang="en-US" dirty="0">
                          <a:latin typeface="+mj-lt"/>
                        </a:rPr>
                        <a:t>Wallowa</a:t>
                      </a:r>
                    </a:p>
                    <a:p>
                      <a:r>
                        <a:rPr lang="en-US" dirty="0">
                          <a:latin typeface="+mj-lt"/>
                        </a:rPr>
                        <a:t>River</a:t>
                      </a:r>
                    </a:p>
                  </a:txBody>
                  <a:tcPr/>
                </a:tc>
                <a:tc>
                  <a:txBody>
                    <a:bodyPr/>
                    <a:lstStyle/>
                    <a:p>
                      <a:r>
                        <a:rPr lang="en-US" dirty="0">
                          <a:latin typeface="+mj-lt"/>
                        </a:rPr>
                        <a:t>Wallowa</a:t>
                      </a:r>
                    </a:p>
                    <a:p>
                      <a:r>
                        <a:rPr lang="en-US" dirty="0">
                          <a:latin typeface="+mj-lt"/>
                        </a:rPr>
                        <a:t>Acclimation</a:t>
                      </a:r>
                    </a:p>
                  </a:txBody>
                  <a:tcPr/>
                </a:tc>
                <a:tc>
                  <a:txBody>
                    <a:bodyPr/>
                    <a:lstStyle/>
                    <a:p>
                      <a:r>
                        <a:rPr lang="en-US" dirty="0">
                          <a:latin typeface="+mj-lt"/>
                        </a:rPr>
                        <a:t>April</a:t>
                      </a:r>
                    </a:p>
                  </a:txBody>
                  <a:tcPr/>
                </a:tc>
                <a:tc>
                  <a:txBody>
                    <a:bodyPr/>
                    <a:lstStyle/>
                    <a:p>
                      <a:pPr algn="ctr"/>
                      <a:r>
                        <a:rPr lang="en-US" sz="2000" dirty="0">
                          <a:latin typeface="+mj-lt"/>
                        </a:rPr>
                        <a:t>160,000</a:t>
                      </a:r>
                    </a:p>
                  </a:txBody>
                  <a:tcPr/>
                </a:tc>
                <a:tc>
                  <a:txBody>
                    <a:bodyPr/>
                    <a:lstStyle/>
                    <a:p>
                      <a:pPr algn="ctr"/>
                      <a:r>
                        <a:rPr lang="en-US" sz="2000" dirty="0">
                          <a:latin typeface="+mj-lt"/>
                        </a:rPr>
                        <a:t>5.5</a:t>
                      </a:r>
                    </a:p>
                  </a:txBody>
                  <a:tcPr/>
                </a:tc>
                <a:tc>
                  <a:txBody>
                    <a:bodyPr/>
                    <a:lstStyle/>
                    <a:p>
                      <a:pPr algn="ctr"/>
                      <a:r>
                        <a:rPr lang="en-US" sz="2000" dirty="0">
                          <a:latin typeface="+mj-lt"/>
                        </a:rPr>
                        <a:t>29,091</a:t>
                      </a:r>
                    </a:p>
                  </a:txBody>
                  <a:tcPr/>
                </a:tc>
                <a:extLst>
                  <a:ext uri="{0D108BD9-81ED-4DB2-BD59-A6C34878D82A}">
                    <a16:rowId xmlns:a16="http://schemas.microsoft.com/office/drawing/2014/main" val="2791798892"/>
                  </a:ext>
                </a:extLst>
              </a:tr>
              <a:tr h="651933">
                <a:tc>
                  <a:txBody>
                    <a:bodyPr/>
                    <a:lstStyle/>
                    <a:p>
                      <a:r>
                        <a:rPr lang="en-US" dirty="0">
                          <a:latin typeface="+mj-lt"/>
                        </a:rPr>
                        <a:t>LSRCP/</a:t>
                      </a:r>
                    </a:p>
                    <a:p>
                      <a:r>
                        <a:rPr lang="en-US" dirty="0">
                          <a:latin typeface="+mj-lt"/>
                        </a:rPr>
                        <a:t>ODFW</a:t>
                      </a:r>
                    </a:p>
                  </a:txBody>
                  <a:tcPr/>
                </a:tc>
                <a:tc>
                  <a:txBody>
                    <a:bodyPr/>
                    <a:lstStyle/>
                    <a:p>
                      <a:r>
                        <a:rPr lang="en-US" dirty="0">
                          <a:latin typeface="+mj-lt"/>
                        </a:rPr>
                        <a:t>Wallowa River</a:t>
                      </a:r>
                    </a:p>
                  </a:txBody>
                  <a:tcPr/>
                </a:tc>
                <a:tc>
                  <a:txBody>
                    <a:bodyPr/>
                    <a:lstStyle/>
                    <a:p>
                      <a:r>
                        <a:rPr lang="en-US" dirty="0">
                          <a:latin typeface="+mj-lt"/>
                        </a:rPr>
                        <a:t>Big Canyon Acclimation</a:t>
                      </a:r>
                    </a:p>
                  </a:txBody>
                  <a:tcPr/>
                </a:tc>
                <a:tc>
                  <a:txBody>
                    <a:bodyPr/>
                    <a:lstStyle/>
                    <a:p>
                      <a:r>
                        <a:rPr lang="en-US" dirty="0">
                          <a:latin typeface="+mj-lt"/>
                        </a:rPr>
                        <a:t>March</a:t>
                      </a:r>
                    </a:p>
                  </a:txBody>
                  <a:tcPr/>
                </a:tc>
                <a:tc>
                  <a:txBody>
                    <a:bodyPr/>
                    <a:lstStyle/>
                    <a:p>
                      <a:pPr algn="ctr"/>
                      <a:r>
                        <a:rPr lang="en-US" sz="2000" dirty="0">
                          <a:latin typeface="+mj-lt"/>
                        </a:rPr>
                        <a:t>240,000</a:t>
                      </a:r>
                    </a:p>
                  </a:txBody>
                  <a:tcPr/>
                </a:tc>
                <a:tc>
                  <a:txBody>
                    <a:bodyPr/>
                    <a:lstStyle/>
                    <a:p>
                      <a:pPr algn="ctr"/>
                      <a:r>
                        <a:rPr lang="en-US" sz="2000" dirty="0">
                          <a:latin typeface="+mj-lt"/>
                        </a:rPr>
                        <a:t>5.5</a:t>
                      </a:r>
                    </a:p>
                  </a:txBody>
                  <a:tcPr/>
                </a:tc>
                <a:tc>
                  <a:txBody>
                    <a:bodyPr/>
                    <a:lstStyle/>
                    <a:p>
                      <a:pPr algn="ctr"/>
                      <a:r>
                        <a:rPr lang="en-US" sz="2000" dirty="0">
                          <a:latin typeface="+mj-lt"/>
                        </a:rPr>
                        <a:t>43,636</a:t>
                      </a:r>
                    </a:p>
                  </a:txBody>
                  <a:tcPr/>
                </a:tc>
                <a:extLst>
                  <a:ext uri="{0D108BD9-81ED-4DB2-BD59-A6C34878D82A}">
                    <a16:rowId xmlns:a16="http://schemas.microsoft.com/office/drawing/2014/main" val="348930050"/>
                  </a:ext>
                </a:extLst>
              </a:tr>
              <a:tr h="651933">
                <a:tc>
                  <a:txBody>
                    <a:bodyPr/>
                    <a:lstStyle/>
                    <a:p>
                      <a:r>
                        <a:rPr lang="en-US" dirty="0">
                          <a:latin typeface="+mj-lt"/>
                        </a:rPr>
                        <a:t>LSRCP/</a:t>
                      </a:r>
                    </a:p>
                    <a:p>
                      <a:r>
                        <a:rPr lang="en-US" dirty="0">
                          <a:latin typeface="+mj-lt"/>
                        </a:rPr>
                        <a:t>ODFW</a:t>
                      </a:r>
                    </a:p>
                  </a:txBody>
                  <a:tcPr/>
                </a:tc>
                <a:tc>
                  <a:txBody>
                    <a:bodyPr/>
                    <a:lstStyle/>
                    <a:p>
                      <a:r>
                        <a:rPr lang="en-US" dirty="0">
                          <a:latin typeface="+mj-lt"/>
                        </a:rPr>
                        <a:t>Imnaha</a:t>
                      </a:r>
                    </a:p>
                    <a:p>
                      <a:r>
                        <a:rPr lang="en-US" dirty="0">
                          <a:latin typeface="+mj-lt"/>
                        </a:rPr>
                        <a:t>River</a:t>
                      </a:r>
                    </a:p>
                  </a:txBody>
                  <a:tcPr/>
                </a:tc>
                <a:tc>
                  <a:txBody>
                    <a:bodyPr/>
                    <a:lstStyle/>
                    <a:p>
                      <a:r>
                        <a:rPr lang="en-US" dirty="0">
                          <a:latin typeface="+mj-lt"/>
                        </a:rPr>
                        <a:t>Little Sheep</a:t>
                      </a:r>
                    </a:p>
                    <a:p>
                      <a:r>
                        <a:rPr lang="en-US" dirty="0">
                          <a:latin typeface="+mj-lt"/>
                        </a:rPr>
                        <a:t>Acclimation</a:t>
                      </a:r>
                    </a:p>
                  </a:txBody>
                  <a:tcPr/>
                </a:tc>
                <a:tc>
                  <a:txBody>
                    <a:bodyPr/>
                    <a:lstStyle/>
                    <a:p>
                      <a:r>
                        <a:rPr lang="en-US" dirty="0">
                          <a:latin typeface="+mj-lt"/>
                        </a:rPr>
                        <a:t>February</a:t>
                      </a:r>
                    </a:p>
                  </a:txBody>
                  <a:tcPr/>
                </a:tc>
                <a:tc>
                  <a:txBody>
                    <a:bodyPr/>
                    <a:lstStyle/>
                    <a:p>
                      <a:pPr algn="ctr"/>
                      <a:r>
                        <a:rPr lang="en-US" sz="2000" dirty="0">
                          <a:latin typeface="+mj-lt"/>
                        </a:rPr>
                        <a:t>215,000</a:t>
                      </a:r>
                    </a:p>
                  </a:txBody>
                  <a:tcPr/>
                </a:tc>
                <a:tc>
                  <a:txBody>
                    <a:bodyPr/>
                    <a:lstStyle/>
                    <a:p>
                      <a:pPr algn="ctr"/>
                      <a:r>
                        <a:rPr lang="en-US" sz="2000" dirty="0">
                          <a:latin typeface="+mj-lt"/>
                        </a:rPr>
                        <a:t>5.0</a:t>
                      </a:r>
                    </a:p>
                  </a:txBody>
                  <a:tcPr/>
                </a:tc>
                <a:tc>
                  <a:txBody>
                    <a:bodyPr/>
                    <a:lstStyle/>
                    <a:p>
                      <a:pPr algn="ctr"/>
                      <a:r>
                        <a:rPr lang="en-US" sz="2000" dirty="0">
                          <a:latin typeface="+mj-lt"/>
                        </a:rPr>
                        <a:t>43,000</a:t>
                      </a:r>
                    </a:p>
                  </a:txBody>
                  <a:tcPr/>
                </a:tc>
                <a:extLst>
                  <a:ext uri="{0D108BD9-81ED-4DB2-BD59-A6C34878D82A}">
                    <a16:rowId xmlns:a16="http://schemas.microsoft.com/office/drawing/2014/main" val="669933668"/>
                  </a:ext>
                </a:extLst>
              </a:tr>
              <a:tr h="651933">
                <a:tc>
                  <a:txBody>
                    <a:bodyPr/>
                    <a:lstStyle/>
                    <a:p>
                      <a:r>
                        <a:rPr lang="en-US" b="1" dirty="0">
                          <a:latin typeface="+mj-lt"/>
                        </a:rPr>
                        <a:t>Grand</a:t>
                      </a:r>
                    </a:p>
                    <a:p>
                      <a:r>
                        <a:rPr lang="en-US" b="1" dirty="0">
                          <a:latin typeface="+mj-lt"/>
                        </a:rPr>
                        <a:t>Total</a:t>
                      </a:r>
                    </a:p>
                  </a:txBody>
                  <a:tcPr/>
                </a:tc>
                <a:tc>
                  <a:txBody>
                    <a:bodyPr/>
                    <a:lstStyle/>
                    <a:p>
                      <a:endParaRPr lang="en-US" b="1" dirty="0">
                        <a:latin typeface="+mj-lt"/>
                      </a:endParaRPr>
                    </a:p>
                  </a:txBody>
                  <a:tcPr/>
                </a:tc>
                <a:tc>
                  <a:txBody>
                    <a:bodyPr/>
                    <a:lstStyle/>
                    <a:p>
                      <a:endParaRPr lang="en-US" b="1">
                        <a:latin typeface="+mj-lt"/>
                      </a:endParaRPr>
                    </a:p>
                  </a:txBody>
                  <a:tcPr/>
                </a:tc>
                <a:tc>
                  <a:txBody>
                    <a:bodyPr/>
                    <a:lstStyle/>
                    <a:p>
                      <a:endParaRPr lang="en-US" b="1">
                        <a:latin typeface="+mj-lt"/>
                      </a:endParaRPr>
                    </a:p>
                  </a:txBody>
                  <a:tcPr/>
                </a:tc>
                <a:tc>
                  <a:txBody>
                    <a:bodyPr/>
                    <a:lstStyle/>
                    <a:p>
                      <a:pPr algn="ctr"/>
                      <a:r>
                        <a:rPr lang="en-US" sz="2000" b="1" dirty="0">
                          <a:latin typeface="+mj-lt"/>
                        </a:rPr>
                        <a:t>1,015,000</a:t>
                      </a:r>
                    </a:p>
                  </a:txBody>
                  <a:tcPr/>
                </a:tc>
                <a:tc>
                  <a:txBody>
                    <a:bodyPr/>
                    <a:lstStyle/>
                    <a:p>
                      <a:pPr algn="ctr"/>
                      <a:endParaRPr lang="en-US" sz="2000" b="1" dirty="0">
                        <a:latin typeface="+mj-lt"/>
                      </a:endParaRPr>
                    </a:p>
                  </a:txBody>
                  <a:tcPr/>
                </a:tc>
                <a:tc>
                  <a:txBody>
                    <a:bodyPr/>
                    <a:lstStyle/>
                    <a:p>
                      <a:pPr algn="ctr"/>
                      <a:r>
                        <a:rPr lang="en-US" sz="2000" b="1" dirty="0">
                          <a:latin typeface="+mj-lt"/>
                        </a:rPr>
                        <a:t>155,727</a:t>
                      </a:r>
                    </a:p>
                  </a:txBody>
                  <a:tcPr/>
                </a:tc>
                <a:extLst>
                  <a:ext uri="{0D108BD9-81ED-4DB2-BD59-A6C34878D82A}">
                    <a16:rowId xmlns:a16="http://schemas.microsoft.com/office/drawing/2014/main" val="3234490690"/>
                  </a:ext>
                </a:extLst>
              </a:tr>
            </a:tbl>
          </a:graphicData>
        </a:graphic>
      </p:graphicFrame>
    </p:spTree>
    <p:extLst>
      <p:ext uri="{BB962C8B-B14F-4D97-AF65-F5344CB8AC3E}">
        <p14:creationId xmlns:p14="http://schemas.microsoft.com/office/powerpoint/2010/main" val="1025079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0" y="17172"/>
            <a:ext cx="9144000" cy="821028"/>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rmAutofit fontScale="90000"/>
            <a:scene3d>
              <a:camera prst="orthographicFront"/>
              <a:lightRig rig="freezing" dir="t">
                <a:rot lat="0" lon="0" rev="5640000"/>
              </a:lightRig>
            </a:scene3d>
            <a:sp3d prstMaterial="flat">
              <a:contourClr>
                <a:schemeClr val="tx2"/>
              </a:contourClr>
            </a:sp3d>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Fall Chinook Production</a:t>
            </a:r>
          </a:p>
        </p:txBody>
      </p:sp>
      <p:graphicFrame>
        <p:nvGraphicFramePr>
          <p:cNvPr id="7" name="Table 7">
            <a:extLst>
              <a:ext uri="{FF2B5EF4-FFF2-40B4-BE49-F238E27FC236}">
                <a16:creationId xmlns:a16="http://schemas.microsoft.com/office/drawing/2014/main" id="{3F4C21AD-FA4C-774B-5AF8-79F2B6305888}"/>
              </a:ext>
            </a:extLst>
          </p:cNvPr>
          <p:cNvGraphicFramePr>
            <a:graphicFrameLocks noGrp="1"/>
          </p:cNvGraphicFramePr>
          <p:nvPr>
            <p:extLst>
              <p:ext uri="{D42A27DB-BD31-4B8C-83A1-F6EECF244321}">
                <p14:modId xmlns:p14="http://schemas.microsoft.com/office/powerpoint/2010/main" val="3691073053"/>
              </p:ext>
            </p:extLst>
          </p:nvPr>
        </p:nvGraphicFramePr>
        <p:xfrm>
          <a:off x="-2" y="1295400"/>
          <a:ext cx="9144002" cy="5260374"/>
        </p:xfrm>
        <a:graphic>
          <a:graphicData uri="http://schemas.openxmlformats.org/drawingml/2006/table">
            <a:tbl>
              <a:tblPr firstRow="1" bandRow="1">
                <a:tableStyleId>{5C22544A-7EE6-4342-B048-85BDC9FD1C3A}</a:tableStyleId>
              </a:tblPr>
              <a:tblGrid>
                <a:gridCol w="1295402">
                  <a:extLst>
                    <a:ext uri="{9D8B030D-6E8A-4147-A177-3AD203B41FA5}">
                      <a16:colId xmlns:a16="http://schemas.microsoft.com/office/drawing/2014/main" val="3899905364"/>
                    </a:ext>
                  </a:extLst>
                </a:gridCol>
                <a:gridCol w="914398">
                  <a:extLst>
                    <a:ext uri="{9D8B030D-6E8A-4147-A177-3AD203B41FA5}">
                      <a16:colId xmlns:a16="http://schemas.microsoft.com/office/drawing/2014/main" val="362855809"/>
                    </a:ext>
                  </a:extLst>
                </a:gridCol>
                <a:gridCol w="1524002">
                  <a:extLst>
                    <a:ext uri="{9D8B030D-6E8A-4147-A177-3AD203B41FA5}">
                      <a16:colId xmlns:a16="http://schemas.microsoft.com/office/drawing/2014/main" val="2266391859"/>
                    </a:ext>
                  </a:extLst>
                </a:gridCol>
                <a:gridCol w="1219200">
                  <a:extLst>
                    <a:ext uri="{9D8B030D-6E8A-4147-A177-3AD203B41FA5}">
                      <a16:colId xmlns:a16="http://schemas.microsoft.com/office/drawing/2014/main" val="2187096072"/>
                    </a:ext>
                  </a:extLst>
                </a:gridCol>
                <a:gridCol w="1600200">
                  <a:extLst>
                    <a:ext uri="{9D8B030D-6E8A-4147-A177-3AD203B41FA5}">
                      <a16:colId xmlns:a16="http://schemas.microsoft.com/office/drawing/2014/main" val="960153821"/>
                    </a:ext>
                  </a:extLst>
                </a:gridCol>
                <a:gridCol w="990600">
                  <a:extLst>
                    <a:ext uri="{9D8B030D-6E8A-4147-A177-3AD203B41FA5}">
                      <a16:colId xmlns:a16="http://schemas.microsoft.com/office/drawing/2014/main" val="2926927588"/>
                    </a:ext>
                  </a:extLst>
                </a:gridCol>
                <a:gridCol w="1600200">
                  <a:extLst>
                    <a:ext uri="{9D8B030D-6E8A-4147-A177-3AD203B41FA5}">
                      <a16:colId xmlns:a16="http://schemas.microsoft.com/office/drawing/2014/main" val="4151469893"/>
                    </a:ext>
                  </a:extLst>
                </a:gridCol>
              </a:tblGrid>
              <a:tr h="751482">
                <a:tc>
                  <a:txBody>
                    <a:bodyPr/>
                    <a:lstStyle/>
                    <a:p>
                      <a:r>
                        <a:rPr lang="en-US" sz="2000" dirty="0"/>
                        <a:t>Program</a:t>
                      </a:r>
                    </a:p>
                  </a:txBody>
                  <a:tcPr/>
                </a:tc>
                <a:tc>
                  <a:txBody>
                    <a:bodyPr/>
                    <a:lstStyle/>
                    <a:p>
                      <a:r>
                        <a:rPr lang="en-US" sz="2000" dirty="0"/>
                        <a:t>Stock</a:t>
                      </a:r>
                    </a:p>
                  </a:txBody>
                  <a:tcPr/>
                </a:tc>
                <a:tc>
                  <a:txBody>
                    <a:bodyPr/>
                    <a:lstStyle/>
                    <a:p>
                      <a:r>
                        <a:rPr lang="en-US" sz="2000" dirty="0"/>
                        <a:t>Release Site</a:t>
                      </a:r>
                    </a:p>
                  </a:txBody>
                  <a:tcPr/>
                </a:tc>
                <a:tc>
                  <a:txBody>
                    <a:bodyPr/>
                    <a:lstStyle/>
                    <a:p>
                      <a:r>
                        <a:rPr lang="en-US" sz="2000" dirty="0"/>
                        <a:t>Transfer Date</a:t>
                      </a:r>
                    </a:p>
                  </a:txBody>
                  <a:tcPr/>
                </a:tc>
                <a:tc>
                  <a:txBody>
                    <a:bodyPr/>
                    <a:lstStyle/>
                    <a:p>
                      <a:r>
                        <a:rPr lang="en-US" sz="2000" dirty="0"/>
                        <a:t>Production Goal</a:t>
                      </a:r>
                    </a:p>
                  </a:txBody>
                  <a:tcPr/>
                </a:tc>
                <a:tc>
                  <a:txBody>
                    <a:bodyPr/>
                    <a:lstStyle/>
                    <a:p>
                      <a:r>
                        <a:rPr lang="en-US" sz="2000" dirty="0"/>
                        <a:t>Target F/lb.</a:t>
                      </a:r>
                    </a:p>
                  </a:txBody>
                  <a:tcPr/>
                </a:tc>
                <a:tc>
                  <a:txBody>
                    <a:bodyPr/>
                    <a:lstStyle/>
                    <a:p>
                      <a:r>
                        <a:rPr lang="en-US" sz="2000" dirty="0"/>
                        <a:t>Production Pounds</a:t>
                      </a:r>
                    </a:p>
                  </a:txBody>
                  <a:tcPr/>
                </a:tc>
                <a:extLst>
                  <a:ext uri="{0D108BD9-81ED-4DB2-BD59-A6C34878D82A}">
                    <a16:rowId xmlns:a16="http://schemas.microsoft.com/office/drawing/2014/main" val="1150045450"/>
                  </a:ext>
                </a:extLst>
              </a:tr>
              <a:tr h="751482">
                <a:tc>
                  <a:txBody>
                    <a:bodyPr/>
                    <a:lstStyle/>
                    <a:p>
                      <a:r>
                        <a:rPr lang="en-US" sz="2000" dirty="0">
                          <a:latin typeface="+mj-lt"/>
                        </a:rPr>
                        <a:t>LSRCP/</a:t>
                      </a:r>
                    </a:p>
                    <a:p>
                      <a:r>
                        <a:rPr lang="en-US" sz="2000" dirty="0">
                          <a:latin typeface="+mj-lt"/>
                        </a:rPr>
                        <a:t>ODFW</a:t>
                      </a:r>
                    </a:p>
                  </a:txBody>
                  <a:tcPr/>
                </a:tc>
                <a:tc>
                  <a:txBody>
                    <a:bodyPr/>
                    <a:lstStyle/>
                    <a:p>
                      <a:r>
                        <a:rPr lang="en-US" sz="2000" dirty="0">
                          <a:latin typeface="+mj-lt"/>
                        </a:rPr>
                        <a:t>Snake</a:t>
                      </a:r>
                    </a:p>
                    <a:p>
                      <a:r>
                        <a:rPr lang="en-US" sz="2000" dirty="0">
                          <a:latin typeface="+mj-lt"/>
                        </a:rPr>
                        <a:t>River</a:t>
                      </a:r>
                    </a:p>
                  </a:txBody>
                  <a:tcPr/>
                </a:tc>
                <a:tc>
                  <a:txBody>
                    <a:bodyPr/>
                    <a:lstStyle/>
                    <a:p>
                      <a:r>
                        <a:rPr lang="en-US" sz="2000" dirty="0">
                          <a:latin typeface="+mj-lt"/>
                        </a:rPr>
                        <a:t>Salmon River</a:t>
                      </a:r>
                    </a:p>
                  </a:txBody>
                  <a:tcPr/>
                </a:tc>
                <a:tc>
                  <a:txBody>
                    <a:bodyPr/>
                    <a:lstStyle/>
                    <a:p>
                      <a:r>
                        <a:rPr lang="en-US" sz="2000" dirty="0">
                          <a:latin typeface="+mj-lt"/>
                        </a:rPr>
                        <a:t>May</a:t>
                      </a:r>
                    </a:p>
                  </a:txBody>
                  <a:tcPr/>
                </a:tc>
                <a:tc>
                  <a:txBody>
                    <a:bodyPr/>
                    <a:lstStyle/>
                    <a:p>
                      <a:pPr algn="ctr"/>
                      <a:r>
                        <a:rPr lang="en-US" sz="2000" dirty="0">
                          <a:latin typeface="+mj-lt"/>
                        </a:rPr>
                        <a:t>1,000,000</a:t>
                      </a:r>
                    </a:p>
                  </a:txBody>
                  <a:tcPr/>
                </a:tc>
                <a:tc>
                  <a:txBody>
                    <a:bodyPr/>
                    <a:lstStyle/>
                    <a:p>
                      <a:pPr algn="ctr"/>
                      <a:r>
                        <a:rPr lang="en-US" sz="2000" dirty="0">
                          <a:latin typeface="+mj-lt"/>
                        </a:rPr>
                        <a:t>50.0</a:t>
                      </a:r>
                    </a:p>
                  </a:txBody>
                  <a:tcPr/>
                </a:tc>
                <a:tc>
                  <a:txBody>
                    <a:bodyPr/>
                    <a:lstStyle/>
                    <a:p>
                      <a:pPr algn="ctr"/>
                      <a:r>
                        <a:rPr lang="en-US" sz="2000" dirty="0">
                          <a:latin typeface="+mj-lt"/>
                        </a:rPr>
                        <a:t>20,000</a:t>
                      </a:r>
                    </a:p>
                  </a:txBody>
                  <a:tcPr/>
                </a:tc>
                <a:extLst>
                  <a:ext uri="{0D108BD9-81ED-4DB2-BD59-A6C34878D82A}">
                    <a16:rowId xmlns:a16="http://schemas.microsoft.com/office/drawing/2014/main" val="1224647302"/>
                  </a:ext>
                </a:extLst>
              </a:tr>
              <a:tr h="751482">
                <a:tc>
                  <a:txBody>
                    <a:bodyPr/>
                    <a:lstStyle/>
                    <a:p>
                      <a:r>
                        <a:rPr lang="en-US" sz="2000" dirty="0">
                          <a:latin typeface="+mj-lt"/>
                        </a:rPr>
                        <a:t>LSRCP/</a:t>
                      </a:r>
                    </a:p>
                    <a:p>
                      <a:r>
                        <a:rPr lang="en-US" sz="2000" dirty="0">
                          <a:latin typeface="+mj-lt"/>
                        </a:rPr>
                        <a:t>ODFW</a:t>
                      </a:r>
                    </a:p>
                  </a:txBody>
                  <a:tcPr/>
                </a:tc>
                <a:tc>
                  <a:txBody>
                    <a:bodyPr/>
                    <a:lstStyle/>
                    <a:p>
                      <a:r>
                        <a:rPr lang="en-US" sz="2000" dirty="0">
                          <a:latin typeface="+mj-lt"/>
                        </a:rPr>
                        <a:t>Snake River</a:t>
                      </a:r>
                    </a:p>
                  </a:txBody>
                  <a:tcPr/>
                </a:tc>
                <a:tc>
                  <a:txBody>
                    <a:bodyPr/>
                    <a:lstStyle/>
                    <a:p>
                      <a:r>
                        <a:rPr lang="en-US" sz="2000" dirty="0">
                          <a:latin typeface="+mj-lt"/>
                        </a:rPr>
                        <a:t>Grande Ronde River</a:t>
                      </a:r>
                    </a:p>
                  </a:txBody>
                  <a:tcPr/>
                </a:tc>
                <a:tc>
                  <a:txBody>
                    <a:bodyPr/>
                    <a:lstStyle/>
                    <a:p>
                      <a:r>
                        <a:rPr lang="en-US" sz="2000" dirty="0">
                          <a:latin typeface="+mj-lt"/>
                        </a:rPr>
                        <a:t>May</a:t>
                      </a:r>
                    </a:p>
                  </a:txBody>
                  <a:tcPr/>
                </a:tc>
                <a:tc>
                  <a:txBody>
                    <a:bodyPr/>
                    <a:lstStyle/>
                    <a:p>
                      <a:pPr algn="ctr"/>
                      <a:r>
                        <a:rPr lang="en-US" sz="2000" dirty="0">
                          <a:latin typeface="+mj-lt"/>
                        </a:rPr>
                        <a:t>200,000</a:t>
                      </a:r>
                    </a:p>
                  </a:txBody>
                  <a:tcPr/>
                </a:tc>
                <a:tc>
                  <a:txBody>
                    <a:bodyPr/>
                    <a:lstStyle/>
                    <a:p>
                      <a:pPr algn="ctr"/>
                      <a:r>
                        <a:rPr lang="en-US" sz="2000" dirty="0">
                          <a:latin typeface="+mj-lt"/>
                        </a:rPr>
                        <a:t>50.0</a:t>
                      </a:r>
                    </a:p>
                  </a:txBody>
                  <a:tcPr/>
                </a:tc>
                <a:tc>
                  <a:txBody>
                    <a:bodyPr/>
                    <a:lstStyle/>
                    <a:p>
                      <a:pPr algn="ctr"/>
                      <a:r>
                        <a:rPr lang="en-US" sz="2000" dirty="0">
                          <a:latin typeface="+mj-lt"/>
                        </a:rPr>
                        <a:t>4,000</a:t>
                      </a:r>
                    </a:p>
                  </a:txBody>
                  <a:tcPr/>
                </a:tc>
                <a:extLst>
                  <a:ext uri="{0D108BD9-81ED-4DB2-BD59-A6C34878D82A}">
                    <a16:rowId xmlns:a16="http://schemas.microsoft.com/office/drawing/2014/main" val="2791798892"/>
                  </a:ext>
                </a:extLst>
              </a:tr>
              <a:tr h="751482">
                <a:tc>
                  <a:txBody>
                    <a:bodyPr/>
                    <a:lstStyle/>
                    <a:p>
                      <a:r>
                        <a:rPr lang="en-US" sz="2000" b="1" dirty="0">
                          <a:latin typeface="+mj-lt"/>
                        </a:rPr>
                        <a:t>Grand</a:t>
                      </a:r>
                    </a:p>
                    <a:p>
                      <a:r>
                        <a:rPr lang="en-US" sz="2000" b="1" dirty="0">
                          <a:latin typeface="+mj-lt"/>
                        </a:rPr>
                        <a:t>Total</a:t>
                      </a:r>
                    </a:p>
                  </a:txBody>
                  <a:tcPr/>
                </a:tc>
                <a:tc>
                  <a:txBody>
                    <a:bodyPr/>
                    <a:lstStyle/>
                    <a:p>
                      <a:endParaRPr lang="en-US" sz="2000" b="1" dirty="0">
                        <a:latin typeface="+mj-lt"/>
                      </a:endParaRPr>
                    </a:p>
                  </a:txBody>
                  <a:tcPr/>
                </a:tc>
                <a:tc>
                  <a:txBody>
                    <a:bodyPr/>
                    <a:lstStyle/>
                    <a:p>
                      <a:endParaRPr lang="en-US" sz="2000" b="1">
                        <a:latin typeface="+mj-lt"/>
                      </a:endParaRPr>
                    </a:p>
                  </a:txBody>
                  <a:tcPr/>
                </a:tc>
                <a:tc>
                  <a:txBody>
                    <a:bodyPr/>
                    <a:lstStyle/>
                    <a:p>
                      <a:endParaRPr lang="en-US" sz="2000" b="1">
                        <a:latin typeface="+mj-lt"/>
                      </a:endParaRPr>
                    </a:p>
                  </a:txBody>
                  <a:tcPr/>
                </a:tc>
                <a:tc>
                  <a:txBody>
                    <a:bodyPr/>
                    <a:lstStyle/>
                    <a:p>
                      <a:pPr algn="ctr"/>
                      <a:r>
                        <a:rPr lang="en-US" sz="2000" b="1" dirty="0">
                          <a:latin typeface="+mj-lt"/>
                        </a:rPr>
                        <a:t>1,200,000</a:t>
                      </a:r>
                    </a:p>
                  </a:txBody>
                  <a:tcPr/>
                </a:tc>
                <a:tc>
                  <a:txBody>
                    <a:bodyPr/>
                    <a:lstStyle/>
                    <a:p>
                      <a:pPr algn="ctr"/>
                      <a:endParaRPr lang="en-US" sz="2000" b="1" dirty="0">
                        <a:latin typeface="+mj-lt"/>
                      </a:endParaRPr>
                    </a:p>
                  </a:txBody>
                  <a:tcPr/>
                </a:tc>
                <a:tc>
                  <a:txBody>
                    <a:bodyPr/>
                    <a:lstStyle/>
                    <a:p>
                      <a:pPr algn="ctr"/>
                      <a:r>
                        <a:rPr lang="en-US" sz="2000" b="1" dirty="0">
                          <a:latin typeface="+mj-lt"/>
                        </a:rPr>
                        <a:t>24,000</a:t>
                      </a:r>
                    </a:p>
                  </a:txBody>
                  <a:tcPr/>
                </a:tc>
                <a:extLst>
                  <a:ext uri="{0D108BD9-81ED-4DB2-BD59-A6C34878D82A}">
                    <a16:rowId xmlns:a16="http://schemas.microsoft.com/office/drawing/2014/main" val="3203554323"/>
                  </a:ext>
                </a:extLst>
              </a:tr>
              <a:tr h="751482">
                <a:tc>
                  <a:txBody>
                    <a:bodyPr/>
                    <a:lstStyle/>
                    <a:p>
                      <a:r>
                        <a:rPr lang="en-US" sz="2000" dirty="0">
                          <a:latin typeface="+mj-lt"/>
                        </a:rPr>
                        <a:t>LSRCP/</a:t>
                      </a:r>
                    </a:p>
                    <a:p>
                      <a:r>
                        <a:rPr lang="en-US" sz="2000" dirty="0">
                          <a:latin typeface="+mj-lt"/>
                        </a:rPr>
                        <a:t>ODFW</a:t>
                      </a:r>
                    </a:p>
                  </a:txBody>
                  <a:tcPr/>
                </a:tc>
                <a:tc>
                  <a:txBody>
                    <a:bodyPr/>
                    <a:lstStyle/>
                    <a:p>
                      <a:r>
                        <a:rPr lang="en-US" sz="2000" dirty="0">
                          <a:latin typeface="+mj-lt"/>
                        </a:rPr>
                        <a:t>Snake River</a:t>
                      </a:r>
                    </a:p>
                  </a:txBody>
                  <a:tcPr/>
                </a:tc>
                <a:tc>
                  <a:txBody>
                    <a:bodyPr/>
                    <a:lstStyle/>
                    <a:p>
                      <a:r>
                        <a:rPr lang="en-US" sz="2000" dirty="0">
                          <a:latin typeface="+mj-lt"/>
                        </a:rPr>
                        <a:t>Grande Ronde River</a:t>
                      </a:r>
                    </a:p>
                  </a:txBody>
                  <a:tcPr/>
                </a:tc>
                <a:tc>
                  <a:txBody>
                    <a:bodyPr/>
                    <a:lstStyle/>
                    <a:p>
                      <a:r>
                        <a:rPr lang="en-US" sz="2000" dirty="0">
                          <a:latin typeface="+mj-lt"/>
                        </a:rPr>
                        <a:t>May</a:t>
                      </a:r>
                    </a:p>
                  </a:txBody>
                  <a:tcPr/>
                </a:tc>
                <a:tc>
                  <a:txBody>
                    <a:bodyPr/>
                    <a:lstStyle/>
                    <a:p>
                      <a:pPr algn="ctr"/>
                      <a:r>
                        <a:rPr lang="en-US" sz="2000" dirty="0">
                          <a:latin typeface="+mj-lt"/>
                        </a:rPr>
                        <a:t>*300,000</a:t>
                      </a:r>
                    </a:p>
                  </a:txBody>
                  <a:tcPr/>
                </a:tc>
                <a:tc>
                  <a:txBody>
                    <a:bodyPr/>
                    <a:lstStyle/>
                    <a:p>
                      <a:pPr algn="ctr"/>
                      <a:r>
                        <a:rPr lang="en-US" sz="2000" dirty="0">
                          <a:latin typeface="+mj-lt"/>
                        </a:rPr>
                        <a:t>50.0</a:t>
                      </a:r>
                    </a:p>
                  </a:txBody>
                  <a:tcPr/>
                </a:tc>
                <a:tc>
                  <a:txBody>
                    <a:bodyPr/>
                    <a:lstStyle/>
                    <a:p>
                      <a:pPr algn="ctr"/>
                      <a:r>
                        <a:rPr lang="en-US" sz="2000" dirty="0">
                          <a:latin typeface="+mj-lt"/>
                        </a:rPr>
                        <a:t>6,000</a:t>
                      </a:r>
                    </a:p>
                  </a:txBody>
                  <a:tcPr/>
                </a:tc>
                <a:extLst>
                  <a:ext uri="{0D108BD9-81ED-4DB2-BD59-A6C34878D82A}">
                    <a16:rowId xmlns:a16="http://schemas.microsoft.com/office/drawing/2014/main" val="348930050"/>
                  </a:ext>
                </a:extLst>
              </a:tr>
              <a:tr h="751482">
                <a:tc>
                  <a:txBody>
                    <a:bodyPr/>
                    <a:lstStyle/>
                    <a:p>
                      <a:r>
                        <a:rPr lang="en-US" sz="2000" dirty="0">
                          <a:latin typeface="+mj-lt"/>
                        </a:rPr>
                        <a:t>LSRCP/</a:t>
                      </a:r>
                    </a:p>
                    <a:p>
                      <a:r>
                        <a:rPr lang="en-US" sz="2000" dirty="0">
                          <a:latin typeface="+mj-lt"/>
                        </a:rPr>
                        <a:t>ODFW</a:t>
                      </a:r>
                    </a:p>
                  </a:txBody>
                  <a:tcPr/>
                </a:tc>
                <a:tc>
                  <a:txBody>
                    <a:bodyPr/>
                    <a:lstStyle/>
                    <a:p>
                      <a:r>
                        <a:rPr lang="en-US" sz="2000" dirty="0">
                          <a:latin typeface="+mj-lt"/>
                        </a:rPr>
                        <a:t>Snake River</a:t>
                      </a:r>
                    </a:p>
                  </a:txBody>
                  <a:tcPr/>
                </a:tc>
                <a:tc>
                  <a:txBody>
                    <a:bodyPr/>
                    <a:lstStyle/>
                    <a:p>
                      <a:r>
                        <a:rPr lang="en-US" sz="2000" dirty="0">
                          <a:latin typeface="+mj-lt"/>
                        </a:rPr>
                        <a:t>Snake River</a:t>
                      </a:r>
                    </a:p>
                    <a:p>
                      <a:r>
                        <a:rPr lang="en-US" sz="2000" dirty="0">
                          <a:latin typeface="+mj-lt"/>
                        </a:rPr>
                        <a:t>Couse Creek</a:t>
                      </a:r>
                    </a:p>
                  </a:txBody>
                  <a:tcPr/>
                </a:tc>
                <a:tc>
                  <a:txBody>
                    <a:bodyPr/>
                    <a:lstStyle/>
                    <a:p>
                      <a:r>
                        <a:rPr lang="en-US" sz="2000" dirty="0">
                          <a:latin typeface="+mj-lt"/>
                        </a:rPr>
                        <a:t>May</a:t>
                      </a:r>
                    </a:p>
                  </a:txBody>
                  <a:tcPr/>
                </a:tc>
                <a:tc>
                  <a:txBody>
                    <a:bodyPr/>
                    <a:lstStyle/>
                    <a:p>
                      <a:pPr algn="ctr"/>
                      <a:r>
                        <a:rPr lang="en-US" sz="2000" dirty="0">
                          <a:latin typeface="+mj-lt"/>
                        </a:rPr>
                        <a:t>*600,000</a:t>
                      </a:r>
                    </a:p>
                  </a:txBody>
                  <a:tcPr/>
                </a:tc>
                <a:tc>
                  <a:txBody>
                    <a:bodyPr/>
                    <a:lstStyle/>
                    <a:p>
                      <a:pPr algn="ctr"/>
                      <a:r>
                        <a:rPr lang="en-US" sz="2000" dirty="0">
                          <a:latin typeface="+mj-lt"/>
                        </a:rPr>
                        <a:t>50.0</a:t>
                      </a:r>
                    </a:p>
                  </a:txBody>
                  <a:tcPr/>
                </a:tc>
                <a:tc>
                  <a:txBody>
                    <a:bodyPr/>
                    <a:lstStyle/>
                    <a:p>
                      <a:pPr algn="ctr"/>
                      <a:r>
                        <a:rPr lang="en-US" sz="2000" dirty="0">
                          <a:latin typeface="+mj-lt"/>
                        </a:rPr>
                        <a:t>12,000</a:t>
                      </a:r>
                    </a:p>
                  </a:txBody>
                  <a:tcPr/>
                </a:tc>
                <a:extLst>
                  <a:ext uri="{0D108BD9-81ED-4DB2-BD59-A6C34878D82A}">
                    <a16:rowId xmlns:a16="http://schemas.microsoft.com/office/drawing/2014/main" val="669933668"/>
                  </a:ext>
                </a:extLst>
              </a:tr>
              <a:tr h="751482">
                <a:tc>
                  <a:txBody>
                    <a:bodyPr/>
                    <a:lstStyle/>
                    <a:p>
                      <a:r>
                        <a:rPr lang="en-US" sz="2000" b="1" dirty="0">
                          <a:latin typeface="+mj-lt"/>
                        </a:rPr>
                        <a:t>Grand</a:t>
                      </a:r>
                    </a:p>
                    <a:p>
                      <a:r>
                        <a:rPr lang="en-US" sz="2000" b="1" dirty="0">
                          <a:latin typeface="+mj-lt"/>
                        </a:rPr>
                        <a:t>Total</a:t>
                      </a:r>
                    </a:p>
                  </a:txBody>
                  <a:tcPr/>
                </a:tc>
                <a:tc>
                  <a:txBody>
                    <a:bodyPr/>
                    <a:lstStyle/>
                    <a:p>
                      <a:endParaRPr lang="en-US" sz="2000" b="1" dirty="0">
                        <a:latin typeface="+mj-lt"/>
                      </a:endParaRPr>
                    </a:p>
                  </a:txBody>
                  <a:tcPr/>
                </a:tc>
                <a:tc>
                  <a:txBody>
                    <a:bodyPr/>
                    <a:lstStyle/>
                    <a:p>
                      <a:endParaRPr lang="en-US" sz="2000" b="1" dirty="0">
                        <a:latin typeface="+mj-lt"/>
                      </a:endParaRPr>
                    </a:p>
                  </a:txBody>
                  <a:tcPr/>
                </a:tc>
                <a:tc>
                  <a:txBody>
                    <a:bodyPr/>
                    <a:lstStyle/>
                    <a:p>
                      <a:endParaRPr lang="en-US" sz="2000" b="1">
                        <a:latin typeface="+mj-lt"/>
                      </a:endParaRPr>
                    </a:p>
                  </a:txBody>
                  <a:tcPr/>
                </a:tc>
                <a:tc>
                  <a:txBody>
                    <a:bodyPr/>
                    <a:lstStyle/>
                    <a:p>
                      <a:pPr algn="ctr"/>
                      <a:r>
                        <a:rPr lang="en-US" sz="2000" b="1" dirty="0">
                          <a:latin typeface="+mj-lt"/>
                        </a:rPr>
                        <a:t>*900,000</a:t>
                      </a:r>
                    </a:p>
                  </a:txBody>
                  <a:tcPr/>
                </a:tc>
                <a:tc>
                  <a:txBody>
                    <a:bodyPr/>
                    <a:lstStyle/>
                    <a:p>
                      <a:pPr algn="ctr"/>
                      <a:endParaRPr lang="en-US" sz="2000" b="1" dirty="0">
                        <a:latin typeface="+mj-lt"/>
                      </a:endParaRPr>
                    </a:p>
                  </a:txBody>
                  <a:tcPr/>
                </a:tc>
                <a:tc>
                  <a:txBody>
                    <a:bodyPr/>
                    <a:lstStyle/>
                    <a:p>
                      <a:pPr algn="ctr"/>
                      <a:r>
                        <a:rPr lang="en-US" sz="2000" b="1" dirty="0">
                          <a:latin typeface="+mj-lt"/>
                        </a:rPr>
                        <a:t>18,000</a:t>
                      </a:r>
                    </a:p>
                  </a:txBody>
                  <a:tcPr/>
                </a:tc>
                <a:extLst>
                  <a:ext uri="{0D108BD9-81ED-4DB2-BD59-A6C34878D82A}">
                    <a16:rowId xmlns:a16="http://schemas.microsoft.com/office/drawing/2014/main" val="3234490690"/>
                  </a:ext>
                </a:extLst>
              </a:tr>
            </a:tbl>
          </a:graphicData>
        </a:graphic>
      </p:graphicFrame>
      <p:sp>
        <p:nvSpPr>
          <p:cNvPr id="4" name="TextBox 3">
            <a:extLst>
              <a:ext uri="{FF2B5EF4-FFF2-40B4-BE49-F238E27FC236}">
                <a16:creationId xmlns:a16="http://schemas.microsoft.com/office/drawing/2014/main" id="{76E93962-FE4E-4CAC-FA5B-92FF8BD93DD1}"/>
              </a:ext>
            </a:extLst>
          </p:cNvPr>
          <p:cNvSpPr txBox="1"/>
          <p:nvPr/>
        </p:nvSpPr>
        <p:spPr>
          <a:xfrm>
            <a:off x="-2" y="6505840"/>
            <a:ext cx="8958330" cy="369332"/>
          </a:xfrm>
          <a:prstGeom prst="rect">
            <a:avLst/>
          </a:prstGeom>
          <a:noFill/>
        </p:spPr>
        <p:txBody>
          <a:bodyPr wrap="square" rtlCol="0">
            <a:spAutoFit/>
          </a:bodyPr>
          <a:lstStyle/>
          <a:p>
            <a:r>
              <a:rPr lang="en-US" b="1" dirty="0">
                <a:solidFill>
                  <a:schemeClr val="bg1"/>
                </a:solidFill>
              </a:rPr>
              <a:t>*Proposed additional production beginning as early as Brood Year 2024.</a:t>
            </a:r>
          </a:p>
        </p:txBody>
      </p:sp>
    </p:spTree>
    <p:extLst>
      <p:ext uri="{BB962C8B-B14F-4D97-AF65-F5344CB8AC3E}">
        <p14:creationId xmlns:p14="http://schemas.microsoft.com/office/powerpoint/2010/main" val="2186045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FD02FF3-8AA5-0CD9-9850-F5B9DBC2612D}"/>
              </a:ext>
            </a:extLst>
          </p:cNvPr>
          <p:cNvSpPr>
            <a:spLocks noGrp="1"/>
          </p:cNvSpPr>
          <p:nvPr>
            <p:ph type="title"/>
          </p:nvPr>
        </p:nvSpPr>
        <p:spPr>
          <a:xfrm>
            <a:off x="-2" y="228600"/>
            <a:ext cx="9144000" cy="1659228"/>
          </a:xfrm>
          <a:effectLst>
            <a:outerShdw blurRad="508000" dir="5400000" sx="34000" sy="34000" algn="ctr" rotWithShape="0">
              <a:srgbClr val="000000">
                <a:alpha val="80000"/>
              </a:srgbClr>
            </a:outerShdw>
          </a:effectLst>
          <a:scene3d>
            <a:camera prst="orthographicFront"/>
            <a:lightRig rig="freezing" dir="t">
              <a:rot lat="0" lon="0" rev="5640000"/>
            </a:lightRig>
          </a:scene3d>
          <a:sp3d>
            <a:bevelT w="0"/>
          </a:sp3d>
        </p:spPr>
        <p:txBody>
          <a:bodyPr>
            <a:noAutofit/>
            <a:scene3d>
              <a:camera prst="orthographicFront"/>
              <a:lightRig rig="freezing" dir="t">
                <a:rot lat="0" lon="0" rev="5640000"/>
              </a:lightRig>
            </a:scene3d>
            <a:sp3d prstMaterial="flat">
              <a:contourClr>
                <a:schemeClr val="tx2"/>
              </a:contourClr>
            </a:sp3d>
          </a:bodyPr>
          <a:lstStyle/>
          <a:p>
            <a:pPr algn="ctr"/>
            <a:r>
              <a:rPr lang="en-US" sz="6000" b="1" dirty="0">
                <a:ln>
                  <a:solidFill>
                    <a:schemeClr val="tx1"/>
                  </a:solidFill>
                </a:ln>
                <a:solidFill>
                  <a:schemeClr val="bg1"/>
                </a:solidFill>
                <a:effectLst>
                  <a:outerShdw blurRad="50800" dist="50800" dir="5400000" algn="ctr" rotWithShape="0">
                    <a:schemeClr val="tx1"/>
                  </a:outerShdw>
                </a:effectLst>
              </a:rPr>
              <a:t>ODFW/Other</a:t>
            </a:r>
            <a:br>
              <a:rPr lang="en-US" sz="6000" b="1" dirty="0">
                <a:ln>
                  <a:solidFill>
                    <a:schemeClr val="tx1"/>
                  </a:solidFill>
                </a:ln>
                <a:solidFill>
                  <a:schemeClr val="bg1"/>
                </a:solidFill>
                <a:effectLst>
                  <a:outerShdw blurRad="50800" dist="50800" dir="5400000" algn="ctr" rotWithShape="0">
                    <a:schemeClr val="tx1"/>
                  </a:outerShdw>
                </a:effectLst>
              </a:rPr>
            </a:br>
            <a:r>
              <a:rPr lang="en-US" sz="6000" b="1" dirty="0">
                <a:ln>
                  <a:solidFill>
                    <a:schemeClr val="tx1"/>
                  </a:solidFill>
                </a:ln>
                <a:solidFill>
                  <a:schemeClr val="bg1"/>
                </a:solidFill>
                <a:effectLst>
                  <a:outerShdw blurRad="50800" dist="50800" dir="5400000" algn="ctr" rotWithShape="0">
                    <a:schemeClr val="tx1"/>
                  </a:outerShdw>
                </a:effectLst>
              </a:rPr>
              <a:t>Production</a:t>
            </a:r>
          </a:p>
        </p:txBody>
      </p:sp>
      <p:graphicFrame>
        <p:nvGraphicFramePr>
          <p:cNvPr id="7" name="Table 7">
            <a:extLst>
              <a:ext uri="{FF2B5EF4-FFF2-40B4-BE49-F238E27FC236}">
                <a16:creationId xmlns:a16="http://schemas.microsoft.com/office/drawing/2014/main" id="{3F4C21AD-FA4C-774B-5AF8-79F2B6305888}"/>
              </a:ext>
            </a:extLst>
          </p:cNvPr>
          <p:cNvGraphicFramePr>
            <a:graphicFrameLocks noGrp="1"/>
          </p:cNvGraphicFramePr>
          <p:nvPr>
            <p:extLst>
              <p:ext uri="{D42A27DB-BD31-4B8C-83A1-F6EECF244321}">
                <p14:modId xmlns:p14="http://schemas.microsoft.com/office/powerpoint/2010/main" val="329820354"/>
              </p:ext>
            </p:extLst>
          </p:nvPr>
        </p:nvGraphicFramePr>
        <p:xfrm>
          <a:off x="0" y="2895600"/>
          <a:ext cx="9144002" cy="350520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3899905364"/>
                    </a:ext>
                  </a:extLst>
                </a:gridCol>
                <a:gridCol w="1143000">
                  <a:extLst>
                    <a:ext uri="{9D8B030D-6E8A-4147-A177-3AD203B41FA5}">
                      <a16:colId xmlns:a16="http://schemas.microsoft.com/office/drawing/2014/main" val="362855809"/>
                    </a:ext>
                  </a:extLst>
                </a:gridCol>
                <a:gridCol w="1371600">
                  <a:extLst>
                    <a:ext uri="{9D8B030D-6E8A-4147-A177-3AD203B41FA5}">
                      <a16:colId xmlns:a16="http://schemas.microsoft.com/office/drawing/2014/main" val="2266391859"/>
                    </a:ext>
                  </a:extLst>
                </a:gridCol>
                <a:gridCol w="1295400">
                  <a:extLst>
                    <a:ext uri="{9D8B030D-6E8A-4147-A177-3AD203B41FA5}">
                      <a16:colId xmlns:a16="http://schemas.microsoft.com/office/drawing/2014/main" val="2187096072"/>
                    </a:ext>
                  </a:extLst>
                </a:gridCol>
                <a:gridCol w="1752600">
                  <a:extLst>
                    <a:ext uri="{9D8B030D-6E8A-4147-A177-3AD203B41FA5}">
                      <a16:colId xmlns:a16="http://schemas.microsoft.com/office/drawing/2014/main" val="960153821"/>
                    </a:ext>
                  </a:extLst>
                </a:gridCol>
                <a:gridCol w="914400">
                  <a:extLst>
                    <a:ext uri="{9D8B030D-6E8A-4147-A177-3AD203B41FA5}">
                      <a16:colId xmlns:a16="http://schemas.microsoft.com/office/drawing/2014/main" val="2926927588"/>
                    </a:ext>
                  </a:extLst>
                </a:gridCol>
                <a:gridCol w="1524002">
                  <a:extLst>
                    <a:ext uri="{9D8B030D-6E8A-4147-A177-3AD203B41FA5}">
                      <a16:colId xmlns:a16="http://schemas.microsoft.com/office/drawing/2014/main" val="4151469893"/>
                    </a:ext>
                  </a:extLst>
                </a:gridCol>
              </a:tblGrid>
              <a:tr h="651933">
                <a:tc>
                  <a:txBody>
                    <a:bodyPr/>
                    <a:lstStyle/>
                    <a:p>
                      <a:r>
                        <a:rPr lang="en-US" sz="2000" dirty="0">
                          <a:latin typeface="+mj-lt"/>
                        </a:rPr>
                        <a:t>Program</a:t>
                      </a:r>
                    </a:p>
                  </a:txBody>
                  <a:tcPr/>
                </a:tc>
                <a:tc>
                  <a:txBody>
                    <a:bodyPr/>
                    <a:lstStyle/>
                    <a:p>
                      <a:r>
                        <a:rPr lang="en-US" sz="2000" dirty="0">
                          <a:latin typeface="+mj-lt"/>
                        </a:rPr>
                        <a:t>Stock</a:t>
                      </a:r>
                    </a:p>
                  </a:txBody>
                  <a:tcPr/>
                </a:tc>
                <a:tc>
                  <a:txBody>
                    <a:bodyPr/>
                    <a:lstStyle/>
                    <a:p>
                      <a:r>
                        <a:rPr lang="en-US" sz="2000" dirty="0">
                          <a:latin typeface="+mj-lt"/>
                        </a:rPr>
                        <a:t>Release Site</a:t>
                      </a:r>
                    </a:p>
                  </a:txBody>
                  <a:tcPr/>
                </a:tc>
                <a:tc>
                  <a:txBody>
                    <a:bodyPr/>
                    <a:lstStyle/>
                    <a:p>
                      <a:r>
                        <a:rPr lang="en-US" sz="2000" dirty="0">
                          <a:latin typeface="+mj-lt"/>
                        </a:rPr>
                        <a:t>Transfer Date</a:t>
                      </a:r>
                    </a:p>
                  </a:txBody>
                  <a:tcPr/>
                </a:tc>
                <a:tc>
                  <a:txBody>
                    <a:bodyPr/>
                    <a:lstStyle/>
                    <a:p>
                      <a:r>
                        <a:rPr lang="en-US" sz="2000" dirty="0">
                          <a:latin typeface="+mj-lt"/>
                        </a:rPr>
                        <a:t>Production Goal</a:t>
                      </a:r>
                    </a:p>
                  </a:txBody>
                  <a:tcPr/>
                </a:tc>
                <a:tc>
                  <a:txBody>
                    <a:bodyPr/>
                    <a:lstStyle/>
                    <a:p>
                      <a:r>
                        <a:rPr lang="en-US" sz="2000" dirty="0">
                          <a:latin typeface="+mj-lt"/>
                        </a:rPr>
                        <a:t>Target F/lb.</a:t>
                      </a:r>
                    </a:p>
                  </a:txBody>
                  <a:tcPr/>
                </a:tc>
                <a:tc>
                  <a:txBody>
                    <a:bodyPr/>
                    <a:lstStyle/>
                    <a:p>
                      <a:r>
                        <a:rPr lang="en-US" sz="2000" dirty="0">
                          <a:latin typeface="+mj-lt"/>
                        </a:rPr>
                        <a:t>Production Pounds</a:t>
                      </a:r>
                    </a:p>
                  </a:txBody>
                  <a:tcPr/>
                </a:tc>
                <a:extLst>
                  <a:ext uri="{0D108BD9-81ED-4DB2-BD59-A6C34878D82A}">
                    <a16:rowId xmlns:a16="http://schemas.microsoft.com/office/drawing/2014/main" val="1150045450"/>
                  </a:ext>
                </a:extLst>
              </a:tr>
              <a:tr h="651933">
                <a:tc>
                  <a:txBody>
                    <a:bodyPr/>
                    <a:lstStyle/>
                    <a:p>
                      <a:r>
                        <a:rPr lang="en-US" sz="2000" dirty="0">
                          <a:latin typeface="+mj-lt"/>
                        </a:rPr>
                        <a:t>ODFW</a:t>
                      </a:r>
                    </a:p>
                  </a:txBody>
                  <a:tcPr/>
                </a:tc>
                <a:tc>
                  <a:txBody>
                    <a:bodyPr/>
                    <a:lstStyle/>
                    <a:p>
                      <a:r>
                        <a:rPr lang="en-US" sz="2000" dirty="0">
                          <a:latin typeface="+mj-lt"/>
                        </a:rPr>
                        <a:t>Rainbow</a:t>
                      </a:r>
                    </a:p>
                    <a:p>
                      <a:r>
                        <a:rPr lang="en-US" sz="2000" dirty="0">
                          <a:latin typeface="+mj-lt"/>
                        </a:rPr>
                        <a:t>Trout</a:t>
                      </a:r>
                    </a:p>
                  </a:txBody>
                  <a:tcPr/>
                </a:tc>
                <a:tc>
                  <a:txBody>
                    <a:bodyPr/>
                    <a:lstStyle/>
                    <a:p>
                      <a:r>
                        <a:rPr lang="en-US" sz="2000" dirty="0">
                          <a:latin typeface="+mj-lt"/>
                        </a:rPr>
                        <a:t>NE Oregon</a:t>
                      </a:r>
                    </a:p>
                    <a:p>
                      <a:r>
                        <a:rPr lang="en-US" sz="2000" dirty="0">
                          <a:latin typeface="+mj-lt"/>
                        </a:rPr>
                        <a:t>Waters</a:t>
                      </a:r>
                    </a:p>
                  </a:txBody>
                  <a:tcPr/>
                </a:tc>
                <a:tc>
                  <a:txBody>
                    <a:bodyPr/>
                    <a:lstStyle/>
                    <a:p>
                      <a:r>
                        <a:rPr lang="en-US" sz="2000" dirty="0">
                          <a:latin typeface="+mj-lt"/>
                        </a:rPr>
                        <a:t>March-</a:t>
                      </a:r>
                    </a:p>
                    <a:p>
                      <a:r>
                        <a:rPr lang="en-US" sz="2000" dirty="0">
                          <a:latin typeface="+mj-lt"/>
                        </a:rPr>
                        <a:t>July</a:t>
                      </a:r>
                    </a:p>
                  </a:txBody>
                  <a:tcPr/>
                </a:tc>
                <a:tc>
                  <a:txBody>
                    <a:bodyPr/>
                    <a:lstStyle/>
                    <a:p>
                      <a:pPr algn="ctr"/>
                      <a:r>
                        <a:rPr lang="en-US" sz="2000" dirty="0">
                          <a:latin typeface="+mj-lt"/>
                        </a:rPr>
                        <a:t>97,280</a:t>
                      </a:r>
                    </a:p>
                  </a:txBody>
                  <a:tcPr/>
                </a:tc>
                <a:tc>
                  <a:txBody>
                    <a:bodyPr/>
                    <a:lstStyle/>
                    <a:p>
                      <a:pPr algn="ctr"/>
                      <a:r>
                        <a:rPr lang="en-US" sz="2000" dirty="0">
                          <a:latin typeface="+mj-lt"/>
                        </a:rPr>
                        <a:t>3.0</a:t>
                      </a:r>
                    </a:p>
                  </a:txBody>
                  <a:tcPr/>
                </a:tc>
                <a:tc>
                  <a:txBody>
                    <a:bodyPr/>
                    <a:lstStyle/>
                    <a:p>
                      <a:pPr algn="ctr"/>
                      <a:r>
                        <a:rPr lang="en-US" sz="2000" dirty="0">
                          <a:latin typeface="+mj-lt"/>
                        </a:rPr>
                        <a:t>32,427</a:t>
                      </a:r>
                    </a:p>
                  </a:txBody>
                  <a:tcPr/>
                </a:tc>
                <a:extLst>
                  <a:ext uri="{0D108BD9-81ED-4DB2-BD59-A6C34878D82A}">
                    <a16:rowId xmlns:a16="http://schemas.microsoft.com/office/drawing/2014/main" val="1224647302"/>
                  </a:ext>
                </a:extLst>
              </a:tr>
              <a:tr h="651933">
                <a:tc>
                  <a:txBody>
                    <a:bodyPr/>
                    <a:lstStyle/>
                    <a:p>
                      <a:r>
                        <a:rPr lang="en-US" sz="2000" dirty="0">
                          <a:latin typeface="+mj-lt"/>
                        </a:rPr>
                        <a:t>ODFW</a:t>
                      </a:r>
                    </a:p>
                  </a:txBody>
                  <a:tcPr/>
                </a:tc>
                <a:tc>
                  <a:txBody>
                    <a:bodyPr/>
                    <a:lstStyle/>
                    <a:p>
                      <a:r>
                        <a:rPr lang="en-US" sz="2000" dirty="0">
                          <a:latin typeface="+mj-lt"/>
                        </a:rPr>
                        <a:t>Rainbow</a:t>
                      </a:r>
                    </a:p>
                    <a:p>
                      <a:r>
                        <a:rPr lang="en-US" sz="2000" dirty="0">
                          <a:latin typeface="+mj-lt"/>
                        </a:rPr>
                        <a:t>Trout</a:t>
                      </a:r>
                    </a:p>
                  </a:txBody>
                  <a:tcPr/>
                </a:tc>
                <a:tc>
                  <a:txBody>
                    <a:bodyPr/>
                    <a:lstStyle/>
                    <a:p>
                      <a:r>
                        <a:rPr lang="en-US" sz="2000" dirty="0">
                          <a:latin typeface="+mj-lt"/>
                        </a:rPr>
                        <a:t>NE Oregon</a:t>
                      </a:r>
                    </a:p>
                    <a:p>
                      <a:r>
                        <a:rPr lang="en-US" sz="2000" dirty="0">
                          <a:latin typeface="+mj-lt"/>
                        </a:rPr>
                        <a:t>Waters</a:t>
                      </a:r>
                    </a:p>
                  </a:txBody>
                  <a:tcPr/>
                </a:tc>
                <a:tc>
                  <a:txBody>
                    <a:bodyPr/>
                    <a:lstStyle/>
                    <a:p>
                      <a:r>
                        <a:rPr lang="en-US" sz="2000" dirty="0">
                          <a:latin typeface="+mj-lt"/>
                        </a:rPr>
                        <a:t>March-</a:t>
                      </a:r>
                    </a:p>
                    <a:p>
                      <a:r>
                        <a:rPr lang="en-US" sz="2000" dirty="0">
                          <a:latin typeface="+mj-lt"/>
                        </a:rPr>
                        <a:t>July</a:t>
                      </a:r>
                    </a:p>
                  </a:txBody>
                  <a:tcPr/>
                </a:tc>
                <a:tc>
                  <a:txBody>
                    <a:bodyPr/>
                    <a:lstStyle/>
                    <a:p>
                      <a:pPr algn="ctr"/>
                      <a:r>
                        <a:rPr lang="en-US" sz="2000" dirty="0">
                          <a:latin typeface="+mj-lt"/>
                        </a:rPr>
                        <a:t>15,900</a:t>
                      </a:r>
                    </a:p>
                  </a:txBody>
                  <a:tcPr/>
                </a:tc>
                <a:tc>
                  <a:txBody>
                    <a:bodyPr/>
                    <a:lstStyle/>
                    <a:p>
                      <a:pPr algn="ctr"/>
                      <a:r>
                        <a:rPr lang="en-US" sz="2000" dirty="0">
                          <a:latin typeface="+mj-lt"/>
                        </a:rPr>
                        <a:t>0.66</a:t>
                      </a:r>
                    </a:p>
                  </a:txBody>
                  <a:tcPr/>
                </a:tc>
                <a:tc>
                  <a:txBody>
                    <a:bodyPr/>
                    <a:lstStyle/>
                    <a:p>
                      <a:pPr algn="ctr"/>
                      <a:r>
                        <a:rPr lang="en-US" sz="2000" dirty="0">
                          <a:latin typeface="+mj-lt"/>
                        </a:rPr>
                        <a:t>24,091</a:t>
                      </a:r>
                    </a:p>
                  </a:txBody>
                  <a:tcPr/>
                </a:tc>
                <a:extLst>
                  <a:ext uri="{0D108BD9-81ED-4DB2-BD59-A6C34878D82A}">
                    <a16:rowId xmlns:a16="http://schemas.microsoft.com/office/drawing/2014/main" val="2791798892"/>
                  </a:ext>
                </a:extLst>
              </a:tr>
              <a:tr h="651933">
                <a:tc>
                  <a:txBody>
                    <a:bodyPr/>
                    <a:lstStyle/>
                    <a:p>
                      <a:r>
                        <a:rPr lang="en-US" sz="2000" b="1" dirty="0">
                          <a:latin typeface="+mj-lt"/>
                        </a:rPr>
                        <a:t>Grand</a:t>
                      </a:r>
                    </a:p>
                    <a:p>
                      <a:r>
                        <a:rPr lang="en-US" sz="2000" b="1" dirty="0">
                          <a:latin typeface="+mj-lt"/>
                        </a:rPr>
                        <a:t>Total</a:t>
                      </a:r>
                    </a:p>
                  </a:txBody>
                  <a:tcPr/>
                </a:tc>
                <a:tc>
                  <a:txBody>
                    <a:bodyPr/>
                    <a:lstStyle/>
                    <a:p>
                      <a:endParaRPr lang="en-US" sz="2000" b="1" dirty="0">
                        <a:latin typeface="+mj-lt"/>
                      </a:endParaRPr>
                    </a:p>
                  </a:txBody>
                  <a:tcPr/>
                </a:tc>
                <a:tc>
                  <a:txBody>
                    <a:bodyPr/>
                    <a:lstStyle/>
                    <a:p>
                      <a:endParaRPr lang="en-US" sz="2000" b="1">
                        <a:latin typeface="+mj-lt"/>
                      </a:endParaRPr>
                    </a:p>
                  </a:txBody>
                  <a:tcPr/>
                </a:tc>
                <a:tc>
                  <a:txBody>
                    <a:bodyPr/>
                    <a:lstStyle/>
                    <a:p>
                      <a:endParaRPr lang="en-US" sz="2000" b="1" dirty="0">
                        <a:latin typeface="+mj-lt"/>
                      </a:endParaRPr>
                    </a:p>
                  </a:txBody>
                  <a:tcPr/>
                </a:tc>
                <a:tc>
                  <a:txBody>
                    <a:bodyPr/>
                    <a:lstStyle/>
                    <a:p>
                      <a:pPr algn="ctr"/>
                      <a:r>
                        <a:rPr lang="en-US" sz="2000" b="1" dirty="0">
                          <a:latin typeface="+mj-lt"/>
                        </a:rPr>
                        <a:t>113,180</a:t>
                      </a:r>
                    </a:p>
                  </a:txBody>
                  <a:tcPr/>
                </a:tc>
                <a:tc>
                  <a:txBody>
                    <a:bodyPr/>
                    <a:lstStyle/>
                    <a:p>
                      <a:pPr algn="ctr"/>
                      <a:endParaRPr lang="en-US" sz="2000" b="1" dirty="0">
                        <a:latin typeface="+mj-lt"/>
                      </a:endParaRPr>
                    </a:p>
                  </a:txBody>
                  <a:tcPr/>
                </a:tc>
                <a:tc>
                  <a:txBody>
                    <a:bodyPr/>
                    <a:lstStyle/>
                    <a:p>
                      <a:pPr algn="ctr"/>
                      <a:r>
                        <a:rPr lang="en-US" sz="2000" b="1" dirty="0">
                          <a:latin typeface="+mj-lt"/>
                        </a:rPr>
                        <a:t>56,518</a:t>
                      </a:r>
                    </a:p>
                  </a:txBody>
                  <a:tcPr/>
                </a:tc>
                <a:extLst>
                  <a:ext uri="{0D108BD9-81ED-4DB2-BD59-A6C34878D82A}">
                    <a16:rowId xmlns:a16="http://schemas.microsoft.com/office/drawing/2014/main" val="3203554323"/>
                  </a:ext>
                </a:extLst>
              </a:tr>
              <a:tr h="651933">
                <a:tc>
                  <a:txBody>
                    <a:bodyPr/>
                    <a:lstStyle/>
                    <a:p>
                      <a:r>
                        <a:rPr lang="en-US" sz="2000" dirty="0">
                          <a:latin typeface="+mj-lt"/>
                        </a:rPr>
                        <a:t>ODFW/</a:t>
                      </a:r>
                    </a:p>
                    <a:p>
                      <a:r>
                        <a:rPr lang="en-US" sz="2000" dirty="0">
                          <a:latin typeface="+mj-lt"/>
                        </a:rPr>
                        <a:t>CTUIR</a:t>
                      </a:r>
                    </a:p>
                  </a:txBody>
                  <a:tcPr/>
                </a:tc>
                <a:tc>
                  <a:txBody>
                    <a:bodyPr/>
                    <a:lstStyle/>
                    <a:p>
                      <a:r>
                        <a:rPr lang="en-US" sz="2000" dirty="0">
                          <a:latin typeface="+mj-lt"/>
                        </a:rPr>
                        <a:t>Umatilla</a:t>
                      </a:r>
                    </a:p>
                    <a:p>
                      <a:r>
                        <a:rPr lang="en-US" sz="2000" dirty="0">
                          <a:latin typeface="+mj-lt"/>
                        </a:rPr>
                        <a:t>Coho</a:t>
                      </a:r>
                    </a:p>
                  </a:txBody>
                  <a:tcPr/>
                </a:tc>
                <a:tc>
                  <a:txBody>
                    <a:bodyPr/>
                    <a:lstStyle/>
                    <a:p>
                      <a:r>
                        <a:rPr lang="en-US" sz="2000" dirty="0">
                          <a:latin typeface="+mj-lt"/>
                        </a:rPr>
                        <a:t>Umatilla</a:t>
                      </a:r>
                    </a:p>
                    <a:p>
                      <a:r>
                        <a:rPr lang="en-US" sz="2000" dirty="0">
                          <a:latin typeface="+mj-lt"/>
                        </a:rPr>
                        <a:t>River</a:t>
                      </a:r>
                    </a:p>
                  </a:txBody>
                  <a:tcPr/>
                </a:tc>
                <a:tc>
                  <a:txBody>
                    <a:bodyPr/>
                    <a:lstStyle/>
                    <a:p>
                      <a:r>
                        <a:rPr lang="en-US" sz="2000" dirty="0">
                          <a:latin typeface="+mj-lt"/>
                        </a:rPr>
                        <a:t>December</a:t>
                      </a:r>
                    </a:p>
                    <a:p>
                      <a:r>
                        <a:rPr lang="en-US" sz="2000" dirty="0">
                          <a:latin typeface="+mj-lt"/>
                        </a:rPr>
                        <a:t>Cascade</a:t>
                      </a:r>
                    </a:p>
                  </a:txBody>
                  <a:tcPr/>
                </a:tc>
                <a:tc>
                  <a:txBody>
                    <a:bodyPr/>
                    <a:lstStyle/>
                    <a:p>
                      <a:pPr algn="ctr"/>
                      <a:r>
                        <a:rPr lang="en-US" sz="2000" dirty="0">
                          <a:latin typeface="+mj-lt"/>
                        </a:rPr>
                        <a:t>620,000</a:t>
                      </a:r>
                    </a:p>
                  </a:txBody>
                  <a:tcPr/>
                </a:tc>
                <a:tc>
                  <a:txBody>
                    <a:bodyPr/>
                    <a:lstStyle/>
                    <a:p>
                      <a:pPr algn="ctr"/>
                      <a:r>
                        <a:rPr lang="en-US" sz="2000" dirty="0">
                          <a:latin typeface="+mj-lt"/>
                        </a:rPr>
                        <a:t>Eyed</a:t>
                      </a:r>
                    </a:p>
                    <a:p>
                      <a:pPr algn="ctr"/>
                      <a:r>
                        <a:rPr lang="en-US" sz="2000" dirty="0">
                          <a:latin typeface="+mj-lt"/>
                        </a:rPr>
                        <a:t>Egg</a:t>
                      </a:r>
                    </a:p>
                  </a:txBody>
                  <a:tcPr/>
                </a:tc>
                <a:tc>
                  <a:txBody>
                    <a:bodyPr/>
                    <a:lstStyle/>
                    <a:p>
                      <a:pPr algn="ctr"/>
                      <a:r>
                        <a:rPr lang="en-US" sz="2000" dirty="0">
                          <a:latin typeface="+mj-lt"/>
                        </a:rPr>
                        <a:t>-</a:t>
                      </a:r>
                    </a:p>
                  </a:txBody>
                  <a:tcPr/>
                </a:tc>
                <a:extLst>
                  <a:ext uri="{0D108BD9-81ED-4DB2-BD59-A6C34878D82A}">
                    <a16:rowId xmlns:a16="http://schemas.microsoft.com/office/drawing/2014/main" val="348930050"/>
                  </a:ext>
                </a:extLst>
              </a:tr>
            </a:tbl>
          </a:graphicData>
        </a:graphic>
      </p:graphicFrame>
    </p:spTree>
    <p:extLst>
      <p:ext uri="{BB962C8B-B14F-4D97-AF65-F5344CB8AC3E}">
        <p14:creationId xmlns:p14="http://schemas.microsoft.com/office/powerpoint/2010/main" val="227236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FBED207D-56B6-7518-B196-33F99B0F6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a:xfrm>
            <a:off x="1315744" y="-12970"/>
            <a:ext cx="6512511" cy="1143000"/>
          </a:xfrm>
        </p:spPr>
        <p:txBody>
          <a:bodyPr>
            <a:normAutofit/>
          </a:bodyPr>
          <a:lstStyle/>
          <a:p>
            <a:pPr algn="ctr"/>
            <a:r>
              <a:rPr lang="en-US" sz="6600" b="1" dirty="0">
                <a:ln>
                  <a:solidFill>
                    <a:schemeClr val="tx1"/>
                  </a:solidFill>
                </a:ln>
                <a:solidFill>
                  <a:schemeClr val="bg1"/>
                </a:solidFill>
                <a:effectLst>
                  <a:outerShdw blurRad="50800" dist="50800" dir="5400000" algn="ctr" rotWithShape="0">
                    <a:schemeClr val="tx1"/>
                  </a:outerShdw>
                </a:effectLst>
              </a:rPr>
              <a:t>Facility Layout</a:t>
            </a:r>
            <a:endParaRPr lang="en-US" sz="6600" b="1" dirty="0">
              <a:solidFill>
                <a:schemeClr val="tx1"/>
              </a:solidFill>
            </a:endParaRPr>
          </a:p>
        </p:txBody>
      </p:sp>
      <p:pic>
        <p:nvPicPr>
          <p:cNvPr id="4" name="Picture 3" descr="A picture containing apartment building&#10;&#10;Description automatically generated">
            <a:extLst>
              <a:ext uri="{FF2B5EF4-FFF2-40B4-BE49-F238E27FC236}">
                <a16:creationId xmlns:a16="http://schemas.microsoft.com/office/drawing/2014/main" id="{CEB6C167-7844-6E39-A8DF-6AFE7BDBF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8" y="1383013"/>
            <a:ext cx="9163098" cy="5474987"/>
          </a:xfrm>
          <a:prstGeom prst="rect">
            <a:avLst/>
          </a:prstGeom>
        </p:spPr>
      </p:pic>
    </p:spTree>
    <p:extLst>
      <p:ext uri="{BB962C8B-B14F-4D97-AF65-F5344CB8AC3E}">
        <p14:creationId xmlns:p14="http://schemas.microsoft.com/office/powerpoint/2010/main" val="2728772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now, outdoor, nature, mountain&#10;&#10;Description automatically generated">
            <a:extLst>
              <a:ext uri="{FF2B5EF4-FFF2-40B4-BE49-F238E27FC236}">
                <a16:creationId xmlns:a16="http://schemas.microsoft.com/office/drawing/2014/main" id="{923A3F87-ECA0-B55D-9DCE-FAC565951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7CC86FE5-8285-3A62-E716-C452714BDA0D}"/>
              </a:ext>
            </a:extLst>
          </p:cNvPr>
          <p:cNvSpPr txBox="1"/>
          <p:nvPr/>
        </p:nvSpPr>
        <p:spPr>
          <a:xfrm>
            <a:off x="419100" y="2743200"/>
            <a:ext cx="8305800" cy="523220"/>
          </a:xfrm>
          <a:prstGeom prst="rect">
            <a:avLst/>
          </a:prstGeom>
          <a:solidFill>
            <a:schemeClr val="accent1"/>
          </a:solidFill>
        </p:spPr>
        <p:txBody>
          <a:bodyPr wrap="square" rtlCol="0">
            <a:spAutoFit/>
          </a:bodyPr>
          <a:lstStyle/>
          <a:p>
            <a:endParaRPr lang="en-US" sz="2800" dirty="0">
              <a:solidFill>
                <a:schemeClr val="bg1"/>
              </a:solidFill>
              <a:latin typeface="+mj-lt"/>
            </a:endParaRPr>
          </a:p>
        </p:txBody>
      </p:sp>
      <p:pic>
        <p:nvPicPr>
          <p:cNvPr id="5" name="Picture 4" descr="A picture containing text, transport&#10;&#10;Description automatically generated">
            <a:extLst>
              <a:ext uri="{FF2B5EF4-FFF2-40B4-BE49-F238E27FC236}">
                <a16:creationId xmlns:a16="http://schemas.microsoft.com/office/drawing/2014/main" id="{6B4B5866-D5C2-DBBF-E81D-4000A564E8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03226"/>
            <a:ext cx="9144000" cy="5232096"/>
          </a:xfrm>
          <a:prstGeom prst="rect">
            <a:avLst/>
          </a:prstGeom>
        </p:spPr>
      </p:pic>
      <p:sp>
        <p:nvSpPr>
          <p:cNvPr id="9" name="Title 8">
            <a:extLst>
              <a:ext uri="{FF2B5EF4-FFF2-40B4-BE49-F238E27FC236}">
                <a16:creationId xmlns:a16="http://schemas.microsoft.com/office/drawing/2014/main" id="{8A57E577-CED8-0EF1-829E-44CB8C3FD430}"/>
              </a:ext>
            </a:extLst>
          </p:cNvPr>
          <p:cNvSpPr>
            <a:spLocks noGrp="1"/>
          </p:cNvSpPr>
          <p:nvPr>
            <p:ph type="title"/>
          </p:nvPr>
        </p:nvSpPr>
        <p:spPr>
          <a:xfrm>
            <a:off x="422320" y="283333"/>
            <a:ext cx="8305800" cy="1143000"/>
          </a:xfrm>
          <a:effectLst>
            <a:outerShdw blurRad="50800" dist="50800" dir="5400000" sx="37000" sy="37000" algn="ctr" rotWithShape="0">
              <a:srgbClr val="000000">
                <a:alpha val="43137"/>
              </a:srgbClr>
            </a:outerShdw>
          </a:effectLst>
        </p:spPr>
        <p:txBody>
          <a:bodyPr>
            <a:noAutofit/>
          </a:bodyPr>
          <a:lstStyle/>
          <a:p>
            <a:pPr algn="ctr"/>
            <a:r>
              <a:rPr lang="en-US" sz="8000" b="1" dirty="0">
                <a:ln>
                  <a:solidFill>
                    <a:schemeClr val="tx1"/>
                  </a:solidFill>
                </a:ln>
                <a:solidFill>
                  <a:schemeClr val="bg1"/>
                </a:solidFill>
                <a:effectLst>
                  <a:outerShdw blurRad="50800" dist="50800" dir="5400000" algn="ctr" rotWithShape="0">
                    <a:schemeClr val="tx1"/>
                  </a:outerShdw>
                </a:effectLst>
              </a:rPr>
              <a:t>Water Supply</a:t>
            </a:r>
            <a:endParaRPr lang="en-US" sz="8000" b="1" dirty="0">
              <a:ln>
                <a:solidFill>
                  <a:schemeClr val="tx1"/>
                </a:solidFill>
              </a:ln>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358678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now, outdoor, nature, mountain&#10;&#10;Description automatically generated">
            <a:extLst>
              <a:ext uri="{FF2B5EF4-FFF2-40B4-BE49-F238E27FC236}">
                <a16:creationId xmlns:a16="http://schemas.microsoft.com/office/drawing/2014/main" id="{86FEEE0C-1E02-6D39-6752-88FBA663A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0" y="0"/>
            <a:ext cx="9144000" cy="752475"/>
          </a:xfrm>
        </p:spPr>
        <p:txBody>
          <a:bodyPr>
            <a:normAutofit fontScale="90000"/>
          </a:bodyPr>
          <a:lstStyle/>
          <a:p>
            <a:pPr algn="ctr"/>
            <a:r>
              <a:rPr lang="en-US" sz="5400" b="1" dirty="0">
                <a:ln>
                  <a:solidFill>
                    <a:schemeClr val="tx1"/>
                  </a:solidFill>
                </a:ln>
                <a:solidFill>
                  <a:schemeClr val="bg1"/>
                </a:solidFill>
                <a:effectLst>
                  <a:outerShdw blurRad="50800" dist="50800" dir="5400000" algn="ctr" rotWithShape="0">
                    <a:schemeClr val="tx1"/>
                  </a:outerShdw>
                </a:effectLst>
              </a:rPr>
              <a:t>Ranney Well</a:t>
            </a:r>
            <a:endParaRPr lang="en-US" b="1" dirty="0">
              <a:solidFill>
                <a:schemeClr val="tx1"/>
              </a:solidFill>
            </a:endParaRPr>
          </a:p>
        </p:txBody>
      </p:sp>
      <p:pic>
        <p:nvPicPr>
          <p:cNvPr id="1029" name="Picture 5" descr="\\53083-desktop\IrrigonShare\Photo Archive\Well Station 2 Pump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762000"/>
            <a:ext cx="42418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53083-desktop\IrrigonShare\Photo Archive\Well Station 2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3429000"/>
            <a:ext cx="4257675" cy="31932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53083-desktop\IrrigonShare\Photo Archive\Well 1 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587" y="1598612"/>
            <a:ext cx="30353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3083-desktop\IrrigonShare\Photo Archive\Well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3581400"/>
            <a:ext cx="336550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53083-desktop\IrrigonShare\Photo Archive\Well Station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767" r="12400"/>
          <a:stretch/>
        </p:blipFill>
        <p:spPr bwMode="auto">
          <a:xfrm>
            <a:off x="6756400" y="2190358"/>
            <a:ext cx="2050600" cy="1391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773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4499</TotalTime>
  <Words>751</Words>
  <Application>Microsoft Office PowerPoint</Application>
  <PresentationFormat>On-screen Show (4:3)</PresentationFormat>
  <Paragraphs>316</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Constantia</vt:lpstr>
      <vt:lpstr>Showcard Gothic</vt:lpstr>
      <vt:lpstr>Wingdings 2</vt:lpstr>
      <vt:lpstr>Flow</vt:lpstr>
      <vt:lpstr>Irrigon Hatchery</vt:lpstr>
      <vt:lpstr>Overview</vt:lpstr>
      <vt:lpstr>Facility Overview</vt:lpstr>
      <vt:lpstr>Summer Steelhead Production</vt:lpstr>
      <vt:lpstr>Fall Chinook Production</vt:lpstr>
      <vt:lpstr>ODFW/Other Production</vt:lpstr>
      <vt:lpstr>Facility Layout</vt:lpstr>
      <vt:lpstr>Water Supply</vt:lpstr>
      <vt:lpstr>Ranney Well</vt:lpstr>
      <vt:lpstr>Remote Well</vt:lpstr>
      <vt:lpstr>Aeration Tower</vt:lpstr>
      <vt:lpstr>PowerPoint Presentation</vt:lpstr>
      <vt:lpstr>PowerPoint Presentation</vt:lpstr>
      <vt:lpstr>PowerPoint Presentation</vt:lpstr>
      <vt:lpstr>PowerPoint Presentation</vt:lpstr>
      <vt:lpstr>PowerPoint Presentation</vt:lpstr>
      <vt:lpstr>Early Rearing Densities</vt:lpstr>
      <vt:lpstr>PowerPoint Presentation</vt:lpstr>
      <vt:lpstr>Final Rearing Densities</vt:lpstr>
      <vt:lpstr>PowerPoint Presentation</vt:lpstr>
      <vt:lpstr>PowerPoint Presentation</vt:lpstr>
      <vt:lpstr>PowerPoint Presentation</vt:lpstr>
      <vt:lpstr>Efficiency</vt:lpstr>
      <vt:lpstr>Efficiency</vt:lpstr>
      <vt:lpstr>Reuse System</vt:lpstr>
      <vt:lpstr>Production Modification</vt:lpstr>
      <vt:lpstr>Chinook Production Gained For Every Rb or StS Pond Removed</vt:lpstr>
      <vt:lpstr>Production Modification</vt:lpstr>
      <vt:lpstr>Production Modification</vt:lpstr>
      <vt:lpstr>PowerPoint Presentation</vt:lpstr>
    </vt:vector>
  </TitlesOfParts>
  <Company>Oregon Dept of Fish &amp; Wildlife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Irrigon &amp; Umatilla       Hatchery              Water Supply    Issues &amp; Limitations</dc:title>
  <dc:creator>Keenan Schmidt</dc:creator>
  <cp:lastModifiedBy>SCHMIDT Keenan * ODFW</cp:lastModifiedBy>
  <cp:revision>51</cp:revision>
  <dcterms:created xsi:type="dcterms:W3CDTF">2019-03-14T18:34:03Z</dcterms:created>
  <dcterms:modified xsi:type="dcterms:W3CDTF">2023-04-24T21:00:52Z</dcterms:modified>
</cp:coreProperties>
</file>