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64" r:id="rId5"/>
    <p:sldId id="265" r:id="rId6"/>
    <p:sldId id="269" r:id="rId7"/>
    <p:sldId id="270" r:id="rId8"/>
    <p:sldId id="271" r:id="rId9"/>
    <p:sldId id="272" r:id="rId10"/>
    <p:sldId id="281" r:id="rId11"/>
    <p:sldId id="283" r:id="rId12"/>
    <p:sldId id="267" r:id="rId13"/>
    <p:sldId id="261" r:id="rId14"/>
    <p:sldId id="260" r:id="rId15"/>
    <p:sldId id="262" r:id="rId16"/>
    <p:sldId id="266" r:id="rId17"/>
    <p:sldId id="268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B38D-31C9-7EEF-60DE-74BE72BD4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DAEA1-51EE-7A65-377E-CA33B16D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00A4-CA7C-5348-3A55-BD6F45FC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3D2AA-7937-E3E8-B42F-D6613FF2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95B26-82DE-1387-0641-E13E7530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0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CEA3-31E1-AEB3-0C3B-10E2889E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64D2B-2F86-7A30-551F-DEDEF603E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00C01-1448-2C55-4D51-BA2FEF07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25D12-6A71-9F13-1622-336A53A6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26BE2-38A5-28DC-4B6E-158A6682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7CEEDA-7227-BE05-8DBF-017D5BBD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2A238-D103-782D-7072-9FCB1761B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5AA04-323E-780A-7D9B-86ADFA8D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3FB21-2031-5440-BA84-BD1A9F17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F9F1-DA87-DF0F-C1D6-1F38C06B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5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465D-62C5-CDF7-4787-9425E0AC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07978-1E78-F515-1F24-C6FCF5AB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2DED-6776-F53B-8C2A-3426E700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D66-2CF5-AE4A-BBDB-06859DBA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FE948-5E09-0B29-E5CB-4195EB62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0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A1C0-5EE9-142F-E73F-BD2522A91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C4BAE-B095-97C7-5596-ECA99ACB1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1E9E8-10C5-3B97-6F23-2BDD83D3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4CCC-0411-38A7-60C0-B32968CF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8E6D5-4106-858E-F560-FB2BC84F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5232-1FB1-8A79-C488-2C97A967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F0B92-C0DA-F174-4EFF-C76B32665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2B360-92AE-717C-1B49-387BE02E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73E50-9F3F-6174-2C28-9175D73B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ED9B8-FCDD-4C12-D1EC-1C47414A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38898-76D4-ABCB-99C7-AAACB1DF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5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23AA-8DD1-A5FE-68C0-BD4BA929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34EC-5567-8BD5-F9EE-35B9F3306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89648-91AC-90ED-16C5-65D650E51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EE455-AC5A-297C-812E-91C798518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DA305-53B6-66B0-1FFB-6BD115FB8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C825E-F0AC-598A-0441-B6BF2DED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9D1E8-ED2C-1E9A-F1DD-A0AA9D18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E9B4A-BBA1-2CFD-0183-3FC841A5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EB70-4BDE-D825-1AE2-033AF6CF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4AC14-FD1F-0E89-282D-E92DA76E3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6D1A1-3769-9799-52FE-ECDC06FB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1932C-3750-ADD4-8112-4B48D36C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AD9742-B607-78B6-C8C6-A2EF7CC19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409F-407B-7919-CDD9-5BE30011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5A0C-2CA9-B8C5-D40C-EDD3D648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C28E-6836-DD1F-CACA-45FE9D67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81518-CB6B-57E6-A90D-E234A9AA1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BCBAA-A72E-0C7C-2403-95348D555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5BB1A-1485-F2B1-47BC-A61D7358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CDB9C-4FB8-1BD6-C488-B3293058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AC2B2-5BA2-E6CB-F593-4847D45D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5A46-57E9-A8DE-91E7-8CD334C0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477BD-FCAE-A66C-CD6D-A5ED3CD1C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813C4-2043-A940-AFCA-AB39DC010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9143A-CE29-9DC4-65E7-5D9E7C6B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706C9-E802-7C6F-053F-7B59641B9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3AFF1-00D8-806C-2812-0FD71525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7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C10F2-1D60-4D8E-3D97-A9F4CB1E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60C9A-FFCC-BD86-D8B3-C44420050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024E-8281-7F6D-9513-D7FFFD9E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8634C-91FC-4164-B75F-AC71B9DCEAF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5C101-07F4-49F9-2BBD-2CD4DDCEF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82520-8B8B-6119-E695-0C43B75A9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AC5F42-48EA-424F-99E2-8DD93A3C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7FA9E-7CA3-D305-5DA9-F9EF172A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Lyons Ferry Hatchery Steelhead Production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0DFC3-78F2-A4C1-BF95-7D53E11B7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171093"/>
            <a:ext cx="9078628" cy="86062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Wallowa, </a:t>
            </a:r>
            <a:r>
              <a:rPr lang="en-US" dirty="0" err="1">
                <a:solidFill>
                  <a:srgbClr val="FFFFFF"/>
                </a:solidFill>
              </a:rPr>
              <a:t>Touchet</a:t>
            </a:r>
            <a:r>
              <a:rPr lang="en-US" dirty="0">
                <a:solidFill>
                  <a:srgbClr val="FFFFFF"/>
                </a:solidFill>
              </a:rPr>
              <a:t>, and Tucannon Stocks</a:t>
            </a:r>
          </a:p>
        </p:txBody>
      </p:sp>
      <p:pic>
        <p:nvPicPr>
          <p:cNvPr id="5" name="Picture 4" descr="A river with a wooden railing&#10;&#10;Description automatically generated with medium confidence">
            <a:extLst>
              <a:ext uri="{FF2B5EF4-FFF2-40B4-BE49-F238E27FC236}">
                <a16:creationId xmlns:a16="http://schemas.microsoft.com/office/drawing/2014/main" id="{C8882A88-1F4B-7D44-9CB6-E7151CE60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96" y="3148553"/>
            <a:ext cx="2149311" cy="21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D7BCE-CA4C-4066-E5A7-BC195AA8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Facility Water Supply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17957-D083-0773-B26F-D3638D70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Lyons Ferry Hatchery – 119 </a:t>
            </a:r>
            <a:r>
              <a:rPr lang="en-US" sz="2000" dirty="0" err="1"/>
              <a:t>cfs</a:t>
            </a:r>
            <a:r>
              <a:rPr lang="en-US" sz="2000" dirty="0"/>
              <a:t>, 100% well water, 52.5°F (high iron and manganese)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Tucannon Hatchery – 16 </a:t>
            </a:r>
            <a:r>
              <a:rPr lang="en-US" sz="2000" dirty="0" err="1"/>
              <a:t>cfs</a:t>
            </a:r>
            <a:r>
              <a:rPr lang="en-US" sz="2000" dirty="0"/>
              <a:t> river water, 2 </a:t>
            </a:r>
            <a:r>
              <a:rPr lang="en-US" sz="2000" dirty="0" err="1"/>
              <a:t>cfs</a:t>
            </a:r>
            <a:r>
              <a:rPr lang="en-US" sz="2000" dirty="0"/>
              <a:t> well water (well #2 54 – 57°F, well #3 61°F), 5.3 </a:t>
            </a:r>
            <a:r>
              <a:rPr lang="en-US" sz="2000" dirty="0" err="1"/>
              <a:t>cfs</a:t>
            </a:r>
            <a:r>
              <a:rPr lang="en-US" sz="2000" dirty="0"/>
              <a:t> spring water (51 – 52°F)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Cottonwood Acclimation Pond – 6 </a:t>
            </a:r>
            <a:r>
              <a:rPr lang="en-US" sz="2000" dirty="0" err="1"/>
              <a:t>cfs</a:t>
            </a:r>
            <a:r>
              <a:rPr lang="en-US" sz="2000" dirty="0"/>
              <a:t> from Cottonwood Ck.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Dayton Acclimation Pond – 6 </a:t>
            </a:r>
            <a:r>
              <a:rPr lang="en-US" sz="2000" dirty="0" err="1"/>
              <a:t>cfs</a:t>
            </a:r>
            <a:r>
              <a:rPr lang="en-US" sz="2000" dirty="0"/>
              <a:t> from </a:t>
            </a:r>
            <a:r>
              <a:rPr lang="en-US" sz="2000" dirty="0" err="1"/>
              <a:t>Touchet</a:t>
            </a:r>
            <a:r>
              <a:rPr lang="en-US" sz="2000" dirty="0"/>
              <a:t> River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Curl Lake Acclimation Pond – 6 </a:t>
            </a:r>
            <a:r>
              <a:rPr lang="en-US" sz="2000" dirty="0" err="1"/>
              <a:t>cfs</a:t>
            </a:r>
            <a:r>
              <a:rPr lang="en-US" sz="2000" dirty="0"/>
              <a:t> from the Tucannon River</a:t>
            </a:r>
          </a:p>
          <a:p>
            <a:pPr marL="571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910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D7BCE-CA4C-4066-E5A7-BC195AA8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Rearing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17957-D083-0773-B26F-D3638D70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than early rearing in the troughs, we do not exceed 0.25 DI on all steelhead and rainbow trout.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Raceway FI ranges from 0.15 – 0.7, 0.625 – 1.25 turnovers/</a:t>
            </a:r>
            <a:r>
              <a:rPr lang="en-US" sz="2000" dirty="0" err="1"/>
              <a:t>hr</a:t>
            </a:r>
            <a:endParaRPr lang="en-US" sz="2000" dirty="0"/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Lake FI will exceed 1.6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Troughs and tanks are cleaned daily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Early rearing in raceways: broomed 3 days/</a:t>
            </a:r>
            <a:r>
              <a:rPr lang="en-US" sz="2000" dirty="0" err="1"/>
              <a:t>wk</a:t>
            </a:r>
            <a:r>
              <a:rPr lang="en-US" sz="2000" dirty="0"/>
              <a:t> tapering to once/week near the end of the rearing cycle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/>
              <a:t>Lakes are not cleaned due to size and depth</a:t>
            </a:r>
          </a:p>
        </p:txBody>
      </p:sp>
    </p:spTree>
    <p:extLst>
      <p:ext uri="{BB962C8B-B14F-4D97-AF65-F5344CB8AC3E}">
        <p14:creationId xmlns:p14="http://schemas.microsoft.com/office/powerpoint/2010/main" val="134373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53DD-E1FE-4B11-F9D4-7BD8B812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Lyons Ferry Hatchery Steelhead Programs</a:t>
            </a:r>
            <a:endParaRPr lang="en-US" dirty="0"/>
          </a:p>
        </p:txBody>
      </p:sp>
      <p:pic>
        <p:nvPicPr>
          <p:cNvPr id="6" name="Picture Placeholder 5" descr="A person holding a fish&#10;&#10;Description automatically generated">
            <a:extLst>
              <a:ext uri="{FF2B5EF4-FFF2-40B4-BE49-F238E27FC236}">
                <a16:creationId xmlns:a16="http://schemas.microsoft.com/office/drawing/2014/main" id="{D43B29C3-C93B-EF07-F6EA-145B42D0CE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5183188" y="987425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81E4F-A4FF-C1AF-CC8C-DE977329E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Wallowa Program is a mitigation program with a  total release goal of 385K:  225K release in the Grande Ronde R., 100K release on the Touchet R., and 60K release at Lyons Ferry into the Snake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Tucannon Program consists of both mitigation and conservation: 50K conservation and 100K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Touchet Program is a 100% conservation program of 50K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Wallowa Program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river with a fence and a gate&#10;&#10;Description automatically generated with medium confidence">
            <a:extLst>
              <a:ext uri="{FF2B5EF4-FFF2-40B4-BE49-F238E27FC236}">
                <a16:creationId xmlns:a16="http://schemas.microsoft.com/office/drawing/2014/main" id="{CF079415-BE9C-0AD4-C2DC-704A8359B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21288" y="1138237"/>
            <a:ext cx="6096000" cy="4572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71F8A8-D038-BFED-80ED-A1081A157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All brood stock collected at Cottonwood Ck.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90 – 100 females and males needed for egg take goal of ~450K, depending on egg loss and fecundity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Eggs and milt are transported back to Lyons Ferry for 1:1 fertilization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Eggs are then water hardened for 1 hour in vertical heath stacks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Eggs are treated with formalin daily until 1 week prior to hatching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After 14 days eggs are shocked, picked, and enumerated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Eggs are combined at 10K per tray</a:t>
            </a:r>
            <a:br>
              <a:rPr lang="en-US" sz="1700"/>
            </a:br>
            <a:br>
              <a:rPr lang="en-US" sz="1700"/>
            </a:br>
            <a:br>
              <a:rPr lang="en-US" sz="1700"/>
            </a:b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2729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13B6-A387-2BC7-9F2F-199C9F0D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Wallowa Program</a:t>
            </a:r>
          </a:p>
        </p:txBody>
      </p:sp>
      <p:pic>
        <p:nvPicPr>
          <p:cNvPr id="7" name="Content Placeholder 6" descr="A picture containing swimming&#10;&#10;Description automatically generated">
            <a:extLst>
              <a:ext uri="{FF2B5EF4-FFF2-40B4-BE49-F238E27FC236}">
                <a16:creationId xmlns:a16="http://schemas.microsoft.com/office/drawing/2014/main" id="{42685160-D047-D36D-B7E7-2843FA5802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 bwMode="auto">
          <a:xfrm>
            <a:off x="5183188" y="987425"/>
            <a:ext cx="3354322" cy="264860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7E1FB-314A-F5EB-3DC2-62CDB5D1A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Once buttoned up the fish are moved to 1’x 15’ x 0.5’ troughs on the north side of the hatchery at 10K per trough to start on feed 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Fry will remain in troughs until ~600-700 </a:t>
            </a:r>
            <a:r>
              <a:rPr lang="en-US" dirty="0" err="1"/>
              <a:t>fpp</a:t>
            </a:r>
            <a:r>
              <a:rPr lang="en-US" dirty="0"/>
              <a:t> and then moved outside into 10’ x 88.5’ x 3.5’ raceways, ~90K per raceway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In early to mid August the fish are marked and tagged, 40K AD+CWT and 365K AD only (405K total) into Lake #3 for a 385K release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water channel with metal structures&#10;&#10;Description automatically generated with medium confidence">
            <a:extLst>
              <a:ext uri="{FF2B5EF4-FFF2-40B4-BE49-F238E27FC236}">
                <a16:creationId xmlns:a16="http://schemas.microsoft.com/office/drawing/2014/main" id="{500E935E-83A2-3FF5-7337-9BCAA5EA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56" y="2389514"/>
            <a:ext cx="2895104" cy="2286000"/>
          </a:xfrm>
          <a:prstGeom prst="rect">
            <a:avLst/>
          </a:prstGeom>
        </p:spPr>
      </p:pic>
      <p:pic>
        <p:nvPicPr>
          <p:cNvPr id="8" name="Picture 7" descr="A white trailer with windows&#10;&#10;Description automatically generated">
            <a:extLst>
              <a:ext uri="{FF2B5EF4-FFF2-40B4-BE49-F238E27FC236}">
                <a16:creationId xmlns:a16="http://schemas.microsoft.com/office/drawing/2014/main" id="{5EAACB1E-3C52-08C4-9748-108A6FE37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9" y="3578323"/>
            <a:ext cx="3543106" cy="26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1782-D870-BD83-B9D4-6CF2D04D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Wallowa Program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3D514-B51A-35E6-DA60-68D21BE38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At the end of January Lake #3 is drawn  down and 225K smolts are transferred to Cottonwood AP at 6.5 – 7.0 fpp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last week of March the lake is drawn down again to transfer 100K to the Dayton AP at 4.5 fpp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remaining 60K smolts are a direct stream release from Lyon Ferry Hatchery at 4.5 fpp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A92C9-CF84-595A-13F6-06EFA98EB409}"/>
              </a:ext>
            </a:extLst>
          </p:cNvPr>
          <p:cNvSpPr txBox="1"/>
          <p:nvPr/>
        </p:nvSpPr>
        <p:spPr>
          <a:xfrm>
            <a:off x="7673420" y="1234911"/>
            <a:ext cx="15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Intake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</a:rPr>
              <a:t>and Trap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6660F-4E8F-519F-5228-89BC032EF6B3}"/>
              </a:ext>
            </a:extLst>
          </p:cNvPr>
          <p:cNvSpPr txBox="1"/>
          <p:nvPr/>
        </p:nvSpPr>
        <p:spPr>
          <a:xfrm>
            <a:off x="10209229" y="1904214"/>
            <a:ext cx="101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Mouth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941A2-DA30-B6AD-0B12-0BD93921D76E}"/>
              </a:ext>
            </a:extLst>
          </p:cNvPr>
          <p:cNvSpPr txBox="1"/>
          <p:nvPr/>
        </p:nvSpPr>
        <p:spPr>
          <a:xfrm>
            <a:off x="5335571" y="1696825"/>
            <a:ext cx="2139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Bunkhouse and Shop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1A2FF-D30D-5B65-C444-015045444A99}"/>
              </a:ext>
            </a:extLst>
          </p:cNvPr>
          <p:cNvSpPr txBox="1"/>
          <p:nvPr/>
        </p:nvSpPr>
        <p:spPr>
          <a:xfrm>
            <a:off x="6928701" y="4421171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Cottonwood Acclimation Pond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36CB6F-EF34-DE29-057D-F1A044D10853}"/>
              </a:ext>
            </a:extLst>
          </p:cNvPr>
          <p:cNvSpPr txBox="1"/>
          <p:nvPr/>
        </p:nvSpPr>
        <p:spPr>
          <a:xfrm>
            <a:off x="9992412" y="3091992"/>
            <a:ext cx="110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Pond Outlet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5" name="Picture 34" descr="A fish jumping out of a dam&#10;&#10;Description automatically generated">
            <a:extLst>
              <a:ext uri="{FF2B5EF4-FFF2-40B4-BE49-F238E27FC236}">
                <a16:creationId xmlns:a16="http://schemas.microsoft.com/office/drawing/2014/main" id="{2C5A2F64-D341-676C-1BE6-8DEEBA98A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70" y="1143000"/>
            <a:ext cx="61804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7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5CBF-1B04-B24B-802E-AB96210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63370"/>
          </a:xfrm>
        </p:spPr>
        <p:txBody>
          <a:bodyPr>
            <a:normAutofit/>
          </a:bodyPr>
          <a:lstStyle/>
          <a:p>
            <a:r>
              <a:rPr lang="en-US" sz="4000" dirty="0"/>
              <a:t>Wallowa Program</a:t>
            </a:r>
          </a:p>
        </p:txBody>
      </p:sp>
      <p:pic>
        <p:nvPicPr>
          <p:cNvPr id="6" name="Picture Placeholder 5" descr="A river flowing through a rocky area&#10;&#10;Description automatically generated">
            <a:extLst>
              <a:ext uri="{FF2B5EF4-FFF2-40B4-BE49-F238E27FC236}">
                <a16:creationId xmlns:a16="http://schemas.microsoft.com/office/drawing/2014/main" id="{02F8A56E-993E-E580-61D7-8C2E0B3FB3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C05F-39D1-03D7-0D6E-245BF3A2B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smolts at Cottonwood are acclimated for 3 months and released at 4.5 </a:t>
            </a:r>
            <a:r>
              <a:rPr lang="en-US" dirty="0" err="1"/>
              <a:t>fpp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smolts at Dayton Acclimation Pond are acclimated for 2 weeks and the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60K on-station release happens 2-3 days after PIT tagging and the transfer Dayton Acclimation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8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1300-B980-3434-1DB7-DA001F11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Tucannon Program</a:t>
            </a:r>
          </a:p>
        </p:txBody>
      </p:sp>
      <p:pic>
        <p:nvPicPr>
          <p:cNvPr id="6" name="Picture Placeholder 5" descr="A well in a fenced area&#10;&#10;Description automatically generated">
            <a:extLst>
              <a:ext uri="{FF2B5EF4-FFF2-40B4-BE49-F238E27FC236}">
                <a16:creationId xmlns:a16="http://schemas.microsoft.com/office/drawing/2014/main" id="{B8E0BFE5-643F-48D1-6E45-FB248EDAD2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A3FD3-FCC1-9748-9E24-B78272AA5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broodstock is collected at the </a:t>
            </a:r>
            <a:r>
              <a:rPr lang="en-US" dirty="0" err="1"/>
              <a:t>the</a:t>
            </a:r>
            <a:r>
              <a:rPr lang="en-US" dirty="0"/>
              <a:t> Tucannon Adult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pairs needed for the Mitigation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13-15 pairs needed for Conservation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broodstock is PIT tagged at  collection then transported to Lyons Ferry Hatchery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43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48F0-B81A-03A6-6E6A-BD59131D2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Tucannon Program</a:t>
            </a:r>
          </a:p>
        </p:txBody>
      </p:sp>
      <p:pic>
        <p:nvPicPr>
          <p:cNvPr id="6" name="Picture Placeholder 5" descr="A metal structure with a metal fence&#10;&#10;Description automatically generated with medium confidence">
            <a:extLst>
              <a:ext uri="{FF2B5EF4-FFF2-40B4-BE49-F238E27FC236}">
                <a16:creationId xmlns:a16="http://schemas.microsoft.com/office/drawing/2014/main" id="{CFE7F74E-5FE1-B147-BD27-98ECD64648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C7D83-5594-69E5-BC3B-4CEE018C4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Spawning generally occurs the 2</a:t>
            </a:r>
            <a:r>
              <a:rPr lang="en-US" baseline="30000" dirty="0"/>
              <a:t>nd</a:t>
            </a:r>
            <a:r>
              <a:rPr lang="en-US" dirty="0"/>
              <a:t> week of March – mid to late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Conservation Program – males and females used are </a:t>
            </a:r>
            <a:r>
              <a:rPr lang="en-US" dirty="0" err="1"/>
              <a:t>WxW</a:t>
            </a:r>
            <a:r>
              <a:rPr lang="en-US" dirty="0"/>
              <a:t> and/or </a:t>
            </a:r>
            <a:r>
              <a:rPr lang="en-US" dirty="0" err="1"/>
              <a:t>WxE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Program – </a:t>
            </a:r>
            <a:r>
              <a:rPr lang="en-US" dirty="0" err="1"/>
              <a:t>HxH</a:t>
            </a:r>
            <a:r>
              <a:rPr lang="en-US" dirty="0"/>
              <a:t> and/or </a:t>
            </a:r>
            <a:r>
              <a:rPr lang="en-US" dirty="0" err="1"/>
              <a:t>HxE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Fertilization – 2x2 spawning matrix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Eggs are rinsed and water hardened in vertical heath stacks for one hour, 1 female/tray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Eggs are treated with formalin daily until 1 week prior to hatching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14 days eggs are shocked, picked, enumerated, and returned to the heath stack until buttoned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buttoned up and ready for feed, fry are transferred to the north side incubation room, placed in troughs and begin feeding, 8K - 12K/trough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0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488B-574A-ABFF-42CC-A6974094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Tucannon Program</a:t>
            </a:r>
          </a:p>
        </p:txBody>
      </p:sp>
      <p:pic>
        <p:nvPicPr>
          <p:cNvPr id="6" name="Picture Placeholder 5" descr="A large pool in a room&#10;&#10;Description automatically generated with medium confidence">
            <a:extLst>
              <a:ext uri="{FF2B5EF4-FFF2-40B4-BE49-F238E27FC236}">
                <a16:creationId xmlns:a16="http://schemas.microsoft.com/office/drawing/2014/main" id="{42C6C9EF-82C5-6468-5C0E-8B79946EE5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81B0-DC74-F97D-69A2-F77FD57E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fry are 600-700 </a:t>
            </a:r>
            <a:r>
              <a:rPr lang="en-US" dirty="0" err="1"/>
              <a:t>fpp</a:t>
            </a:r>
            <a:r>
              <a:rPr lang="en-US" dirty="0"/>
              <a:t> they are transferred to 3.75’ x 27.5’ x 2’ intermediate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then transferred to raceways outside when they reach 0.15 – 0.20 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Marking and tagging generally occurs the first week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Conservation Program – 100% (50K) CWT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Program – 75K Ad Clipped + 25K AD+CWT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11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FF8CE-E62B-76D6-05C4-6B6351E5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Facility 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C769C-4892-2E69-D23C-8B1E8F34C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Lyons Ferry Hatchery is located at RM 59 on the Snake River between Lower Monumental Dam and Little Goose Dam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Tucannon Hatchery is located at RM 36 on the Tucannon River and the Tucannon Adult Trap and Intake is located about 1 mile upstream of the hatchery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The Dayton Acclimation Pond is located in Dayton, WA at RM 53 on the </a:t>
            </a:r>
            <a:r>
              <a:rPr lang="en-US" dirty="0" err="1"/>
              <a:t>Touchet</a:t>
            </a:r>
            <a:r>
              <a:rPr lang="en-US" dirty="0"/>
              <a:t> River.  This is the same location as the Snake River Lab and the Dayton Adult Trap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The Cottonwood Acclimation Pond is located at 28.7 on the Grande Ronde River and the adult trap and intake are located just upstream of the mouth to Cottonwood Creek.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Placeholder 4" descr="A map of the river&#10;&#10;Description automatically generated">
            <a:extLst>
              <a:ext uri="{FF2B5EF4-FFF2-40B4-BE49-F238E27FC236}">
                <a16:creationId xmlns:a16="http://schemas.microsoft.com/office/drawing/2014/main" id="{FCB8AB05-D3B9-C12D-73CB-5E00375D9D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905" r="11905"/>
          <a:stretch/>
        </p:blipFill>
        <p:spPr>
          <a:xfrm>
            <a:off x="7939889" y="2064986"/>
            <a:ext cx="3863026" cy="3312772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F492D2E-8B18-5AAA-B619-3BCC901604EB}"/>
              </a:ext>
            </a:extLst>
          </p:cNvPr>
          <p:cNvSpPr/>
          <p:nvPr/>
        </p:nvSpPr>
        <p:spPr>
          <a:xfrm>
            <a:off x="9397496" y="2770359"/>
            <a:ext cx="199177" cy="22633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CC7597B-5142-3DD8-C079-A3D3573B7874}"/>
              </a:ext>
            </a:extLst>
          </p:cNvPr>
          <p:cNvSpPr/>
          <p:nvPr/>
        </p:nvSpPr>
        <p:spPr>
          <a:xfrm>
            <a:off x="9750583" y="3567066"/>
            <a:ext cx="244444" cy="20822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67C07A9D-D10C-4246-8313-B0BB9EFCB34E}"/>
              </a:ext>
            </a:extLst>
          </p:cNvPr>
          <p:cNvSpPr/>
          <p:nvPr/>
        </p:nvSpPr>
        <p:spPr>
          <a:xfrm>
            <a:off x="10348111" y="3494638"/>
            <a:ext cx="244444" cy="20822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58C8D712-3046-B5A9-EB15-672470A78306}"/>
              </a:ext>
            </a:extLst>
          </p:cNvPr>
          <p:cNvSpPr/>
          <p:nvPr/>
        </p:nvSpPr>
        <p:spPr>
          <a:xfrm rot="10800000" flipH="1" flipV="1">
            <a:off x="10253055" y="3702867"/>
            <a:ext cx="244444" cy="20822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07334F81-7EBF-87FA-5205-E426E20D5ED1}"/>
              </a:ext>
            </a:extLst>
          </p:cNvPr>
          <p:cNvSpPr/>
          <p:nvPr/>
        </p:nvSpPr>
        <p:spPr>
          <a:xfrm>
            <a:off x="11199137" y="4209861"/>
            <a:ext cx="235390" cy="23539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8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EFD2-DA70-B32A-43F7-6CC75D3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Tucannon Program</a:t>
            </a:r>
          </a:p>
        </p:txBody>
      </p:sp>
      <p:pic>
        <p:nvPicPr>
          <p:cNvPr id="6" name="Picture Placeholder 5" descr="A group of fish in a net&#10;&#10;Description automatically generated">
            <a:extLst>
              <a:ext uri="{FF2B5EF4-FFF2-40B4-BE49-F238E27FC236}">
                <a16:creationId xmlns:a16="http://schemas.microsoft.com/office/drawing/2014/main" id="{10931F5D-BCBC-6041-CB96-8D0FD6356D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61606" y="741991"/>
            <a:ext cx="3674483" cy="29014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3AC55-2AD5-45E5-34D5-940E03900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first week of April the conservation group is transferred to Curl Lake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week of April 15</a:t>
            </a:r>
            <a:r>
              <a:rPr lang="en-US" baseline="30000" dirty="0"/>
              <a:t>th</a:t>
            </a:r>
            <a:r>
              <a:rPr lang="en-US" dirty="0"/>
              <a:t> the mitigation group is transferred and released directly in the river at the Tucannon Hatchery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release size 4.5 – 6.0 </a:t>
            </a:r>
            <a:r>
              <a:rPr lang="en-US" dirty="0" err="1"/>
              <a:t>fpp</a:t>
            </a:r>
            <a:endParaRPr lang="en-US" dirty="0"/>
          </a:p>
        </p:txBody>
      </p:sp>
      <p:pic>
        <p:nvPicPr>
          <p:cNvPr id="12" name="Picture 11" descr="A water tank being poured into a lake&#10;&#10;Description automatically generated">
            <a:extLst>
              <a:ext uri="{FF2B5EF4-FFF2-40B4-BE49-F238E27FC236}">
                <a16:creationId xmlns:a16="http://schemas.microsoft.com/office/drawing/2014/main" id="{506B68F1-4DBA-D8C1-9FFC-F1C57AD1D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58" y="3344816"/>
            <a:ext cx="3807167" cy="28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1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E55E-B410-3C37-A6C2-E5FFA24F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Touchet</a:t>
            </a:r>
            <a:r>
              <a:rPr lang="en-US" dirty="0"/>
              <a:t>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23E0C-F537-B8D1-D644-9B6DE3720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brood stock is collected at the Dayton Adult Trap and transferred to Lyons Ferry Hatchery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100% Wild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13-15 pairs needed for program for a 50K release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brood stock is PIT tagged at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Placeholder 9" descr="A concrete structure with a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45791680-6C3B-7FD6-914F-955C685981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183188" y="987425"/>
            <a:ext cx="3596918" cy="2840159"/>
          </a:xfrm>
        </p:spPr>
      </p:pic>
      <p:pic>
        <p:nvPicPr>
          <p:cNvPr id="12" name="Picture 11" descr="A water dam with a gate&#10;&#10;Description automatically generated with medium confidence">
            <a:extLst>
              <a:ext uri="{FF2B5EF4-FFF2-40B4-BE49-F238E27FC236}">
                <a16:creationId xmlns:a16="http://schemas.microsoft.com/office/drawing/2014/main" id="{97C96199-9578-6EBE-192E-AB9A12F0B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2" y="3275044"/>
            <a:ext cx="3932236" cy="26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99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34D9-6C14-92FF-7CF6-F2008FE8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Touchet</a:t>
            </a:r>
            <a:r>
              <a:rPr lang="en-US" dirty="0"/>
              <a:t> Program</a:t>
            </a:r>
          </a:p>
        </p:txBody>
      </p:sp>
      <p:pic>
        <p:nvPicPr>
          <p:cNvPr id="6" name="Picture Placeholder 5" descr="A shelf with drawers and a tray&#10;&#10;Description automatically generated with medium confidence">
            <a:extLst>
              <a:ext uri="{FF2B5EF4-FFF2-40B4-BE49-F238E27FC236}">
                <a16:creationId xmlns:a16="http://schemas.microsoft.com/office/drawing/2014/main" id="{60182021-054F-036E-E07F-5865EF6AA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3188" y="913751"/>
            <a:ext cx="3606249" cy="284752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F2C81-1394-D51E-5992-6B879A010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Spawning generally occurs the 2</a:t>
            </a:r>
            <a:r>
              <a:rPr lang="en-US" baseline="30000" dirty="0"/>
              <a:t>nd</a:t>
            </a:r>
            <a:r>
              <a:rPr lang="en-US" dirty="0"/>
              <a:t> week of March – mid to late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Fertilization – 2x2 spawning matrix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Eggs are rinsed and water hardened in vertical heath stacks for one hour, 1 female/tray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Eggs are treated with formalin daily until 1 week prior to hatching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14 days eggs are shocked, picked, enumerated, and returned to the heath stack until buttoned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buttoned up and ready for feed, fry are transferred to the north side incubation room, placed in troughs and begin feeding, 8K – 12K/trough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metal, surface, displayed, pile&#10;&#10;Description automatically generated">
            <a:extLst>
              <a:ext uri="{FF2B5EF4-FFF2-40B4-BE49-F238E27FC236}">
                <a16:creationId xmlns:a16="http://schemas.microsoft.com/office/drawing/2014/main" id="{136A0349-750E-5E64-E5FB-FF9C9A99C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33" y="3582955"/>
            <a:ext cx="4058817" cy="2705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3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E24E5-21FC-5B06-490F-BA5E4D31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Touchet Program</a:t>
            </a:r>
            <a:endParaRPr lang="en-US" dirty="0"/>
          </a:p>
        </p:txBody>
      </p:sp>
      <p:pic>
        <p:nvPicPr>
          <p:cNvPr id="6" name="Picture Placeholder 5" descr="A water channel with metal structures&#10;&#10;Description automatically generated with medium confidence">
            <a:extLst>
              <a:ext uri="{FF2B5EF4-FFF2-40B4-BE49-F238E27FC236}">
                <a16:creationId xmlns:a16="http://schemas.microsoft.com/office/drawing/2014/main" id="{57A765C4-824C-7065-549E-8FFDE06123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B582D-235F-8FB1-76A0-0E091F2BE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Once fry are 600-700 fpp they are transferred to 3.75’ x 27.5’ x 2’ intermediate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They are then transferred to 10’ x 88.5’ x 3.5’ raceways outside when the DI  reaches 0.15 – 0.20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Marking and tagging generally occurs the first week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Conservation Program – 100% (50K) CWT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0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88F2-AFD0-E6FA-F63D-9D630795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Touchet Program</a:t>
            </a:r>
            <a:endParaRPr lang="en-US" dirty="0"/>
          </a:p>
        </p:txBody>
      </p:sp>
      <p:pic>
        <p:nvPicPr>
          <p:cNvPr id="6" name="Picture Placeholder 5" descr="A water flowing into a hole&#10;&#10;Description automatically generated">
            <a:extLst>
              <a:ext uri="{FF2B5EF4-FFF2-40B4-BE49-F238E27FC236}">
                <a16:creationId xmlns:a16="http://schemas.microsoft.com/office/drawing/2014/main" id="{11122435-C1F0-AD29-5A8F-5BADB8C3E3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8B769-26C9-A73E-DA63-390CDD227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last week of March smolts are transferred to the Dayton Acclimation Pond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Acclimate for 2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Release mid April at 4.5 – 6.0 fpp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7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5E2D-B6F9-94F5-9864-5338297E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Completed, In the Works, and Some Potentials	</a:t>
            </a:r>
          </a:p>
        </p:txBody>
      </p:sp>
      <p:pic>
        <p:nvPicPr>
          <p:cNvPr id="6" name="Picture Placeholder 5" descr="A building with ventilated doors&#10;&#10;Description automatically generated">
            <a:extLst>
              <a:ext uri="{FF2B5EF4-FFF2-40B4-BE49-F238E27FC236}">
                <a16:creationId xmlns:a16="http://schemas.microsoft.com/office/drawing/2014/main" id="{291D87B5-D50E-26AB-683A-2E06B2B229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963886" y="814263"/>
            <a:ext cx="2948473" cy="23281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BAE90-B420-4A80-6A2B-0DCCC574E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Generator </a:t>
            </a:r>
            <a:r>
              <a:rPr lang="en-US" dirty="0" err="1"/>
              <a:t>Bldg</a:t>
            </a:r>
            <a:r>
              <a:rPr lang="en-US" dirty="0"/>
              <a:t>, completed spring of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well vault ventilation and gas monitoring system, completed summer of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Dayton Dam fixed and Obermeyer Weir installed, completed summer of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skirting along steelhead spawn bldg., completed spring of 2023 (in-house)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valves at Marmes Well Site, starting summer of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formalin system in the south side incubation room, summer of 2024 (in-house)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roof on FHS-3’s office, summer of 2024 (in-house)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Paint all residences, started summer of 2023 and will be complete summer of 2024 (in-house)</a:t>
            </a:r>
          </a:p>
        </p:txBody>
      </p:sp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D16B9C17-58C6-3D39-B062-82FB65D8F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5" y="2429299"/>
            <a:ext cx="2677886" cy="1999402"/>
          </a:xfrm>
          <a:prstGeom prst="rect">
            <a:avLst/>
          </a:prstGeom>
        </p:spPr>
      </p:pic>
      <p:pic>
        <p:nvPicPr>
          <p:cNvPr id="10" name="Picture 9" descr="A building with a roof&#10;&#10;Description automatically generated">
            <a:extLst>
              <a:ext uri="{FF2B5EF4-FFF2-40B4-BE49-F238E27FC236}">
                <a16:creationId xmlns:a16="http://schemas.microsoft.com/office/drawing/2014/main" id="{BAAC1916-AF34-87AE-0A1C-E5447404B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4135474"/>
            <a:ext cx="2665869" cy="1999402"/>
          </a:xfrm>
          <a:prstGeom prst="rect">
            <a:avLst/>
          </a:prstGeom>
        </p:spPr>
      </p:pic>
      <p:pic>
        <p:nvPicPr>
          <p:cNvPr id="12" name="Picture 11" descr="A house with a deck and a tree&#10;&#10;Description automatically generated">
            <a:extLst>
              <a:ext uri="{FF2B5EF4-FFF2-40B4-BE49-F238E27FC236}">
                <a16:creationId xmlns:a16="http://schemas.microsoft.com/office/drawing/2014/main" id="{6858C986-0B77-2D50-3B0D-8E130BD12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34" y="4137487"/>
            <a:ext cx="2677886" cy="2008415"/>
          </a:xfrm>
          <a:prstGeom prst="rect">
            <a:avLst/>
          </a:prstGeom>
        </p:spPr>
      </p:pic>
      <p:pic>
        <p:nvPicPr>
          <p:cNvPr id="14" name="Picture 13" descr="A metal pipe with a large metal pipe&#10;&#10;Description automatically generated with medium confidence">
            <a:extLst>
              <a:ext uri="{FF2B5EF4-FFF2-40B4-BE49-F238E27FC236}">
                <a16:creationId xmlns:a16="http://schemas.microsoft.com/office/drawing/2014/main" id="{B561084E-CDD8-CF81-1440-AE5DAABF2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98" y="1003282"/>
            <a:ext cx="2125505" cy="28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D376-F344-C593-89ED-1E7C82D0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Completed, In the Works, and Some Potentials</a:t>
            </a:r>
          </a:p>
        </p:txBody>
      </p:sp>
      <p:pic>
        <p:nvPicPr>
          <p:cNvPr id="6" name="Picture Placeholder 5" descr="A water channel in a dry field&#10;&#10;Description automatically generated with medium confidence">
            <a:extLst>
              <a:ext uri="{FF2B5EF4-FFF2-40B4-BE49-F238E27FC236}">
                <a16:creationId xmlns:a16="http://schemas.microsoft.com/office/drawing/2014/main" id="{250E0320-5DD3-EF3F-5088-5EECB63021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7915989" y="280518"/>
            <a:ext cx="3018420" cy="23833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B4F8F-25D0-6427-622D-A95208F3D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new small rearing lakes, 100% 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Shade structures over north and south side raceways and potentially over lakes, talked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roof for Cottonwood bunk house, in the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Wing walls added to lower end of Cottonwood Acclimation Pond to help with fish release and dead spots in the pond, in the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Otter fence around rearing lakes, talked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roof with a chimney on it&#10;&#10;Description automatically generated with medium confidence">
            <a:extLst>
              <a:ext uri="{FF2B5EF4-FFF2-40B4-BE49-F238E27FC236}">
                <a16:creationId xmlns:a16="http://schemas.microsoft.com/office/drawing/2014/main" id="{22878442-9293-7AA5-7286-AA0B21193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23" y="2463282"/>
            <a:ext cx="2142542" cy="2856722"/>
          </a:xfrm>
          <a:prstGeom prst="rect">
            <a:avLst/>
          </a:prstGeom>
        </p:spPr>
      </p:pic>
      <p:pic>
        <p:nvPicPr>
          <p:cNvPr id="10" name="Picture 9" descr="A long shot of a bridge&#10;&#10;Description automatically generated">
            <a:extLst>
              <a:ext uri="{FF2B5EF4-FFF2-40B4-BE49-F238E27FC236}">
                <a16:creationId xmlns:a16="http://schemas.microsoft.com/office/drawing/2014/main" id="{1756847B-7860-E16E-26D8-E32BF219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65" y="3541002"/>
            <a:ext cx="3047998" cy="2285999"/>
          </a:xfrm>
          <a:prstGeom prst="rect">
            <a:avLst/>
          </a:prstGeom>
        </p:spPr>
      </p:pic>
      <p:pic>
        <p:nvPicPr>
          <p:cNvPr id="12" name="Picture 11" descr="A water flowing through a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F58693A4-2837-994E-9C6D-DA5C29F43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36" y="1188097"/>
            <a:ext cx="2790891" cy="25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4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iver with a fish jumping out of it&#10;&#10;Description automatically generated">
            <a:extLst>
              <a:ext uri="{FF2B5EF4-FFF2-40B4-BE49-F238E27FC236}">
                <a16:creationId xmlns:a16="http://schemas.microsoft.com/office/drawing/2014/main" id="{E242F3D0-64CE-8CC4-75A3-2BA9BD97D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6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Lyons Ferry Hatchery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7E93A4-B9AF-478C-8917-E14A9A402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678" y="725864"/>
            <a:ext cx="7644217" cy="5420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D6406-419D-C320-541D-CDF753FD22FE}"/>
              </a:ext>
            </a:extLst>
          </p:cNvPr>
          <p:cNvSpPr txBox="1"/>
          <p:nvPr/>
        </p:nvSpPr>
        <p:spPr>
          <a:xfrm>
            <a:off x="9507794" y="2094271"/>
            <a:ext cx="2901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Office and Incubation Room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E0B66-7B71-9FB2-10B8-C3F994556952}"/>
              </a:ext>
            </a:extLst>
          </p:cNvPr>
          <p:cNvCxnSpPr/>
          <p:nvPr/>
        </p:nvCxnSpPr>
        <p:spPr>
          <a:xfrm flipH="1">
            <a:off x="10225548" y="2402048"/>
            <a:ext cx="216310" cy="606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7382F6-04FE-C502-3836-53F9713B4672}"/>
              </a:ext>
            </a:extLst>
          </p:cNvPr>
          <p:cNvSpPr txBox="1"/>
          <p:nvPr/>
        </p:nvSpPr>
        <p:spPr>
          <a:xfrm>
            <a:off x="8387422" y="1750142"/>
            <a:ext cx="1262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Rearing Lakes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297A78-2AFE-EB60-8BC3-B01BFA432AAA}"/>
              </a:ext>
            </a:extLst>
          </p:cNvPr>
          <p:cNvCxnSpPr/>
          <p:nvPr/>
        </p:nvCxnSpPr>
        <p:spPr>
          <a:xfrm flipH="1">
            <a:off x="8455742" y="2094271"/>
            <a:ext cx="373626" cy="672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A4B02C-1396-4CD4-BE1B-9A57BB8E3A17}"/>
              </a:ext>
            </a:extLst>
          </p:cNvPr>
          <p:cNvCxnSpPr/>
          <p:nvPr/>
        </p:nvCxnSpPr>
        <p:spPr>
          <a:xfrm flipH="1">
            <a:off x="8544232" y="2094271"/>
            <a:ext cx="285136" cy="10127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EEC7DB-3FC4-BF42-97A4-793F8AF4D0A0}"/>
              </a:ext>
            </a:extLst>
          </p:cNvPr>
          <p:cNvCxnSpPr/>
          <p:nvPr/>
        </p:nvCxnSpPr>
        <p:spPr>
          <a:xfrm>
            <a:off x="8829368" y="2094271"/>
            <a:ext cx="0" cy="1474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5928E8-946B-9B52-17A3-7D5D592D5264}"/>
              </a:ext>
            </a:extLst>
          </p:cNvPr>
          <p:cNvSpPr txBox="1"/>
          <p:nvPr/>
        </p:nvSpPr>
        <p:spPr>
          <a:xfrm>
            <a:off x="10304206" y="4119716"/>
            <a:ext cx="106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Steelhead</a:t>
            </a:r>
          </a:p>
          <a:p>
            <a:r>
              <a:rPr lang="en-US" sz="1400" dirty="0">
                <a:solidFill>
                  <a:schemeClr val="bg1"/>
                </a:solidFill>
              </a:rPr>
              <a:t>Raceways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10275E-7118-5736-4EC2-0EE630DB6ACB}"/>
              </a:ext>
            </a:extLst>
          </p:cNvPr>
          <p:cNvCxnSpPr/>
          <p:nvPr/>
        </p:nvCxnSpPr>
        <p:spPr>
          <a:xfrm flipH="1" flipV="1">
            <a:off x="10579510" y="3923071"/>
            <a:ext cx="108155" cy="196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3D7D5DD-5271-52D2-788A-B3978ED2C7C3}"/>
              </a:ext>
            </a:extLst>
          </p:cNvPr>
          <p:cNvSpPr txBox="1"/>
          <p:nvPr/>
        </p:nvSpPr>
        <p:spPr>
          <a:xfrm>
            <a:off x="4601043" y="3316448"/>
            <a:ext cx="1567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Release Structure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Outlet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54B3913-AB2B-248A-4662-3721494B6773}"/>
              </a:ext>
            </a:extLst>
          </p:cNvPr>
          <p:cNvCxnSpPr>
            <a:cxnSpLocks/>
          </p:cNvCxnSpPr>
          <p:nvPr/>
        </p:nvCxnSpPr>
        <p:spPr>
          <a:xfrm flipV="1">
            <a:off x="5585988" y="2634558"/>
            <a:ext cx="537053" cy="681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692D95-1C37-59E8-A58B-41C465BB82AB}"/>
              </a:ext>
            </a:extLst>
          </p:cNvPr>
          <p:cNvCxnSpPr/>
          <p:nvPr/>
        </p:nvCxnSpPr>
        <p:spPr>
          <a:xfrm flipV="1">
            <a:off x="5142368" y="2767106"/>
            <a:ext cx="697117" cy="549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5AED43-94BC-2F89-19C5-4EA24954621D}"/>
              </a:ext>
            </a:extLst>
          </p:cNvPr>
          <p:cNvSpPr txBox="1"/>
          <p:nvPr/>
        </p:nvSpPr>
        <p:spPr>
          <a:xfrm>
            <a:off x="6536602" y="4309450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South Side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Incubation Room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F1DE89-91ED-2481-9D76-DB15AC6BE79F}"/>
              </a:ext>
            </a:extLst>
          </p:cNvPr>
          <p:cNvCxnSpPr/>
          <p:nvPr/>
        </p:nvCxnSpPr>
        <p:spPr>
          <a:xfrm flipV="1">
            <a:off x="7586804" y="4119716"/>
            <a:ext cx="461358" cy="298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AD2D4A8-BB6F-F094-50E2-924A6DD83E4D}"/>
              </a:ext>
            </a:extLst>
          </p:cNvPr>
          <p:cNvSpPr txBox="1"/>
          <p:nvPr/>
        </p:nvSpPr>
        <p:spPr>
          <a:xfrm>
            <a:off x="10913806" y="3008671"/>
            <a:ext cx="996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Head Tank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67361B-E0B4-7444-6422-DABC12B973EE}"/>
              </a:ext>
            </a:extLst>
          </p:cNvPr>
          <p:cNvCxnSpPr/>
          <p:nvPr/>
        </p:nvCxnSpPr>
        <p:spPr>
          <a:xfrm flipH="1">
            <a:off x="10846051" y="3316448"/>
            <a:ext cx="252486" cy="323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5E0C02-AEE4-1844-1784-6F578A6BDD41}"/>
              </a:ext>
            </a:extLst>
          </p:cNvPr>
          <p:cNvSpPr txBox="1"/>
          <p:nvPr/>
        </p:nvSpPr>
        <p:spPr>
          <a:xfrm>
            <a:off x="8944824" y="5015620"/>
            <a:ext cx="135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FCH and SPCH</a:t>
            </a:r>
          </a:p>
          <a:p>
            <a:r>
              <a:rPr lang="en-US" sz="1400" dirty="0">
                <a:solidFill>
                  <a:schemeClr val="bg1"/>
                </a:solidFill>
              </a:rPr>
              <a:t>Raceways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93983CA-3CF7-6256-F605-CEBE5066E1CE}"/>
              </a:ext>
            </a:extLst>
          </p:cNvPr>
          <p:cNvCxnSpPr>
            <a:cxnSpLocks/>
          </p:cNvCxnSpPr>
          <p:nvPr/>
        </p:nvCxnSpPr>
        <p:spPr>
          <a:xfrm flipH="1" flipV="1">
            <a:off x="8709434" y="4553893"/>
            <a:ext cx="298764" cy="579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F63BE5A-5399-0BB7-A1DF-93CB5BF26CF4}"/>
              </a:ext>
            </a:extLst>
          </p:cNvPr>
          <p:cNvCxnSpPr/>
          <p:nvPr/>
        </p:nvCxnSpPr>
        <p:spPr>
          <a:xfrm flipH="1" flipV="1">
            <a:off x="8387422" y="4897925"/>
            <a:ext cx="620776" cy="235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CCA4EED-6177-5D8A-D176-6EE91405AFBA}"/>
              </a:ext>
            </a:extLst>
          </p:cNvPr>
          <p:cNvSpPr txBox="1"/>
          <p:nvPr/>
        </p:nvSpPr>
        <p:spPr>
          <a:xfrm>
            <a:off x="6459796" y="1611518"/>
            <a:ext cx="162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FCH Spawn </a:t>
            </a:r>
            <a:r>
              <a:rPr lang="en-US" sz="1400" dirty="0" err="1">
                <a:solidFill>
                  <a:schemeClr val="bg1"/>
                </a:solidFill>
              </a:rPr>
              <a:t>Bldg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56C430-C915-536A-2474-CBEF133645B0}"/>
              </a:ext>
            </a:extLst>
          </p:cNvPr>
          <p:cNvCxnSpPr>
            <a:stCxn id="50" idx="1"/>
          </p:cNvCxnSpPr>
          <p:nvPr/>
        </p:nvCxnSpPr>
        <p:spPr>
          <a:xfrm flipH="1">
            <a:off x="6168267" y="1765407"/>
            <a:ext cx="291529" cy="292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FC3726-4549-835E-6F67-79734B3AF89E}"/>
              </a:ext>
            </a:extLst>
          </p:cNvPr>
          <p:cNvSpPr txBox="1"/>
          <p:nvPr/>
        </p:nvSpPr>
        <p:spPr>
          <a:xfrm>
            <a:off x="6459796" y="1158844"/>
            <a:ext cx="111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Adult Ponds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61FC75F-02CE-8CEC-9EAE-525F44551CB4}"/>
              </a:ext>
            </a:extLst>
          </p:cNvPr>
          <p:cNvCxnSpPr>
            <a:stCxn id="53" idx="1"/>
          </p:cNvCxnSpPr>
          <p:nvPr/>
        </p:nvCxnSpPr>
        <p:spPr>
          <a:xfrm flipH="1">
            <a:off x="6002448" y="1312733"/>
            <a:ext cx="457348" cy="669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E88E1F6-A23C-19E1-D841-17DDE44E66C6}"/>
              </a:ext>
            </a:extLst>
          </p:cNvPr>
          <p:cNvSpPr txBox="1"/>
          <p:nvPr/>
        </p:nvSpPr>
        <p:spPr>
          <a:xfrm>
            <a:off x="4495807" y="1982709"/>
            <a:ext cx="12055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STLH and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SPCH Spawn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Bldg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CD9416F-A8B0-A6A7-D5BC-AA0FA33C6F37}"/>
              </a:ext>
            </a:extLst>
          </p:cNvPr>
          <p:cNvCxnSpPr>
            <a:cxnSpLocks/>
          </p:cNvCxnSpPr>
          <p:nvPr/>
        </p:nvCxnSpPr>
        <p:spPr>
          <a:xfrm>
            <a:off x="5359651" y="2111338"/>
            <a:ext cx="452673" cy="161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048099E-E20D-6CB8-5187-ADF299B2B6BC}"/>
              </a:ext>
            </a:extLst>
          </p:cNvPr>
          <p:cNvSpPr txBox="1"/>
          <p:nvPr/>
        </p:nvSpPr>
        <p:spPr>
          <a:xfrm>
            <a:off x="6325880" y="2317852"/>
            <a:ext cx="66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Adult Trap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115CEAD-6453-3762-6CEC-E015450F4509}"/>
              </a:ext>
            </a:extLst>
          </p:cNvPr>
          <p:cNvCxnSpPr>
            <a:cxnSpLocks/>
          </p:cNvCxnSpPr>
          <p:nvPr/>
        </p:nvCxnSpPr>
        <p:spPr>
          <a:xfrm flipH="1" flipV="1">
            <a:off x="5920966" y="2317852"/>
            <a:ext cx="404914" cy="84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917122-54AA-7DCF-E533-E25CD618380E}"/>
              </a:ext>
            </a:extLst>
          </p:cNvPr>
          <p:cNvSpPr txBox="1"/>
          <p:nvPr/>
        </p:nvSpPr>
        <p:spPr>
          <a:xfrm>
            <a:off x="8944825" y="3770455"/>
            <a:ext cx="106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RBT </a:t>
            </a:r>
          </a:p>
          <a:p>
            <a:r>
              <a:rPr lang="en-US" sz="1400" dirty="0">
                <a:solidFill>
                  <a:schemeClr val="bg1"/>
                </a:solidFill>
              </a:rPr>
              <a:t>Raceways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C32589-783C-8E50-5FFE-A76CC90F330F}"/>
              </a:ext>
            </a:extLst>
          </p:cNvPr>
          <p:cNvCxnSpPr/>
          <p:nvPr/>
        </p:nvCxnSpPr>
        <p:spPr>
          <a:xfrm flipV="1">
            <a:off x="9650396" y="3639493"/>
            <a:ext cx="356313" cy="283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5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Cottonwood Acclimation Pond</a:t>
            </a:r>
          </a:p>
        </p:txBody>
      </p:sp>
      <p:pic>
        <p:nvPicPr>
          <p:cNvPr id="7" name="Content Placeholder 6" descr="Aerial view of a road and river&#10;&#10;Description automatically generated">
            <a:extLst>
              <a:ext uri="{FF2B5EF4-FFF2-40B4-BE49-F238E27FC236}">
                <a16:creationId xmlns:a16="http://schemas.microsoft.com/office/drawing/2014/main" id="{D4850457-006D-8C7F-45B5-CCCDABC51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6" y="1272619"/>
            <a:ext cx="7238991" cy="490434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A07C98-366D-0F9F-C1F5-35A844EB2C41}"/>
              </a:ext>
            </a:extLst>
          </p:cNvPr>
          <p:cNvCxnSpPr>
            <a:cxnSpLocks/>
          </p:cNvCxnSpPr>
          <p:nvPr/>
        </p:nvCxnSpPr>
        <p:spPr>
          <a:xfrm>
            <a:off x="10373360" y="2350532"/>
            <a:ext cx="0" cy="58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BF6CD-5AB6-0849-C889-9ED9959BB901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9652000" y="3616960"/>
            <a:ext cx="548640" cy="265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  <a:p>
            <a:r>
              <a:rPr lang="en-US" dirty="0">
                <a:solidFill>
                  <a:schemeClr val="bg1"/>
                </a:solidFill>
              </a:rPr>
              <a:t>~357,000 ft³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0F6B2-DD0B-E07A-026C-2D88ED8382A7}"/>
              </a:ext>
            </a:extLst>
          </p:cNvPr>
          <p:cNvCxnSpPr/>
          <p:nvPr/>
        </p:nvCxnSpPr>
        <p:spPr>
          <a:xfrm flipH="1" flipV="1">
            <a:off x="6007510" y="4336026"/>
            <a:ext cx="403122" cy="668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3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Dayton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Acclimation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A07C98-366D-0F9F-C1F5-35A844EB2C41}"/>
              </a:ext>
            </a:extLst>
          </p:cNvPr>
          <p:cNvCxnSpPr>
            <a:cxnSpLocks/>
          </p:cNvCxnSpPr>
          <p:nvPr/>
        </p:nvCxnSpPr>
        <p:spPr>
          <a:xfrm>
            <a:off x="10373360" y="2350532"/>
            <a:ext cx="0" cy="58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BF6CD-5AB6-0849-C889-9ED9959BB901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9652000" y="3616960"/>
            <a:ext cx="548640" cy="265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0F6B2-DD0B-E07A-026C-2D88ED8382A7}"/>
              </a:ext>
            </a:extLst>
          </p:cNvPr>
          <p:cNvCxnSpPr/>
          <p:nvPr/>
        </p:nvCxnSpPr>
        <p:spPr>
          <a:xfrm flipH="1" flipV="1">
            <a:off x="6007510" y="4336026"/>
            <a:ext cx="403122" cy="668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F46FC-BEF6-83E1-CAC6-B01CDCCFD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677" y="760491"/>
            <a:ext cx="7388120" cy="54164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12CFA2-69AE-57B4-AA7D-065D60EE992E}"/>
              </a:ext>
            </a:extLst>
          </p:cNvPr>
          <p:cNvSpPr txBox="1"/>
          <p:nvPr/>
        </p:nvSpPr>
        <p:spPr>
          <a:xfrm>
            <a:off x="7939889" y="5269117"/>
            <a:ext cx="10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  <a:p>
            <a:r>
              <a:rPr lang="en-US" dirty="0">
                <a:solidFill>
                  <a:schemeClr val="bg1"/>
                </a:solidFill>
              </a:rPr>
              <a:t>And Trap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2E9ECB-31FB-A48D-A74F-23EEBFA2FE01}"/>
              </a:ext>
            </a:extLst>
          </p:cNvPr>
          <p:cNvCxnSpPr/>
          <p:nvPr/>
        </p:nvCxnSpPr>
        <p:spPr>
          <a:xfrm flipH="1">
            <a:off x="7541537" y="5453406"/>
            <a:ext cx="362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E2D3B9-67E8-C085-6D6E-DCD20400847A}"/>
              </a:ext>
            </a:extLst>
          </p:cNvPr>
          <p:cNvSpPr txBox="1"/>
          <p:nvPr/>
        </p:nvSpPr>
        <p:spPr>
          <a:xfrm>
            <a:off x="6264998" y="2290713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Dayton 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 ~200,000 ft³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C859B3-0CE9-AED9-D04B-A88CEAA61041}"/>
              </a:ext>
            </a:extLst>
          </p:cNvPr>
          <p:cNvCxnSpPr/>
          <p:nvPr/>
        </p:nvCxnSpPr>
        <p:spPr>
          <a:xfrm flipH="1" flipV="1">
            <a:off x="5794218" y="2154725"/>
            <a:ext cx="470780" cy="195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428AC-66DA-D4AE-774A-6D5A2A7B7700}"/>
              </a:ext>
            </a:extLst>
          </p:cNvPr>
          <p:cNvSpPr txBox="1"/>
          <p:nvPr/>
        </p:nvSpPr>
        <p:spPr>
          <a:xfrm>
            <a:off x="6096000" y="112263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AF7B040-D735-921F-4B90-0DA5A3693604}"/>
              </a:ext>
            </a:extLst>
          </p:cNvPr>
          <p:cNvCxnSpPr/>
          <p:nvPr/>
        </p:nvCxnSpPr>
        <p:spPr>
          <a:xfrm flipH="1" flipV="1">
            <a:off x="5622202" y="832919"/>
            <a:ext cx="543208" cy="371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46A30B-4E22-91A5-5B43-CF577FC02586}"/>
              </a:ext>
            </a:extLst>
          </p:cNvPr>
          <p:cNvSpPr txBox="1"/>
          <p:nvPr/>
        </p:nvSpPr>
        <p:spPr>
          <a:xfrm>
            <a:off x="4671588" y="13036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22B960-CB35-5382-E43F-215B302BEA75}"/>
              </a:ext>
            </a:extLst>
          </p:cNvPr>
          <p:cNvCxnSpPr>
            <a:stCxn id="35" idx="2"/>
          </p:cNvCxnSpPr>
          <p:nvPr/>
        </p:nvCxnSpPr>
        <p:spPr>
          <a:xfrm>
            <a:off x="4956282" y="1673031"/>
            <a:ext cx="86498" cy="210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3ED2525-3463-9DB0-79E1-85269ACE652B}"/>
              </a:ext>
            </a:extLst>
          </p:cNvPr>
          <p:cNvSpPr txBox="1"/>
          <p:nvPr/>
        </p:nvSpPr>
        <p:spPr>
          <a:xfrm>
            <a:off x="4771176" y="3250194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</a:t>
            </a:r>
          </a:p>
          <a:p>
            <a:r>
              <a:rPr lang="en-US" dirty="0">
                <a:solidFill>
                  <a:schemeClr val="bg1"/>
                </a:solidFill>
              </a:rPr>
              <a:t>And Shop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44EF5-BA7E-A3D5-F28C-784075E871E4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290713"/>
            <a:ext cx="198195" cy="959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4C8C61-5E7F-0D96-9BEC-F7ED4A0A7D1D}"/>
              </a:ext>
            </a:extLst>
          </p:cNvPr>
          <p:cNvCxnSpPr/>
          <p:nvPr/>
        </p:nvCxnSpPr>
        <p:spPr>
          <a:xfrm flipV="1">
            <a:off x="5240975" y="2218099"/>
            <a:ext cx="0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65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Tucannon Fish Hatchery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A07C98-366D-0F9F-C1F5-35A844EB2C41}"/>
              </a:ext>
            </a:extLst>
          </p:cNvPr>
          <p:cNvCxnSpPr>
            <a:cxnSpLocks/>
          </p:cNvCxnSpPr>
          <p:nvPr/>
        </p:nvCxnSpPr>
        <p:spPr>
          <a:xfrm>
            <a:off x="10373360" y="2350532"/>
            <a:ext cx="0" cy="58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BF6CD-5AB6-0849-C889-9ED9959BB901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9652000" y="3616960"/>
            <a:ext cx="548640" cy="265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0F6B2-DD0B-E07A-026C-2D88ED8382A7}"/>
              </a:ext>
            </a:extLst>
          </p:cNvPr>
          <p:cNvCxnSpPr/>
          <p:nvPr/>
        </p:nvCxnSpPr>
        <p:spPr>
          <a:xfrm flipH="1" flipV="1">
            <a:off x="6007510" y="4336026"/>
            <a:ext cx="403122" cy="668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12CFA2-69AE-57B4-AA7D-065D60EE992E}"/>
              </a:ext>
            </a:extLst>
          </p:cNvPr>
          <p:cNvSpPr txBox="1"/>
          <p:nvPr/>
        </p:nvSpPr>
        <p:spPr>
          <a:xfrm>
            <a:off x="7939889" y="5269117"/>
            <a:ext cx="10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  <a:p>
            <a:r>
              <a:rPr lang="en-US" dirty="0">
                <a:solidFill>
                  <a:schemeClr val="bg1"/>
                </a:solidFill>
              </a:rPr>
              <a:t>And Trap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2E9ECB-31FB-A48D-A74F-23EEBFA2FE01}"/>
              </a:ext>
            </a:extLst>
          </p:cNvPr>
          <p:cNvCxnSpPr/>
          <p:nvPr/>
        </p:nvCxnSpPr>
        <p:spPr>
          <a:xfrm flipH="1">
            <a:off x="7541537" y="5453406"/>
            <a:ext cx="362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E2D3B9-67E8-C085-6D6E-DCD20400847A}"/>
              </a:ext>
            </a:extLst>
          </p:cNvPr>
          <p:cNvSpPr txBox="1"/>
          <p:nvPr/>
        </p:nvSpPr>
        <p:spPr>
          <a:xfrm>
            <a:off x="6264998" y="2290713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Dayton 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C859B3-0CE9-AED9-D04B-A88CEAA61041}"/>
              </a:ext>
            </a:extLst>
          </p:cNvPr>
          <p:cNvCxnSpPr/>
          <p:nvPr/>
        </p:nvCxnSpPr>
        <p:spPr>
          <a:xfrm flipH="1" flipV="1">
            <a:off x="5794218" y="2154725"/>
            <a:ext cx="470780" cy="195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428AC-66DA-D4AE-774A-6D5A2A7B7700}"/>
              </a:ext>
            </a:extLst>
          </p:cNvPr>
          <p:cNvSpPr txBox="1"/>
          <p:nvPr/>
        </p:nvSpPr>
        <p:spPr>
          <a:xfrm>
            <a:off x="6096000" y="112263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6A30B-4E22-91A5-5B43-CF577FC02586}"/>
              </a:ext>
            </a:extLst>
          </p:cNvPr>
          <p:cNvSpPr txBox="1"/>
          <p:nvPr/>
        </p:nvSpPr>
        <p:spPr>
          <a:xfrm>
            <a:off x="4671588" y="13036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ED2525-3463-9DB0-79E1-85269ACE652B}"/>
              </a:ext>
            </a:extLst>
          </p:cNvPr>
          <p:cNvSpPr txBox="1"/>
          <p:nvPr/>
        </p:nvSpPr>
        <p:spPr>
          <a:xfrm>
            <a:off x="4771176" y="3250194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</a:t>
            </a:r>
          </a:p>
          <a:p>
            <a:r>
              <a:rPr lang="en-US" dirty="0">
                <a:solidFill>
                  <a:schemeClr val="bg1"/>
                </a:solidFill>
              </a:rPr>
              <a:t>And Shop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44EF5-BA7E-A3D5-F28C-784075E871E4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290713"/>
            <a:ext cx="198195" cy="959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4C8C61-5E7F-0D96-9BEC-F7ED4A0A7D1D}"/>
              </a:ext>
            </a:extLst>
          </p:cNvPr>
          <p:cNvCxnSpPr/>
          <p:nvPr/>
        </p:nvCxnSpPr>
        <p:spPr>
          <a:xfrm flipV="1">
            <a:off x="5240975" y="2218099"/>
            <a:ext cx="0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4094C3-369C-1E5F-D16D-87C898620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1175" y="870012"/>
            <a:ext cx="6760783" cy="5306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7EBD3-E370-E7AD-CA45-A51058EACCB9}"/>
              </a:ext>
            </a:extLst>
          </p:cNvPr>
          <p:cNvSpPr txBox="1"/>
          <p:nvPr/>
        </p:nvSpPr>
        <p:spPr>
          <a:xfrm>
            <a:off x="8048163" y="4626700"/>
            <a:ext cx="190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Collection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1D7C61-AB6B-AEC3-C655-F6A22443FB1E}"/>
              </a:ext>
            </a:extLst>
          </p:cNvPr>
          <p:cNvCxnSpPr/>
          <p:nvPr/>
        </p:nvCxnSpPr>
        <p:spPr>
          <a:xfrm flipH="1">
            <a:off x="7646967" y="4996032"/>
            <a:ext cx="504737" cy="641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A82610-2C70-8E0E-4A43-3F2155BBDF53}"/>
              </a:ext>
            </a:extLst>
          </p:cNvPr>
          <p:cNvSpPr txBox="1"/>
          <p:nvPr/>
        </p:nvSpPr>
        <p:spPr>
          <a:xfrm>
            <a:off x="8404815" y="3616960"/>
            <a:ext cx="23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Office and Incubation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A819962-8C57-C13B-E0EF-D0CF0D1C4C04}"/>
              </a:ext>
            </a:extLst>
          </p:cNvPr>
          <p:cNvCxnSpPr>
            <a:stCxn id="32" idx="1"/>
          </p:cNvCxnSpPr>
          <p:nvPr/>
        </p:nvCxnSpPr>
        <p:spPr>
          <a:xfrm flipH="1">
            <a:off x="7812350" y="3801626"/>
            <a:ext cx="592465" cy="68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9C1BCA3-A663-E781-D7A0-4089D278ADAD}"/>
              </a:ext>
            </a:extLst>
          </p:cNvPr>
          <p:cNvSpPr txBox="1"/>
          <p:nvPr/>
        </p:nvSpPr>
        <p:spPr>
          <a:xfrm>
            <a:off x="4974086" y="4067572"/>
            <a:ext cx="157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Rearing Pond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D2D55F-ABCA-209B-94C1-411F2A451133}"/>
              </a:ext>
            </a:extLst>
          </p:cNvPr>
          <p:cNvCxnSpPr>
            <a:cxnSpLocks/>
          </p:cNvCxnSpPr>
          <p:nvPr/>
        </p:nvCxnSpPr>
        <p:spPr>
          <a:xfrm>
            <a:off x="6410632" y="4336026"/>
            <a:ext cx="510766" cy="290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B1D5112-C2D0-000D-0EAF-6837A72F0127}"/>
              </a:ext>
            </a:extLst>
          </p:cNvPr>
          <p:cNvSpPr txBox="1"/>
          <p:nvPr/>
        </p:nvSpPr>
        <p:spPr>
          <a:xfrm>
            <a:off x="4959894" y="2936240"/>
            <a:ext cx="145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Tucannon R.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9420655-A3E3-190B-7655-B5D3151964F5}"/>
              </a:ext>
            </a:extLst>
          </p:cNvPr>
          <p:cNvCxnSpPr/>
          <p:nvPr/>
        </p:nvCxnSpPr>
        <p:spPr>
          <a:xfrm>
            <a:off x="6313150" y="3250194"/>
            <a:ext cx="290849" cy="1788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36D4BB5-9329-BF20-4ACE-ED63071FF3AD}"/>
              </a:ext>
            </a:extLst>
          </p:cNvPr>
          <p:cNvSpPr txBox="1"/>
          <p:nvPr/>
        </p:nvSpPr>
        <p:spPr>
          <a:xfrm>
            <a:off x="8404815" y="3250194"/>
            <a:ext cx="15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Round Ponds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03DB4C2-FC45-1840-3D21-21746EB6C5B8}"/>
              </a:ext>
            </a:extLst>
          </p:cNvPr>
          <p:cNvCxnSpPr>
            <a:stCxn id="50" idx="1"/>
          </p:cNvCxnSpPr>
          <p:nvPr/>
        </p:nvCxnSpPr>
        <p:spPr>
          <a:xfrm flipH="1">
            <a:off x="7812350" y="3434860"/>
            <a:ext cx="592465" cy="141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C6E8331-52D1-0408-7ECB-3A66BDF0F71A}"/>
              </a:ext>
            </a:extLst>
          </p:cNvPr>
          <p:cNvSpPr txBox="1"/>
          <p:nvPr/>
        </p:nvSpPr>
        <p:spPr>
          <a:xfrm>
            <a:off x="7646967" y="2660045"/>
            <a:ext cx="9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A-Pond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E7F965-BFE8-C79D-33FD-30E509978EAD}"/>
              </a:ext>
            </a:extLst>
          </p:cNvPr>
          <p:cNvCxnSpPr/>
          <p:nvPr/>
        </p:nvCxnSpPr>
        <p:spPr>
          <a:xfrm flipH="1">
            <a:off x="7633403" y="3037943"/>
            <a:ext cx="81292" cy="314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F17B954-7A6C-3A07-45A2-4F9215E21C48}"/>
              </a:ext>
            </a:extLst>
          </p:cNvPr>
          <p:cNvSpPr txBox="1"/>
          <p:nvPr/>
        </p:nvSpPr>
        <p:spPr>
          <a:xfrm>
            <a:off x="5041166" y="3398710"/>
            <a:ext cx="170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and West</a:t>
            </a:r>
          </a:p>
          <a:p>
            <a:r>
              <a:rPr lang="en-US" dirty="0">
                <a:solidFill>
                  <a:schemeClr val="bg1"/>
                </a:solidFill>
              </a:rPr>
              <a:t>Raceways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5489E09-9BEC-E657-8CC4-73467733AE19}"/>
              </a:ext>
            </a:extLst>
          </p:cNvPr>
          <p:cNvCxnSpPr/>
          <p:nvPr/>
        </p:nvCxnSpPr>
        <p:spPr>
          <a:xfrm>
            <a:off x="6318987" y="3895721"/>
            <a:ext cx="869044" cy="309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02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Tucannon Fish Hatchery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A07C98-366D-0F9F-C1F5-35A844EB2C41}"/>
              </a:ext>
            </a:extLst>
          </p:cNvPr>
          <p:cNvCxnSpPr>
            <a:cxnSpLocks/>
          </p:cNvCxnSpPr>
          <p:nvPr/>
        </p:nvCxnSpPr>
        <p:spPr>
          <a:xfrm>
            <a:off x="10373360" y="2350532"/>
            <a:ext cx="0" cy="58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BF6CD-5AB6-0849-C889-9ED9959BB901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9652000" y="3616960"/>
            <a:ext cx="548640" cy="265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0F6B2-DD0B-E07A-026C-2D88ED8382A7}"/>
              </a:ext>
            </a:extLst>
          </p:cNvPr>
          <p:cNvCxnSpPr/>
          <p:nvPr/>
        </p:nvCxnSpPr>
        <p:spPr>
          <a:xfrm flipH="1" flipV="1">
            <a:off x="6007510" y="4336026"/>
            <a:ext cx="403122" cy="668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12CFA2-69AE-57B4-AA7D-065D60EE992E}"/>
              </a:ext>
            </a:extLst>
          </p:cNvPr>
          <p:cNvSpPr txBox="1"/>
          <p:nvPr/>
        </p:nvSpPr>
        <p:spPr>
          <a:xfrm>
            <a:off x="7939889" y="5269117"/>
            <a:ext cx="10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  <a:p>
            <a:r>
              <a:rPr lang="en-US" dirty="0">
                <a:solidFill>
                  <a:schemeClr val="bg1"/>
                </a:solidFill>
              </a:rPr>
              <a:t>And Trap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2E9ECB-31FB-A48D-A74F-23EEBFA2FE01}"/>
              </a:ext>
            </a:extLst>
          </p:cNvPr>
          <p:cNvCxnSpPr/>
          <p:nvPr/>
        </p:nvCxnSpPr>
        <p:spPr>
          <a:xfrm flipH="1">
            <a:off x="7541537" y="5453406"/>
            <a:ext cx="362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E2D3B9-67E8-C085-6D6E-DCD20400847A}"/>
              </a:ext>
            </a:extLst>
          </p:cNvPr>
          <p:cNvSpPr txBox="1"/>
          <p:nvPr/>
        </p:nvSpPr>
        <p:spPr>
          <a:xfrm>
            <a:off x="6264998" y="2290713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Dayton 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C859B3-0CE9-AED9-D04B-A88CEAA61041}"/>
              </a:ext>
            </a:extLst>
          </p:cNvPr>
          <p:cNvCxnSpPr/>
          <p:nvPr/>
        </p:nvCxnSpPr>
        <p:spPr>
          <a:xfrm flipH="1" flipV="1">
            <a:off x="5794218" y="2154725"/>
            <a:ext cx="470780" cy="195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428AC-66DA-D4AE-774A-6D5A2A7B7700}"/>
              </a:ext>
            </a:extLst>
          </p:cNvPr>
          <p:cNvSpPr txBox="1"/>
          <p:nvPr/>
        </p:nvSpPr>
        <p:spPr>
          <a:xfrm>
            <a:off x="6096000" y="112263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6A30B-4E22-91A5-5B43-CF577FC02586}"/>
              </a:ext>
            </a:extLst>
          </p:cNvPr>
          <p:cNvSpPr txBox="1"/>
          <p:nvPr/>
        </p:nvSpPr>
        <p:spPr>
          <a:xfrm>
            <a:off x="4671588" y="13036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ED2525-3463-9DB0-79E1-85269ACE652B}"/>
              </a:ext>
            </a:extLst>
          </p:cNvPr>
          <p:cNvSpPr txBox="1"/>
          <p:nvPr/>
        </p:nvSpPr>
        <p:spPr>
          <a:xfrm>
            <a:off x="4771176" y="3250194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</a:t>
            </a:r>
          </a:p>
          <a:p>
            <a:r>
              <a:rPr lang="en-US" dirty="0">
                <a:solidFill>
                  <a:schemeClr val="bg1"/>
                </a:solidFill>
              </a:rPr>
              <a:t>And Shop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44EF5-BA7E-A3D5-F28C-784075E871E4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290713"/>
            <a:ext cx="198195" cy="959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4C8C61-5E7F-0D96-9BEC-F7ED4A0A7D1D}"/>
              </a:ext>
            </a:extLst>
          </p:cNvPr>
          <p:cNvCxnSpPr/>
          <p:nvPr/>
        </p:nvCxnSpPr>
        <p:spPr>
          <a:xfrm flipV="1">
            <a:off x="5240975" y="2218099"/>
            <a:ext cx="0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79533B5E-6226-4CDF-6CA8-6D59F12D7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043" y="942552"/>
            <a:ext cx="7133754" cy="5333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3A9E03-0CD5-AB4C-9E70-7589028DD2C3}"/>
              </a:ext>
            </a:extLst>
          </p:cNvPr>
          <p:cNvSpPr txBox="1"/>
          <p:nvPr/>
        </p:nvSpPr>
        <p:spPr>
          <a:xfrm>
            <a:off x="5442012" y="4829452"/>
            <a:ext cx="109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Hatchery</a:t>
            </a:r>
          </a:p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2DB4FD-13DB-AF3E-F703-7BD51AFF22B8}"/>
              </a:ext>
            </a:extLst>
          </p:cNvPr>
          <p:cNvSpPr txBox="1"/>
          <p:nvPr/>
        </p:nvSpPr>
        <p:spPr>
          <a:xfrm>
            <a:off x="7903675" y="5043948"/>
            <a:ext cx="118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Trap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81AE274-EDD8-FB6E-73D3-03BF092BCC8F}"/>
              </a:ext>
            </a:extLst>
          </p:cNvPr>
          <p:cNvCxnSpPr/>
          <p:nvPr/>
        </p:nvCxnSpPr>
        <p:spPr>
          <a:xfrm>
            <a:off x="6479458" y="5043948"/>
            <a:ext cx="525024" cy="158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219AC1-2764-9208-3937-007FE68E5CF7}"/>
              </a:ext>
            </a:extLst>
          </p:cNvPr>
          <p:cNvCxnSpPr>
            <a:stCxn id="34" idx="1"/>
          </p:cNvCxnSpPr>
          <p:nvPr/>
        </p:nvCxnSpPr>
        <p:spPr>
          <a:xfrm flipH="1" flipV="1">
            <a:off x="7261934" y="5131293"/>
            <a:ext cx="641741" cy="9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D18843-70E7-03F1-47F5-B12718A5F2DF}"/>
              </a:ext>
            </a:extLst>
          </p:cNvPr>
          <p:cNvSpPr txBox="1"/>
          <p:nvPr/>
        </p:nvSpPr>
        <p:spPr>
          <a:xfrm>
            <a:off x="6604000" y="583901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Barrier Dam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19F93E-C368-187F-EEA8-F99B0799DDDB}"/>
              </a:ext>
            </a:extLst>
          </p:cNvPr>
          <p:cNvCxnSpPr>
            <a:stCxn id="47" idx="0"/>
          </p:cNvCxnSpPr>
          <p:nvPr/>
        </p:nvCxnSpPr>
        <p:spPr>
          <a:xfrm flipH="1" flipV="1">
            <a:off x="7004482" y="5269117"/>
            <a:ext cx="289643" cy="569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6879BF7-FE52-722C-D806-F1212DB4B07B}"/>
              </a:ext>
            </a:extLst>
          </p:cNvPr>
          <p:cNvSpPr txBox="1"/>
          <p:nvPr/>
        </p:nvSpPr>
        <p:spPr>
          <a:xfrm>
            <a:off x="5240975" y="3896525"/>
            <a:ext cx="14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Settling Pond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94DC9B9-5AAA-5AD9-42C7-974BE25D2606}"/>
              </a:ext>
            </a:extLst>
          </p:cNvPr>
          <p:cNvCxnSpPr/>
          <p:nvPr/>
        </p:nvCxnSpPr>
        <p:spPr>
          <a:xfrm>
            <a:off x="6673072" y="4197956"/>
            <a:ext cx="33141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118EAED-42E1-0FF6-ED9C-C5575F9F9216}"/>
              </a:ext>
            </a:extLst>
          </p:cNvPr>
          <p:cNvSpPr txBox="1"/>
          <p:nvPr/>
        </p:nvSpPr>
        <p:spPr>
          <a:xfrm>
            <a:off x="5903650" y="2592280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Rainbow </a:t>
            </a:r>
          </a:p>
          <a:p>
            <a:r>
              <a:rPr lang="en-US" dirty="0">
                <a:solidFill>
                  <a:schemeClr val="bg1"/>
                </a:solidFill>
              </a:rPr>
              <a:t>Lake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9A09F01-FA2F-AFAA-EE31-EC73E6977F75}"/>
              </a:ext>
            </a:extLst>
          </p:cNvPr>
          <p:cNvCxnSpPr/>
          <p:nvPr/>
        </p:nvCxnSpPr>
        <p:spPr>
          <a:xfrm flipV="1">
            <a:off x="6734654" y="2869279"/>
            <a:ext cx="358604" cy="173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91D4A28-9A67-306E-46A2-5FD33A937B25}"/>
              </a:ext>
            </a:extLst>
          </p:cNvPr>
          <p:cNvSpPr txBox="1"/>
          <p:nvPr/>
        </p:nvSpPr>
        <p:spPr>
          <a:xfrm>
            <a:off x="5548544" y="1444720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Rainbow</a:t>
            </a:r>
          </a:p>
          <a:p>
            <a:r>
              <a:rPr lang="en-US" dirty="0">
                <a:solidFill>
                  <a:schemeClr val="bg1"/>
                </a:solidFill>
              </a:rPr>
              <a:t>Lake Intake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48A8779-FD63-8255-26FE-B30B15C99506}"/>
              </a:ext>
            </a:extLst>
          </p:cNvPr>
          <p:cNvCxnSpPr/>
          <p:nvPr/>
        </p:nvCxnSpPr>
        <p:spPr>
          <a:xfrm flipV="1">
            <a:off x="6760709" y="1562470"/>
            <a:ext cx="240421" cy="418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25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Tucannon Fish Hatchery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12CFA2-69AE-57B4-AA7D-065D60EE992E}"/>
              </a:ext>
            </a:extLst>
          </p:cNvPr>
          <p:cNvSpPr txBox="1"/>
          <p:nvPr/>
        </p:nvSpPr>
        <p:spPr>
          <a:xfrm>
            <a:off x="7939889" y="5269117"/>
            <a:ext cx="10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  <a:p>
            <a:r>
              <a:rPr lang="en-US" dirty="0">
                <a:solidFill>
                  <a:schemeClr val="bg1"/>
                </a:solidFill>
              </a:rPr>
              <a:t>And Trap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E2D3B9-67E8-C085-6D6E-DCD20400847A}"/>
              </a:ext>
            </a:extLst>
          </p:cNvPr>
          <p:cNvSpPr txBox="1"/>
          <p:nvPr/>
        </p:nvSpPr>
        <p:spPr>
          <a:xfrm>
            <a:off x="6264998" y="2290713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Dayton 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C859B3-0CE9-AED9-D04B-A88CEAA61041}"/>
              </a:ext>
            </a:extLst>
          </p:cNvPr>
          <p:cNvCxnSpPr/>
          <p:nvPr/>
        </p:nvCxnSpPr>
        <p:spPr>
          <a:xfrm flipH="1" flipV="1">
            <a:off x="5794218" y="2154725"/>
            <a:ext cx="470780" cy="195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428AC-66DA-D4AE-774A-6D5A2A7B7700}"/>
              </a:ext>
            </a:extLst>
          </p:cNvPr>
          <p:cNvSpPr txBox="1"/>
          <p:nvPr/>
        </p:nvSpPr>
        <p:spPr>
          <a:xfrm>
            <a:off x="6096000" y="112263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6A30B-4E22-91A5-5B43-CF577FC02586}"/>
              </a:ext>
            </a:extLst>
          </p:cNvPr>
          <p:cNvSpPr txBox="1"/>
          <p:nvPr/>
        </p:nvSpPr>
        <p:spPr>
          <a:xfrm>
            <a:off x="4671588" y="13036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ED2525-3463-9DB0-79E1-85269ACE652B}"/>
              </a:ext>
            </a:extLst>
          </p:cNvPr>
          <p:cNvSpPr txBox="1"/>
          <p:nvPr/>
        </p:nvSpPr>
        <p:spPr>
          <a:xfrm>
            <a:off x="4771176" y="3250194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</a:t>
            </a:r>
          </a:p>
          <a:p>
            <a:r>
              <a:rPr lang="en-US" dirty="0">
                <a:solidFill>
                  <a:schemeClr val="bg1"/>
                </a:solidFill>
              </a:rPr>
              <a:t>And Shop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44EF5-BA7E-A3D5-F28C-784075E871E4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290713"/>
            <a:ext cx="198195" cy="959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4C8C61-5E7F-0D96-9BEC-F7ED4A0A7D1D}"/>
              </a:ext>
            </a:extLst>
          </p:cNvPr>
          <p:cNvCxnSpPr/>
          <p:nvPr/>
        </p:nvCxnSpPr>
        <p:spPr>
          <a:xfrm flipV="1">
            <a:off x="5240975" y="2218099"/>
            <a:ext cx="0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D18843-70E7-03F1-47F5-B12718A5F2DF}"/>
              </a:ext>
            </a:extLst>
          </p:cNvPr>
          <p:cNvSpPr txBox="1"/>
          <p:nvPr/>
        </p:nvSpPr>
        <p:spPr>
          <a:xfrm>
            <a:off x="6604000" y="583901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Barrier Dam</a:t>
            </a:r>
          </a:p>
        </p:txBody>
      </p:sp>
      <p:pic>
        <p:nvPicPr>
          <p:cNvPr id="7" name="Content Placeholder 6" descr="A building next to a river&#10;&#10;Description automatically generated">
            <a:extLst>
              <a:ext uri="{FF2B5EF4-FFF2-40B4-BE49-F238E27FC236}">
                <a16:creationId xmlns:a16="http://schemas.microsoft.com/office/drawing/2014/main" id="{CB2825E6-1238-204E-17D7-BE7041365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42" y="105086"/>
            <a:ext cx="4755450" cy="3778656"/>
          </a:xfrm>
        </p:spPr>
      </p:pic>
      <p:pic>
        <p:nvPicPr>
          <p:cNvPr id="32" name="Picture 31" descr="A wet floor in a concrete room&#10;&#10;Description automatically generated">
            <a:extLst>
              <a:ext uri="{FF2B5EF4-FFF2-40B4-BE49-F238E27FC236}">
                <a16:creationId xmlns:a16="http://schemas.microsoft.com/office/drawing/2014/main" id="{436CDE70-18B3-7640-6D2C-47E51FBD6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94" y="3232578"/>
            <a:ext cx="4663312" cy="34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2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9CC7-C153-1C00-BE8C-C59B996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Curl Lake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Acclimation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Pond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841F8-5DF0-C9B3-599D-E5C414FB1D09}"/>
              </a:ext>
            </a:extLst>
          </p:cNvPr>
          <p:cNvSpPr txBox="1"/>
          <p:nvPr/>
        </p:nvSpPr>
        <p:spPr>
          <a:xfrm>
            <a:off x="8059918" y="1404594"/>
            <a:ext cx="168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 and Trap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DA6DDB-F8E1-14A2-55A8-997020CABA91}"/>
              </a:ext>
            </a:extLst>
          </p:cNvPr>
          <p:cNvCxnSpPr/>
          <p:nvPr/>
        </p:nvCxnSpPr>
        <p:spPr>
          <a:xfrm flipH="1">
            <a:off x="7456602" y="1773926"/>
            <a:ext cx="603316" cy="516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E815C-0164-4042-F448-AF219F40EF40}"/>
              </a:ext>
            </a:extLst>
          </p:cNvPr>
          <p:cNvSpPr txBox="1"/>
          <p:nvPr/>
        </p:nvSpPr>
        <p:spPr>
          <a:xfrm>
            <a:off x="4870988" y="2290713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and Shop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00B96-5DE4-4AC4-2F74-F2ACCCAEBF73}"/>
              </a:ext>
            </a:extLst>
          </p:cNvPr>
          <p:cNvCxnSpPr/>
          <p:nvPr/>
        </p:nvCxnSpPr>
        <p:spPr>
          <a:xfrm>
            <a:off x="6604000" y="2660045"/>
            <a:ext cx="156709" cy="408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5CC92C-C80D-2C28-D7CA-B21E4327A773}"/>
              </a:ext>
            </a:extLst>
          </p:cNvPr>
          <p:cNvCxnSpPr/>
          <p:nvPr/>
        </p:nvCxnSpPr>
        <p:spPr>
          <a:xfrm>
            <a:off x="6563360" y="2660045"/>
            <a:ext cx="0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8CED5C-DF5D-53EA-6BCB-71C0F8AD50DB}"/>
              </a:ext>
            </a:extLst>
          </p:cNvPr>
          <p:cNvSpPr txBox="1"/>
          <p:nvPr/>
        </p:nvSpPr>
        <p:spPr>
          <a:xfrm>
            <a:off x="9956800" y="19812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3EBB1E-384F-02E4-71B0-9D0DAF6A148A}"/>
              </a:ext>
            </a:extLst>
          </p:cNvPr>
          <p:cNvSpPr txBox="1"/>
          <p:nvPr/>
        </p:nvSpPr>
        <p:spPr>
          <a:xfrm>
            <a:off x="10200640" y="369824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49CEA-1562-6723-3259-586C32F71681}"/>
              </a:ext>
            </a:extLst>
          </p:cNvPr>
          <p:cNvSpPr txBox="1"/>
          <p:nvPr/>
        </p:nvSpPr>
        <p:spPr>
          <a:xfrm>
            <a:off x="6479458" y="5043948"/>
            <a:ext cx="321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Cottonwood Acclimation Pond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BC2565-4197-53DA-CC25-91C3CB07365A}"/>
              </a:ext>
            </a:extLst>
          </p:cNvPr>
          <p:cNvSpPr txBox="1"/>
          <p:nvPr/>
        </p:nvSpPr>
        <p:spPr>
          <a:xfrm>
            <a:off x="8048162" y="42573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Outlet Structure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A8E149-CA42-E43D-092A-EB8EA0589014}"/>
              </a:ext>
            </a:extLst>
          </p:cNvPr>
          <p:cNvCxnSpPr/>
          <p:nvPr/>
        </p:nvCxnSpPr>
        <p:spPr>
          <a:xfrm flipV="1">
            <a:off x="8151704" y="3510116"/>
            <a:ext cx="0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12CFA2-69AE-57B4-AA7D-065D60EE992E}"/>
              </a:ext>
            </a:extLst>
          </p:cNvPr>
          <p:cNvSpPr txBox="1"/>
          <p:nvPr/>
        </p:nvSpPr>
        <p:spPr>
          <a:xfrm>
            <a:off x="7939889" y="5269117"/>
            <a:ext cx="10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  <a:p>
            <a:r>
              <a:rPr lang="en-US" dirty="0">
                <a:solidFill>
                  <a:schemeClr val="bg1"/>
                </a:solidFill>
              </a:rPr>
              <a:t>And Trap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E2D3B9-67E8-C085-6D6E-DCD20400847A}"/>
              </a:ext>
            </a:extLst>
          </p:cNvPr>
          <p:cNvSpPr txBox="1"/>
          <p:nvPr/>
        </p:nvSpPr>
        <p:spPr>
          <a:xfrm>
            <a:off x="6264998" y="2290713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Dayton 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C859B3-0CE9-AED9-D04B-A88CEAA61041}"/>
              </a:ext>
            </a:extLst>
          </p:cNvPr>
          <p:cNvCxnSpPr/>
          <p:nvPr/>
        </p:nvCxnSpPr>
        <p:spPr>
          <a:xfrm flipH="1" flipV="1">
            <a:off x="5794218" y="2154725"/>
            <a:ext cx="470780" cy="195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428AC-66DA-D4AE-774A-6D5A2A7B7700}"/>
              </a:ext>
            </a:extLst>
          </p:cNvPr>
          <p:cNvSpPr txBox="1"/>
          <p:nvPr/>
        </p:nvSpPr>
        <p:spPr>
          <a:xfrm>
            <a:off x="6096000" y="1122630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 Outlet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6A30B-4E22-91A5-5B43-CF577FC02586}"/>
              </a:ext>
            </a:extLst>
          </p:cNvPr>
          <p:cNvSpPr txBox="1"/>
          <p:nvPr/>
        </p:nvSpPr>
        <p:spPr>
          <a:xfrm>
            <a:off x="4671588" y="13036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ED2525-3463-9DB0-79E1-85269ACE652B}"/>
              </a:ext>
            </a:extLst>
          </p:cNvPr>
          <p:cNvSpPr txBox="1"/>
          <p:nvPr/>
        </p:nvSpPr>
        <p:spPr>
          <a:xfrm>
            <a:off x="4771176" y="3250194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Bunkhouse </a:t>
            </a:r>
          </a:p>
          <a:p>
            <a:r>
              <a:rPr lang="en-US" dirty="0">
                <a:solidFill>
                  <a:schemeClr val="bg1"/>
                </a:solidFill>
              </a:rPr>
              <a:t>And Shop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44EF5-BA7E-A3D5-F28C-784075E871E4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290713"/>
            <a:ext cx="198195" cy="959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4C8C61-5E7F-0D96-9BEC-F7ED4A0A7D1D}"/>
              </a:ext>
            </a:extLst>
          </p:cNvPr>
          <p:cNvCxnSpPr/>
          <p:nvPr/>
        </p:nvCxnSpPr>
        <p:spPr>
          <a:xfrm flipV="1">
            <a:off x="5240975" y="2218099"/>
            <a:ext cx="0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D18843-70E7-03F1-47F5-B12718A5F2DF}"/>
              </a:ext>
            </a:extLst>
          </p:cNvPr>
          <p:cNvSpPr txBox="1"/>
          <p:nvPr/>
        </p:nvSpPr>
        <p:spPr>
          <a:xfrm>
            <a:off x="6604000" y="583901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Barrier Dam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DFD29A4-F507-1996-8655-F2238A612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507" y="248575"/>
            <a:ext cx="7597671" cy="60368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45208D-D75C-7326-B26E-001E795AEF15}"/>
              </a:ext>
            </a:extLst>
          </p:cNvPr>
          <p:cNvSpPr txBox="1"/>
          <p:nvPr/>
        </p:nvSpPr>
        <p:spPr>
          <a:xfrm>
            <a:off x="7775434" y="1404594"/>
            <a:ext cx="1380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Curl Lake</a:t>
            </a:r>
          </a:p>
          <a:p>
            <a:r>
              <a:rPr lang="en-US" dirty="0">
                <a:solidFill>
                  <a:schemeClr val="bg1"/>
                </a:solidFill>
              </a:rPr>
              <a:t>Acclimation</a:t>
            </a:r>
          </a:p>
          <a:p>
            <a:r>
              <a:rPr lang="en-US" dirty="0">
                <a:solidFill>
                  <a:schemeClr val="bg1"/>
                </a:solidFill>
              </a:rPr>
              <a:t>Pond,</a:t>
            </a:r>
          </a:p>
          <a:p>
            <a:r>
              <a:rPr lang="en-US" dirty="0">
                <a:solidFill>
                  <a:schemeClr val="bg1"/>
                </a:solidFill>
              </a:rPr>
              <a:t>~784,000 ft³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A507F9-C01D-EED3-92F0-D14A43BAEB80}"/>
              </a:ext>
            </a:extLst>
          </p:cNvPr>
          <p:cNvCxnSpPr/>
          <p:nvPr/>
        </p:nvCxnSpPr>
        <p:spPr>
          <a:xfrm>
            <a:off x="9072979" y="1981200"/>
            <a:ext cx="461638" cy="442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6EF420-1A2B-FF58-EDD5-D9A289F67172}"/>
              </a:ext>
            </a:extLst>
          </p:cNvPr>
          <p:cNvSpPr txBox="1"/>
          <p:nvPr/>
        </p:nvSpPr>
        <p:spPr>
          <a:xfrm>
            <a:off x="5794218" y="4545367"/>
            <a:ext cx="11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Curl Lake</a:t>
            </a:r>
          </a:p>
          <a:p>
            <a:r>
              <a:rPr lang="en-US" dirty="0">
                <a:solidFill>
                  <a:schemeClr val="bg1"/>
                </a:solidFill>
              </a:rPr>
              <a:t>Intake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840C4B-C080-BDB5-0278-CCDB37C9F966}"/>
              </a:ext>
            </a:extLst>
          </p:cNvPr>
          <p:cNvCxnSpPr/>
          <p:nvPr/>
        </p:nvCxnSpPr>
        <p:spPr>
          <a:xfrm>
            <a:off x="6604000" y="5043948"/>
            <a:ext cx="657934" cy="510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419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18592</TotalTime>
  <Words>1627</Words>
  <Application>Microsoft Office PowerPoint</Application>
  <PresentationFormat>Widescreen</PresentationFormat>
  <Paragraphs>243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Lyons Ferry Hatchery Steelhead Production Overview</vt:lpstr>
      <vt:lpstr>Facility Locations</vt:lpstr>
      <vt:lpstr>Lyons Ferry Hatchery</vt:lpstr>
      <vt:lpstr>Cottonwood Acclimation Pond</vt:lpstr>
      <vt:lpstr>Dayton  Acclimation  Pond</vt:lpstr>
      <vt:lpstr>Tucannon Fish Hatchery</vt:lpstr>
      <vt:lpstr>Tucannon Fish Hatchery</vt:lpstr>
      <vt:lpstr>Tucannon Fish Hatchery</vt:lpstr>
      <vt:lpstr>Curl Lake  Acclimation Pond</vt:lpstr>
      <vt:lpstr>Facility Water Supply</vt:lpstr>
      <vt:lpstr>Rearing Parameters</vt:lpstr>
      <vt:lpstr>Lyons Ferry Hatchery Steelhead Programs</vt:lpstr>
      <vt:lpstr>       Wallowa Program</vt:lpstr>
      <vt:lpstr>Wallowa Program</vt:lpstr>
      <vt:lpstr>Wallowa Program</vt:lpstr>
      <vt:lpstr>Wallowa Program</vt:lpstr>
      <vt:lpstr>Tucannon Program</vt:lpstr>
      <vt:lpstr>Tucannon Program</vt:lpstr>
      <vt:lpstr>Tucannon Program</vt:lpstr>
      <vt:lpstr>Tucannon Program</vt:lpstr>
      <vt:lpstr>Touchet Program</vt:lpstr>
      <vt:lpstr>Touchet Program</vt:lpstr>
      <vt:lpstr>Touchet Program</vt:lpstr>
      <vt:lpstr>Touchet Program</vt:lpstr>
      <vt:lpstr>Projects Completed, In the Works, and Some Potentials </vt:lpstr>
      <vt:lpstr>Projects Completed, In the Works, and Some Potentials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Lyons Ferry Hatchery Steelhead Production Overview</dc:title>
  <dc:creator>Gloyn, Derek D (DFW)</dc:creator>
  <cp:lastModifiedBy>Gloyn, Derek D (DFW)</cp:lastModifiedBy>
  <cp:revision>52</cp:revision>
  <dcterms:created xsi:type="dcterms:W3CDTF">2024-04-18T18:33:53Z</dcterms:created>
  <dcterms:modified xsi:type="dcterms:W3CDTF">2024-05-07T12:00:03Z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2024-04-18T18:46:34Z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24727e35-36b5-432e-8026-8d2738bd9596</vt:lpwstr>
  </property>
  <property fmtid="{D5CDD505-2E9C-101B-9397-08002B2CF9AE}" pid="8" name="MSIP_Label_45011977-b912-4387-97a4-f4c94a801377_ContentBits">
    <vt:lpwstr>0</vt:lpwstr>
  </property>
</Properties>
</file>