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7" r:id="rId1"/>
  </p:sldMasterIdLst>
  <p:notesMasterIdLst>
    <p:notesMasterId r:id="rId26"/>
  </p:notesMasterIdLst>
  <p:handoutMasterIdLst>
    <p:handoutMasterId r:id="rId27"/>
  </p:handoutMasterIdLst>
  <p:sldIdLst>
    <p:sldId id="379" r:id="rId2"/>
    <p:sldId id="432" r:id="rId3"/>
    <p:sldId id="448" r:id="rId4"/>
    <p:sldId id="433" r:id="rId5"/>
    <p:sldId id="435" r:id="rId6"/>
    <p:sldId id="434" r:id="rId7"/>
    <p:sldId id="449" r:id="rId8"/>
    <p:sldId id="436" r:id="rId9"/>
    <p:sldId id="437" r:id="rId10"/>
    <p:sldId id="438" r:id="rId11"/>
    <p:sldId id="439" r:id="rId12"/>
    <p:sldId id="440" r:id="rId13"/>
    <p:sldId id="452" r:id="rId14"/>
    <p:sldId id="441" r:id="rId15"/>
    <p:sldId id="442" r:id="rId16"/>
    <p:sldId id="447" r:id="rId17"/>
    <p:sldId id="443" r:id="rId18"/>
    <p:sldId id="453" r:id="rId19"/>
    <p:sldId id="444" r:id="rId20"/>
    <p:sldId id="445" r:id="rId21"/>
    <p:sldId id="451" r:id="rId22"/>
    <p:sldId id="454" r:id="rId23"/>
    <p:sldId id="446" r:id="rId24"/>
    <p:sldId id="450" r:id="rId2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000000"/>
    <a:srgbClr val="66FF33"/>
    <a:srgbClr val="4F81BD"/>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8" autoAdjust="0"/>
    <p:restoredTop sz="94343" autoAdjust="0"/>
  </p:normalViewPr>
  <p:slideViewPr>
    <p:cSldViewPr>
      <p:cViewPr varScale="1">
        <p:scale>
          <a:sx n="54" d="100"/>
          <a:sy n="54" d="100"/>
        </p:scale>
        <p:origin x="1116" y="72"/>
      </p:cViewPr>
      <p:guideLst>
        <p:guide orient="horz" pos="2160"/>
        <p:guide pos="2880"/>
      </p:guideLst>
    </p:cSldViewPr>
  </p:slideViewPr>
  <p:outlineViewPr>
    <p:cViewPr>
      <p:scale>
        <a:sx n="33" d="100"/>
        <a:sy n="33" d="100"/>
      </p:scale>
      <p:origin x="0" y="115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060"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38475" cy="465138"/>
          </a:xfrm>
          <a:prstGeom prst="rect">
            <a:avLst/>
          </a:prstGeom>
        </p:spPr>
        <p:txBody>
          <a:bodyPr vert="horz" lIns="91420" tIns="45712" rIns="91420" bIns="45712" rtlCol="0"/>
          <a:lstStyle>
            <a:lvl1pPr algn="l">
              <a:defRPr sz="1200"/>
            </a:lvl1pPr>
          </a:lstStyle>
          <a:p>
            <a:endParaRPr lang="en-US"/>
          </a:p>
        </p:txBody>
      </p:sp>
      <p:sp>
        <p:nvSpPr>
          <p:cNvPr id="3" name="Date Placeholder 2"/>
          <p:cNvSpPr>
            <a:spLocks noGrp="1"/>
          </p:cNvSpPr>
          <p:nvPr>
            <p:ph type="dt" sz="quarter" idx="1"/>
          </p:nvPr>
        </p:nvSpPr>
        <p:spPr>
          <a:xfrm>
            <a:off x="3970340" y="1"/>
            <a:ext cx="3038475" cy="465138"/>
          </a:xfrm>
          <a:prstGeom prst="rect">
            <a:avLst/>
          </a:prstGeom>
        </p:spPr>
        <p:txBody>
          <a:bodyPr vert="horz" lIns="91420" tIns="45712" rIns="91420" bIns="45712" rtlCol="0"/>
          <a:lstStyle>
            <a:lvl1pPr algn="r">
              <a:defRPr sz="1200"/>
            </a:lvl1pPr>
          </a:lstStyle>
          <a:p>
            <a:fld id="{D372917F-4DE0-484C-9600-DB303082EDC9}" type="datetimeFigureOut">
              <a:rPr lang="en-US" smtClean="0"/>
              <a:t>4/20/2023</a:t>
            </a:fld>
            <a:endParaRPr lang="en-US"/>
          </a:p>
        </p:txBody>
      </p:sp>
      <p:sp>
        <p:nvSpPr>
          <p:cNvPr id="4" name="Footer Placeholder 3"/>
          <p:cNvSpPr>
            <a:spLocks noGrp="1"/>
          </p:cNvSpPr>
          <p:nvPr>
            <p:ph type="ftr" sz="quarter" idx="2"/>
          </p:nvPr>
        </p:nvSpPr>
        <p:spPr>
          <a:xfrm>
            <a:off x="3" y="8829679"/>
            <a:ext cx="3038475" cy="465138"/>
          </a:xfrm>
          <a:prstGeom prst="rect">
            <a:avLst/>
          </a:prstGeom>
        </p:spPr>
        <p:txBody>
          <a:bodyPr vert="horz" lIns="91420" tIns="45712" rIns="91420" bIns="45712" rtlCol="0" anchor="b"/>
          <a:lstStyle>
            <a:lvl1pPr algn="l">
              <a:defRPr sz="1200"/>
            </a:lvl1pPr>
          </a:lstStyle>
          <a:p>
            <a:endParaRPr lang="en-US"/>
          </a:p>
        </p:txBody>
      </p:sp>
      <p:sp>
        <p:nvSpPr>
          <p:cNvPr id="5" name="Slide Number Placeholder 4"/>
          <p:cNvSpPr>
            <a:spLocks noGrp="1"/>
          </p:cNvSpPr>
          <p:nvPr>
            <p:ph type="sldNum" sz="quarter" idx="3"/>
          </p:nvPr>
        </p:nvSpPr>
        <p:spPr>
          <a:xfrm>
            <a:off x="3970340" y="8829679"/>
            <a:ext cx="3038475" cy="465138"/>
          </a:xfrm>
          <a:prstGeom prst="rect">
            <a:avLst/>
          </a:prstGeom>
        </p:spPr>
        <p:txBody>
          <a:bodyPr vert="horz" lIns="91420" tIns="45712" rIns="91420" bIns="45712" rtlCol="0" anchor="b"/>
          <a:lstStyle>
            <a:lvl1pPr algn="r">
              <a:defRPr sz="1200"/>
            </a:lvl1pPr>
          </a:lstStyle>
          <a:p>
            <a:fld id="{386C48C4-1112-43AD-9611-122B5435EE8D}" type="slidenum">
              <a:rPr lang="en-US" smtClean="0"/>
              <a:t>‹#›</a:t>
            </a:fld>
            <a:endParaRPr lang="en-US"/>
          </a:p>
        </p:txBody>
      </p:sp>
    </p:spTree>
    <p:extLst>
      <p:ext uri="{BB962C8B-B14F-4D97-AF65-F5344CB8AC3E}">
        <p14:creationId xmlns:p14="http://schemas.microsoft.com/office/powerpoint/2010/main" val="23125289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3"/>
            <a:ext cx="3048000" cy="457200"/>
          </a:xfrm>
          <a:prstGeom prst="rect">
            <a:avLst/>
          </a:prstGeom>
          <a:noFill/>
          <a:ln w="9525">
            <a:noFill/>
            <a:miter lim="800000"/>
            <a:headEnd/>
            <a:tailEnd/>
          </a:ln>
          <a:effectLst/>
        </p:spPr>
        <p:txBody>
          <a:bodyPr vert="horz" wrap="square" lIns="91420" tIns="45712" rIns="91420" bIns="45712" numCol="1" anchor="t" anchorCtr="0" compatLnSpc="1">
            <a:prstTxWarp prst="textNoShape">
              <a:avLst/>
            </a:prstTxWarp>
          </a:bodyPr>
          <a:lstStyle>
            <a:lvl1pPr>
              <a:lnSpc>
                <a:spcPct val="90000"/>
              </a:lnSpc>
              <a:spcBef>
                <a:spcPct val="20000"/>
              </a:spcBef>
              <a:buFontTx/>
              <a:buChar char="•"/>
              <a:defRPr sz="1200">
                <a:latin typeface="Times New Roman" pitchFamily="18" charset="0"/>
              </a:defRPr>
            </a:lvl1pPr>
          </a:lstStyle>
          <a:p>
            <a:pPr>
              <a:defRPr/>
            </a:pPr>
            <a:endParaRPr lang="en-US"/>
          </a:p>
        </p:txBody>
      </p:sp>
      <p:sp>
        <p:nvSpPr>
          <p:cNvPr id="50179" name="Rectangle 3"/>
          <p:cNvSpPr>
            <a:spLocks noGrp="1" noChangeArrowheads="1"/>
          </p:cNvSpPr>
          <p:nvPr>
            <p:ph type="dt" idx="1"/>
          </p:nvPr>
        </p:nvSpPr>
        <p:spPr bwMode="auto">
          <a:xfrm>
            <a:off x="3962400" y="3"/>
            <a:ext cx="3048000" cy="457200"/>
          </a:xfrm>
          <a:prstGeom prst="rect">
            <a:avLst/>
          </a:prstGeom>
          <a:noFill/>
          <a:ln w="9525">
            <a:noFill/>
            <a:miter lim="800000"/>
            <a:headEnd/>
            <a:tailEnd/>
          </a:ln>
          <a:effectLst/>
        </p:spPr>
        <p:txBody>
          <a:bodyPr vert="horz" wrap="square" lIns="91420" tIns="45712" rIns="91420" bIns="45712" numCol="1" anchor="t" anchorCtr="0" compatLnSpc="1">
            <a:prstTxWarp prst="textNoShape">
              <a:avLst/>
            </a:prstTxWarp>
          </a:bodyPr>
          <a:lstStyle>
            <a:lvl1pPr algn="r">
              <a:lnSpc>
                <a:spcPct val="90000"/>
              </a:lnSpc>
              <a:spcBef>
                <a:spcPct val="20000"/>
              </a:spcBef>
              <a:buFontTx/>
              <a:buChar char="•"/>
              <a:defRPr sz="1200">
                <a:latin typeface="Times New Roman" pitchFamily="18"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68400" y="685800"/>
            <a:ext cx="4673600" cy="3505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1" name="Rectangle 5"/>
          <p:cNvSpPr>
            <a:spLocks noGrp="1" noChangeArrowheads="1"/>
          </p:cNvSpPr>
          <p:nvPr>
            <p:ph type="body" sz="quarter" idx="3"/>
          </p:nvPr>
        </p:nvSpPr>
        <p:spPr bwMode="auto">
          <a:xfrm>
            <a:off x="914403" y="4419604"/>
            <a:ext cx="5181600" cy="4191000"/>
          </a:xfrm>
          <a:prstGeom prst="rect">
            <a:avLst/>
          </a:prstGeom>
          <a:noFill/>
          <a:ln w="9525">
            <a:noFill/>
            <a:miter lim="800000"/>
            <a:headEnd/>
            <a:tailEnd/>
          </a:ln>
          <a:effectLst/>
        </p:spPr>
        <p:txBody>
          <a:bodyPr vert="horz" wrap="square" lIns="91420" tIns="45712" rIns="91420" bIns="4571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0182" name="Rectangle 6"/>
          <p:cNvSpPr>
            <a:spLocks noGrp="1" noChangeArrowheads="1"/>
          </p:cNvSpPr>
          <p:nvPr>
            <p:ph type="ftr" sz="quarter" idx="4"/>
          </p:nvPr>
        </p:nvSpPr>
        <p:spPr bwMode="auto">
          <a:xfrm>
            <a:off x="0" y="8839202"/>
            <a:ext cx="3048000" cy="457200"/>
          </a:xfrm>
          <a:prstGeom prst="rect">
            <a:avLst/>
          </a:prstGeom>
          <a:noFill/>
          <a:ln w="9525">
            <a:noFill/>
            <a:miter lim="800000"/>
            <a:headEnd/>
            <a:tailEnd/>
          </a:ln>
          <a:effectLst/>
        </p:spPr>
        <p:txBody>
          <a:bodyPr vert="horz" wrap="square" lIns="91420" tIns="45712" rIns="91420" bIns="45712" numCol="1" anchor="b" anchorCtr="0" compatLnSpc="1">
            <a:prstTxWarp prst="textNoShape">
              <a:avLst/>
            </a:prstTxWarp>
          </a:bodyPr>
          <a:lstStyle>
            <a:lvl1pPr>
              <a:lnSpc>
                <a:spcPct val="90000"/>
              </a:lnSpc>
              <a:spcBef>
                <a:spcPct val="20000"/>
              </a:spcBef>
              <a:buFontTx/>
              <a:buChar char="•"/>
              <a:defRPr sz="1200">
                <a:latin typeface="Times New Roman" pitchFamily="18" charset="0"/>
              </a:defRPr>
            </a:lvl1pPr>
          </a:lstStyle>
          <a:p>
            <a:pPr>
              <a:defRPr/>
            </a:pPr>
            <a:endParaRPr lang="en-US"/>
          </a:p>
        </p:txBody>
      </p:sp>
      <p:sp>
        <p:nvSpPr>
          <p:cNvPr id="50183" name="Rectangle 7"/>
          <p:cNvSpPr>
            <a:spLocks noGrp="1" noChangeArrowheads="1"/>
          </p:cNvSpPr>
          <p:nvPr>
            <p:ph type="sldNum" sz="quarter" idx="5"/>
          </p:nvPr>
        </p:nvSpPr>
        <p:spPr bwMode="auto">
          <a:xfrm>
            <a:off x="3962400" y="8839202"/>
            <a:ext cx="3048000" cy="457200"/>
          </a:xfrm>
          <a:prstGeom prst="rect">
            <a:avLst/>
          </a:prstGeom>
          <a:noFill/>
          <a:ln w="9525">
            <a:noFill/>
            <a:miter lim="800000"/>
            <a:headEnd/>
            <a:tailEnd/>
          </a:ln>
          <a:effectLst/>
        </p:spPr>
        <p:txBody>
          <a:bodyPr vert="horz" wrap="square" lIns="91420" tIns="45712" rIns="91420" bIns="45712" numCol="1" anchor="b" anchorCtr="0" compatLnSpc="1">
            <a:prstTxWarp prst="textNoShape">
              <a:avLst/>
            </a:prstTxWarp>
          </a:bodyPr>
          <a:lstStyle>
            <a:lvl1pPr algn="r">
              <a:lnSpc>
                <a:spcPct val="90000"/>
              </a:lnSpc>
              <a:spcBef>
                <a:spcPct val="20000"/>
              </a:spcBef>
              <a:buFontTx/>
              <a:buChar char="•"/>
              <a:defRPr sz="1200">
                <a:latin typeface="Times New Roman" pitchFamily="18" charset="0"/>
              </a:defRPr>
            </a:lvl1pPr>
          </a:lstStyle>
          <a:p>
            <a:pPr>
              <a:defRPr/>
            </a:pPr>
            <a:fld id="{E8983418-BE23-4C7A-BBD6-7F5FA6673B4F}" type="slidenum">
              <a:rPr lang="en-US"/>
              <a:pPr>
                <a:defRPr/>
              </a:pPr>
              <a:t>‹#›</a:t>
            </a:fld>
            <a:endParaRPr lang="en-US"/>
          </a:p>
        </p:txBody>
      </p:sp>
    </p:spTree>
    <p:extLst>
      <p:ext uri="{BB962C8B-B14F-4D97-AF65-F5344CB8AC3E}">
        <p14:creationId xmlns:p14="http://schemas.microsoft.com/office/powerpoint/2010/main" val="24518451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4064" indent="-286179" eaLnBrk="0" hangingPunct="0">
              <a:spcBef>
                <a:spcPct val="30000"/>
              </a:spcBef>
              <a:defRPr sz="1200">
                <a:solidFill>
                  <a:schemeClr val="tx1"/>
                </a:solidFill>
                <a:latin typeface="Times New Roman" pitchFamily="18" charset="0"/>
              </a:defRPr>
            </a:lvl2pPr>
            <a:lvl3pPr marL="1144715" indent="-228943" eaLnBrk="0" hangingPunct="0">
              <a:spcBef>
                <a:spcPct val="30000"/>
              </a:spcBef>
              <a:defRPr sz="1200">
                <a:solidFill>
                  <a:schemeClr val="tx1"/>
                </a:solidFill>
                <a:latin typeface="Times New Roman" pitchFamily="18" charset="0"/>
              </a:defRPr>
            </a:lvl3pPr>
            <a:lvl4pPr marL="1602600" indent="-228943" eaLnBrk="0" hangingPunct="0">
              <a:spcBef>
                <a:spcPct val="30000"/>
              </a:spcBef>
              <a:defRPr sz="1200">
                <a:solidFill>
                  <a:schemeClr val="tx1"/>
                </a:solidFill>
                <a:latin typeface="Times New Roman" pitchFamily="18" charset="0"/>
              </a:defRPr>
            </a:lvl4pPr>
            <a:lvl5pPr marL="2060486" indent="-228943" eaLnBrk="0" hangingPunct="0">
              <a:spcBef>
                <a:spcPct val="30000"/>
              </a:spcBef>
              <a:defRPr sz="1200">
                <a:solidFill>
                  <a:schemeClr val="tx1"/>
                </a:solidFill>
                <a:latin typeface="Times New Roman" pitchFamily="18" charset="0"/>
              </a:defRPr>
            </a:lvl5pPr>
            <a:lvl6pPr marL="2518372" indent="-228943" eaLnBrk="0" fontAlgn="base" hangingPunct="0">
              <a:spcBef>
                <a:spcPct val="30000"/>
              </a:spcBef>
              <a:spcAft>
                <a:spcPct val="0"/>
              </a:spcAft>
              <a:defRPr sz="1200">
                <a:solidFill>
                  <a:schemeClr val="tx1"/>
                </a:solidFill>
                <a:latin typeface="Times New Roman" pitchFamily="18" charset="0"/>
              </a:defRPr>
            </a:lvl6pPr>
            <a:lvl7pPr marL="2976258" indent="-228943" eaLnBrk="0" fontAlgn="base" hangingPunct="0">
              <a:spcBef>
                <a:spcPct val="30000"/>
              </a:spcBef>
              <a:spcAft>
                <a:spcPct val="0"/>
              </a:spcAft>
              <a:defRPr sz="1200">
                <a:solidFill>
                  <a:schemeClr val="tx1"/>
                </a:solidFill>
                <a:latin typeface="Times New Roman" pitchFamily="18" charset="0"/>
              </a:defRPr>
            </a:lvl7pPr>
            <a:lvl8pPr marL="3434144" indent="-228943" eaLnBrk="0" fontAlgn="base" hangingPunct="0">
              <a:spcBef>
                <a:spcPct val="30000"/>
              </a:spcBef>
              <a:spcAft>
                <a:spcPct val="0"/>
              </a:spcAft>
              <a:defRPr sz="1200">
                <a:solidFill>
                  <a:schemeClr val="tx1"/>
                </a:solidFill>
                <a:latin typeface="Times New Roman" pitchFamily="18" charset="0"/>
              </a:defRPr>
            </a:lvl8pPr>
            <a:lvl9pPr marL="3892029" indent="-22894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20000"/>
              </a:spcBef>
            </a:pPr>
            <a:fld id="{05900DB9-FDFD-4AC6-9C53-C24471BA5EDB}" type="slidenum">
              <a:rPr lang="en-US" altLang="en-US" smtClean="0"/>
              <a:pPr eaLnBrk="1" hangingPunct="1">
                <a:spcBef>
                  <a:spcPct val="20000"/>
                </a:spcBef>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8983418-BE23-4C7A-BBD6-7F5FA6673B4F}" type="slidenum">
              <a:rPr lang="en-US" smtClean="0"/>
              <a:pPr>
                <a:defRPr/>
              </a:pPr>
              <a:t>11</a:t>
            </a:fld>
            <a:endParaRPr lang="en-US"/>
          </a:p>
        </p:txBody>
      </p:sp>
    </p:spTree>
    <p:extLst>
      <p:ext uri="{BB962C8B-B14F-4D97-AF65-F5344CB8AC3E}">
        <p14:creationId xmlns:p14="http://schemas.microsoft.com/office/powerpoint/2010/main" val="4291993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3200" baseline="0"/>
            </a:lvl1pPr>
          </a:lstStyle>
          <a:p>
            <a:r>
              <a:rPr lang="en-US"/>
              <a:t>Click to edit Master title style</a:t>
            </a:r>
            <a:endParaRPr lang="en-US" dirty="0"/>
          </a:p>
        </p:txBody>
      </p:sp>
      <p:sp>
        <p:nvSpPr>
          <p:cNvPr id="3" name="Subtitle 2"/>
          <p:cNvSpPr>
            <a:spLocks noGrp="1"/>
          </p:cNvSpPr>
          <p:nvPr>
            <p:ph type="subTitle" idx="1"/>
          </p:nvPr>
        </p:nvSpPr>
        <p:spPr>
          <a:xfrm>
            <a:off x="1371600" y="4114800"/>
            <a:ext cx="6400800" cy="1295400"/>
          </a:xfr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779567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D1E2DCF-8E5D-464E-9ED8-E0D42CEDC450}" type="datetime1">
              <a:rPr lang="en-US"/>
              <a:pPr>
                <a:defRPr/>
              </a:pPr>
              <a:t>4/20/2023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6FF333-3D40-48A8-929D-C0EF5DB40E7C}" type="slidenum">
              <a:rPr lang="en-US"/>
              <a:pPr>
                <a:defRPr/>
              </a:pPr>
              <a:t>‹#›</a:t>
            </a:fld>
            <a:endParaRPr lang="en-US" dirty="0"/>
          </a:p>
        </p:txBody>
      </p:sp>
    </p:spTree>
    <p:extLst>
      <p:ext uri="{BB962C8B-B14F-4D97-AF65-F5344CB8AC3E}">
        <p14:creationId xmlns:p14="http://schemas.microsoft.com/office/powerpoint/2010/main" val="2158486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B590F23-A815-4FA0-BAA0-650DCEF0EECA}" type="datetime1">
              <a:rPr lang="en-US"/>
              <a:pPr>
                <a:defRPr/>
              </a:pPr>
              <a:t>4/20/2023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3DF17F-57DA-41BB-BA1F-8F925A771822}" type="slidenum">
              <a:rPr lang="en-US"/>
              <a:pPr>
                <a:defRPr/>
              </a:pPr>
              <a:t>‹#›</a:t>
            </a:fld>
            <a:endParaRPr lang="en-US" dirty="0"/>
          </a:p>
        </p:txBody>
      </p:sp>
    </p:spTree>
    <p:extLst>
      <p:ext uri="{BB962C8B-B14F-4D97-AF65-F5344CB8AC3E}">
        <p14:creationId xmlns:p14="http://schemas.microsoft.com/office/powerpoint/2010/main" val="516678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vl1pPr>
            <a:lvl2pPr>
              <a:defRPr baseline="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D720C98-1C0C-4FF5-9929-B9759D94EF36}" type="datetime1">
              <a:rPr lang="en-US"/>
              <a:pPr>
                <a:defRPr/>
              </a:pPr>
              <a:t>4/20/2023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689385-C472-47F6-AA11-EF1D0DD2EEE2}" type="slidenum">
              <a:rPr lang="en-US"/>
              <a:pPr>
                <a:defRPr/>
              </a:pPr>
              <a:t>‹#›</a:t>
            </a:fld>
            <a:endParaRPr lang="en-US" dirty="0"/>
          </a:p>
        </p:txBody>
      </p:sp>
    </p:spTree>
    <p:extLst>
      <p:ext uri="{BB962C8B-B14F-4D97-AF65-F5344CB8AC3E}">
        <p14:creationId xmlns:p14="http://schemas.microsoft.com/office/powerpoint/2010/main" val="1825647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4C59876-352B-4A19-A090-EE50B0E27952}" type="datetime1">
              <a:rPr lang="en-US"/>
              <a:pPr>
                <a:defRPr/>
              </a:pPr>
              <a:t>4/20/2023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1AB064-21C3-4B68-B7E7-3A53CA65A245}" type="slidenum">
              <a:rPr lang="en-US"/>
              <a:pPr>
                <a:defRPr/>
              </a:pPr>
              <a:t>‹#›</a:t>
            </a:fld>
            <a:endParaRPr lang="en-US" dirty="0"/>
          </a:p>
        </p:txBody>
      </p:sp>
    </p:spTree>
    <p:extLst>
      <p:ext uri="{BB962C8B-B14F-4D97-AF65-F5344CB8AC3E}">
        <p14:creationId xmlns:p14="http://schemas.microsoft.com/office/powerpoint/2010/main" val="676861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4B99601-FC1C-4694-B4BA-EE58C34DEFD0}" type="datetime1">
              <a:rPr lang="en-US"/>
              <a:pPr>
                <a:defRPr/>
              </a:pPr>
              <a:t>4/20/2023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5D0081A-EEB5-4F12-8ADA-25F08C491F42}" type="slidenum">
              <a:rPr lang="en-US"/>
              <a:pPr>
                <a:defRPr/>
              </a:pPr>
              <a:t>‹#›</a:t>
            </a:fld>
            <a:endParaRPr lang="en-US" dirty="0"/>
          </a:p>
        </p:txBody>
      </p:sp>
    </p:spTree>
    <p:extLst>
      <p:ext uri="{BB962C8B-B14F-4D97-AF65-F5344CB8AC3E}">
        <p14:creationId xmlns:p14="http://schemas.microsoft.com/office/powerpoint/2010/main" val="1546043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7FD8281-5773-45E0-8B95-C9AB08C562F0}" type="datetime1">
              <a:rPr lang="en-US"/>
              <a:pPr>
                <a:defRPr/>
              </a:pPr>
              <a:t>4/20/2023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399B9BC-9880-4C87-9B56-4CAE68E6C6DE}" type="slidenum">
              <a:rPr lang="en-US"/>
              <a:pPr>
                <a:defRPr/>
              </a:pPr>
              <a:t>‹#›</a:t>
            </a:fld>
            <a:endParaRPr lang="en-US" dirty="0"/>
          </a:p>
        </p:txBody>
      </p:sp>
    </p:spTree>
    <p:extLst>
      <p:ext uri="{BB962C8B-B14F-4D97-AF65-F5344CB8AC3E}">
        <p14:creationId xmlns:p14="http://schemas.microsoft.com/office/powerpoint/2010/main" val="1113630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F1CAF87-2022-48FB-82BE-D8953DD15559}" type="datetime1">
              <a:rPr lang="en-US"/>
              <a:pPr>
                <a:defRPr/>
              </a:pPr>
              <a:t>4/20/2023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C70364C-7249-4D4E-8980-D5441468CF75}" type="slidenum">
              <a:rPr lang="en-US"/>
              <a:pPr>
                <a:defRPr/>
              </a:pPr>
              <a:t>‹#›</a:t>
            </a:fld>
            <a:endParaRPr lang="en-US" dirty="0"/>
          </a:p>
        </p:txBody>
      </p:sp>
    </p:spTree>
    <p:extLst>
      <p:ext uri="{BB962C8B-B14F-4D97-AF65-F5344CB8AC3E}">
        <p14:creationId xmlns:p14="http://schemas.microsoft.com/office/powerpoint/2010/main" val="369287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2E86CE-0C46-473C-9A4A-A0B41FEC4577}" type="datetime1">
              <a:rPr lang="en-US"/>
              <a:pPr>
                <a:defRPr/>
              </a:pPr>
              <a:t>4/20/2023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BE7C7CD-0726-4E8F-9264-D0BC46591DAE}" type="slidenum">
              <a:rPr lang="en-US"/>
              <a:pPr>
                <a:defRPr/>
              </a:pPr>
              <a:t>‹#›</a:t>
            </a:fld>
            <a:endParaRPr lang="en-US" dirty="0"/>
          </a:p>
        </p:txBody>
      </p:sp>
    </p:spTree>
    <p:extLst>
      <p:ext uri="{BB962C8B-B14F-4D97-AF65-F5344CB8AC3E}">
        <p14:creationId xmlns:p14="http://schemas.microsoft.com/office/powerpoint/2010/main" val="1294850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4EE1D2C-20C5-47FC-B510-783461C17C50}" type="datetime1">
              <a:rPr lang="en-US"/>
              <a:pPr>
                <a:defRPr/>
              </a:pPr>
              <a:t>4/20/2023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8329FB-235A-4E0C-A1D5-D5D46E6B9F4E}" type="slidenum">
              <a:rPr lang="en-US"/>
              <a:pPr>
                <a:defRPr/>
              </a:pPr>
              <a:t>‹#›</a:t>
            </a:fld>
            <a:endParaRPr lang="en-US" dirty="0"/>
          </a:p>
        </p:txBody>
      </p:sp>
    </p:spTree>
    <p:extLst>
      <p:ext uri="{BB962C8B-B14F-4D97-AF65-F5344CB8AC3E}">
        <p14:creationId xmlns:p14="http://schemas.microsoft.com/office/powerpoint/2010/main" val="2059587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928FB8D-097A-4282-8212-801D7B5CF3F4}" type="datetime1">
              <a:rPr lang="en-US"/>
              <a:pPr>
                <a:defRPr/>
              </a:pPr>
              <a:t>4/20/2023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264CC36-7999-4932-9580-92CE9A5E912F}" type="slidenum">
              <a:rPr lang="en-US"/>
              <a:pPr>
                <a:defRPr/>
              </a:pPr>
              <a:t>‹#›</a:t>
            </a:fld>
            <a:endParaRPr lang="en-US" dirty="0"/>
          </a:p>
        </p:txBody>
      </p:sp>
    </p:spTree>
    <p:extLst>
      <p:ext uri="{BB962C8B-B14F-4D97-AF65-F5344CB8AC3E}">
        <p14:creationId xmlns:p14="http://schemas.microsoft.com/office/powerpoint/2010/main" val="234268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9525" y="6553200"/>
            <a:ext cx="9144000" cy="3048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0" name="Rectangle 9"/>
          <p:cNvSpPr/>
          <p:nvPr/>
        </p:nvSpPr>
        <p:spPr>
          <a:xfrm>
            <a:off x="0" y="6338888"/>
            <a:ext cx="9144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Rectangle 8"/>
          <p:cNvSpPr/>
          <p:nvPr/>
        </p:nvSpPr>
        <p:spPr>
          <a:xfrm>
            <a:off x="0" y="6019800"/>
            <a:ext cx="91440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029" name="Title Placeholder 1"/>
          <p:cNvSpPr>
            <a:spLocks noGrp="1"/>
          </p:cNvSpPr>
          <p:nvPr>
            <p:ph type="title"/>
          </p:nvPr>
        </p:nvSpPr>
        <p:spPr bwMode="auto">
          <a:xfrm>
            <a:off x="457200" y="152400"/>
            <a:ext cx="82296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0" name="Text Placeholder 2"/>
          <p:cNvSpPr>
            <a:spLocks noGrp="1"/>
          </p:cNvSpPr>
          <p:nvPr>
            <p:ph type="body" idx="1"/>
          </p:nvPr>
        </p:nvSpPr>
        <p:spPr bwMode="auto">
          <a:xfrm>
            <a:off x="457200" y="1066800"/>
            <a:ext cx="8229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914400" y="556260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4496F48C-90D8-4FD7-A73E-F6E668721860}" type="datetime1">
              <a:rPr lang="en-US"/>
              <a:pPr>
                <a:defRPr/>
              </a:pPr>
              <a:t>4/20/2023</a:t>
            </a:fld>
            <a:endParaRPr lang="en-US" dirty="0"/>
          </a:p>
        </p:txBody>
      </p:sp>
      <p:sp>
        <p:nvSpPr>
          <p:cNvPr id="5" name="Footer Placeholder 4"/>
          <p:cNvSpPr>
            <a:spLocks noGrp="1"/>
          </p:cNvSpPr>
          <p:nvPr>
            <p:ph type="ftr" sz="quarter" idx="3"/>
          </p:nvPr>
        </p:nvSpPr>
        <p:spPr>
          <a:xfrm>
            <a:off x="3124200" y="556260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172200" y="556260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17532C3E-5ECD-4DBD-AAA2-9ED8B4303B63}" type="slidenum">
              <a:rPr lang="en-US"/>
              <a:pPr>
                <a:defRPr/>
              </a:pPr>
              <a:t>‹#›</a:t>
            </a:fld>
            <a:endParaRPr lang="en-US" dirty="0"/>
          </a:p>
        </p:txBody>
      </p:sp>
      <p:pic>
        <p:nvPicPr>
          <p:cNvPr id="1034" name="Picture 2" descr="N:\Tools\FWSLogo\DOI_ArcGIS_CMYK.em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0198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3" descr="N:\Tools\FWSLogo\logo2005.gi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474075" y="6053138"/>
            <a:ext cx="66992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Rectangle 11"/>
          <p:cNvSpPr>
            <a:spLocks noChangeArrowheads="1"/>
          </p:cNvSpPr>
          <p:nvPr/>
        </p:nvSpPr>
        <p:spPr bwMode="auto">
          <a:xfrm>
            <a:off x="5562600" y="6553200"/>
            <a:ext cx="335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en-US" altLang="en-US" dirty="0">
                <a:solidFill>
                  <a:prstClr val="black"/>
                </a:solidFill>
              </a:rPr>
              <a:t>Conserving America’s Fisheries</a:t>
            </a:r>
          </a:p>
        </p:txBody>
      </p:sp>
      <p:sp>
        <p:nvSpPr>
          <p:cNvPr id="1037" name="Rectangle 12"/>
          <p:cNvSpPr>
            <a:spLocks noChangeArrowheads="1"/>
          </p:cNvSpPr>
          <p:nvPr/>
        </p:nvSpPr>
        <p:spPr bwMode="auto">
          <a:xfrm>
            <a:off x="792163" y="6005513"/>
            <a:ext cx="3800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en-US" altLang="en-US" dirty="0">
                <a:solidFill>
                  <a:prstClr val="white"/>
                </a:solidFill>
              </a:rPr>
              <a:t>U.S. Fish and Wildlife Service</a:t>
            </a:r>
          </a:p>
        </p:txBody>
      </p:sp>
      <p:sp>
        <p:nvSpPr>
          <p:cNvPr id="1038" name="Rectangle 13"/>
          <p:cNvSpPr>
            <a:spLocks noChangeArrowheads="1"/>
          </p:cNvSpPr>
          <p:nvPr/>
        </p:nvSpPr>
        <p:spPr bwMode="auto">
          <a:xfrm>
            <a:off x="792163" y="6307138"/>
            <a:ext cx="4541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en-US" altLang="en-US" dirty="0">
                <a:solidFill>
                  <a:prstClr val="black"/>
                </a:solidFill>
              </a:rPr>
              <a:t>Lower Snake River Compensation Plan Office</a:t>
            </a:r>
          </a:p>
        </p:txBody>
      </p:sp>
      <p:pic>
        <p:nvPicPr>
          <p:cNvPr id="1039"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78713" y="6362700"/>
            <a:ext cx="995362"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953"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287818" y="533399"/>
            <a:ext cx="8229600" cy="1517227"/>
          </a:xfrm>
        </p:spPr>
        <p:txBody>
          <a:bodyPr/>
          <a:lstStyle/>
          <a:p>
            <a:pPr eaLnBrk="1" hangingPunct="1"/>
            <a:r>
              <a:rPr lang="en-US" altLang="en-US" sz="3600" dirty="0"/>
              <a:t>Lower Snake River Compensation Plan</a:t>
            </a:r>
            <a:br>
              <a:rPr lang="en-US" altLang="en-US" sz="3600" dirty="0"/>
            </a:br>
            <a:r>
              <a:rPr lang="en-US" altLang="en-US" sz="3600" dirty="0"/>
              <a:t>Infrastructure Audits</a:t>
            </a:r>
            <a:br>
              <a:rPr lang="en-US" altLang="en-US" dirty="0"/>
            </a:br>
            <a:endParaRPr lang="en-US" altLang="en-US" dirty="0"/>
          </a:p>
        </p:txBody>
      </p:sp>
      <p:sp>
        <p:nvSpPr>
          <p:cNvPr id="15363" name="Subtitle 2"/>
          <p:cNvSpPr>
            <a:spLocks noGrp="1"/>
          </p:cNvSpPr>
          <p:nvPr>
            <p:ph type="subTitle" idx="1"/>
          </p:nvPr>
        </p:nvSpPr>
        <p:spPr>
          <a:xfrm>
            <a:off x="287818" y="5454074"/>
            <a:ext cx="8381999" cy="609600"/>
          </a:xfrm>
        </p:spPr>
        <p:txBody>
          <a:bodyPr/>
          <a:lstStyle/>
          <a:p>
            <a:pPr eaLnBrk="1" hangingPunct="1"/>
            <a:r>
              <a:rPr lang="en-US" altLang="en-US" sz="2800" dirty="0"/>
              <a:t>Lookingglass Hatchery</a:t>
            </a:r>
          </a:p>
        </p:txBody>
      </p:sp>
      <p:pic>
        <p:nvPicPr>
          <p:cNvPr id="5" name="Picture 4">
            <a:extLst>
              <a:ext uri="{FF2B5EF4-FFF2-40B4-BE49-F238E27FC236}">
                <a16:creationId xmlns:a16="http://schemas.microsoft.com/office/drawing/2014/main" id="{5C8E7839-91DC-4A88-AED9-2A0338127D8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116772" y="2050627"/>
            <a:ext cx="4910455" cy="275674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C5C2B-34F9-4C98-AE6B-5A5BDE984A0D}"/>
              </a:ext>
            </a:extLst>
          </p:cNvPr>
          <p:cNvSpPr>
            <a:spLocks noGrp="1"/>
          </p:cNvSpPr>
          <p:nvPr>
            <p:ph type="title"/>
          </p:nvPr>
        </p:nvSpPr>
        <p:spPr/>
        <p:txBody>
          <a:bodyPr/>
          <a:lstStyle/>
          <a:p>
            <a:r>
              <a:rPr lang="en-US" dirty="0"/>
              <a:t>Outdoor Rearing</a:t>
            </a:r>
          </a:p>
        </p:txBody>
      </p:sp>
      <p:sp>
        <p:nvSpPr>
          <p:cNvPr id="3" name="Content Placeholder 2">
            <a:extLst>
              <a:ext uri="{FF2B5EF4-FFF2-40B4-BE49-F238E27FC236}">
                <a16:creationId xmlns:a16="http://schemas.microsoft.com/office/drawing/2014/main" id="{972F6B54-91AD-4ECA-8781-C33EB3ECE1DF}"/>
              </a:ext>
            </a:extLst>
          </p:cNvPr>
          <p:cNvSpPr>
            <a:spLocks noGrp="1"/>
          </p:cNvSpPr>
          <p:nvPr>
            <p:ph idx="1"/>
          </p:nvPr>
        </p:nvSpPr>
        <p:spPr/>
        <p:txBody>
          <a:bodyPr/>
          <a:lstStyle/>
          <a:p>
            <a:r>
              <a:rPr lang="en-US" dirty="0"/>
              <a:t>18 Raceways  (100’L x 10’W x 3.5’D)</a:t>
            </a:r>
          </a:p>
          <a:p>
            <a:r>
              <a:rPr lang="en-US" dirty="0"/>
              <a:t>4 Adult holding ponds (76’L x 10’W x 3’D)</a:t>
            </a:r>
          </a:p>
          <a:p>
            <a:r>
              <a:rPr lang="en-US" dirty="0"/>
              <a:t>3 Adult holding circulars (25’W x 4.5’D)</a:t>
            </a:r>
          </a:p>
          <a:p>
            <a:r>
              <a:rPr lang="en-US" dirty="0"/>
              <a:t>3 Adult holding circulars ( 6’W x 3.0’D)</a:t>
            </a:r>
          </a:p>
          <a:p>
            <a:r>
              <a:rPr lang="en-US" dirty="0"/>
              <a:t>DI &lt; 0.15</a:t>
            </a:r>
          </a:p>
          <a:p>
            <a:r>
              <a:rPr lang="en-US" dirty="0"/>
              <a:t>FI &lt; 1.50</a:t>
            </a:r>
          </a:p>
        </p:txBody>
      </p:sp>
      <p:pic>
        <p:nvPicPr>
          <p:cNvPr id="5" name="Picture 4">
            <a:extLst>
              <a:ext uri="{FF2B5EF4-FFF2-40B4-BE49-F238E27FC236}">
                <a16:creationId xmlns:a16="http://schemas.microsoft.com/office/drawing/2014/main" id="{D4B6C32C-1334-667A-C412-371AC93FE4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3429000"/>
            <a:ext cx="4267200" cy="2362200"/>
          </a:xfrm>
          <a:prstGeom prst="rect">
            <a:avLst/>
          </a:prstGeom>
        </p:spPr>
      </p:pic>
      <p:sp>
        <p:nvSpPr>
          <p:cNvPr id="6" name="Arrow: Left 5">
            <a:extLst>
              <a:ext uri="{FF2B5EF4-FFF2-40B4-BE49-F238E27FC236}">
                <a16:creationId xmlns:a16="http://schemas.microsoft.com/office/drawing/2014/main" id="{EF4EFFCE-529C-714D-0CBE-A91146D70044}"/>
              </a:ext>
            </a:extLst>
          </p:cNvPr>
          <p:cNvSpPr/>
          <p:nvPr/>
        </p:nvSpPr>
        <p:spPr>
          <a:xfrm>
            <a:off x="5943600" y="3810000"/>
            <a:ext cx="1664208"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Endemic Bldg.</a:t>
            </a:r>
          </a:p>
        </p:txBody>
      </p:sp>
    </p:spTree>
    <p:extLst>
      <p:ext uri="{BB962C8B-B14F-4D97-AF65-F5344CB8AC3E}">
        <p14:creationId xmlns:p14="http://schemas.microsoft.com/office/powerpoint/2010/main" val="3938387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C5C2B-34F9-4C98-AE6B-5A5BDE984A0D}"/>
              </a:ext>
            </a:extLst>
          </p:cNvPr>
          <p:cNvSpPr>
            <a:spLocks noGrp="1"/>
          </p:cNvSpPr>
          <p:nvPr>
            <p:ph type="title"/>
          </p:nvPr>
        </p:nvSpPr>
        <p:spPr/>
        <p:txBody>
          <a:bodyPr/>
          <a:lstStyle/>
          <a:p>
            <a:r>
              <a:rPr lang="en-US" dirty="0"/>
              <a:t>Release</a:t>
            </a:r>
          </a:p>
        </p:txBody>
      </p:sp>
      <p:sp>
        <p:nvSpPr>
          <p:cNvPr id="3" name="Content Placeholder 2">
            <a:extLst>
              <a:ext uri="{FF2B5EF4-FFF2-40B4-BE49-F238E27FC236}">
                <a16:creationId xmlns:a16="http://schemas.microsoft.com/office/drawing/2014/main" id="{972F6B54-91AD-4ECA-8781-C33EB3ECE1DF}"/>
              </a:ext>
            </a:extLst>
          </p:cNvPr>
          <p:cNvSpPr>
            <a:spLocks noGrp="1"/>
          </p:cNvSpPr>
          <p:nvPr>
            <p:ph idx="1"/>
          </p:nvPr>
        </p:nvSpPr>
        <p:spPr/>
        <p:txBody>
          <a:bodyPr/>
          <a:lstStyle/>
          <a:p>
            <a:r>
              <a:rPr lang="en-US" dirty="0"/>
              <a:t>Longest Haul - Smolts are transported to the acclimation site on the Imnaha River.  There are two acclimations one week apart.</a:t>
            </a:r>
          </a:p>
          <a:p>
            <a:r>
              <a:rPr lang="en-US" dirty="0"/>
              <a:t>4-hour hauling – IM</a:t>
            </a:r>
          </a:p>
          <a:p>
            <a:r>
              <a:rPr lang="en-US" dirty="0"/>
              <a:t>2-hour hauling – other </a:t>
            </a:r>
          </a:p>
          <a:p>
            <a:pPr marL="0" indent="0">
              <a:buNone/>
            </a:pPr>
            <a:r>
              <a:rPr lang="en-US" dirty="0"/>
              <a:t>    stocks </a:t>
            </a:r>
          </a:p>
          <a:p>
            <a:r>
              <a:rPr lang="en-US" dirty="0"/>
              <a:t>0.5 lb. fish/gal</a:t>
            </a:r>
          </a:p>
          <a:p>
            <a:r>
              <a:rPr lang="en-US" dirty="0"/>
              <a:t>22 fish per pound</a:t>
            </a:r>
          </a:p>
        </p:txBody>
      </p:sp>
      <p:pic>
        <p:nvPicPr>
          <p:cNvPr id="5" name="Picture 4" descr="A picture containing tree, outdoor, snow, trick&#10;&#10;Description automatically generated">
            <a:extLst>
              <a:ext uri="{FF2B5EF4-FFF2-40B4-BE49-F238E27FC236}">
                <a16:creationId xmlns:a16="http://schemas.microsoft.com/office/drawing/2014/main" id="{08752C46-1496-4745-ECE4-6B42A2B5FC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3048000"/>
            <a:ext cx="3962400" cy="2819400"/>
          </a:xfrm>
          <a:prstGeom prst="rect">
            <a:avLst/>
          </a:prstGeom>
        </p:spPr>
      </p:pic>
    </p:spTree>
    <p:extLst>
      <p:ext uri="{BB962C8B-B14F-4D97-AF65-F5344CB8AC3E}">
        <p14:creationId xmlns:p14="http://schemas.microsoft.com/office/powerpoint/2010/main" val="3406031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C5C2B-34F9-4C98-AE6B-5A5BDE984A0D}"/>
              </a:ext>
            </a:extLst>
          </p:cNvPr>
          <p:cNvSpPr>
            <a:spLocks noGrp="1"/>
          </p:cNvSpPr>
          <p:nvPr>
            <p:ph type="title"/>
          </p:nvPr>
        </p:nvSpPr>
        <p:spPr/>
        <p:txBody>
          <a:bodyPr/>
          <a:lstStyle/>
          <a:p>
            <a:r>
              <a:rPr lang="en-US" dirty="0"/>
              <a:t>Haul/Release</a:t>
            </a:r>
          </a:p>
        </p:txBody>
      </p:sp>
      <p:sp>
        <p:nvSpPr>
          <p:cNvPr id="3" name="Content Placeholder 2">
            <a:extLst>
              <a:ext uri="{FF2B5EF4-FFF2-40B4-BE49-F238E27FC236}">
                <a16:creationId xmlns:a16="http://schemas.microsoft.com/office/drawing/2014/main" id="{972F6B54-91AD-4ECA-8781-C33EB3ECE1DF}"/>
              </a:ext>
            </a:extLst>
          </p:cNvPr>
          <p:cNvSpPr>
            <a:spLocks noGrp="1"/>
          </p:cNvSpPr>
          <p:nvPr>
            <p:ph idx="1"/>
          </p:nvPr>
        </p:nvSpPr>
        <p:spPr/>
        <p:txBody>
          <a:bodyPr/>
          <a:lstStyle/>
          <a:p>
            <a:r>
              <a:rPr lang="en-US" dirty="0"/>
              <a:t>Smolts are transported to acclimation sites on the Lostine River,  Catherine Creek, and Upper Grande Ronde River.  Lookingglass Creek Smolts are held at LGH and volitionally released.</a:t>
            </a:r>
          </a:p>
          <a:p>
            <a:r>
              <a:rPr lang="en-US" dirty="0"/>
              <a:t>2-3 Hour hauling time</a:t>
            </a:r>
          </a:p>
          <a:p>
            <a:r>
              <a:rPr lang="en-US" dirty="0"/>
              <a:t>0.5 </a:t>
            </a:r>
            <a:r>
              <a:rPr lang="en-US" dirty="0" err="1"/>
              <a:t>lb</a:t>
            </a:r>
            <a:r>
              <a:rPr lang="en-US" dirty="0"/>
              <a:t> fish/gal</a:t>
            </a:r>
          </a:p>
          <a:p>
            <a:r>
              <a:rPr lang="en-US" dirty="0"/>
              <a:t>22 fish per pound</a:t>
            </a:r>
          </a:p>
        </p:txBody>
      </p:sp>
      <p:pic>
        <p:nvPicPr>
          <p:cNvPr id="7" name="Picture 6" descr="Image result for Maps of Grande Ronde River basin Eastern Oregon">
            <a:extLst>
              <a:ext uri="{FF2B5EF4-FFF2-40B4-BE49-F238E27FC236}">
                <a16:creationId xmlns:a16="http://schemas.microsoft.com/office/drawing/2014/main" id="{B29A4B81-55F0-C54B-379D-5DCB8D3997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009900"/>
            <a:ext cx="3733800" cy="2971800"/>
          </a:xfrm>
          <a:prstGeom prst="rect">
            <a:avLst/>
          </a:prstGeom>
          <a:noFill/>
          <a:extLst>
            <a:ext uri="{909E8E84-426E-40DD-AFC4-6F175D3DCCD1}">
              <a14:hiddenFill xmlns:a14="http://schemas.microsoft.com/office/drawing/2010/main">
                <a:solidFill>
                  <a:srgbClr val="FFFFFF"/>
                </a:solidFill>
              </a14:hiddenFill>
            </a:ext>
          </a:extLst>
        </p:spPr>
      </p:pic>
      <p:sp>
        <p:nvSpPr>
          <p:cNvPr id="9" name="Callout: Double Bent Line with No Border 8">
            <a:extLst>
              <a:ext uri="{FF2B5EF4-FFF2-40B4-BE49-F238E27FC236}">
                <a16:creationId xmlns:a16="http://schemas.microsoft.com/office/drawing/2014/main" id="{B478CE22-09C3-5AC7-841E-1F4DC1833DD3}"/>
              </a:ext>
            </a:extLst>
          </p:cNvPr>
          <p:cNvSpPr/>
          <p:nvPr/>
        </p:nvSpPr>
        <p:spPr>
          <a:xfrm>
            <a:off x="5257800" y="3433011"/>
            <a:ext cx="914400" cy="224589"/>
          </a:xfrm>
          <a:prstGeom prst="callout3">
            <a:avLst>
              <a:gd name="adj1" fmla="val 421"/>
              <a:gd name="adj2" fmla="val 96930"/>
              <a:gd name="adj3" fmla="val -4816"/>
              <a:gd name="adj4" fmla="val 118421"/>
              <a:gd name="adj5" fmla="val -7358"/>
              <a:gd name="adj6" fmla="val 115789"/>
              <a:gd name="adj7" fmla="val 254395"/>
              <a:gd name="adj8" fmla="val 1267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Lookingglass Creek</a:t>
            </a:r>
          </a:p>
        </p:txBody>
      </p:sp>
      <p:sp>
        <p:nvSpPr>
          <p:cNvPr id="10" name="Callout: Double Bent Line with No Border 9">
            <a:extLst>
              <a:ext uri="{FF2B5EF4-FFF2-40B4-BE49-F238E27FC236}">
                <a16:creationId xmlns:a16="http://schemas.microsoft.com/office/drawing/2014/main" id="{764A460B-5366-BFEE-B87E-272ADC6ACA2F}"/>
              </a:ext>
            </a:extLst>
          </p:cNvPr>
          <p:cNvSpPr/>
          <p:nvPr/>
        </p:nvSpPr>
        <p:spPr>
          <a:xfrm>
            <a:off x="7315200" y="5257800"/>
            <a:ext cx="914400" cy="228600"/>
          </a:xfrm>
          <a:prstGeom prst="callout3">
            <a:avLst>
              <a:gd name="adj1" fmla="val 18750"/>
              <a:gd name="adj2" fmla="val -8333"/>
              <a:gd name="adj3" fmla="val 11733"/>
              <a:gd name="adj4" fmla="val 3508"/>
              <a:gd name="adj5" fmla="val 8772"/>
              <a:gd name="adj6" fmla="val -8948"/>
              <a:gd name="adj7" fmla="val -71012"/>
              <a:gd name="adj8" fmla="val -372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Catherine Creek</a:t>
            </a:r>
          </a:p>
        </p:txBody>
      </p:sp>
      <p:sp>
        <p:nvSpPr>
          <p:cNvPr id="11" name="Callout: Double Bent Line with No Border 10">
            <a:extLst>
              <a:ext uri="{FF2B5EF4-FFF2-40B4-BE49-F238E27FC236}">
                <a16:creationId xmlns:a16="http://schemas.microsoft.com/office/drawing/2014/main" id="{85C66C27-45F3-6771-7E39-FA0402C3204F}"/>
              </a:ext>
            </a:extLst>
          </p:cNvPr>
          <p:cNvSpPr/>
          <p:nvPr/>
        </p:nvSpPr>
        <p:spPr>
          <a:xfrm>
            <a:off x="5410200" y="4343400"/>
            <a:ext cx="838200" cy="304800"/>
          </a:xfrm>
          <a:prstGeom prst="callout3">
            <a:avLst>
              <a:gd name="adj1" fmla="val 10855"/>
              <a:gd name="adj2" fmla="val 1236"/>
              <a:gd name="adj3" fmla="val 18750"/>
              <a:gd name="adj4" fmla="val -16667"/>
              <a:gd name="adj5" fmla="val 100000"/>
              <a:gd name="adj6" fmla="val -16667"/>
              <a:gd name="adj7" fmla="val 226121"/>
              <a:gd name="adj8" fmla="val 328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Upper Grande Ronde River</a:t>
            </a:r>
          </a:p>
        </p:txBody>
      </p:sp>
    </p:spTree>
    <p:extLst>
      <p:ext uri="{BB962C8B-B14F-4D97-AF65-F5344CB8AC3E}">
        <p14:creationId xmlns:p14="http://schemas.microsoft.com/office/powerpoint/2010/main" val="2996084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B1148-7468-98B6-4D9E-2994824A595F}"/>
              </a:ext>
            </a:extLst>
          </p:cNvPr>
          <p:cNvSpPr>
            <a:spLocks noGrp="1"/>
          </p:cNvSpPr>
          <p:nvPr>
            <p:ph type="title"/>
          </p:nvPr>
        </p:nvSpPr>
        <p:spPr/>
        <p:txBody>
          <a:bodyPr/>
          <a:lstStyle/>
          <a:p>
            <a:r>
              <a:rPr lang="en-US" dirty="0"/>
              <a:t>Settling Pond</a:t>
            </a:r>
          </a:p>
        </p:txBody>
      </p:sp>
      <p:pic>
        <p:nvPicPr>
          <p:cNvPr id="5" name="Content Placeholder 4" descr="A picture containing tree, outdoor, ground, stone&#10;&#10;Description automatically generated">
            <a:extLst>
              <a:ext uri="{FF2B5EF4-FFF2-40B4-BE49-F238E27FC236}">
                <a16:creationId xmlns:a16="http://schemas.microsoft.com/office/drawing/2014/main" id="{89CA35F7-D6C6-5EAF-2685-D0D1CF0580F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25600" y="1066800"/>
            <a:ext cx="5892800" cy="4419600"/>
          </a:xfrm>
        </p:spPr>
      </p:pic>
    </p:spTree>
    <p:extLst>
      <p:ext uri="{BB962C8B-B14F-4D97-AF65-F5344CB8AC3E}">
        <p14:creationId xmlns:p14="http://schemas.microsoft.com/office/powerpoint/2010/main" val="1152115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C5C2B-34F9-4C98-AE6B-5A5BDE984A0D}"/>
              </a:ext>
            </a:extLst>
          </p:cNvPr>
          <p:cNvSpPr>
            <a:spLocks noGrp="1"/>
          </p:cNvSpPr>
          <p:nvPr>
            <p:ph type="title"/>
          </p:nvPr>
        </p:nvSpPr>
        <p:spPr/>
        <p:txBody>
          <a:bodyPr/>
          <a:lstStyle/>
          <a:p>
            <a:r>
              <a:rPr lang="en-US" dirty="0"/>
              <a:t>NPDES</a:t>
            </a:r>
          </a:p>
        </p:txBody>
      </p:sp>
      <p:sp>
        <p:nvSpPr>
          <p:cNvPr id="3" name="Content Placeholder 2">
            <a:extLst>
              <a:ext uri="{FF2B5EF4-FFF2-40B4-BE49-F238E27FC236}">
                <a16:creationId xmlns:a16="http://schemas.microsoft.com/office/drawing/2014/main" id="{972F6B54-91AD-4ECA-8781-C33EB3ECE1DF}"/>
              </a:ext>
            </a:extLst>
          </p:cNvPr>
          <p:cNvSpPr>
            <a:spLocks noGrp="1"/>
          </p:cNvSpPr>
          <p:nvPr>
            <p:ph idx="1"/>
          </p:nvPr>
        </p:nvSpPr>
        <p:spPr/>
        <p:txBody>
          <a:bodyPr/>
          <a:lstStyle/>
          <a:p>
            <a:r>
              <a:rPr lang="en-US" dirty="0"/>
              <a:t>Facility does quarterly DEQ TSS water samples which includes total suspended solids, settleable solids, pH, total phosphorus and Ammonia-N sampling during the months of highest production:  February, June, September, December.</a:t>
            </a:r>
          </a:p>
          <a:p>
            <a:r>
              <a:rPr lang="en-US" dirty="0"/>
              <a:t>The hatchery completes yearly domestic water drinking samples plus Nitrite/Nitrate domestic water samples in January of each year.</a:t>
            </a:r>
          </a:p>
        </p:txBody>
      </p:sp>
    </p:spTree>
    <p:extLst>
      <p:ext uri="{BB962C8B-B14F-4D97-AF65-F5344CB8AC3E}">
        <p14:creationId xmlns:p14="http://schemas.microsoft.com/office/powerpoint/2010/main" val="321178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C5C2B-34F9-4C98-AE6B-5A5BDE984A0D}"/>
              </a:ext>
            </a:extLst>
          </p:cNvPr>
          <p:cNvSpPr>
            <a:spLocks noGrp="1"/>
          </p:cNvSpPr>
          <p:nvPr>
            <p:ph type="title"/>
          </p:nvPr>
        </p:nvSpPr>
        <p:spPr/>
        <p:txBody>
          <a:bodyPr/>
          <a:lstStyle/>
          <a:p>
            <a:r>
              <a:rPr lang="en-US" dirty="0"/>
              <a:t>Marking</a:t>
            </a:r>
          </a:p>
        </p:txBody>
      </p:sp>
      <p:sp>
        <p:nvSpPr>
          <p:cNvPr id="3" name="Content Placeholder 2">
            <a:extLst>
              <a:ext uri="{FF2B5EF4-FFF2-40B4-BE49-F238E27FC236}">
                <a16:creationId xmlns:a16="http://schemas.microsoft.com/office/drawing/2014/main" id="{972F6B54-91AD-4ECA-8781-C33EB3ECE1DF}"/>
              </a:ext>
            </a:extLst>
          </p:cNvPr>
          <p:cNvSpPr>
            <a:spLocks noGrp="1"/>
          </p:cNvSpPr>
          <p:nvPr>
            <p:ph idx="1"/>
          </p:nvPr>
        </p:nvSpPr>
        <p:spPr/>
        <p:txBody>
          <a:bodyPr/>
          <a:lstStyle/>
          <a:p>
            <a:r>
              <a:rPr lang="en-US" dirty="0"/>
              <a:t>Marking occurs in August for CWT and October for PIT tagging</a:t>
            </a:r>
          </a:p>
          <a:p>
            <a:r>
              <a:rPr lang="en-US" dirty="0"/>
              <a:t>80 </a:t>
            </a:r>
            <a:r>
              <a:rPr lang="en-US" dirty="0" err="1"/>
              <a:t>fpp</a:t>
            </a:r>
            <a:r>
              <a:rPr lang="en-US" dirty="0"/>
              <a:t> target size for CWT</a:t>
            </a:r>
          </a:p>
          <a:p>
            <a:r>
              <a:rPr lang="en-US" dirty="0"/>
              <a:t>35 </a:t>
            </a:r>
            <a:r>
              <a:rPr lang="en-US" dirty="0" err="1"/>
              <a:t>fpp</a:t>
            </a:r>
            <a:r>
              <a:rPr lang="en-US" dirty="0"/>
              <a:t> target size for PIT tagging</a:t>
            </a:r>
          </a:p>
          <a:p>
            <a:r>
              <a:rPr lang="en-US" dirty="0"/>
              <a:t>CWT based on % decided for each stock from 45% to 100% CWT</a:t>
            </a:r>
          </a:p>
          <a:p>
            <a:r>
              <a:rPr lang="en-US" dirty="0"/>
              <a:t>33,000 PIT tags</a:t>
            </a:r>
          </a:p>
        </p:txBody>
      </p:sp>
    </p:spTree>
    <p:extLst>
      <p:ext uri="{BB962C8B-B14F-4D97-AF65-F5344CB8AC3E}">
        <p14:creationId xmlns:p14="http://schemas.microsoft.com/office/powerpoint/2010/main" val="3938288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CC86D-D921-1971-8426-6313251CBACD}"/>
              </a:ext>
            </a:extLst>
          </p:cNvPr>
          <p:cNvSpPr>
            <a:spLocks noGrp="1"/>
          </p:cNvSpPr>
          <p:nvPr>
            <p:ph type="title"/>
          </p:nvPr>
        </p:nvSpPr>
        <p:spPr/>
        <p:txBody>
          <a:bodyPr/>
          <a:lstStyle/>
          <a:p>
            <a:r>
              <a:rPr lang="en-US" dirty="0"/>
              <a:t>Operational Changes</a:t>
            </a:r>
          </a:p>
        </p:txBody>
      </p:sp>
      <p:sp>
        <p:nvSpPr>
          <p:cNvPr id="3" name="Content Placeholder 2">
            <a:extLst>
              <a:ext uri="{FF2B5EF4-FFF2-40B4-BE49-F238E27FC236}">
                <a16:creationId xmlns:a16="http://schemas.microsoft.com/office/drawing/2014/main" id="{0A224149-34BB-A9D9-5344-3ACAAAAD3BB6}"/>
              </a:ext>
            </a:extLst>
          </p:cNvPr>
          <p:cNvSpPr>
            <a:spLocks noGrp="1"/>
          </p:cNvSpPr>
          <p:nvPr>
            <p:ph idx="1"/>
          </p:nvPr>
        </p:nvSpPr>
        <p:spPr/>
        <p:txBody>
          <a:bodyPr/>
          <a:lstStyle/>
          <a:p>
            <a:r>
              <a:rPr lang="en-US" dirty="0"/>
              <a:t>New Traveling Water Screens and Fish Ladder at Intake to facilitate fish passage</a:t>
            </a:r>
          </a:p>
          <a:p>
            <a:r>
              <a:rPr lang="en-US" dirty="0"/>
              <a:t>Construction starts in 2024 between May through Sept.</a:t>
            </a:r>
          </a:p>
          <a:p>
            <a:r>
              <a:rPr lang="en-US" dirty="0"/>
              <a:t>Researching where LGH juveniles can be reared off-station during construction</a:t>
            </a:r>
          </a:p>
          <a:p>
            <a:r>
              <a:rPr lang="en-US" dirty="0"/>
              <a:t>Cost = $7.5 mil</a:t>
            </a:r>
          </a:p>
        </p:txBody>
      </p:sp>
    </p:spTree>
    <p:extLst>
      <p:ext uri="{BB962C8B-B14F-4D97-AF65-F5344CB8AC3E}">
        <p14:creationId xmlns:p14="http://schemas.microsoft.com/office/powerpoint/2010/main" val="149869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C5C2B-34F9-4C98-AE6B-5A5BDE984A0D}"/>
              </a:ext>
            </a:extLst>
          </p:cNvPr>
          <p:cNvSpPr>
            <a:spLocks noGrp="1"/>
          </p:cNvSpPr>
          <p:nvPr>
            <p:ph type="title"/>
          </p:nvPr>
        </p:nvSpPr>
        <p:spPr/>
        <p:txBody>
          <a:bodyPr/>
          <a:lstStyle/>
          <a:p>
            <a:r>
              <a:rPr lang="en-US" dirty="0"/>
              <a:t>Current Operational Changes</a:t>
            </a:r>
          </a:p>
        </p:txBody>
      </p:sp>
      <p:sp>
        <p:nvSpPr>
          <p:cNvPr id="3" name="Content Placeholder 2">
            <a:extLst>
              <a:ext uri="{FF2B5EF4-FFF2-40B4-BE49-F238E27FC236}">
                <a16:creationId xmlns:a16="http://schemas.microsoft.com/office/drawing/2014/main" id="{972F6B54-91AD-4ECA-8781-C33EB3ECE1DF}"/>
              </a:ext>
            </a:extLst>
          </p:cNvPr>
          <p:cNvSpPr>
            <a:spLocks noGrp="1"/>
          </p:cNvSpPr>
          <p:nvPr>
            <p:ph idx="1"/>
          </p:nvPr>
        </p:nvSpPr>
        <p:spPr/>
        <p:txBody>
          <a:bodyPr/>
          <a:lstStyle/>
          <a:p>
            <a:r>
              <a:rPr lang="en-US" dirty="0"/>
              <a:t>New Chiller Units</a:t>
            </a:r>
          </a:p>
          <a:p>
            <a:pPr lvl="1"/>
            <a:r>
              <a:rPr lang="en-US" dirty="0"/>
              <a:t>New Chillers with higher capacity to produce chilled water (currently 160 GPM to 250 GPM+)</a:t>
            </a:r>
          </a:p>
          <a:p>
            <a:pPr lvl="1"/>
            <a:r>
              <a:rPr lang="en-US" dirty="0"/>
              <a:t>Cost = $600 k</a:t>
            </a:r>
          </a:p>
          <a:p>
            <a:pPr lvl="1"/>
            <a:r>
              <a:rPr lang="en-US" dirty="0"/>
              <a:t>Plans are in place to move forward with chiller replacement.  2022 one chiller control panel broke down.   There were no new parts but a used one was found, and the chiller repaired.  But for how long???</a:t>
            </a:r>
          </a:p>
        </p:txBody>
      </p:sp>
    </p:spTree>
    <p:extLst>
      <p:ext uri="{BB962C8B-B14F-4D97-AF65-F5344CB8AC3E}">
        <p14:creationId xmlns:p14="http://schemas.microsoft.com/office/powerpoint/2010/main" val="2138445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14DCB-1527-C0BD-A715-79E4F4490CD1}"/>
              </a:ext>
            </a:extLst>
          </p:cNvPr>
          <p:cNvSpPr>
            <a:spLocks noGrp="1"/>
          </p:cNvSpPr>
          <p:nvPr>
            <p:ph type="title"/>
          </p:nvPr>
        </p:nvSpPr>
        <p:spPr/>
        <p:txBody>
          <a:bodyPr/>
          <a:lstStyle/>
          <a:p>
            <a:r>
              <a:rPr lang="en-US" dirty="0"/>
              <a:t>New Chiller Units</a:t>
            </a:r>
          </a:p>
        </p:txBody>
      </p:sp>
      <p:pic>
        <p:nvPicPr>
          <p:cNvPr id="5" name="Content Placeholder 4" descr="A picture containing indoor, device, cluttered, miller&#10;&#10;Description automatically generated">
            <a:extLst>
              <a:ext uri="{FF2B5EF4-FFF2-40B4-BE49-F238E27FC236}">
                <a16:creationId xmlns:a16="http://schemas.microsoft.com/office/drawing/2014/main" id="{C91AA713-11FA-D360-0D43-06FFD3567B4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25600" y="1066800"/>
            <a:ext cx="5892800" cy="4419600"/>
          </a:xfrm>
        </p:spPr>
      </p:pic>
    </p:spTree>
    <p:extLst>
      <p:ext uri="{BB962C8B-B14F-4D97-AF65-F5344CB8AC3E}">
        <p14:creationId xmlns:p14="http://schemas.microsoft.com/office/powerpoint/2010/main" val="1924802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C5C2B-34F9-4C98-AE6B-5A5BDE984A0D}"/>
              </a:ext>
            </a:extLst>
          </p:cNvPr>
          <p:cNvSpPr>
            <a:spLocks noGrp="1"/>
          </p:cNvSpPr>
          <p:nvPr>
            <p:ph type="title"/>
          </p:nvPr>
        </p:nvSpPr>
        <p:spPr/>
        <p:txBody>
          <a:bodyPr/>
          <a:lstStyle/>
          <a:p>
            <a:r>
              <a:rPr lang="en-US" dirty="0"/>
              <a:t>Future Operational Changes</a:t>
            </a:r>
          </a:p>
        </p:txBody>
      </p:sp>
      <p:sp>
        <p:nvSpPr>
          <p:cNvPr id="3" name="Content Placeholder 2">
            <a:extLst>
              <a:ext uri="{FF2B5EF4-FFF2-40B4-BE49-F238E27FC236}">
                <a16:creationId xmlns:a16="http://schemas.microsoft.com/office/drawing/2014/main" id="{972F6B54-91AD-4ECA-8781-C33EB3ECE1DF}"/>
              </a:ext>
            </a:extLst>
          </p:cNvPr>
          <p:cNvSpPr>
            <a:spLocks noGrp="1"/>
          </p:cNvSpPr>
          <p:nvPr>
            <p:ph idx="1"/>
          </p:nvPr>
        </p:nvSpPr>
        <p:spPr>
          <a:xfrm>
            <a:off x="457200" y="838200"/>
            <a:ext cx="8229600" cy="4648200"/>
          </a:xfrm>
        </p:spPr>
        <p:txBody>
          <a:bodyPr/>
          <a:lstStyle/>
          <a:p>
            <a:r>
              <a:rPr lang="en-US" dirty="0"/>
              <a:t>Proposed incubation building adjacent to the existing incubation and early rearing building.  Lack of incubation space limits increased rearing at LGH</a:t>
            </a:r>
          </a:p>
          <a:p>
            <a:r>
              <a:rPr lang="en-US" dirty="0"/>
              <a:t>Proposed additional well for incubation and early rearing water supply</a:t>
            </a:r>
          </a:p>
          <a:p>
            <a:r>
              <a:rPr lang="en-US" dirty="0"/>
              <a:t>More rearing space would increase production and additional adult returns</a:t>
            </a:r>
          </a:p>
          <a:p>
            <a:r>
              <a:rPr lang="en-US" dirty="0"/>
              <a:t>Cost = $Unknown at this time.</a:t>
            </a:r>
          </a:p>
          <a:p>
            <a:endParaRPr lang="en-US" dirty="0"/>
          </a:p>
          <a:p>
            <a:endParaRPr lang="en-US" dirty="0"/>
          </a:p>
        </p:txBody>
      </p:sp>
    </p:spTree>
    <p:extLst>
      <p:ext uri="{BB962C8B-B14F-4D97-AF65-F5344CB8AC3E}">
        <p14:creationId xmlns:p14="http://schemas.microsoft.com/office/powerpoint/2010/main" val="3605758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FB3BB-415C-4E12-80A9-0717420D17B6}"/>
              </a:ext>
            </a:extLst>
          </p:cNvPr>
          <p:cNvSpPr>
            <a:spLocks noGrp="1"/>
          </p:cNvSpPr>
          <p:nvPr>
            <p:ph type="title"/>
          </p:nvPr>
        </p:nvSpPr>
        <p:spPr/>
        <p:txBody>
          <a:bodyPr/>
          <a:lstStyle/>
          <a:p>
            <a:r>
              <a:rPr lang="en-US" dirty="0"/>
              <a:t>Current Mitigation Goal</a:t>
            </a:r>
          </a:p>
        </p:txBody>
      </p:sp>
      <p:sp>
        <p:nvSpPr>
          <p:cNvPr id="3" name="Content Placeholder 2">
            <a:extLst>
              <a:ext uri="{FF2B5EF4-FFF2-40B4-BE49-F238E27FC236}">
                <a16:creationId xmlns:a16="http://schemas.microsoft.com/office/drawing/2014/main" id="{885EDBFC-EBD9-44D9-9FE0-E30DF5CDE12A}"/>
              </a:ext>
            </a:extLst>
          </p:cNvPr>
          <p:cNvSpPr>
            <a:spLocks noGrp="1"/>
          </p:cNvSpPr>
          <p:nvPr>
            <p:ph idx="1"/>
          </p:nvPr>
        </p:nvSpPr>
        <p:spPr>
          <a:xfrm>
            <a:off x="381000" y="944563"/>
            <a:ext cx="8382000" cy="4846637"/>
          </a:xfrm>
        </p:spPr>
        <p:txBody>
          <a:bodyPr/>
          <a:lstStyle/>
          <a:p>
            <a:r>
              <a:rPr lang="en-US" dirty="0"/>
              <a:t>5,820 summer Chinook adults – Grande Ronde River Basin </a:t>
            </a:r>
          </a:p>
          <a:p>
            <a:r>
              <a:rPr lang="en-US" dirty="0"/>
              <a:t>Upper Grande  </a:t>
            </a:r>
          </a:p>
          <a:p>
            <a:pPr marL="0" indent="0">
              <a:buNone/>
            </a:pPr>
            <a:r>
              <a:rPr lang="en-US" dirty="0"/>
              <a:t>	Ronde River</a:t>
            </a:r>
          </a:p>
          <a:p>
            <a:r>
              <a:rPr lang="en-US" dirty="0"/>
              <a:t>Catherine Creek</a:t>
            </a:r>
          </a:p>
          <a:p>
            <a:r>
              <a:rPr lang="en-US" dirty="0"/>
              <a:t>Lookingglass Creek</a:t>
            </a:r>
          </a:p>
          <a:p>
            <a:endParaRPr lang="en-US" dirty="0"/>
          </a:p>
        </p:txBody>
      </p:sp>
      <p:pic>
        <p:nvPicPr>
          <p:cNvPr id="1030" name="Picture 6" descr="Image result for Maps of Grande Ronde River basin Eastern Oregon">
            <a:extLst>
              <a:ext uri="{FF2B5EF4-FFF2-40B4-BE49-F238E27FC236}">
                <a16:creationId xmlns:a16="http://schemas.microsoft.com/office/drawing/2014/main" id="{A866AF84-45BF-C539-35CC-BA0CD8762A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447800"/>
            <a:ext cx="48006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43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C5C2B-34F9-4C98-AE6B-5A5BDE984A0D}"/>
              </a:ext>
            </a:extLst>
          </p:cNvPr>
          <p:cNvSpPr>
            <a:spLocks noGrp="1"/>
          </p:cNvSpPr>
          <p:nvPr>
            <p:ph type="title"/>
          </p:nvPr>
        </p:nvSpPr>
        <p:spPr/>
        <p:txBody>
          <a:bodyPr/>
          <a:lstStyle/>
          <a:p>
            <a:r>
              <a:rPr lang="en-US" dirty="0"/>
              <a:t>Operational Changes</a:t>
            </a:r>
          </a:p>
        </p:txBody>
      </p:sp>
      <p:sp>
        <p:nvSpPr>
          <p:cNvPr id="3" name="Content Placeholder 2">
            <a:extLst>
              <a:ext uri="{FF2B5EF4-FFF2-40B4-BE49-F238E27FC236}">
                <a16:creationId xmlns:a16="http://schemas.microsoft.com/office/drawing/2014/main" id="{972F6B54-91AD-4ECA-8781-C33EB3ECE1DF}"/>
              </a:ext>
            </a:extLst>
          </p:cNvPr>
          <p:cNvSpPr>
            <a:spLocks noGrp="1"/>
          </p:cNvSpPr>
          <p:nvPr>
            <p:ph idx="1"/>
          </p:nvPr>
        </p:nvSpPr>
        <p:spPr/>
        <p:txBody>
          <a:bodyPr/>
          <a:lstStyle/>
          <a:p>
            <a:r>
              <a:rPr lang="en-US" dirty="0"/>
              <a:t>Optimize Collection </a:t>
            </a:r>
          </a:p>
          <a:p>
            <a:pPr lvl="1"/>
            <a:r>
              <a:rPr lang="en-US" dirty="0"/>
              <a:t>Increase Imnaha River production from 490,000 smolts at release to 510,000 smolts at release.</a:t>
            </a:r>
          </a:p>
          <a:p>
            <a:pPr lvl="1"/>
            <a:r>
              <a:rPr lang="en-US" dirty="0"/>
              <a:t>Increase total smolt rearing in raceways from 65K to 75K throughout all 18 raceways or as each stock program allows.</a:t>
            </a:r>
          </a:p>
          <a:p>
            <a:pPr lvl="1"/>
            <a:r>
              <a:rPr lang="en-US" dirty="0"/>
              <a:t>Remove the Endemic Building and add 3 raceways.</a:t>
            </a:r>
          </a:p>
          <a:p>
            <a:pPr lvl="1"/>
            <a:r>
              <a:rPr lang="en-US" dirty="0"/>
              <a:t>Maintain final rearing at DI=0.15 max</a:t>
            </a:r>
          </a:p>
          <a:p>
            <a:pPr lvl="1"/>
            <a:endParaRPr lang="en-US" dirty="0"/>
          </a:p>
        </p:txBody>
      </p:sp>
    </p:spTree>
    <p:extLst>
      <p:ext uri="{BB962C8B-B14F-4D97-AF65-F5344CB8AC3E}">
        <p14:creationId xmlns:p14="http://schemas.microsoft.com/office/powerpoint/2010/main" val="2329932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FCAD8FD-CE5A-4604-1EFA-11EE3A1AFEA4}"/>
              </a:ext>
            </a:extLst>
          </p:cNvPr>
          <p:cNvGraphicFramePr>
            <a:graphicFrameLocks noGrp="1"/>
          </p:cNvGraphicFramePr>
          <p:nvPr>
            <p:ph idx="1"/>
          </p:nvPr>
        </p:nvGraphicFramePr>
        <p:xfrm>
          <a:off x="1603375" y="2727960"/>
          <a:ext cx="5937250" cy="1097280"/>
        </p:xfrm>
        <a:graphic>
          <a:graphicData uri="http://schemas.openxmlformats.org/drawingml/2006/table">
            <a:tbl>
              <a:tblPr firstRow="1" firstCol="1" bandRow="1">
                <a:tableStyleId>{5C22544A-7EE6-4342-B048-85BDC9FD1C3A}</a:tableStyleId>
              </a:tblPr>
              <a:tblGrid>
                <a:gridCol w="1978660">
                  <a:extLst>
                    <a:ext uri="{9D8B030D-6E8A-4147-A177-3AD203B41FA5}">
                      <a16:colId xmlns:a16="http://schemas.microsoft.com/office/drawing/2014/main" val="1097818495"/>
                    </a:ext>
                  </a:extLst>
                </a:gridCol>
                <a:gridCol w="1979295">
                  <a:extLst>
                    <a:ext uri="{9D8B030D-6E8A-4147-A177-3AD203B41FA5}">
                      <a16:colId xmlns:a16="http://schemas.microsoft.com/office/drawing/2014/main" val="2745493558"/>
                    </a:ext>
                  </a:extLst>
                </a:gridCol>
                <a:gridCol w="1979295">
                  <a:extLst>
                    <a:ext uri="{9D8B030D-6E8A-4147-A177-3AD203B41FA5}">
                      <a16:colId xmlns:a16="http://schemas.microsoft.com/office/drawing/2014/main" val="1650941197"/>
                    </a:ext>
                  </a:extLst>
                </a:gridCol>
              </a:tblGrid>
              <a:tr h="0">
                <a:tc>
                  <a:txBody>
                    <a:bodyPr/>
                    <a:lstStyle/>
                    <a:p>
                      <a:pPr marL="0" marR="0">
                        <a:spcBef>
                          <a:spcPts val="0"/>
                        </a:spcBef>
                        <a:spcAft>
                          <a:spcPts val="1200"/>
                        </a:spcAft>
                      </a:pPr>
                      <a:r>
                        <a:rPr lang="en-US" sz="1200">
                          <a:effectLst/>
                        </a:rPr>
                        <a:t>Program </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1200"/>
                        </a:spcAft>
                      </a:pPr>
                      <a:r>
                        <a:rPr lang="en-US" sz="1200">
                          <a:effectLst/>
                        </a:rPr>
                        <a:t>Current Smolts </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1200"/>
                        </a:spcAft>
                      </a:pPr>
                      <a:r>
                        <a:rPr lang="en-US" sz="1200">
                          <a:effectLst/>
                        </a:rPr>
                        <a:t>Proposed Smolts </a:t>
                      </a:r>
                      <a:endParaRPr lang="en-US"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768397348"/>
                  </a:ext>
                </a:extLst>
              </a:tr>
              <a:tr h="0">
                <a:tc>
                  <a:txBody>
                    <a:bodyPr/>
                    <a:lstStyle/>
                    <a:p>
                      <a:pPr marL="0" marR="0">
                        <a:spcBef>
                          <a:spcPts val="0"/>
                        </a:spcBef>
                        <a:spcAft>
                          <a:spcPts val="1200"/>
                        </a:spcAft>
                      </a:pPr>
                      <a:r>
                        <a:rPr lang="en-US" sz="1200">
                          <a:effectLst/>
                        </a:rPr>
                        <a:t>Optimize Rearing Containers </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1200"/>
                        </a:spcAft>
                      </a:pPr>
                      <a:r>
                        <a:rPr lang="en-US" sz="1200">
                          <a:effectLst/>
                        </a:rPr>
                        <a:t>1,390,000 </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1200"/>
                        </a:spcAft>
                      </a:pPr>
                      <a:r>
                        <a:rPr lang="en-US" sz="1200">
                          <a:effectLst/>
                        </a:rPr>
                        <a:t>1,490,000  (DI = 0.15) </a:t>
                      </a:r>
                      <a:endParaRPr lang="en-US"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29733681"/>
                  </a:ext>
                </a:extLst>
              </a:tr>
              <a:tr h="0">
                <a:tc>
                  <a:txBody>
                    <a:bodyPr/>
                    <a:lstStyle/>
                    <a:p>
                      <a:pPr marL="0" marR="0">
                        <a:spcBef>
                          <a:spcPts val="0"/>
                        </a:spcBef>
                        <a:spcAft>
                          <a:spcPts val="1200"/>
                        </a:spcAft>
                      </a:pPr>
                      <a:r>
                        <a:rPr lang="en-US" sz="1200">
                          <a:effectLst/>
                        </a:rPr>
                        <a:t>Rear at 0.2 DI </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1200"/>
                        </a:spcAft>
                      </a:pPr>
                      <a:r>
                        <a:rPr lang="en-US" sz="1200">
                          <a:effectLst/>
                        </a:rPr>
                        <a:t>1,390,000 </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1200"/>
                        </a:spcAft>
                      </a:pPr>
                      <a:r>
                        <a:rPr lang="en-US" sz="1200">
                          <a:effectLst/>
                        </a:rPr>
                        <a:t>2,200,000 </a:t>
                      </a:r>
                      <a:endParaRPr lang="en-US"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026961534"/>
                  </a:ext>
                </a:extLst>
              </a:tr>
              <a:tr h="0">
                <a:tc>
                  <a:txBody>
                    <a:bodyPr/>
                    <a:lstStyle/>
                    <a:p>
                      <a:pPr marL="0" marR="0">
                        <a:spcBef>
                          <a:spcPts val="0"/>
                        </a:spcBef>
                        <a:spcAft>
                          <a:spcPts val="1200"/>
                        </a:spcAft>
                      </a:pPr>
                      <a:r>
                        <a:rPr lang="en-US" sz="1200">
                          <a:effectLst/>
                        </a:rPr>
                        <a:t>New raceways </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1200"/>
                        </a:spcAft>
                      </a:pPr>
                      <a:r>
                        <a:rPr lang="en-US" sz="1200">
                          <a:effectLst/>
                        </a:rPr>
                        <a:t>0 </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1200"/>
                        </a:spcAft>
                      </a:pPr>
                      <a:r>
                        <a:rPr lang="en-US" sz="1200">
                          <a:effectLst/>
                        </a:rPr>
                        <a:t>300,000 </a:t>
                      </a:r>
                      <a:endParaRPr lang="en-US"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4015660539"/>
                  </a:ext>
                </a:extLst>
              </a:tr>
              <a:tr h="0">
                <a:tc>
                  <a:txBody>
                    <a:bodyPr/>
                    <a:lstStyle/>
                    <a:p>
                      <a:pPr marL="0" marR="0">
                        <a:spcBef>
                          <a:spcPts val="0"/>
                        </a:spcBef>
                        <a:spcAft>
                          <a:spcPts val="1200"/>
                        </a:spcAft>
                      </a:pPr>
                      <a:r>
                        <a:rPr lang="en-US" sz="1200">
                          <a:effectLst/>
                        </a:rPr>
                        <a:t>Expand Existing Raceways  </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1200"/>
                        </a:spcAft>
                      </a:pPr>
                      <a:r>
                        <a:rPr lang="en-US" sz="1200">
                          <a:effectLst/>
                        </a:rPr>
                        <a:t>0 </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1200"/>
                        </a:spcAft>
                      </a:pPr>
                      <a:r>
                        <a:rPr lang="en-US" sz="1200">
                          <a:effectLst/>
                        </a:rPr>
                        <a:t>510,000 </a:t>
                      </a:r>
                      <a:endParaRPr lang="en-US"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501660872"/>
                  </a:ext>
                </a:extLst>
              </a:tr>
              <a:tr h="0">
                <a:tc>
                  <a:txBody>
                    <a:bodyPr/>
                    <a:lstStyle/>
                    <a:p>
                      <a:pPr marL="0" marR="0">
                        <a:spcBef>
                          <a:spcPts val="0"/>
                        </a:spcBef>
                        <a:spcAft>
                          <a:spcPts val="1200"/>
                        </a:spcAft>
                      </a:pPr>
                      <a:r>
                        <a:rPr lang="en-US" sz="1200">
                          <a:effectLst/>
                        </a:rPr>
                        <a:t>Total New Smolts </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1200"/>
                        </a:spcAft>
                      </a:pPr>
                      <a:r>
                        <a:rPr lang="en-US" sz="1200">
                          <a:effectLst/>
                        </a:rPr>
                        <a:t>1,390,000 </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1200"/>
                        </a:spcAft>
                      </a:pPr>
                      <a:r>
                        <a:rPr lang="en-US" sz="1200" dirty="0">
                          <a:effectLst/>
                        </a:rPr>
                        <a:t>2,200,000 </a:t>
                      </a:r>
                      <a:endParaRPr lang="en-US"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375215343"/>
                  </a:ext>
                </a:extLst>
              </a:tr>
            </a:tbl>
          </a:graphicData>
        </a:graphic>
      </p:graphicFrame>
      <p:graphicFrame>
        <p:nvGraphicFramePr>
          <p:cNvPr id="6" name="Table 5">
            <a:extLst>
              <a:ext uri="{FF2B5EF4-FFF2-40B4-BE49-F238E27FC236}">
                <a16:creationId xmlns:a16="http://schemas.microsoft.com/office/drawing/2014/main" id="{EC9E164A-8FDA-13F2-802C-32E4A510AC7F}"/>
              </a:ext>
            </a:extLst>
          </p:cNvPr>
          <p:cNvGraphicFramePr>
            <a:graphicFrameLocks noGrp="1"/>
          </p:cNvGraphicFramePr>
          <p:nvPr>
            <p:extLst>
              <p:ext uri="{D42A27DB-BD31-4B8C-83A1-F6EECF244321}">
                <p14:modId xmlns:p14="http://schemas.microsoft.com/office/powerpoint/2010/main" val="997055092"/>
              </p:ext>
            </p:extLst>
          </p:nvPr>
        </p:nvGraphicFramePr>
        <p:xfrm>
          <a:off x="1603375" y="1905000"/>
          <a:ext cx="5937250" cy="2362200"/>
        </p:xfrm>
        <a:graphic>
          <a:graphicData uri="http://schemas.openxmlformats.org/drawingml/2006/table">
            <a:tbl>
              <a:tblPr firstRow="1" firstCol="1" bandRow="1">
                <a:tableStyleId>{5C22544A-7EE6-4342-B048-85BDC9FD1C3A}</a:tableStyleId>
              </a:tblPr>
              <a:tblGrid>
                <a:gridCol w="1978660">
                  <a:extLst>
                    <a:ext uri="{9D8B030D-6E8A-4147-A177-3AD203B41FA5}">
                      <a16:colId xmlns:a16="http://schemas.microsoft.com/office/drawing/2014/main" val="693458346"/>
                    </a:ext>
                  </a:extLst>
                </a:gridCol>
                <a:gridCol w="1979295">
                  <a:extLst>
                    <a:ext uri="{9D8B030D-6E8A-4147-A177-3AD203B41FA5}">
                      <a16:colId xmlns:a16="http://schemas.microsoft.com/office/drawing/2014/main" val="3384000376"/>
                    </a:ext>
                  </a:extLst>
                </a:gridCol>
                <a:gridCol w="1979295">
                  <a:extLst>
                    <a:ext uri="{9D8B030D-6E8A-4147-A177-3AD203B41FA5}">
                      <a16:colId xmlns:a16="http://schemas.microsoft.com/office/drawing/2014/main" val="1671904750"/>
                    </a:ext>
                  </a:extLst>
                </a:gridCol>
              </a:tblGrid>
              <a:tr h="393700">
                <a:tc>
                  <a:txBody>
                    <a:bodyPr/>
                    <a:lstStyle/>
                    <a:p>
                      <a:pPr marL="0" marR="0">
                        <a:spcBef>
                          <a:spcPts val="0"/>
                        </a:spcBef>
                        <a:spcAft>
                          <a:spcPts val="1200"/>
                        </a:spcAft>
                      </a:pPr>
                      <a:r>
                        <a:rPr lang="en-US" sz="1200">
                          <a:effectLst/>
                        </a:rPr>
                        <a:t>Program </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1200"/>
                        </a:spcAft>
                      </a:pPr>
                      <a:r>
                        <a:rPr lang="en-US" sz="1200">
                          <a:effectLst/>
                        </a:rPr>
                        <a:t>Current Smolts </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1200"/>
                        </a:spcAft>
                      </a:pPr>
                      <a:r>
                        <a:rPr lang="en-US" sz="1200">
                          <a:effectLst/>
                        </a:rPr>
                        <a:t>Proposed Smolts </a:t>
                      </a:r>
                      <a:endParaRPr lang="en-US"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112416186"/>
                  </a:ext>
                </a:extLst>
              </a:tr>
              <a:tr h="393700">
                <a:tc>
                  <a:txBody>
                    <a:bodyPr/>
                    <a:lstStyle/>
                    <a:p>
                      <a:pPr marL="0" marR="0">
                        <a:spcBef>
                          <a:spcPts val="0"/>
                        </a:spcBef>
                        <a:spcAft>
                          <a:spcPts val="1200"/>
                        </a:spcAft>
                      </a:pPr>
                      <a:r>
                        <a:rPr lang="en-US" sz="1200">
                          <a:effectLst/>
                        </a:rPr>
                        <a:t>Optimize Rearing Containers </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1200"/>
                        </a:spcAft>
                      </a:pPr>
                      <a:r>
                        <a:rPr lang="en-US" sz="1200" dirty="0">
                          <a:effectLst/>
                        </a:rPr>
                        <a:t>1,390,000 </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1200"/>
                        </a:spcAft>
                      </a:pPr>
                      <a:r>
                        <a:rPr lang="en-US" sz="1200">
                          <a:effectLst/>
                        </a:rPr>
                        <a:t>1,490,000  (DI = 0.15) </a:t>
                      </a:r>
                      <a:endParaRPr lang="en-US"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249706129"/>
                  </a:ext>
                </a:extLst>
              </a:tr>
              <a:tr h="393700">
                <a:tc>
                  <a:txBody>
                    <a:bodyPr/>
                    <a:lstStyle/>
                    <a:p>
                      <a:pPr marL="0" marR="0">
                        <a:spcBef>
                          <a:spcPts val="0"/>
                        </a:spcBef>
                        <a:spcAft>
                          <a:spcPts val="1200"/>
                        </a:spcAft>
                      </a:pPr>
                      <a:r>
                        <a:rPr lang="en-US" sz="1200">
                          <a:effectLst/>
                        </a:rPr>
                        <a:t>Rear at 0.2 DI </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1200"/>
                        </a:spcAft>
                      </a:pPr>
                      <a:r>
                        <a:rPr lang="en-US" sz="1200">
                          <a:effectLst/>
                        </a:rPr>
                        <a:t>1,390,000 </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1200"/>
                        </a:spcAft>
                      </a:pPr>
                      <a:r>
                        <a:rPr lang="en-US" sz="1200">
                          <a:effectLst/>
                        </a:rPr>
                        <a:t>2,200,000 </a:t>
                      </a:r>
                      <a:endParaRPr lang="en-US"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918274853"/>
                  </a:ext>
                </a:extLst>
              </a:tr>
              <a:tr h="393700">
                <a:tc>
                  <a:txBody>
                    <a:bodyPr/>
                    <a:lstStyle/>
                    <a:p>
                      <a:pPr marL="0" marR="0">
                        <a:spcBef>
                          <a:spcPts val="0"/>
                        </a:spcBef>
                        <a:spcAft>
                          <a:spcPts val="1200"/>
                        </a:spcAft>
                      </a:pPr>
                      <a:r>
                        <a:rPr lang="en-US" sz="1200">
                          <a:effectLst/>
                        </a:rPr>
                        <a:t>New raceways </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1200"/>
                        </a:spcAft>
                      </a:pPr>
                      <a:r>
                        <a:rPr lang="en-US" sz="1200">
                          <a:effectLst/>
                        </a:rPr>
                        <a:t>0 </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1200"/>
                        </a:spcAft>
                      </a:pPr>
                      <a:r>
                        <a:rPr lang="en-US" sz="1200">
                          <a:effectLst/>
                        </a:rPr>
                        <a:t>300,000 </a:t>
                      </a:r>
                      <a:endParaRPr lang="en-US"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911780885"/>
                  </a:ext>
                </a:extLst>
              </a:tr>
              <a:tr h="393700">
                <a:tc>
                  <a:txBody>
                    <a:bodyPr/>
                    <a:lstStyle/>
                    <a:p>
                      <a:pPr marL="0" marR="0">
                        <a:spcBef>
                          <a:spcPts val="0"/>
                        </a:spcBef>
                        <a:spcAft>
                          <a:spcPts val="1200"/>
                        </a:spcAft>
                      </a:pPr>
                      <a:r>
                        <a:rPr lang="en-US" sz="1200">
                          <a:effectLst/>
                        </a:rPr>
                        <a:t>Expand Existing Raceways  </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1200"/>
                        </a:spcAft>
                      </a:pPr>
                      <a:r>
                        <a:rPr lang="en-US" sz="1200">
                          <a:effectLst/>
                        </a:rPr>
                        <a:t>0 </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1200"/>
                        </a:spcAft>
                      </a:pPr>
                      <a:r>
                        <a:rPr lang="en-US" sz="1200">
                          <a:effectLst/>
                        </a:rPr>
                        <a:t>510,000 </a:t>
                      </a:r>
                      <a:endParaRPr lang="en-US"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956221389"/>
                  </a:ext>
                </a:extLst>
              </a:tr>
              <a:tr h="393700">
                <a:tc>
                  <a:txBody>
                    <a:bodyPr/>
                    <a:lstStyle/>
                    <a:p>
                      <a:pPr marL="0" marR="0">
                        <a:spcBef>
                          <a:spcPts val="0"/>
                        </a:spcBef>
                        <a:spcAft>
                          <a:spcPts val="1200"/>
                        </a:spcAft>
                      </a:pPr>
                      <a:r>
                        <a:rPr lang="en-US" sz="1200">
                          <a:effectLst/>
                        </a:rPr>
                        <a:t>Total New Smolts </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1200"/>
                        </a:spcAft>
                      </a:pPr>
                      <a:r>
                        <a:rPr lang="en-US" sz="1200">
                          <a:effectLst/>
                        </a:rPr>
                        <a:t>1,390,000 </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1200"/>
                        </a:spcAft>
                      </a:pPr>
                      <a:r>
                        <a:rPr lang="en-US" sz="1200" dirty="0">
                          <a:effectLst/>
                        </a:rPr>
                        <a:t>2,200,000 </a:t>
                      </a:r>
                      <a:endParaRPr lang="en-US"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941893497"/>
                  </a:ext>
                </a:extLst>
              </a:tr>
            </a:tbl>
          </a:graphicData>
        </a:graphic>
      </p:graphicFrame>
      <p:sp>
        <p:nvSpPr>
          <p:cNvPr id="7" name="Rectangle 2">
            <a:extLst>
              <a:ext uri="{FF2B5EF4-FFF2-40B4-BE49-F238E27FC236}">
                <a16:creationId xmlns:a16="http://schemas.microsoft.com/office/drawing/2014/main" id="{A189E19B-FC20-BC7F-8A72-011B704703C1}"/>
              </a:ext>
            </a:extLst>
          </p:cNvPr>
          <p:cNvSpPr>
            <a:spLocks noGrp="1" noChangeArrowheads="1"/>
          </p:cNvSpPr>
          <p:nvPr>
            <p:ph type="title"/>
          </p:nvPr>
        </p:nvSpPr>
        <p:spPr bwMode="auto">
          <a:xfrm>
            <a:off x="402012" y="317649"/>
            <a:ext cx="83399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Maximize production capacity of Lookingglass Fish Hatchery </a:t>
            </a:r>
            <a:endParaRPr kumimoji="0" lang="en-US" altLang="en-US" sz="24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36420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73073-B305-A118-3809-EB1F432704C1}"/>
              </a:ext>
            </a:extLst>
          </p:cNvPr>
          <p:cNvSpPr>
            <a:spLocks noGrp="1"/>
          </p:cNvSpPr>
          <p:nvPr>
            <p:ph type="title"/>
          </p:nvPr>
        </p:nvSpPr>
        <p:spPr>
          <a:xfrm>
            <a:off x="457200" y="838200"/>
            <a:ext cx="8229600" cy="2590800"/>
          </a:xfrm>
        </p:spPr>
        <p:txBody>
          <a:bodyPr/>
          <a:lstStyle/>
          <a:p>
            <a:r>
              <a:rPr lang="en-US" dirty="0"/>
              <a:t>Expand Incubation Space</a:t>
            </a:r>
            <a:br>
              <a:rPr lang="en-US" dirty="0"/>
            </a:br>
            <a:br>
              <a:rPr lang="en-US" dirty="0"/>
            </a:br>
            <a:r>
              <a:rPr lang="en-US" dirty="0"/>
              <a:t>Adding on an incubation bldg.</a:t>
            </a:r>
            <a:br>
              <a:rPr lang="en-US" dirty="0"/>
            </a:br>
            <a:r>
              <a:rPr lang="en-US" dirty="0"/>
              <a:t>Or?</a:t>
            </a:r>
            <a:br>
              <a:rPr lang="en-US" dirty="0"/>
            </a:br>
            <a:r>
              <a:rPr lang="en-US" dirty="0"/>
              <a:t>What is currently used:</a:t>
            </a:r>
            <a:br>
              <a:rPr lang="en-US" dirty="0"/>
            </a:br>
            <a:endParaRPr lang="en-US" dirty="0"/>
          </a:p>
        </p:txBody>
      </p:sp>
      <p:pic>
        <p:nvPicPr>
          <p:cNvPr id="5" name="Content Placeholder 4" descr="A picture containing indoor, factory, dirty, miller&#10;&#10;Description automatically generated">
            <a:extLst>
              <a:ext uri="{FF2B5EF4-FFF2-40B4-BE49-F238E27FC236}">
                <a16:creationId xmlns:a16="http://schemas.microsoft.com/office/drawing/2014/main" id="{35AA599B-C628-546D-72CE-925C735DD50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63706" y="3429000"/>
            <a:ext cx="3098006" cy="2362200"/>
          </a:xfrm>
        </p:spPr>
      </p:pic>
      <p:pic>
        <p:nvPicPr>
          <p:cNvPr id="7" name="Picture 6" descr="A picture containing ground, warehouse&#10;&#10;Description automatically generated">
            <a:extLst>
              <a:ext uri="{FF2B5EF4-FFF2-40B4-BE49-F238E27FC236}">
                <a16:creationId xmlns:a16="http://schemas.microsoft.com/office/drawing/2014/main" id="{8C516B65-5427-E67A-5EF1-DBB5C782DB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429000"/>
            <a:ext cx="3581400" cy="2362200"/>
          </a:xfrm>
          <a:prstGeom prst="rect">
            <a:avLst/>
          </a:prstGeom>
        </p:spPr>
      </p:pic>
    </p:spTree>
    <p:extLst>
      <p:ext uri="{BB962C8B-B14F-4D97-AF65-F5344CB8AC3E}">
        <p14:creationId xmlns:p14="http://schemas.microsoft.com/office/powerpoint/2010/main" val="2164818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C5C2B-34F9-4C98-AE6B-5A5BDE984A0D}"/>
              </a:ext>
            </a:extLst>
          </p:cNvPr>
          <p:cNvSpPr>
            <a:spLocks noGrp="1"/>
          </p:cNvSpPr>
          <p:nvPr>
            <p:ph type="title"/>
          </p:nvPr>
        </p:nvSpPr>
        <p:spPr/>
        <p:txBody>
          <a:bodyPr/>
          <a:lstStyle/>
          <a:p>
            <a:r>
              <a:rPr lang="en-US" dirty="0"/>
              <a:t>Summary of Operational Changes</a:t>
            </a:r>
          </a:p>
        </p:txBody>
      </p:sp>
      <p:graphicFrame>
        <p:nvGraphicFramePr>
          <p:cNvPr id="5" name="Content Placeholder 4">
            <a:extLst>
              <a:ext uri="{FF2B5EF4-FFF2-40B4-BE49-F238E27FC236}">
                <a16:creationId xmlns:a16="http://schemas.microsoft.com/office/drawing/2014/main" id="{D696DEB4-E2A4-4576-8501-CAC38C6E9CDA}"/>
              </a:ext>
            </a:extLst>
          </p:cNvPr>
          <p:cNvGraphicFramePr>
            <a:graphicFrameLocks noGrp="1"/>
          </p:cNvGraphicFramePr>
          <p:nvPr>
            <p:ph idx="1"/>
            <p:extLst>
              <p:ext uri="{D42A27DB-BD31-4B8C-83A1-F6EECF244321}">
                <p14:modId xmlns:p14="http://schemas.microsoft.com/office/powerpoint/2010/main" val="2104859133"/>
              </p:ext>
            </p:extLst>
          </p:nvPr>
        </p:nvGraphicFramePr>
        <p:xfrm>
          <a:off x="609600" y="1295400"/>
          <a:ext cx="8077200" cy="5029200"/>
        </p:xfrm>
        <a:graphic>
          <a:graphicData uri="http://schemas.openxmlformats.org/drawingml/2006/table">
            <a:tbl>
              <a:tblPr firstRow="1" firstCol="1" bandRow="1">
                <a:tableStyleId>{5C22544A-7EE6-4342-B048-85BDC9FD1C3A}</a:tableStyleId>
              </a:tblPr>
              <a:tblGrid>
                <a:gridCol w="2691824">
                  <a:extLst>
                    <a:ext uri="{9D8B030D-6E8A-4147-A177-3AD203B41FA5}">
                      <a16:colId xmlns:a16="http://schemas.microsoft.com/office/drawing/2014/main" val="2987740925"/>
                    </a:ext>
                  </a:extLst>
                </a:gridCol>
                <a:gridCol w="2692688">
                  <a:extLst>
                    <a:ext uri="{9D8B030D-6E8A-4147-A177-3AD203B41FA5}">
                      <a16:colId xmlns:a16="http://schemas.microsoft.com/office/drawing/2014/main" val="1988377770"/>
                    </a:ext>
                  </a:extLst>
                </a:gridCol>
                <a:gridCol w="2692688">
                  <a:extLst>
                    <a:ext uri="{9D8B030D-6E8A-4147-A177-3AD203B41FA5}">
                      <a16:colId xmlns:a16="http://schemas.microsoft.com/office/drawing/2014/main" val="664463298"/>
                    </a:ext>
                  </a:extLst>
                </a:gridCol>
              </a:tblGrid>
              <a:tr h="533400">
                <a:tc>
                  <a:txBody>
                    <a:bodyPr/>
                    <a:lstStyle/>
                    <a:p>
                      <a:pPr marL="0" marR="0">
                        <a:spcBef>
                          <a:spcPts val="0"/>
                        </a:spcBef>
                        <a:spcAft>
                          <a:spcPts val="1200"/>
                        </a:spcAft>
                      </a:pPr>
                      <a:r>
                        <a:rPr lang="en-US" sz="2400">
                          <a:effectLst/>
                        </a:rPr>
                        <a:t>Program</a:t>
                      </a:r>
                      <a:endParaRPr lang="en-US" sz="2400">
                        <a:solidFill>
                          <a:srgbClr val="000000"/>
                        </a:solidFill>
                        <a:effectLst/>
                        <a:latin typeface="Times New Roman" panose="02020603050405020304" pitchFamily="18" charset="0"/>
                        <a:ea typeface="Times" panose="02020603050405020304" pitchFamily="18" charset="0"/>
                      </a:endParaRPr>
                    </a:p>
                  </a:txBody>
                  <a:tcPr marL="68580" marR="68580" marT="0" marB="0"/>
                </a:tc>
                <a:tc>
                  <a:txBody>
                    <a:bodyPr/>
                    <a:lstStyle/>
                    <a:p>
                      <a:pPr marL="0" marR="0">
                        <a:spcBef>
                          <a:spcPts val="0"/>
                        </a:spcBef>
                        <a:spcAft>
                          <a:spcPts val="1200"/>
                        </a:spcAft>
                      </a:pPr>
                      <a:r>
                        <a:rPr lang="en-US" sz="2400">
                          <a:effectLst/>
                        </a:rPr>
                        <a:t>Current Smolts</a:t>
                      </a:r>
                      <a:endParaRPr lang="en-US" sz="2400">
                        <a:solidFill>
                          <a:srgbClr val="000000"/>
                        </a:solidFill>
                        <a:effectLst/>
                        <a:latin typeface="Times New Roman" panose="02020603050405020304" pitchFamily="18" charset="0"/>
                        <a:ea typeface="Times" panose="02020603050405020304" pitchFamily="18" charset="0"/>
                      </a:endParaRPr>
                    </a:p>
                  </a:txBody>
                  <a:tcPr marL="68580" marR="68580" marT="0" marB="0"/>
                </a:tc>
                <a:tc>
                  <a:txBody>
                    <a:bodyPr/>
                    <a:lstStyle/>
                    <a:p>
                      <a:pPr marL="0" marR="0">
                        <a:spcBef>
                          <a:spcPts val="0"/>
                        </a:spcBef>
                        <a:spcAft>
                          <a:spcPts val="1200"/>
                        </a:spcAft>
                      </a:pPr>
                      <a:r>
                        <a:rPr lang="en-US" sz="2400">
                          <a:effectLst/>
                        </a:rPr>
                        <a:t>Proposed Smolts</a:t>
                      </a:r>
                      <a:endParaRPr lang="en-US" sz="2400">
                        <a:solidFill>
                          <a:srgbClr val="000000"/>
                        </a:solidFill>
                        <a:effectLst/>
                        <a:latin typeface="Times New Roman" panose="02020603050405020304" pitchFamily="18" charset="0"/>
                        <a:ea typeface="Times" panose="02020603050405020304" pitchFamily="18" charset="0"/>
                      </a:endParaRPr>
                    </a:p>
                  </a:txBody>
                  <a:tcPr marL="68580" marR="68580" marT="0" marB="0"/>
                </a:tc>
                <a:extLst>
                  <a:ext uri="{0D108BD9-81ED-4DB2-BD59-A6C34878D82A}">
                    <a16:rowId xmlns:a16="http://schemas.microsoft.com/office/drawing/2014/main" val="2289329017"/>
                  </a:ext>
                </a:extLst>
              </a:tr>
              <a:tr h="533400">
                <a:tc>
                  <a:txBody>
                    <a:bodyPr/>
                    <a:lstStyle/>
                    <a:p>
                      <a:pPr marL="0" marR="0">
                        <a:spcBef>
                          <a:spcPts val="0"/>
                        </a:spcBef>
                        <a:spcAft>
                          <a:spcPts val="1200"/>
                        </a:spcAft>
                      </a:pPr>
                      <a:r>
                        <a:rPr lang="en-US" sz="2400" dirty="0">
                          <a:effectLst/>
                        </a:rPr>
                        <a:t>New Chiller Units</a:t>
                      </a:r>
                      <a:endParaRPr lang="en-US" sz="2400" dirty="0">
                        <a:solidFill>
                          <a:srgbClr val="000000"/>
                        </a:solidFill>
                        <a:effectLst/>
                        <a:latin typeface="Times New Roman" panose="02020603050405020304" pitchFamily="18" charset="0"/>
                        <a:ea typeface="Times" panose="02020603050405020304" pitchFamily="18" charset="0"/>
                      </a:endParaRPr>
                    </a:p>
                  </a:txBody>
                  <a:tcPr marL="68580" marR="68580" marT="0" marB="0"/>
                </a:tc>
                <a:tc>
                  <a:txBody>
                    <a:bodyPr/>
                    <a:lstStyle/>
                    <a:p>
                      <a:pPr marL="0" marR="0">
                        <a:spcBef>
                          <a:spcPts val="0"/>
                        </a:spcBef>
                        <a:spcAft>
                          <a:spcPts val="1200"/>
                        </a:spcAft>
                      </a:pPr>
                      <a:r>
                        <a:rPr lang="en-US" sz="2400" dirty="0">
                          <a:effectLst/>
                        </a:rPr>
                        <a:t>1,390,000</a:t>
                      </a:r>
                      <a:endParaRPr lang="en-US" sz="2400" dirty="0">
                        <a:solidFill>
                          <a:srgbClr val="000000"/>
                        </a:solidFill>
                        <a:effectLst/>
                        <a:latin typeface="Times New Roman" panose="02020603050405020304" pitchFamily="18" charset="0"/>
                        <a:ea typeface="Times" panose="02020603050405020304" pitchFamily="18" charset="0"/>
                      </a:endParaRPr>
                    </a:p>
                  </a:txBody>
                  <a:tcPr marL="68580" marR="68580" marT="0" marB="0"/>
                </a:tc>
                <a:tc>
                  <a:txBody>
                    <a:bodyPr/>
                    <a:lstStyle/>
                    <a:p>
                      <a:pPr marL="0" marR="0">
                        <a:spcBef>
                          <a:spcPts val="0"/>
                        </a:spcBef>
                        <a:spcAft>
                          <a:spcPts val="1200"/>
                        </a:spcAft>
                      </a:pPr>
                      <a:r>
                        <a:rPr lang="en-US" sz="2400" dirty="0">
                          <a:solidFill>
                            <a:srgbClr val="000000"/>
                          </a:solidFill>
                          <a:effectLst/>
                          <a:latin typeface="Times New Roman" panose="02020603050405020304" pitchFamily="18" charset="0"/>
                          <a:ea typeface="Times" panose="02020603050405020304" pitchFamily="18" charset="0"/>
                        </a:rPr>
                        <a:t>Will provide chilled water for expanded program</a:t>
                      </a:r>
                    </a:p>
                  </a:txBody>
                  <a:tcPr marL="68580" marR="68580" marT="0" marB="0"/>
                </a:tc>
                <a:extLst>
                  <a:ext uri="{0D108BD9-81ED-4DB2-BD59-A6C34878D82A}">
                    <a16:rowId xmlns:a16="http://schemas.microsoft.com/office/drawing/2014/main" val="3623027596"/>
                  </a:ext>
                </a:extLst>
              </a:tr>
              <a:tr h="1600200">
                <a:tc>
                  <a:txBody>
                    <a:bodyPr/>
                    <a:lstStyle/>
                    <a:p>
                      <a:pPr marL="0" marR="0">
                        <a:spcBef>
                          <a:spcPts val="0"/>
                        </a:spcBef>
                        <a:spcAft>
                          <a:spcPts val="1200"/>
                        </a:spcAft>
                      </a:pPr>
                      <a:r>
                        <a:rPr lang="en-US" sz="2400" dirty="0">
                          <a:solidFill>
                            <a:schemeClr val="bg1"/>
                          </a:solidFill>
                          <a:effectLst/>
                          <a:latin typeface="Times New Roman" panose="02020603050405020304" pitchFamily="18" charset="0"/>
                          <a:ea typeface="Times" panose="02020603050405020304" pitchFamily="18" charset="0"/>
                        </a:rPr>
                        <a:t>New Traveling Water screens and Upper fish ladder for fish passage</a:t>
                      </a:r>
                    </a:p>
                  </a:txBody>
                  <a:tcPr marL="68580" marR="68580" marT="0" marB="0"/>
                </a:tc>
                <a:tc>
                  <a:txBody>
                    <a:bodyPr/>
                    <a:lstStyle/>
                    <a:p>
                      <a:pPr marL="0" marR="0">
                        <a:spcBef>
                          <a:spcPts val="0"/>
                        </a:spcBef>
                        <a:spcAft>
                          <a:spcPts val="1200"/>
                        </a:spcAft>
                      </a:pPr>
                      <a:r>
                        <a:rPr lang="en-US" sz="2400" dirty="0">
                          <a:effectLst/>
                        </a:rPr>
                        <a:t>0</a:t>
                      </a:r>
                      <a:endParaRPr lang="en-US" sz="2400" dirty="0">
                        <a:solidFill>
                          <a:srgbClr val="000000"/>
                        </a:solidFill>
                        <a:effectLst/>
                        <a:latin typeface="Times New Roman" panose="02020603050405020304" pitchFamily="18" charset="0"/>
                        <a:ea typeface="Times" panose="02020603050405020304" pitchFamily="18" charset="0"/>
                      </a:endParaRPr>
                    </a:p>
                  </a:txBody>
                  <a:tcPr marL="68580" marR="68580" marT="0" marB="0"/>
                </a:tc>
                <a:tc>
                  <a:txBody>
                    <a:bodyPr/>
                    <a:lstStyle/>
                    <a:p>
                      <a:pPr marL="0" marR="0">
                        <a:spcBef>
                          <a:spcPts val="0"/>
                        </a:spcBef>
                        <a:spcAft>
                          <a:spcPts val="1200"/>
                        </a:spcAft>
                      </a:pPr>
                      <a:r>
                        <a:rPr lang="en-US" sz="2400" dirty="0">
                          <a:effectLst/>
                        </a:rPr>
                        <a:t>0</a:t>
                      </a:r>
                      <a:endParaRPr lang="en-US" sz="2400" dirty="0">
                        <a:solidFill>
                          <a:srgbClr val="000000"/>
                        </a:solidFill>
                        <a:effectLst/>
                        <a:latin typeface="Times New Roman" panose="02020603050405020304" pitchFamily="18" charset="0"/>
                        <a:ea typeface="Times" panose="02020603050405020304" pitchFamily="18" charset="0"/>
                      </a:endParaRPr>
                    </a:p>
                  </a:txBody>
                  <a:tcPr marL="68580" marR="68580" marT="0" marB="0"/>
                </a:tc>
                <a:extLst>
                  <a:ext uri="{0D108BD9-81ED-4DB2-BD59-A6C34878D82A}">
                    <a16:rowId xmlns:a16="http://schemas.microsoft.com/office/drawing/2014/main" val="402242187"/>
                  </a:ext>
                </a:extLst>
              </a:tr>
              <a:tr h="1264920">
                <a:tc>
                  <a:txBody>
                    <a:bodyPr/>
                    <a:lstStyle/>
                    <a:p>
                      <a:pPr marL="0" marR="0">
                        <a:spcBef>
                          <a:spcPts val="0"/>
                        </a:spcBef>
                        <a:spcAft>
                          <a:spcPts val="1200"/>
                        </a:spcAft>
                      </a:pPr>
                      <a:r>
                        <a:rPr lang="en-US" sz="2400" dirty="0">
                          <a:effectLst/>
                        </a:rPr>
                        <a:t>Proposed Incubation Bldg. addition</a:t>
                      </a:r>
                      <a:endParaRPr lang="en-US" sz="2400" dirty="0">
                        <a:solidFill>
                          <a:srgbClr val="000000"/>
                        </a:solidFill>
                        <a:effectLst/>
                        <a:latin typeface="Times New Roman" panose="02020603050405020304" pitchFamily="18" charset="0"/>
                        <a:ea typeface="Times" panose="02020603050405020304" pitchFamily="18" charset="0"/>
                      </a:endParaRPr>
                    </a:p>
                  </a:txBody>
                  <a:tcPr marL="68580" marR="68580" marT="0" marB="0"/>
                </a:tc>
                <a:tc>
                  <a:txBody>
                    <a:bodyPr/>
                    <a:lstStyle/>
                    <a:p>
                      <a:pPr marL="0" marR="0">
                        <a:spcBef>
                          <a:spcPts val="0"/>
                        </a:spcBef>
                        <a:spcAft>
                          <a:spcPts val="1200"/>
                        </a:spcAft>
                      </a:pPr>
                      <a:r>
                        <a:rPr lang="en-US" sz="2400" dirty="0">
                          <a:effectLst/>
                        </a:rPr>
                        <a:t>1,390,000</a:t>
                      </a:r>
                      <a:endParaRPr lang="en-US" sz="2400" dirty="0">
                        <a:solidFill>
                          <a:srgbClr val="000000"/>
                        </a:solidFill>
                        <a:effectLst/>
                        <a:latin typeface="Times New Roman" panose="02020603050405020304" pitchFamily="18" charset="0"/>
                        <a:ea typeface="Times" panose="02020603050405020304" pitchFamily="18" charset="0"/>
                      </a:endParaRPr>
                    </a:p>
                  </a:txBody>
                  <a:tcPr marL="68580" marR="68580" marT="0" marB="0"/>
                </a:tc>
                <a:tc>
                  <a:txBody>
                    <a:bodyPr/>
                    <a:lstStyle/>
                    <a:p>
                      <a:pPr marL="0" marR="0">
                        <a:spcBef>
                          <a:spcPts val="0"/>
                        </a:spcBef>
                        <a:spcAft>
                          <a:spcPts val="1200"/>
                        </a:spcAft>
                      </a:pPr>
                      <a:r>
                        <a:rPr lang="en-US" sz="2400" dirty="0">
                          <a:effectLst/>
                        </a:rPr>
                        <a:t>810,000?</a:t>
                      </a:r>
                      <a:endParaRPr lang="en-US" sz="2400" dirty="0">
                        <a:solidFill>
                          <a:srgbClr val="000000"/>
                        </a:solidFill>
                        <a:effectLst/>
                        <a:latin typeface="Times New Roman" panose="02020603050405020304" pitchFamily="18" charset="0"/>
                        <a:ea typeface="Times" panose="02020603050405020304" pitchFamily="18" charset="0"/>
                      </a:endParaRPr>
                    </a:p>
                  </a:txBody>
                  <a:tcPr marL="68580" marR="68580" marT="0" marB="0"/>
                </a:tc>
                <a:extLst>
                  <a:ext uri="{0D108BD9-81ED-4DB2-BD59-A6C34878D82A}">
                    <a16:rowId xmlns:a16="http://schemas.microsoft.com/office/drawing/2014/main" val="4069778292"/>
                  </a:ext>
                </a:extLst>
              </a:tr>
              <a:tr h="533400">
                <a:tc>
                  <a:txBody>
                    <a:bodyPr/>
                    <a:lstStyle/>
                    <a:p>
                      <a:pPr marL="0" marR="0">
                        <a:spcBef>
                          <a:spcPts val="0"/>
                        </a:spcBef>
                        <a:spcAft>
                          <a:spcPts val="1200"/>
                        </a:spcAft>
                      </a:pPr>
                      <a:r>
                        <a:rPr lang="en-US" sz="2400">
                          <a:effectLst/>
                        </a:rPr>
                        <a:t>Total</a:t>
                      </a:r>
                      <a:endParaRPr lang="en-US" sz="2400">
                        <a:solidFill>
                          <a:srgbClr val="000000"/>
                        </a:solidFill>
                        <a:effectLst/>
                        <a:latin typeface="Times New Roman" panose="02020603050405020304" pitchFamily="18" charset="0"/>
                        <a:ea typeface="Times" panose="02020603050405020304" pitchFamily="18" charset="0"/>
                      </a:endParaRPr>
                    </a:p>
                  </a:txBody>
                  <a:tcPr marL="68580" marR="68580" marT="0" marB="0"/>
                </a:tc>
                <a:tc>
                  <a:txBody>
                    <a:bodyPr/>
                    <a:lstStyle/>
                    <a:p>
                      <a:pPr marL="0" marR="0">
                        <a:spcBef>
                          <a:spcPts val="0"/>
                        </a:spcBef>
                        <a:spcAft>
                          <a:spcPts val="1200"/>
                        </a:spcAft>
                      </a:pPr>
                      <a:r>
                        <a:rPr lang="en-US" sz="2400" dirty="0">
                          <a:effectLst/>
                        </a:rPr>
                        <a:t>1,390,000</a:t>
                      </a:r>
                      <a:endParaRPr lang="en-US" sz="2400" dirty="0">
                        <a:solidFill>
                          <a:srgbClr val="000000"/>
                        </a:solidFill>
                        <a:effectLst/>
                        <a:latin typeface="Times New Roman" panose="02020603050405020304" pitchFamily="18" charset="0"/>
                        <a:ea typeface="Times" panose="02020603050405020304" pitchFamily="18" charset="0"/>
                      </a:endParaRPr>
                    </a:p>
                  </a:txBody>
                  <a:tcPr marL="68580" marR="68580" marT="0" marB="0"/>
                </a:tc>
                <a:tc>
                  <a:txBody>
                    <a:bodyPr/>
                    <a:lstStyle/>
                    <a:p>
                      <a:pPr marL="0" marR="0">
                        <a:spcBef>
                          <a:spcPts val="0"/>
                        </a:spcBef>
                        <a:spcAft>
                          <a:spcPts val="1200"/>
                        </a:spcAft>
                      </a:pPr>
                      <a:r>
                        <a:rPr lang="en-US" sz="2400" dirty="0">
                          <a:effectLst/>
                        </a:rPr>
                        <a:t>2,200,00</a:t>
                      </a:r>
                      <a:endParaRPr lang="en-US" sz="2400" dirty="0">
                        <a:solidFill>
                          <a:srgbClr val="000000"/>
                        </a:solidFill>
                        <a:effectLst/>
                        <a:latin typeface="Times New Roman" panose="02020603050405020304" pitchFamily="18" charset="0"/>
                        <a:ea typeface="Times" panose="02020603050405020304" pitchFamily="18" charset="0"/>
                      </a:endParaRPr>
                    </a:p>
                  </a:txBody>
                  <a:tcPr marL="68580" marR="68580" marT="0" marB="0"/>
                </a:tc>
                <a:extLst>
                  <a:ext uri="{0D108BD9-81ED-4DB2-BD59-A6C34878D82A}">
                    <a16:rowId xmlns:a16="http://schemas.microsoft.com/office/drawing/2014/main" val="2280810622"/>
                  </a:ext>
                </a:extLst>
              </a:tr>
            </a:tbl>
          </a:graphicData>
        </a:graphic>
      </p:graphicFrame>
    </p:spTree>
    <p:extLst>
      <p:ext uri="{BB962C8B-B14F-4D97-AF65-F5344CB8AC3E}">
        <p14:creationId xmlns:p14="http://schemas.microsoft.com/office/powerpoint/2010/main" val="1549486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C3CD9-B269-C959-CA60-9097DCFC4202}"/>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F971E798-7E27-ED9D-C4BE-98A0206524F8}"/>
              </a:ext>
            </a:extLst>
          </p:cNvPr>
          <p:cNvSpPr>
            <a:spLocks noGrp="1"/>
          </p:cNvSpPr>
          <p:nvPr>
            <p:ph idx="1"/>
          </p:nvPr>
        </p:nvSpPr>
        <p:spPr/>
        <p:txBody>
          <a:bodyPr/>
          <a:lstStyle/>
          <a:p>
            <a:r>
              <a:rPr lang="en-US" sz="2800" dirty="0"/>
              <a:t>Thank You, Lower Snake River Compensation Plan</a:t>
            </a:r>
          </a:p>
          <a:p>
            <a:r>
              <a:rPr lang="en-US" sz="2800" dirty="0"/>
              <a:t>Lookingglass Hatchery’s Co-managers:</a:t>
            </a:r>
          </a:p>
          <a:p>
            <a:r>
              <a:rPr lang="en-US" sz="2800" dirty="0"/>
              <a:t>Nez Perce Tribal Fisheries</a:t>
            </a:r>
          </a:p>
          <a:p>
            <a:r>
              <a:rPr lang="en-US" sz="2800" dirty="0"/>
              <a:t>Confederated Tribes of Umatilla Indian Reservation</a:t>
            </a:r>
          </a:p>
          <a:p>
            <a:endParaRPr lang="en-US" sz="2800" dirty="0"/>
          </a:p>
        </p:txBody>
      </p:sp>
      <p:pic>
        <p:nvPicPr>
          <p:cNvPr id="5" name="Picture 4" descr="Logo, company name&#10;&#10;Description automatically generated">
            <a:extLst>
              <a:ext uri="{FF2B5EF4-FFF2-40B4-BE49-F238E27FC236}">
                <a16:creationId xmlns:a16="http://schemas.microsoft.com/office/drawing/2014/main" id="{19E20EEA-5D55-9908-C8F4-F949E85E89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3352800"/>
            <a:ext cx="1676401" cy="1524000"/>
          </a:xfrm>
          <a:prstGeom prst="rect">
            <a:avLst/>
          </a:prstGeom>
        </p:spPr>
      </p:pic>
      <p:pic>
        <p:nvPicPr>
          <p:cNvPr id="7" name="Picture 6" descr="Logo&#10;&#10;Description automatically generated with low confidence">
            <a:extLst>
              <a:ext uri="{FF2B5EF4-FFF2-40B4-BE49-F238E27FC236}">
                <a16:creationId xmlns:a16="http://schemas.microsoft.com/office/drawing/2014/main" id="{A45CDA89-8938-CA46-8F8A-951C731BF6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1" y="3124200"/>
            <a:ext cx="1752599" cy="2209800"/>
          </a:xfrm>
          <a:prstGeom prst="rect">
            <a:avLst/>
          </a:prstGeom>
        </p:spPr>
      </p:pic>
      <p:pic>
        <p:nvPicPr>
          <p:cNvPr id="9" name="Picture 8" descr="A picture containing logo&#10;&#10;Description automatically generated">
            <a:extLst>
              <a:ext uri="{FF2B5EF4-FFF2-40B4-BE49-F238E27FC236}">
                <a16:creationId xmlns:a16="http://schemas.microsoft.com/office/drawing/2014/main" id="{CF174E5D-9D9F-CE54-A5B3-BF794F40F8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4200" y="3124199"/>
            <a:ext cx="1600200" cy="2286001"/>
          </a:xfrm>
          <a:prstGeom prst="rect">
            <a:avLst/>
          </a:prstGeom>
        </p:spPr>
      </p:pic>
      <p:pic>
        <p:nvPicPr>
          <p:cNvPr id="2056" name="Picture 8" descr="Oregon Department of Education : Oregon Tribal Websites : American Indian/Alaska Native ...">
            <a:extLst>
              <a:ext uri="{FF2B5EF4-FFF2-40B4-BE49-F238E27FC236}">
                <a16:creationId xmlns:a16="http://schemas.microsoft.com/office/drawing/2014/main" id="{2762F429-2433-5A9E-6703-727F25C0D9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2" y="3505200"/>
            <a:ext cx="2057397"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574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5E7A3-321D-C8B1-7FEC-14D54B8B0D07}"/>
              </a:ext>
            </a:extLst>
          </p:cNvPr>
          <p:cNvSpPr>
            <a:spLocks noGrp="1"/>
          </p:cNvSpPr>
          <p:nvPr>
            <p:ph type="title"/>
          </p:nvPr>
        </p:nvSpPr>
        <p:spPr/>
        <p:txBody>
          <a:bodyPr/>
          <a:lstStyle/>
          <a:p>
            <a:r>
              <a:rPr lang="en-US" dirty="0"/>
              <a:t>Current Mitigation Goal</a:t>
            </a:r>
          </a:p>
        </p:txBody>
      </p:sp>
      <p:sp>
        <p:nvSpPr>
          <p:cNvPr id="3" name="Content Placeholder 2">
            <a:extLst>
              <a:ext uri="{FF2B5EF4-FFF2-40B4-BE49-F238E27FC236}">
                <a16:creationId xmlns:a16="http://schemas.microsoft.com/office/drawing/2014/main" id="{A0CB7179-229D-38D5-29A3-4DE6EA8CD2E9}"/>
              </a:ext>
            </a:extLst>
          </p:cNvPr>
          <p:cNvSpPr>
            <a:spLocks noGrp="1"/>
          </p:cNvSpPr>
          <p:nvPr>
            <p:ph idx="1"/>
          </p:nvPr>
        </p:nvSpPr>
        <p:spPr>
          <a:xfrm>
            <a:off x="1600200" y="762000"/>
            <a:ext cx="6324600" cy="4724399"/>
          </a:xfrm>
        </p:spPr>
        <p:txBody>
          <a:bodyPr/>
          <a:lstStyle/>
          <a:p>
            <a:pPr marL="0" marR="0">
              <a:spcBef>
                <a:spcPts val="0"/>
              </a:spcBef>
              <a:spcAft>
                <a:spcPts val="0"/>
              </a:spcAft>
            </a:pPr>
            <a:r>
              <a:rPr lang="en-US" dirty="0"/>
              <a:t>Imnaha River and</a:t>
            </a:r>
            <a:r>
              <a:rPr lang="en-US" sz="1800" dirty="0">
                <a:latin typeface="Calibri" panose="020F0502020204030204" pitchFamily="34" charset="0"/>
              </a:rPr>
              <a:t> </a:t>
            </a:r>
            <a:r>
              <a:rPr lang="en-US" dirty="0"/>
              <a:t>Lostine River</a:t>
            </a:r>
          </a:p>
        </p:txBody>
      </p:sp>
      <p:pic>
        <p:nvPicPr>
          <p:cNvPr id="1026" name="Picture 2" descr="Imnaha River - Fish Reports &amp; Map">
            <a:extLst>
              <a:ext uri="{FF2B5EF4-FFF2-40B4-BE49-F238E27FC236}">
                <a16:creationId xmlns:a16="http://schemas.microsoft.com/office/drawing/2014/main" id="{AC3E23B9-1572-DDDA-DD45-2B9B05A6AB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371601"/>
            <a:ext cx="6553200" cy="4495799"/>
          </a:xfrm>
          <a:prstGeom prst="rect">
            <a:avLst/>
          </a:prstGeom>
          <a:noFill/>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AA7DEFE0-019E-3A0D-945A-A087E692E6A3}"/>
              </a:ext>
            </a:extLst>
          </p:cNvPr>
          <p:cNvSpPr/>
          <p:nvPr/>
        </p:nvSpPr>
        <p:spPr>
          <a:xfrm>
            <a:off x="5486400" y="4495800"/>
            <a:ext cx="914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33BEBE5F-74F6-A4DC-029B-6BC677370728}"/>
              </a:ext>
            </a:extLst>
          </p:cNvPr>
          <p:cNvSpPr/>
          <p:nvPr/>
        </p:nvSpPr>
        <p:spPr>
          <a:xfrm>
            <a:off x="3810000" y="4648200"/>
            <a:ext cx="914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9644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8D2B7-0E3F-45F5-91CB-4274AEEB4EAE}"/>
              </a:ext>
            </a:extLst>
          </p:cNvPr>
          <p:cNvSpPr>
            <a:spLocks noGrp="1"/>
          </p:cNvSpPr>
          <p:nvPr>
            <p:ph type="title"/>
          </p:nvPr>
        </p:nvSpPr>
        <p:spPr/>
        <p:txBody>
          <a:bodyPr/>
          <a:lstStyle/>
          <a:p>
            <a:r>
              <a:rPr lang="en-US" dirty="0"/>
              <a:t>Facility Location</a:t>
            </a:r>
          </a:p>
        </p:txBody>
      </p:sp>
      <p:sp>
        <p:nvSpPr>
          <p:cNvPr id="5" name="Content Placeholder 4">
            <a:extLst>
              <a:ext uri="{FF2B5EF4-FFF2-40B4-BE49-F238E27FC236}">
                <a16:creationId xmlns:a16="http://schemas.microsoft.com/office/drawing/2014/main" id="{303AA9CD-BCBA-47B1-A53E-9CFD230345E5}"/>
              </a:ext>
            </a:extLst>
          </p:cNvPr>
          <p:cNvSpPr>
            <a:spLocks noGrp="1"/>
          </p:cNvSpPr>
          <p:nvPr>
            <p:ph idx="1"/>
          </p:nvPr>
        </p:nvSpPr>
        <p:spPr/>
        <p:txBody>
          <a:bodyPr/>
          <a:lstStyle/>
          <a:p>
            <a:r>
              <a:rPr lang="en-US" dirty="0"/>
              <a:t>Located 2.2 miles from the Grande Ronde River up the Lookingglass Creek Basin</a:t>
            </a:r>
          </a:p>
        </p:txBody>
      </p:sp>
      <p:pic>
        <p:nvPicPr>
          <p:cNvPr id="4" name="Picture 3" descr="A picture containing mountain, outdoor, nature, hillside&#10;&#10;Description automatically generated">
            <a:extLst>
              <a:ext uri="{FF2B5EF4-FFF2-40B4-BE49-F238E27FC236}">
                <a16:creationId xmlns:a16="http://schemas.microsoft.com/office/drawing/2014/main" id="{638CFAF0-F09E-6368-21DE-7029F50B87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500" y="2209800"/>
            <a:ext cx="4953000" cy="3810000"/>
          </a:xfrm>
          <a:prstGeom prst="rect">
            <a:avLst/>
          </a:prstGeom>
        </p:spPr>
      </p:pic>
      <p:sp>
        <p:nvSpPr>
          <p:cNvPr id="24" name="Callout: Double Bent Line 23">
            <a:extLst>
              <a:ext uri="{FF2B5EF4-FFF2-40B4-BE49-F238E27FC236}">
                <a16:creationId xmlns:a16="http://schemas.microsoft.com/office/drawing/2014/main" id="{0BD25497-BA83-7BA1-31C4-72983ECB950A}"/>
              </a:ext>
            </a:extLst>
          </p:cNvPr>
          <p:cNvSpPr/>
          <p:nvPr/>
        </p:nvSpPr>
        <p:spPr>
          <a:xfrm>
            <a:off x="3543300" y="3200400"/>
            <a:ext cx="914400" cy="612648"/>
          </a:xfrm>
          <a:prstGeom prst="borderCallout3">
            <a:avLst>
              <a:gd name="adj1" fmla="val 18750"/>
              <a:gd name="adj2" fmla="val -8333"/>
              <a:gd name="adj3" fmla="val 18750"/>
              <a:gd name="adj4" fmla="val -16667"/>
              <a:gd name="adj5" fmla="val 100000"/>
              <a:gd name="adj6" fmla="val -16667"/>
              <a:gd name="adj7" fmla="val 133911"/>
              <a:gd name="adj8" fmla="val -57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Main Hatchery Building, shops, Incubation and early rearing</a:t>
            </a:r>
          </a:p>
        </p:txBody>
      </p:sp>
      <p:sp>
        <p:nvSpPr>
          <p:cNvPr id="25" name="Callout: Bent Line 24">
            <a:extLst>
              <a:ext uri="{FF2B5EF4-FFF2-40B4-BE49-F238E27FC236}">
                <a16:creationId xmlns:a16="http://schemas.microsoft.com/office/drawing/2014/main" id="{76634DC3-650E-91AE-1C97-0FA5D4D143AD}"/>
              </a:ext>
            </a:extLst>
          </p:cNvPr>
          <p:cNvSpPr/>
          <p:nvPr/>
        </p:nvSpPr>
        <p:spPr>
          <a:xfrm>
            <a:off x="4880811" y="3581400"/>
            <a:ext cx="914400" cy="457200"/>
          </a:xfrm>
          <a:prstGeom prst="borderCallout2">
            <a:avLst>
              <a:gd name="adj1" fmla="val 18750"/>
              <a:gd name="adj2" fmla="val -8333"/>
              <a:gd name="adj3" fmla="val 18750"/>
              <a:gd name="adj4" fmla="val -16667"/>
              <a:gd name="adj5" fmla="val 172149"/>
              <a:gd name="adj6" fmla="val -335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Endemic Bldg. with six circular tanks</a:t>
            </a:r>
          </a:p>
        </p:txBody>
      </p:sp>
      <p:sp>
        <p:nvSpPr>
          <p:cNvPr id="26" name="Callout: Bent Line 25">
            <a:extLst>
              <a:ext uri="{FF2B5EF4-FFF2-40B4-BE49-F238E27FC236}">
                <a16:creationId xmlns:a16="http://schemas.microsoft.com/office/drawing/2014/main" id="{332BF329-939A-8C97-C51D-2A356CC9941A}"/>
              </a:ext>
            </a:extLst>
          </p:cNvPr>
          <p:cNvSpPr/>
          <p:nvPr/>
        </p:nvSpPr>
        <p:spPr>
          <a:xfrm>
            <a:off x="3543300" y="2322576"/>
            <a:ext cx="914400" cy="612648"/>
          </a:xfrm>
          <a:prstGeom prst="borderCallout2">
            <a:avLst>
              <a:gd name="adj1" fmla="val 18750"/>
              <a:gd name="adj2" fmla="val -8333"/>
              <a:gd name="adj3" fmla="val 18750"/>
              <a:gd name="adj4" fmla="val -16667"/>
              <a:gd name="adj5" fmla="val 122974"/>
              <a:gd name="adj6" fmla="val -229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Intake Building , Traveling water Screens, TW-2 well &amp; aeration tower</a:t>
            </a:r>
          </a:p>
        </p:txBody>
      </p:sp>
      <p:sp>
        <p:nvSpPr>
          <p:cNvPr id="27" name="Callout: Bent Line 26">
            <a:extLst>
              <a:ext uri="{FF2B5EF4-FFF2-40B4-BE49-F238E27FC236}">
                <a16:creationId xmlns:a16="http://schemas.microsoft.com/office/drawing/2014/main" id="{7C39F425-CD0B-E2CE-7795-6F0BC2F4B9ED}"/>
              </a:ext>
            </a:extLst>
          </p:cNvPr>
          <p:cNvSpPr/>
          <p:nvPr/>
        </p:nvSpPr>
        <p:spPr>
          <a:xfrm>
            <a:off x="3543300" y="5105400"/>
            <a:ext cx="800100" cy="457200"/>
          </a:xfrm>
          <a:prstGeom prst="borderCallout2">
            <a:avLst>
              <a:gd name="adj1" fmla="val 18750"/>
              <a:gd name="adj2" fmla="val -8333"/>
              <a:gd name="adj3" fmla="val 18750"/>
              <a:gd name="adj4" fmla="val -16667"/>
              <a:gd name="adj5" fmla="val -192370"/>
              <a:gd name="adj6" fmla="val 545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18 Raceways and four Adult Holding Ponds</a:t>
            </a:r>
          </a:p>
        </p:txBody>
      </p:sp>
      <p:sp>
        <p:nvSpPr>
          <p:cNvPr id="28" name="Callout: Bent Line 27">
            <a:extLst>
              <a:ext uri="{FF2B5EF4-FFF2-40B4-BE49-F238E27FC236}">
                <a16:creationId xmlns:a16="http://schemas.microsoft.com/office/drawing/2014/main" id="{EFBE03C5-3862-8F4D-A1DA-13CAB337AAE6}"/>
              </a:ext>
            </a:extLst>
          </p:cNvPr>
          <p:cNvSpPr/>
          <p:nvPr/>
        </p:nvSpPr>
        <p:spPr>
          <a:xfrm>
            <a:off x="2286000" y="4609539"/>
            <a:ext cx="914401" cy="346509"/>
          </a:xfrm>
          <a:prstGeom prst="borderCallout2">
            <a:avLst>
              <a:gd name="adj1" fmla="val 18750"/>
              <a:gd name="adj2" fmla="val -8333"/>
              <a:gd name="adj3" fmla="val 18750"/>
              <a:gd name="adj4" fmla="val -16667"/>
              <a:gd name="adj5" fmla="val -84778"/>
              <a:gd name="adj6" fmla="val 1235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Lookingglass Creek</a:t>
            </a:r>
          </a:p>
        </p:txBody>
      </p:sp>
      <p:sp>
        <p:nvSpPr>
          <p:cNvPr id="29" name="Callout: Bent Line 28">
            <a:extLst>
              <a:ext uri="{FF2B5EF4-FFF2-40B4-BE49-F238E27FC236}">
                <a16:creationId xmlns:a16="http://schemas.microsoft.com/office/drawing/2014/main" id="{16A79CAD-1DB8-AC59-498A-2E4F550AD3ED}"/>
              </a:ext>
            </a:extLst>
          </p:cNvPr>
          <p:cNvSpPr/>
          <p:nvPr/>
        </p:nvSpPr>
        <p:spPr>
          <a:xfrm>
            <a:off x="6705600" y="3429000"/>
            <a:ext cx="914400" cy="304800"/>
          </a:xfrm>
          <a:prstGeom prst="borderCallout2">
            <a:avLst>
              <a:gd name="adj1" fmla="val 18750"/>
              <a:gd name="adj2" fmla="val -8333"/>
              <a:gd name="adj3" fmla="val 18750"/>
              <a:gd name="adj4" fmla="val -16667"/>
              <a:gd name="adj5" fmla="val 387192"/>
              <a:gd name="adj6" fmla="val -1378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Residences and Domestic Well</a:t>
            </a:r>
          </a:p>
        </p:txBody>
      </p:sp>
      <p:sp>
        <p:nvSpPr>
          <p:cNvPr id="30" name="Callout: Bent Line 29">
            <a:extLst>
              <a:ext uri="{FF2B5EF4-FFF2-40B4-BE49-F238E27FC236}">
                <a16:creationId xmlns:a16="http://schemas.microsoft.com/office/drawing/2014/main" id="{93CFB635-A8AF-7585-FC0D-CE9DAD5E0282}"/>
              </a:ext>
            </a:extLst>
          </p:cNvPr>
          <p:cNvSpPr/>
          <p:nvPr/>
        </p:nvSpPr>
        <p:spPr>
          <a:xfrm>
            <a:off x="5029200" y="5181600"/>
            <a:ext cx="609600" cy="228600"/>
          </a:xfrm>
          <a:prstGeom prst="borderCallout2">
            <a:avLst>
              <a:gd name="adj1" fmla="val 18750"/>
              <a:gd name="adj2" fmla="val -8333"/>
              <a:gd name="adj3" fmla="val 18750"/>
              <a:gd name="adj4" fmla="val -16667"/>
              <a:gd name="adj5" fmla="val -284200"/>
              <a:gd name="adj6" fmla="val -650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Settling Basin</a:t>
            </a:r>
          </a:p>
        </p:txBody>
      </p:sp>
      <p:sp>
        <p:nvSpPr>
          <p:cNvPr id="31" name="Callout: Bent Line 30">
            <a:extLst>
              <a:ext uri="{FF2B5EF4-FFF2-40B4-BE49-F238E27FC236}">
                <a16:creationId xmlns:a16="http://schemas.microsoft.com/office/drawing/2014/main" id="{62E8BDAF-DBF4-8444-37F0-4E7738C37BB6}"/>
              </a:ext>
            </a:extLst>
          </p:cNvPr>
          <p:cNvSpPr/>
          <p:nvPr/>
        </p:nvSpPr>
        <p:spPr>
          <a:xfrm>
            <a:off x="2210802" y="3200400"/>
            <a:ext cx="914400" cy="209270"/>
          </a:xfrm>
          <a:prstGeom prst="borderCallout2">
            <a:avLst>
              <a:gd name="adj1" fmla="val 18750"/>
              <a:gd name="adj2" fmla="val -8333"/>
              <a:gd name="adj3" fmla="val 18750"/>
              <a:gd name="adj4" fmla="val -16667"/>
              <a:gd name="adj5" fmla="val 292645"/>
              <a:gd name="adj6" fmla="val 638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Equipment Bldg.</a:t>
            </a:r>
          </a:p>
        </p:txBody>
      </p:sp>
      <p:sp>
        <p:nvSpPr>
          <p:cNvPr id="32" name="Callout: Bent Line 31">
            <a:extLst>
              <a:ext uri="{FF2B5EF4-FFF2-40B4-BE49-F238E27FC236}">
                <a16:creationId xmlns:a16="http://schemas.microsoft.com/office/drawing/2014/main" id="{0DBD8499-8592-D94D-5D3A-288DEF3C387B}"/>
              </a:ext>
            </a:extLst>
          </p:cNvPr>
          <p:cNvSpPr/>
          <p:nvPr/>
        </p:nvSpPr>
        <p:spPr>
          <a:xfrm>
            <a:off x="7239000" y="5263896"/>
            <a:ext cx="1066800" cy="222504"/>
          </a:xfrm>
          <a:prstGeom prst="borderCallout2">
            <a:avLst>
              <a:gd name="adj1" fmla="val 18750"/>
              <a:gd name="adj2" fmla="val -8333"/>
              <a:gd name="adj3" fmla="val 18750"/>
              <a:gd name="adj4" fmla="val -16667"/>
              <a:gd name="adj5" fmla="val -136830"/>
              <a:gd name="adj6" fmla="val -1886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Main Hatchery Road</a:t>
            </a:r>
          </a:p>
        </p:txBody>
      </p:sp>
    </p:spTree>
    <p:extLst>
      <p:ext uri="{BB962C8B-B14F-4D97-AF65-F5344CB8AC3E}">
        <p14:creationId xmlns:p14="http://schemas.microsoft.com/office/powerpoint/2010/main" val="1378364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8D2B7-0E3F-45F5-91CB-4274AEEB4EAE}"/>
              </a:ext>
            </a:extLst>
          </p:cNvPr>
          <p:cNvSpPr>
            <a:spLocks noGrp="1"/>
          </p:cNvSpPr>
          <p:nvPr>
            <p:ph type="title"/>
          </p:nvPr>
        </p:nvSpPr>
        <p:spPr/>
        <p:txBody>
          <a:bodyPr/>
          <a:lstStyle/>
          <a:p>
            <a:r>
              <a:rPr lang="en-US" dirty="0"/>
              <a:t>Water Supply</a:t>
            </a:r>
          </a:p>
        </p:txBody>
      </p:sp>
      <p:sp>
        <p:nvSpPr>
          <p:cNvPr id="5" name="Content Placeholder 4">
            <a:extLst>
              <a:ext uri="{FF2B5EF4-FFF2-40B4-BE49-F238E27FC236}">
                <a16:creationId xmlns:a16="http://schemas.microsoft.com/office/drawing/2014/main" id="{FD1FC0EF-6FC4-41D0-82D3-B6D59FD54757}"/>
              </a:ext>
            </a:extLst>
          </p:cNvPr>
          <p:cNvSpPr>
            <a:spLocks noGrp="1"/>
          </p:cNvSpPr>
          <p:nvPr>
            <p:ph idx="1"/>
          </p:nvPr>
        </p:nvSpPr>
        <p:spPr>
          <a:xfrm>
            <a:off x="457200" y="762000"/>
            <a:ext cx="8229600" cy="4724400"/>
          </a:xfrm>
        </p:spPr>
        <p:txBody>
          <a:bodyPr/>
          <a:lstStyle/>
          <a:p>
            <a:r>
              <a:rPr lang="en-US" dirty="0"/>
              <a:t>42 CFS at the main intake which provides water for Fish Ladder, Trap and facility.  Water flows through a 42” gravity line from Lookingglass Creek throughout the facility.</a:t>
            </a:r>
          </a:p>
          <a:p>
            <a:r>
              <a:rPr lang="en-US" dirty="0"/>
              <a:t>Tempering Well #2 at 4 CFS for tempering main intake water and early rearing.</a:t>
            </a:r>
          </a:p>
          <a:p>
            <a:r>
              <a:rPr lang="en-US" dirty="0"/>
              <a:t>Domestic Well # 1 &amp; 3, 2.39 CFS total</a:t>
            </a:r>
          </a:p>
          <a:p>
            <a:r>
              <a:rPr lang="en-US" dirty="0"/>
              <a:t>Water temp from 32 to 70 F</a:t>
            </a:r>
          </a:p>
          <a:p>
            <a:r>
              <a:rPr lang="en-US" dirty="0"/>
              <a:t>Elevation of 2,550 feet</a:t>
            </a:r>
          </a:p>
        </p:txBody>
      </p:sp>
    </p:spTree>
    <p:extLst>
      <p:ext uri="{BB962C8B-B14F-4D97-AF65-F5344CB8AC3E}">
        <p14:creationId xmlns:p14="http://schemas.microsoft.com/office/powerpoint/2010/main" val="3730520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C5C2B-34F9-4C98-AE6B-5A5BDE984A0D}"/>
              </a:ext>
            </a:extLst>
          </p:cNvPr>
          <p:cNvSpPr>
            <a:spLocks noGrp="1"/>
          </p:cNvSpPr>
          <p:nvPr>
            <p:ph type="title"/>
          </p:nvPr>
        </p:nvSpPr>
        <p:spPr/>
        <p:txBody>
          <a:bodyPr/>
          <a:lstStyle/>
          <a:p>
            <a:r>
              <a:rPr lang="en-US" dirty="0"/>
              <a:t>Broodstock Collection</a:t>
            </a:r>
          </a:p>
        </p:txBody>
      </p:sp>
      <p:sp>
        <p:nvSpPr>
          <p:cNvPr id="3" name="Content Placeholder 2">
            <a:extLst>
              <a:ext uri="{FF2B5EF4-FFF2-40B4-BE49-F238E27FC236}">
                <a16:creationId xmlns:a16="http://schemas.microsoft.com/office/drawing/2014/main" id="{972F6B54-91AD-4ECA-8781-C33EB3ECE1DF}"/>
              </a:ext>
            </a:extLst>
          </p:cNvPr>
          <p:cNvSpPr>
            <a:spLocks noGrp="1"/>
          </p:cNvSpPr>
          <p:nvPr>
            <p:ph idx="1"/>
          </p:nvPr>
        </p:nvSpPr>
        <p:spPr/>
        <p:txBody>
          <a:bodyPr/>
          <a:lstStyle/>
          <a:p>
            <a:pPr algn="ctr"/>
            <a:r>
              <a:rPr lang="en-US" sz="2400" dirty="0"/>
              <a:t>915 Broodstock are collected annually from five stocks (Imnaha River, Lostine River, Upper Grande Ronde River, Catherine Creek and Lookingglass Creek), of Snake River Spring Chinook Salmon to meet production goals.</a:t>
            </a:r>
          </a:p>
        </p:txBody>
      </p:sp>
      <p:pic>
        <p:nvPicPr>
          <p:cNvPr id="4" name="Picture 3">
            <a:extLst>
              <a:ext uri="{FF2B5EF4-FFF2-40B4-BE49-F238E27FC236}">
                <a16:creationId xmlns:a16="http://schemas.microsoft.com/office/drawing/2014/main" id="{36777E4C-7439-4440-9779-8EA32789533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4724400" y="2769767"/>
            <a:ext cx="3625237" cy="2537665"/>
          </a:xfrm>
          <a:prstGeom prst="rect">
            <a:avLst/>
          </a:prstGeom>
          <a:ln>
            <a:noFill/>
          </a:ln>
          <a:extLst>
            <a:ext uri="{53640926-AAD7-44D8-BBD7-CCE9431645EC}">
              <a14:shadowObscured xmlns:a14="http://schemas.microsoft.com/office/drawing/2010/main"/>
            </a:ext>
          </a:extLst>
        </p:spPr>
      </p:pic>
      <p:pic>
        <p:nvPicPr>
          <p:cNvPr id="6" name="Picture 5" descr="A high angle view of a dam&#10;&#10;Description automatically generated with low confidence">
            <a:extLst>
              <a:ext uri="{FF2B5EF4-FFF2-40B4-BE49-F238E27FC236}">
                <a16:creationId xmlns:a16="http://schemas.microsoft.com/office/drawing/2014/main" id="{DD39B868-855B-F23B-2A07-5214E0CC1C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667000"/>
            <a:ext cx="3352800" cy="3301417"/>
          </a:xfrm>
          <a:prstGeom prst="rect">
            <a:avLst/>
          </a:prstGeom>
        </p:spPr>
      </p:pic>
      <p:sp>
        <p:nvSpPr>
          <p:cNvPr id="7" name="Callout: Bent Line 6">
            <a:extLst>
              <a:ext uri="{FF2B5EF4-FFF2-40B4-BE49-F238E27FC236}">
                <a16:creationId xmlns:a16="http://schemas.microsoft.com/office/drawing/2014/main" id="{7578F14A-17BD-6708-E641-4513217946BE}"/>
              </a:ext>
            </a:extLst>
          </p:cNvPr>
          <p:cNvSpPr/>
          <p:nvPr/>
        </p:nvSpPr>
        <p:spPr>
          <a:xfrm>
            <a:off x="3044129" y="3276600"/>
            <a:ext cx="914400" cy="228600"/>
          </a:xfrm>
          <a:prstGeom prst="borderCallout2">
            <a:avLst>
              <a:gd name="adj1" fmla="val 18750"/>
              <a:gd name="adj2" fmla="val -8333"/>
              <a:gd name="adj3" fmla="val 18750"/>
              <a:gd name="adj4" fmla="val -16667"/>
              <a:gd name="adj5" fmla="val 426352"/>
              <a:gd name="adj6" fmla="val -624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Upper fish ladder and trap</a:t>
            </a:r>
          </a:p>
        </p:txBody>
      </p:sp>
      <p:sp>
        <p:nvSpPr>
          <p:cNvPr id="8" name="Callout: Bent Line 7">
            <a:extLst>
              <a:ext uri="{FF2B5EF4-FFF2-40B4-BE49-F238E27FC236}">
                <a16:creationId xmlns:a16="http://schemas.microsoft.com/office/drawing/2014/main" id="{96313066-FEA6-EF42-EDA3-FF7F19A13D3B}"/>
              </a:ext>
            </a:extLst>
          </p:cNvPr>
          <p:cNvSpPr/>
          <p:nvPr/>
        </p:nvSpPr>
        <p:spPr>
          <a:xfrm>
            <a:off x="7162800" y="4343400"/>
            <a:ext cx="838200" cy="381000"/>
          </a:xfrm>
          <a:prstGeom prst="borderCallout2">
            <a:avLst>
              <a:gd name="adj1" fmla="val 18750"/>
              <a:gd name="adj2" fmla="val -8333"/>
              <a:gd name="adj3" fmla="val 18750"/>
              <a:gd name="adj4" fmla="val -16667"/>
              <a:gd name="adj5" fmla="val -62236"/>
              <a:gd name="adj6" fmla="val -424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Lower Fish Ladder and trap</a:t>
            </a:r>
          </a:p>
        </p:txBody>
      </p:sp>
      <p:sp>
        <p:nvSpPr>
          <p:cNvPr id="5" name="Callout: Line 4">
            <a:extLst>
              <a:ext uri="{FF2B5EF4-FFF2-40B4-BE49-F238E27FC236}">
                <a16:creationId xmlns:a16="http://schemas.microsoft.com/office/drawing/2014/main" id="{324CB8DB-9A82-A111-EC9A-A5F0BF4080F4}"/>
              </a:ext>
            </a:extLst>
          </p:cNvPr>
          <p:cNvSpPr/>
          <p:nvPr/>
        </p:nvSpPr>
        <p:spPr>
          <a:xfrm>
            <a:off x="9448800" y="3276600"/>
            <a:ext cx="1367728" cy="612648"/>
          </a:xfrm>
          <a:prstGeom prst="borderCallout1">
            <a:avLst>
              <a:gd name="adj1" fmla="val 18750"/>
              <a:gd name="adj2" fmla="val -8333"/>
              <a:gd name="adj3" fmla="val 4218"/>
              <a:gd name="adj4" fmla="val -1550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Endemic Bldg.</a:t>
            </a:r>
          </a:p>
        </p:txBody>
      </p:sp>
      <p:sp>
        <p:nvSpPr>
          <p:cNvPr id="9" name="Callout: Line 8">
            <a:extLst>
              <a:ext uri="{FF2B5EF4-FFF2-40B4-BE49-F238E27FC236}">
                <a16:creationId xmlns:a16="http://schemas.microsoft.com/office/drawing/2014/main" id="{B50F684C-017D-9B23-FBA0-E446EB62A896}"/>
              </a:ext>
            </a:extLst>
          </p:cNvPr>
          <p:cNvSpPr/>
          <p:nvPr/>
        </p:nvSpPr>
        <p:spPr>
          <a:xfrm>
            <a:off x="9448800" y="4084636"/>
            <a:ext cx="1367728" cy="792164"/>
          </a:xfrm>
          <a:prstGeom prst="borderCallout1">
            <a:avLst>
              <a:gd name="adj1" fmla="val 18750"/>
              <a:gd name="adj2" fmla="val -8333"/>
              <a:gd name="adj3" fmla="val -43671"/>
              <a:gd name="adj4" fmla="val -2257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Adult Holding Ponds</a:t>
            </a:r>
          </a:p>
        </p:txBody>
      </p:sp>
    </p:spTree>
    <p:extLst>
      <p:ext uri="{BB962C8B-B14F-4D97-AF65-F5344CB8AC3E}">
        <p14:creationId xmlns:p14="http://schemas.microsoft.com/office/powerpoint/2010/main" val="3773176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235F6-11BB-3613-661F-2F8900EA3146}"/>
              </a:ext>
            </a:extLst>
          </p:cNvPr>
          <p:cNvSpPr>
            <a:spLocks noGrp="1"/>
          </p:cNvSpPr>
          <p:nvPr>
            <p:ph type="title"/>
          </p:nvPr>
        </p:nvSpPr>
        <p:spPr/>
        <p:txBody>
          <a:bodyPr/>
          <a:lstStyle/>
          <a:p>
            <a:r>
              <a:rPr lang="en-US" dirty="0"/>
              <a:t>Endemic Bldg. with Circular Tanks</a:t>
            </a:r>
          </a:p>
        </p:txBody>
      </p:sp>
      <p:pic>
        <p:nvPicPr>
          <p:cNvPr id="5" name="Content Placeholder 4" descr="A picture containing bathtub, vessel, water basin, washtub&#10;&#10;Description automatically generated">
            <a:extLst>
              <a:ext uri="{FF2B5EF4-FFF2-40B4-BE49-F238E27FC236}">
                <a16:creationId xmlns:a16="http://schemas.microsoft.com/office/drawing/2014/main" id="{CFA67686-AED9-BCBE-BF84-3F34195BFE1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25600" y="1066800"/>
            <a:ext cx="5892800" cy="4419600"/>
          </a:xfrm>
        </p:spPr>
      </p:pic>
    </p:spTree>
    <p:extLst>
      <p:ext uri="{BB962C8B-B14F-4D97-AF65-F5344CB8AC3E}">
        <p14:creationId xmlns:p14="http://schemas.microsoft.com/office/powerpoint/2010/main" val="3877636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C5C2B-34F9-4C98-AE6B-5A5BDE984A0D}"/>
              </a:ext>
            </a:extLst>
          </p:cNvPr>
          <p:cNvSpPr>
            <a:spLocks noGrp="1"/>
          </p:cNvSpPr>
          <p:nvPr>
            <p:ph type="title"/>
          </p:nvPr>
        </p:nvSpPr>
        <p:spPr/>
        <p:txBody>
          <a:bodyPr/>
          <a:lstStyle/>
          <a:p>
            <a:r>
              <a:rPr lang="en-US" dirty="0"/>
              <a:t>Incubation</a:t>
            </a:r>
          </a:p>
        </p:txBody>
      </p:sp>
      <p:sp>
        <p:nvSpPr>
          <p:cNvPr id="3" name="Content Placeholder 2">
            <a:extLst>
              <a:ext uri="{FF2B5EF4-FFF2-40B4-BE49-F238E27FC236}">
                <a16:creationId xmlns:a16="http://schemas.microsoft.com/office/drawing/2014/main" id="{972F6B54-91AD-4ECA-8781-C33EB3ECE1DF}"/>
              </a:ext>
            </a:extLst>
          </p:cNvPr>
          <p:cNvSpPr>
            <a:spLocks noGrp="1"/>
          </p:cNvSpPr>
          <p:nvPr>
            <p:ph idx="1"/>
          </p:nvPr>
        </p:nvSpPr>
        <p:spPr>
          <a:xfrm>
            <a:off x="457200" y="1066800"/>
            <a:ext cx="8229600" cy="4572000"/>
          </a:xfrm>
        </p:spPr>
        <p:txBody>
          <a:bodyPr/>
          <a:lstStyle/>
          <a:p>
            <a:r>
              <a:rPr lang="en-US" sz="2400" dirty="0"/>
              <a:t>One female’s eggs per tray until eye-up due to Elisa BKD testing (low</a:t>
            </a:r>
            <a:r>
              <a:rPr lang="en-US" sz="2400" dirty="0">
                <a:effectLst/>
                <a:latin typeface="Calibri" panose="020F0502020204030204" pitchFamily="34" charset="0"/>
                <a:ea typeface="Calibri" panose="020F0502020204030204" pitchFamily="34" charset="0"/>
              </a:rPr>
              <a:t>: 0.1 - 0.199 OD units, Medium: 0.2 – 0.499 OD units, High: 0.5 and above OD units)</a:t>
            </a:r>
            <a:r>
              <a:rPr lang="en-US" sz="2400" dirty="0"/>
              <a:t>for culling of med/high positive females.</a:t>
            </a:r>
          </a:p>
          <a:p>
            <a:r>
              <a:rPr lang="en-US" sz="2400" dirty="0"/>
              <a:t>Average fecundity is 3,775 per female (2018-2022 five-year average). </a:t>
            </a:r>
          </a:p>
          <a:p>
            <a:r>
              <a:rPr lang="en-US" sz="2400" dirty="0"/>
              <a:t>After picking, enumerating, and culling med/high females, eggs are combined to 5,000 eggs per tray, max.</a:t>
            </a:r>
          </a:p>
          <a:p>
            <a:r>
              <a:rPr lang="en-US" sz="2400" dirty="0"/>
              <a:t>63 – eight tray stacks plus 16  - eight tray stacks are put in eight double deep Canadian troughs until eye up and eggs are combined.</a:t>
            </a:r>
          </a:p>
        </p:txBody>
      </p:sp>
    </p:spTree>
    <p:extLst>
      <p:ext uri="{BB962C8B-B14F-4D97-AF65-F5344CB8AC3E}">
        <p14:creationId xmlns:p14="http://schemas.microsoft.com/office/powerpoint/2010/main" val="1412821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C5C2B-34F9-4C98-AE6B-5A5BDE984A0D}"/>
              </a:ext>
            </a:extLst>
          </p:cNvPr>
          <p:cNvSpPr>
            <a:spLocks noGrp="1"/>
          </p:cNvSpPr>
          <p:nvPr>
            <p:ph type="title"/>
          </p:nvPr>
        </p:nvSpPr>
        <p:spPr/>
        <p:txBody>
          <a:bodyPr/>
          <a:lstStyle/>
          <a:p>
            <a:r>
              <a:rPr lang="en-US" dirty="0"/>
              <a:t>Nursery Rearing</a:t>
            </a:r>
          </a:p>
        </p:txBody>
      </p:sp>
      <p:sp>
        <p:nvSpPr>
          <p:cNvPr id="3" name="Content Placeholder 2">
            <a:extLst>
              <a:ext uri="{FF2B5EF4-FFF2-40B4-BE49-F238E27FC236}">
                <a16:creationId xmlns:a16="http://schemas.microsoft.com/office/drawing/2014/main" id="{972F6B54-91AD-4ECA-8781-C33EB3ECE1DF}"/>
              </a:ext>
            </a:extLst>
          </p:cNvPr>
          <p:cNvSpPr>
            <a:spLocks noGrp="1"/>
          </p:cNvSpPr>
          <p:nvPr>
            <p:ph idx="1"/>
          </p:nvPr>
        </p:nvSpPr>
        <p:spPr/>
        <p:txBody>
          <a:bodyPr/>
          <a:lstStyle/>
          <a:p>
            <a:r>
              <a:rPr lang="en-US" dirty="0"/>
              <a:t>Max DI &lt; 0.20</a:t>
            </a:r>
          </a:p>
          <a:p>
            <a:r>
              <a:rPr lang="en-US" dirty="0"/>
              <a:t>Max FI &lt; 1.5 at 50 </a:t>
            </a:r>
            <a:r>
              <a:rPr lang="en-US" dirty="0" err="1"/>
              <a:t>gpm</a:t>
            </a:r>
            <a:endParaRPr lang="en-US" dirty="0"/>
          </a:p>
          <a:p>
            <a:r>
              <a:rPr lang="en-US" dirty="0"/>
              <a:t>30 Double Deep Canadian Troughs (21’ L x 2.5’ W x 3’ D)</a:t>
            </a:r>
          </a:p>
        </p:txBody>
      </p:sp>
      <p:pic>
        <p:nvPicPr>
          <p:cNvPr id="5" name="Picture 4" descr="A picture containing metal, railing&#10;&#10;Description automatically generated">
            <a:extLst>
              <a:ext uri="{FF2B5EF4-FFF2-40B4-BE49-F238E27FC236}">
                <a16:creationId xmlns:a16="http://schemas.microsoft.com/office/drawing/2014/main" id="{89CCD373-07CF-F8A6-6E35-0A57B061B4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600" y="3200399"/>
            <a:ext cx="5867400" cy="2795337"/>
          </a:xfrm>
          <a:prstGeom prst="rect">
            <a:avLst/>
          </a:prstGeom>
        </p:spPr>
      </p:pic>
    </p:spTree>
    <p:extLst>
      <p:ext uri="{BB962C8B-B14F-4D97-AF65-F5344CB8AC3E}">
        <p14:creationId xmlns:p14="http://schemas.microsoft.com/office/powerpoint/2010/main" val="934955703"/>
      </p:ext>
    </p:extLst>
  </p:cSld>
  <p:clrMapOvr>
    <a:masterClrMapping/>
  </p:clrMapOvr>
</p:sld>
</file>

<file path=ppt/theme/theme1.xml><?xml version="1.0" encoding="utf-8"?>
<a:theme xmlns:a="http://schemas.openxmlformats.org/drawingml/2006/main" name="CRFPO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ngle_FWCO_Opp_Chall.pptx" id="{E82E9F81-CE75-47E7-A644-F45A4490C2F4}" vid="{6313A85F-EE31-4120-A0AE-7A089DAFC4B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01_Nate_ISRP_Overview</Template>
  <TotalTime>6659</TotalTime>
  <Words>1017</Words>
  <Application>Microsoft Office PowerPoint</Application>
  <PresentationFormat>On-screen Show (4:3)</PresentationFormat>
  <Paragraphs>159</Paragraphs>
  <Slides>24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Times New Roman</vt:lpstr>
      <vt:lpstr>CRFPO Powerpoint Template</vt:lpstr>
      <vt:lpstr>Lower Snake River Compensation Plan Infrastructure Audits </vt:lpstr>
      <vt:lpstr>Current Mitigation Goal</vt:lpstr>
      <vt:lpstr>Current Mitigation Goal</vt:lpstr>
      <vt:lpstr>Facility Location</vt:lpstr>
      <vt:lpstr>Water Supply</vt:lpstr>
      <vt:lpstr>Broodstock Collection</vt:lpstr>
      <vt:lpstr>Endemic Bldg. with Circular Tanks</vt:lpstr>
      <vt:lpstr>Incubation</vt:lpstr>
      <vt:lpstr>Nursery Rearing</vt:lpstr>
      <vt:lpstr>Outdoor Rearing</vt:lpstr>
      <vt:lpstr>Release</vt:lpstr>
      <vt:lpstr>Haul/Release</vt:lpstr>
      <vt:lpstr>Settling Pond</vt:lpstr>
      <vt:lpstr>NPDES</vt:lpstr>
      <vt:lpstr>Marking</vt:lpstr>
      <vt:lpstr>Operational Changes</vt:lpstr>
      <vt:lpstr>Current Operational Changes</vt:lpstr>
      <vt:lpstr>New Chiller Units</vt:lpstr>
      <vt:lpstr>Future Operational Changes</vt:lpstr>
      <vt:lpstr>Operational Changes</vt:lpstr>
      <vt:lpstr>Maximize production capacity of Lookingglass Fish Hatchery </vt:lpstr>
      <vt:lpstr>Expand Incubation Space  Adding on an incubation bldg. Or? What is currently used: </vt:lpstr>
      <vt:lpstr>Summary of Operational Changes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Lower Snake River Compensation Plan</dc:title>
  <dc:creator>Wiese, Nathan</dc:creator>
  <cp:lastModifiedBy>DEAL Diane E * ODFW</cp:lastModifiedBy>
  <cp:revision>10</cp:revision>
  <cp:lastPrinted>2023-04-20T22:18:54Z</cp:lastPrinted>
  <dcterms:created xsi:type="dcterms:W3CDTF">2022-10-20T12:13:50Z</dcterms:created>
  <dcterms:modified xsi:type="dcterms:W3CDTF">2023-04-20T22:19:02Z</dcterms:modified>
</cp:coreProperties>
</file>