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8"/>
  </p:notesMasterIdLst>
  <p:handoutMasterIdLst>
    <p:handoutMasterId r:id="rId19"/>
  </p:handoutMasterIdLst>
  <p:sldIdLst>
    <p:sldId id="379" r:id="rId2"/>
    <p:sldId id="432" r:id="rId3"/>
    <p:sldId id="433" r:id="rId4"/>
    <p:sldId id="447" r:id="rId5"/>
    <p:sldId id="435" r:id="rId6"/>
    <p:sldId id="434" r:id="rId7"/>
    <p:sldId id="436" r:id="rId8"/>
    <p:sldId id="437" r:id="rId9"/>
    <p:sldId id="438" r:id="rId10"/>
    <p:sldId id="440" r:id="rId11"/>
    <p:sldId id="441" r:id="rId12"/>
    <p:sldId id="448" r:id="rId13"/>
    <p:sldId id="443" r:id="rId14"/>
    <p:sldId id="444" r:id="rId15"/>
    <p:sldId id="445" r:id="rId16"/>
    <p:sldId id="446"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00"/>
    <a:srgbClr val="66FF33"/>
    <a:srgbClr val="4F81BD"/>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343" autoAdjust="0"/>
  </p:normalViewPr>
  <p:slideViewPr>
    <p:cSldViewPr>
      <p:cViewPr varScale="1">
        <p:scale>
          <a:sx n="119" d="100"/>
          <a:sy n="119" d="100"/>
        </p:scale>
        <p:origin x="1242" y="18"/>
      </p:cViewPr>
      <p:guideLst>
        <p:guide orient="horz" pos="2160"/>
        <p:guide pos="2880"/>
      </p:guideLst>
    </p:cSldViewPr>
  </p:slideViewPr>
  <p:outlineViewPr>
    <p:cViewPr>
      <p:scale>
        <a:sx n="33" d="100"/>
        <a:sy n="33" d="100"/>
      </p:scale>
      <p:origin x="0" y="1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0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5138"/>
          </a:xfrm>
          <a:prstGeom prst="rect">
            <a:avLst/>
          </a:prstGeom>
        </p:spPr>
        <p:txBody>
          <a:bodyPr vert="horz" lIns="91420" tIns="45712" rIns="91420" bIns="45712" rtlCol="0"/>
          <a:lstStyle>
            <a:lvl1pPr algn="r">
              <a:defRPr sz="1200"/>
            </a:lvl1pPr>
          </a:lstStyle>
          <a:p>
            <a:fld id="{D372917F-4DE0-484C-9600-DB303082EDC9}" type="datetimeFigureOut">
              <a:rPr lang="en-US" smtClean="0"/>
              <a:t>5/6/2024</a:t>
            </a:fld>
            <a:endParaRPr lang="en-US"/>
          </a:p>
        </p:txBody>
      </p:sp>
      <p:sp>
        <p:nvSpPr>
          <p:cNvPr id="4" name="Footer Placeholder 3"/>
          <p:cNvSpPr>
            <a:spLocks noGrp="1"/>
          </p:cNvSpPr>
          <p:nvPr>
            <p:ph type="ftr" sz="quarter" idx="2"/>
          </p:nvPr>
        </p:nvSpPr>
        <p:spPr>
          <a:xfrm>
            <a:off x="3" y="8829679"/>
            <a:ext cx="3038475" cy="465138"/>
          </a:xfrm>
          <a:prstGeom prst="rect">
            <a:avLst/>
          </a:prstGeom>
        </p:spPr>
        <p:txBody>
          <a:bodyPr vert="horz" lIns="91420" tIns="45712" rIns="91420"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9"/>
            <a:ext cx="3038475" cy="465138"/>
          </a:xfrm>
          <a:prstGeom prst="rect">
            <a:avLst/>
          </a:prstGeom>
        </p:spPr>
        <p:txBody>
          <a:bodyPr vert="horz" lIns="91420" tIns="45712" rIns="91420" bIns="45712"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3"/>
            <a:ext cx="3048000" cy="4572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62400" y="3"/>
            <a:ext cx="3048000" cy="4572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4403" y="4419604"/>
            <a:ext cx="5181600" cy="41910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39202"/>
            <a:ext cx="3048000" cy="457200"/>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62400" y="8839202"/>
            <a:ext cx="3048000" cy="457200"/>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4064" indent="-286179" eaLnBrk="0" hangingPunct="0">
              <a:spcBef>
                <a:spcPct val="30000"/>
              </a:spcBef>
              <a:defRPr sz="1200">
                <a:solidFill>
                  <a:schemeClr val="tx1"/>
                </a:solidFill>
                <a:latin typeface="Times New Roman" pitchFamily="18" charset="0"/>
              </a:defRPr>
            </a:lvl2pPr>
            <a:lvl3pPr marL="1144715" indent="-228943" eaLnBrk="0" hangingPunct="0">
              <a:spcBef>
                <a:spcPct val="30000"/>
              </a:spcBef>
              <a:defRPr sz="1200">
                <a:solidFill>
                  <a:schemeClr val="tx1"/>
                </a:solidFill>
                <a:latin typeface="Times New Roman" pitchFamily="18" charset="0"/>
              </a:defRPr>
            </a:lvl3pPr>
            <a:lvl4pPr marL="1602600" indent="-228943" eaLnBrk="0" hangingPunct="0">
              <a:spcBef>
                <a:spcPct val="30000"/>
              </a:spcBef>
              <a:defRPr sz="1200">
                <a:solidFill>
                  <a:schemeClr val="tx1"/>
                </a:solidFill>
                <a:latin typeface="Times New Roman" pitchFamily="18" charset="0"/>
              </a:defRPr>
            </a:lvl4pPr>
            <a:lvl5pPr marL="2060486" indent="-228943" eaLnBrk="0" hangingPunct="0">
              <a:spcBef>
                <a:spcPct val="30000"/>
              </a:spcBef>
              <a:defRPr sz="1200">
                <a:solidFill>
                  <a:schemeClr val="tx1"/>
                </a:solidFill>
                <a:latin typeface="Times New Roman" pitchFamily="18" charset="0"/>
              </a:defRPr>
            </a:lvl5pPr>
            <a:lvl6pPr marL="2518372" indent="-228943" eaLnBrk="0" fontAlgn="base" hangingPunct="0">
              <a:spcBef>
                <a:spcPct val="30000"/>
              </a:spcBef>
              <a:spcAft>
                <a:spcPct val="0"/>
              </a:spcAft>
              <a:defRPr sz="1200">
                <a:solidFill>
                  <a:schemeClr val="tx1"/>
                </a:solidFill>
                <a:latin typeface="Times New Roman" pitchFamily="18" charset="0"/>
              </a:defRPr>
            </a:lvl6pPr>
            <a:lvl7pPr marL="2976258" indent="-228943" eaLnBrk="0" fontAlgn="base" hangingPunct="0">
              <a:spcBef>
                <a:spcPct val="30000"/>
              </a:spcBef>
              <a:spcAft>
                <a:spcPct val="0"/>
              </a:spcAft>
              <a:defRPr sz="1200">
                <a:solidFill>
                  <a:schemeClr val="tx1"/>
                </a:solidFill>
                <a:latin typeface="Times New Roman" pitchFamily="18" charset="0"/>
              </a:defRPr>
            </a:lvl7pPr>
            <a:lvl8pPr marL="3434144" indent="-228943" eaLnBrk="0" fontAlgn="base" hangingPunct="0">
              <a:spcBef>
                <a:spcPct val="30000"/>
              </a:spcBef>
              <a:spcAft>
                <a:spcPct val="0"/>
              </a:spcAft>
              <a:defRPr sz="1200">
                <a:solidFill>
                  <a:schemeClr val="tx1"/>
                </a:solidFill>
                <a:latin typeface="Times New Roman" pitchFamily="18" charset="0"/>
              </a:defRPr>
            </a:lvl8pPr>
            <a:lvl9pPr marL="3892029" indent="-228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20000"/>
              </a:spcBef>
            </a:pPr>
            <a:fld id="{05900DB9-FDFD-4AC6-9C53-C24471BA5EDB}" type="slidenum">
              <a:rPr lang="en-US" altLang="en-US" smtClean="0"/>
              <a:pPr eaLnBrk="1" hangingPunct="1">
                <a:spcBef>
                  <a:spcPct val="2000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upgrades that we want to accomplish.  New head tanks, 16 instead of 12 tray stacks, new plumbing, and formalin system upgrade.</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8</a:t>
            </a:fld>
            <a:endParaRPr lang="en-US"/>
          </a:p>
        </p:txBody>
      </p:sp>
    </p:spTree>
    <p:extLst>
      <p:ext uri="{BB962C8B-B14F-4D97-AF65-F5344CB8AC3E}">
        <p14:creationId xmlns:p14="http://schemas.microsoft.com/office/powerpoint/2010/main" val="277524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Hatchery flood.  Breached containment walls and flooded entire old hatchery building and shop.  February wind storm that caused major damage to the facility.  Loss of 10+ spruce trees and various other trees.  Power outages and clogged intakes.  </a:t>
            </a:r>
            <a:r>
              <a:rPr lang="en-US"/>
              <a:t>NO FISH LOSS!</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14</a:t>
            </a:fld>
            <a:endParaRPr lang="en-US"/>
          </a:p>
        </p:txBody>
      </p:sp>
    </p:spTree>
    <p:extLst>
      <p:ext uri="{BB962C8B-B14F-4D97-AF65-F5344CB8AC3E}">
        <p14:creationId xmlns:p14="http://schemas.microsoft.com/office/powerpoint/2010/main" val="41141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Lightning Strike on April 14</a:t>
            </a:r>
            <a:r>
              <a:rPr lang="en-US" baseline="30000" dirty="0"/>
              <a:t>th</a:t>
            </a:r>
            <a:r>
              <a:rPr lang="en-US" dirty="0"/>
              <a:t>, 2024.  Struck the last spruce tree on the hatchery.  Caused a major alarm issue.  Fried all 5 pond alarms and back fed power to the hatchery alarm panel.  Completely shut down all alarms.  Blew two railing brackets apart and welded one to the grip strut.  Caused cement damage on raceways 1-3.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15</a:t>
            </a:fld>
            <a:endParaRPr lang="en-US"/>
          </a:p>
        </p:txBody>
      </p:sp>
    </p:spTree>
    <p:extLst>
      <p:ext uri="{BB962C8B-B14F-4D97-AF65-F5344CB8AC3E}">
        <p14:creationId xmlns:p14="http://schemas.microsoft.com/office/powerpoint/2010/main" val="221955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Devils gulch blow out in 2019, emergency force out.  Devils gulch blow out 2023, emergency force out.  BI blowout, panels removed to let water a debris through. Flowing over the bridge.</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16</a:t>
            </a:fld>
            <a:endParaRPr lang="en-US"/>
          </a:p>
        </p:txBody>
      </p:sp>
    </p:spTree>
    <p:extLst>
      <p:ext uri="{BB962C8B-B14F-4D97-AF65-F5344CB8AC3E}">
        <p14:creationId xmlns:p14="http://schemas.microsoft.com/office/powerpoint/2010/main" val="96954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5/6/2024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5/6/2024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5/6/2024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5/6/2024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5/6/2024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5/6/2024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5/6/2024</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87818" y="533400"/>
            <a:ext cx="8229600" cy="914400"/>
          </a:xfrm>
        </p:spPr>
        <p:txBody>
          <a:bodyPr/>
          <a:lstStyle/>
          <a:p>
            <a:pPr eaLnBrk="1" hangingPunct="1"/>
            <a:r>
              <a:rPr lang="en-US" altLang="en-US" dirty="0"/>
              <a:t>Lower Snake River Compensation Plan</a:t>
            </a:r>
            <a:br>
              <a:rPr lang="en-US" altLang="en-US" dirty="0"/>
            </a:br>
            <a:r>
              <a:rPr lang="en-US" altLang="en-US" dirty="0"/>
              <a:t>Infrastructure Audits</a:t>
            </a:r>
            <a:br>
              <a:rPr lang="en-US" altLang="en-US" dirty="0"/>
            </a:br>
            <a:endParaRPr lang="en-US" altLang="en-US" dirty="0"/>
          </a:p>
        </p:txBody>
      </p:sp>
      <p:sp>
        <p:nvSpPr>
          <p:cNvPr id="15363" name="Subtitle 2"/>
          <p:cNvSpPr>
            <a:spLocks noGrp="1"/>
          </p:cNvSpPr>
          <p:nvPr>
            <p:ph type="subTitle" idx="1"/>
          </p:nvPr>
        </p:nvSpPr>
        <p:spPr>
          <a:xfrm>
            <a:off x="287818" y="5454074"/>
            <a:ext cx="8381999" cy="609600"/>
          </a:xfrm>
        </p:spPr>
        <p:txBody>
          <a:bodyPr/>
          <a:lstStyle/>
          <a:p>
            <a:pPr eaLnBrk="1" hangingPunct="1"/>
            <a:r>
              <a:rPr lang="en-US" altLang="en-US" sz="2800" dirty="0"/>
              <a:t>Wallowa Hatchery</a:t>
            </a:r>
          </a:p>
        </p:txBody>
      </p:sp>
      <p:pic>
        <p:nvPicPr>
          <p:cNvPr id="3" name="Picture 2" descr="A sign with a fish in it&#10;&#10;Description automatically generated">
            <a:extLst>
              <a:ext uri="{FF2B5EF4-FFF2-40B4-BE49-F238E27FC236}">
                <a16:creationId xmlns:a16="http://schemas.microsoft.com/office/drawing/2014/main" id="{A08BF3C0-80F7-8CF8-1948-253F826A1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95400"/>
            <a:ext cx="4191000" cy="3967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sz="2800" dirty="0"/>
              <a:t>Wallowa 1</a:t>
            </a:r>
            <a:r>
              <a:rPr lang="en-US" sz="2800" baseline="30000" dirty="0"/>
              <a:t>st</a:t>
            </a:r>
            <a:r>
              <a:rPr lang="en-US" sz="2800" dirty="0"/>
              <a:t> release smolts are transported from Irrigon hatchery in November @ 10 f/</a:t>
            </a:r>
            <a:r>
              <a:rPr lang="en-US" sz="2800" dirty="0" err="1"/>
              <a:t>lb</a:t>
            </a:r>
            <a:r>
              <a:rPr lang="en-US" sz="2800" dirty="0"/>
              <a:t> and the 2</a:t>
            </a:r>
            <a:r>
              <a:rPr lang="en-US" sz="2800" baseline="30000" dirty="0"/>
              <a:t>nd</a:t>
            </a:r>
            <a:r>
              <a:rPr lang="en-US" sz="2800" dirty="0"/>
              <a:t> release smolts in April @ 5.5 f/lb. Both release groups are forced out in April.  Release target goals of 5 f/lb.</a:t>
            </a:r>
          </a:p>
          <a:p>
            <a:r>
              <a:rPr lang="en-US" sz="2800" dirty="0"/>
              <a:t>Little Sheep smolts are transported from Irrigon in February @ 5 f/</a:t>
            </a:r>
            <a:r>
              <a:rPr lang="en-US" sz="2800" dirty="0" err="1"/>
              <a:t>lb</a:t>
            </a:r>
            <a:r>
              <a:rPr lang="en-US" sz="2800" dirty="0"/>
              <a:t> and released in April with a target goal of 4.5 f/lb.</a:t>
            </a:r>
          </a:p>
          <a:p>
            <a:r>
              <a:rPr lang="en-US" sz="2800" dirty="0"/>
              <a:t>Big Canyon smolts are transported from Irrigon in March @ 5.5 f/</a:t>
            </a:r>
            <a:r>
              <a:rPr lang="en-US" sz="2800" dirty="0" err="1"/>
              <a:t>lb</a:t>
            </a:r>
            <a:r>
              <a:rPr lang="en-US" sz="2800" dirty="0"/>
              <a:t> and released at a target goal of 5 f/lb.</a:t>
            </a:r>
          </a:p>
        </p:txBody>
      </p:sp>
    </p:spTree>
    <p:extLst>
      <p:ext uri="{BB962C8B-B14F-4D97-AF65-F5344CB8AC3E}">
        <p14:creationId xmlns:p14="http://schemas.microsoft.com/office/powerpoint/2010/main" val="299608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NPDES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pPr marL="342900" marR="0" lvl="0" indent="-342900" algn="just">
              <a:spcBef>
                <a:spcPts val="0"/>
              </a:spcBef>
              <a:spcAft>
                <a:spcPts val="0"/>
              </a:spcAft>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Total Suspended Solids (TSS) – Composite samples are collected once per week during normal operations and each time a cleaning event occurs during the month of highest production for each calendar quarter.  Samples are also taken during severe disturbance of stream due to storms, run-off, etc.</a:t>
            </a:r>
          </a:p>
          <a:p>
            <a:pPr marL="0" marR="0" indent="0" algn="just">
              <a:spcBef>
                <a:spcPts val="0"/>
              </a:spcBef>
              <a:spcAft>
                <a:spcPts val="0"/>
              </a:spcAft>
              <a:buNone/>
            </a:pPr>
            <a:r>
              <a:rPr lang="en-US" sz="1600" dirty="0">
                <a:solidFill>
                  <a:srgbClr val="000000"/>
                </a:solidFill>
                <a:effectLst/>
                <a:ea typeface="Times New Roman" panose="02020603050405020304" pitchFamily="18" charset="0"/>
              </a:rPr>
              <a:t> </a:t>
            </a:r>
            <a:endParaRPr lang="en-US" sz="1600" dirty="0">
              <a:effectLst/>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Settleable Solids (SS) – Grab samples are collected once per week during normal operations and each time a cleaning event occurs during the month of highest production for each calendar quarter. </a:t>
            </a:r>
          </a:p>
          <a:p>
            <a:pPr marL="0" marR="0" indent="0" algn="just">
              <a:spcBef>
                <a:spcPts val="0"/>
              </a:spcBef>
              <a:spcAft>
                <a:spcPts val="0"/>
              </a:spcAft>
              <a:buNone/>
            </a:pPr>
            <a:r>
              <a:rPr lang="en-US" sz="1600" dirty="0">
                <a:solidFill>
                  <a:srgbClr val="000000"/>
                </a:solidFill>
                <a:effectLst/>
                <a:ea typeface="Times New Roman" panose="02020603050405020304" pitchFamily="18" charset="0"/>
              </a:rPr>
              <a:t> </a:t>
            </a:r>
            <a:endParaRPr lang="en-US" sz="1600" dirty="0">
              <a:effectLst/>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pH – measured once during normal operations for the month of highest production for each calendar quarter.</a:t>
            </a:r>
          </a:p>
          <a:p>
            <a:pPr marL="0" marR="0" indent="0" algn="just">
              <a:spcBef>
                <a:spcPts val="0"/>
              </a:spcBef>
              <a:spcAft>
                <a:spcPts val="0"/>
              </a:spcAft>
              <a:buNone/>
            </a:pPr>
            <a:r>
              <a:rPr lang="en-US" sz="1600" dirty="0">
                <a:solidFill>
                  <a:srgbClr val="000000"/>
                </a:solidFill>
                <a:effectLst/>
                <a:ea typeface="Times New Roman" panose="02020603050405020304" pitchFamily="18" charset="0"/>
              </a:rPr>
              <a:t> </a:t>
            </a:r>
            <a:endParaRPr lang="en-US" sz="1600" dirty="0">
              <a:effectLst/>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Dissolved Oxygen (DO) – measured only when conditions warrant (e.g., periods of low flows and high temperatures).</a:t>
            </a:r>
          </a:p>
          <a:p>
            <a:pPr marL="0" marR="0" indent="0" algn="just">
              <a:spcBef>
                <a:spcPts val="0"/>
              </a:spcBef>
              <a:spcAft>
                <a:spcPts val="0"/>
              </a:spcAft>
              <a:buNone/>
            </a:pPr>
            <a:r>
              <a:rPr lang="en-US" sz="1600" dirty="0">
                <a:solidFill>
                  <a:srgbClr val="000000"/>
                </a:solidFill>
                <a:effectLst/>
                <a:ea typeface="Times New Roman" panose="02020603050405020304" pitchFamily="18" charset="0"/>
              </a:rPr>
              <a:t> </a:t>
            </a:r>
            <a:endParaRPr lang="en-US" sz="1600" dirty="0">
              <a:effectLst/>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457200" algn="l"/>
              </a:tabLst>
            </a:pPr>
            <a:r>
              <a:rPr lang="en-US" sz="1600" dirty="0">
                <a:effectLst/>
                <a:ea typeface="Times New Roman" panose="02020603050405020304" pitchFamily="18" charset="0"/>
              </a:rPr>
              <a:t>Flow Logs – Measurements are taken once per week during normal operations and during each cleaning event for the month of highest production for each calendar quarter.  Flows are also recorded when using a chemical which discharges into the effluent, in order to follow prescribed dilution rates.</a:t>
            </a:r>
          </a:p>
          <a:p>
            <a:pPr marL="342900" marR="0" lvl="0" indent="-342900" algn="just">
              <a:spcBef>
                <a:spcPts val="0"/>
              </a:spcBef>
              <a:spcAft>
                <a:spcPts val="0"/>
              </a:spcAft>
              <a:buFont typeface="Symbol" panose="05050102010706020507" pitchFamily="18" charset="2"/>
              <a:buChar char=""/>
              <a:tabLst>
                <a:tab pos="457200" algn="l"/>
              </a:tabLst>
            </a:pPr>
            <a:r>
              <a:rPr lang="en-US" sz="1600" dirty="0">
                <a:ea typeface="Times New Roman" panose="02020603050405020304" pitchFamily="18" charset="0"/>
              </a:rPr>
              <a:t>Wallowa Hatchery has had no noncompliance issues.</a:t>
            </a:r>
            <a:endParaRPr lang="en-US" sz="1600" dirty="0"/>
          </a:p>
        </p:txBody>
      </p:sp>
    </p:spTree>
    <p:extLst>
      <p:ext uri="{BB962C8B-B14F-4D97-AF65-F5344CB8AC3E}">
        <p14:creationId xmlns:p14="http://schemas.microsoft.com/office/powerpoint/2010/main" val="32117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D130-A61F-5B18-8745-4225772ED190}"/>
              </a:ext>
            </a:extLst>
          </p:cNvPr>
          <p:cNvSpPr>
            <a:spLocks noGrp="1"/>
          </p:cNvSpPr>
          <p:nvPr>
            <p:ph type="title"/>
          </p:nvPr>
        </p:nvSpPr>
        <p:spPr/>
        <p:txBody>
          <a:bodyPr/>
          <a:lstStyle/>
          <a:p>
            <a:r>
              <a:rPr lang="en-US" dirty="0"/>
              <a:t>Wallowa November Transfer</a:t>
            </a:r>
          </a:p>
        </p:txBody>
      </p:sp>
      <p:sp>
        <p:nvSpPr>
          <p:cNvPr id="3" name="Content Placeholder 2">
            <a:extLst>
              <a:ext uri="{FF2B5EF4-FFF2-40B4-BE49-F238E27FC236}">
                <a16:creationId xmlns:a16="http://schemas.microsoft.com/office/drawing/2014/main" id="{F35062A2-3A1D-2699-C2E8-9A594D9487F5}"/>
              </a:ext>
            </a:extLst>
          </p:cNvPr>
          <p:cNvSpPr>
            <a:spLocks noGrp="1"/>
          </p:cNvSpPr>
          <p:nvPr>
            <p:ph idx="1"/>
          </p:nvPr>
        </p:nvSpPr>
        <p:spPr/>
        <p:txBody>
          <a:bodyPr/>
          <a:lstStyle/>
          <a:p>
            <a:r>
              <a:rPr lang="en-US" sz="2000" dirty="0"/>
              <a:t>Wallowa smolts transferred from Irrigon in November instead of February.</a:t>
            </a:r>
          </a:p>
          <a:p>
            <a:r>
              <a:rPr lang="en-US" sz="2000" dirty="0"/>
              <a:t>Transferring approximately 400,000 smolts frees up space and much needed water for Irrigon hatchery.</a:t>
            </a:r>
          </a:p>
          <a:p>
            <a:r>
              <a:rPr lang="en-US" sz="2000" dirty="0"/>
              <a:t>Smolts are transferred at 8-10 f/</a:t>
            </a:r>
            <a:r>
              <a:rPr lang="en-US" sz="2000" dirty="0" err="1"/>
              <a:t>lb</a:t>
            </a:r>
            <a:r>
              <a:rPr lang="en-US" sz="2000" dirty="0"/>
              <a:t> and are held at a DI of 0.08</a:t>
            </a:r>
          </a:p>
          <a:p>
            <a:r>
              <a:rPr lang="en-US" sz="2000" dirty="0"/>
              <a:t>At release they are 6-6.5 f/</a:t>
            </a:r>
            <a:r>
              <a:rPr lang="en-US" sz="2000" dirty="0" err="1"/>
              <a:t>lb</a:t>
            </a:r>
            <a:r>
              <a:rPr lang="en-US" sz="2000" dirty="0"/>
              <a:t> with a DI of 0.12</a:t>
            </a:r>
          </a:p>
          <a:p>
            <a:r>
              <a:rPr lang="en-US" sz="2000" dirty="0"/>
              <a:t>The trouble we run into is weather and water temperatures to be able to get them to their target goal of 5 f/lb.</a:t>
            </a:r>
          </a:p>
          <a:p>
            <a:r>
              <a:rPr lang="en-US" sz="2000" dirty="0"/>
              <a:t>So far, we are seeing our 2</a:t>
            </a:r>
            <a:r>
              <a:rPr lang="en-US" sz="2000" baseline="30000" dirty="0"/>
              <a:t>nd</a:t>
            </a:r>
            <a:r>
              <a:rPr lang="en-US" sz="2000" dirty="0"/>
              <a:t> transfer group from Wallowa and our Big Canyon group return to the rack better.  Both groups are larger at release and are held for a short acclimation roughly 3-4 weeks.</a:t>
            </a:r>
          </a:p>
          <a:p>
            <a:r>
              <a:rPr lang="en-US" sz="2000" dirty="0"/>
              <a:t>Mike G. will go into the nitty-gritty!</a:t>
            </a:r>
          </a:p>
          <a:p>
            <a:endParaRPr lang="en-US" sz="2000" dirty="0"/>
          </a:p>
          <a:p>
            <a:endParaRPr lang="en-US" sz="2000" dirty="0"/>
          </a:p>
        </p:txBody>
      </p:sp>
    </p:spTree>
    <p:extLst>
      <p:ext uri="{BB962C8B-B14F-4D97-AF65-F5344CB8AC3E}">
        <p14:creationId xmlns:p14="http://schemas.microsoft.com/office/powerpoint/2010/main" val="117043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Operational Changes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Possibly acclimating Fall Chinook at Big Canyon after consultation is approved.</a:t>
            </a:r>
          </a:p>
          <a:p>
            <a:r>
              <a:rPr lang="en-US" dirty="0"/>
              <a:t>500K @ 50 f/</a:t>
            </a:r>
            <a:r>
              <a:rPr lang="en-US" dirty="0" err="1"/>
              <a:t>lb</a:t>
            </a:r>
            <a:endParaRPr lang="en-US" dirty="0"/>
          </a:p>
          <a:p>
            <a:r>
              <a:rPr lang="en-US" dirty="0"/>
              <a:t>Acclimation would run from mid to end of April through mid May, possibly longer depending on water availability.</a:t>
            </a:r>
          </a:p>
          <a:p>
            <a:r>
              <a:rPr lang="en-US" dirty="0"/>
              <a:t>Deer Creek supplies Big Canyon Hatchery.  Dependent on snowpack for good flows.</a:t>
            </a:r>
          </a:p>
        </p:txBody>
      </p:sp>
    </p:spTree>
    <p:extLst>
      <p:ext uri="{BB962C8B-B14F-4D97-AF65-F5344CB8AC3E}">
        <p14:creationId xmlns:p14="http://schemas.microsoft.com/office/powerpoint/2010/main" val="213844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Facility Challenges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a:xfrm>
            <a:off x="152399" y="990600"/>
            <a:ext cx="8534401" cy="4495800"/>
          </a:xfrm>
        </p:spPr>
        <p:txBody>
          <a:bodyPr/>
          <a:lstStyle/>
          <a:p>
            <a:pPr marL="0" indent="0">
              <a:buNone/>
            </a:pPr>
            <a:r>
              <a:rPr lang="en-US" sz="1800" dirty="0"/>
              <a:t>Wallowa Hatchery flooding.		                         Wallowa Hatchery 90 mph wind.</a:t>
            </a:r>
          </a:p>
        </p:txBody>
      </p:sp>
      <p:pic>
        <p:nvPicPr>
          <p:cNvPr id="5" name="Picture 4" descr="A close-up of a forest&#10;&#10;Description automatically generated">
            <a:extLst>
              <a:ext uri="{FF2B5EF4-FFF2-40B4-BE49-F238E27FC236}">
                <a16:creationId xmlns:a16="http://schemas.microsoft.com/office/drawing/2014/main" id="{FBBD3C89-7559-D7C6-5408-1BEFC0746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04993"/>
            <a:ext cx="3048000" cy="2038854"/>
          </a:xfrm>
          <a:prstGeom prst="rect">
            <a:avLst/>
          </a:prstGeom>
        </p:spPr>
      </p:pic>
      <p:pic>
        <p:nvPicPr>
          <p:cNvPr id="7" name="Picture 6" descr="A tree fallen down in a field&#10;&#10;Description automatically generated">
            <a:extLst>
              <a:ext uri="{FF2B5EF4-FFF2-40B4-BE49-F238E27FC236}">
                <a16:creationId xmlns:a16="http://schemas.microsoft.com/office/drawing/2014/main" id="{7B617C58-16F9-D0C4-535E-E27188A5B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748335"/>
            <a:ext cx="3048000" cy="2040944"/>
          </a:xfrm>
          <a:prstGeom prst="rect">
            <a:avLst/>
          </a:prstGeom>
        </p:spPr>
      </p:pic>
      <p:pic>
        <p:nvPicPr>
          <p:cNvPr id="9" name="Picture 8" descr="A water flowing through a river&#10;&#10;Description automatically generated with medium confidence">
            <a:extLst>
              <a:ext uri="{FF2B5EF4-FFF2-40B4-BE49-F238E27FC236}">
                <a16:creationId xmlns:a16="http://schemas.microsoft.com/office/drawing/2014/main" id="{E596BC44-F09B-5AB1-345E-B9B2247DB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399" y="1500982"/>
            <a:ext cx="3048001" cy="2034381"/>
          </a:xfrm>
          <a:prstGeom prst="rect">
            <a:avLst/>
          </a:prstGeom>
        </p:spPr>
      </p:pic>
      <p:pic>
        <p:nvPicPr>
          <p:cNvPr id="11" name="Picture 10" descr="A large room with a wet floor&#10;&#10;Description automatically generated with medium confidence">
            <a:extLst>
              <a:ext uri="{FF2B5EF4-FFF2-40B4-BE49-F238E27FC236}">
                <a16:creationId xmlns:a16="http://schemas.microsoft.com/office/drawing/2014/main" id="{25A270E9-5355-7A1F-4D6D-D44BE5BD84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3748335"/>
            <a:ext cx="3048000" cy="2042865"/>
          </a:xfrm>
          <a:prstGeom prst="rect">
            <a:avLst/>
          </a:prstGeom>
        </p:spPr>
      </p:pic>
    </p:spTree>
    <p:extLst>
      <p:ext uri="{BB962C8B-B14F-4D97-AF65-F5344CB8AC3E}">
        <p14:creationId xmlns:p14="http://schemas.microsoft.com/office/powerpoint/2010/main" val="36057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Facility Challenges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a:xfrm>
            <a:off x="457200" y="1066800"/>
            <a:ext cx="4800600" cy="609600"/>
          </a:xfrm>
        </p:spPr>
        <p:txBody>
          <a:bodyPr/>
          <a:lstStyle/>
          <a:p>
            <a:pPr marL="0" indent="0">
              <a:buNone/>
            </a:pPr>
            <a:r>
              <a:rPr lang="en-US" sz="1800" dirty="0"/>
              <a:t>Wallowa Hatchery lightning strike.</a:t>
            </a:r>
          </a:p>
        </p:txBody>
      </p:sp>
      <p:pic>
        <p:nvPicPr>
          <p:cNvPr id="5" name="Picture 4" descr="A tree next to a body of water&#10;&#10;Description automatically generated">
            <a:extLst>
              <a:ext uri="{FF2B5EF4-FFF2-40B4-BE49-F238E27FC236}">
                <a16:creationId xmlns:a16="http://schemas.microsoft.com/office/drawing/2014/main" id="{94A33001-22E5-5AB7-CB78-8DBA3F9BA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8526" y="2288673"/>
            <a:ext cx="4445000" cy="2915653"/>
          </a:xfrm>
          <a:prstGeom prst="rect">
            <a:avLst/>
          </a:prstGeom>
        </p:spPr>
      </p:pic>
      <p:pic>
        <p:nvPicPr>
          <p:cNvPr id="7" name="Picture 6" descr="A close-up of a metal pole&#10;&#10;Description automatically generated">
            <a:extLst>
              <a:ext uri="{FF2B5EF4-FFF2-40B4-BE49-F238E27FC236}">
                <a16:creationId xmlns:a16="http://schemas.microsoft.com/office/drawing/2014/main" id="{09C44E14-82EB-67D4-8AC0-C574606EE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11400" y="2260600"/>
            <a:ext cx="4445000" cy="2971800"/>
          </a:xfrm>
          <a:prstGeom prst="rect">
            <a:avLst/>
          </a:prstGeom>
        </p:spPr>
      </p:pic>
      <p:pic>
        <p:nvPicPr>
          <p:cNvPr id="9" name="Picture 8" descr="A machine with many wires and wires&#10;&#10;Description automatically generated">
            <a:extLst>
              <a:ext uri="{FF2B5EF4-FFF2-40B4-BE49-F238E27FC236}">
                <a16:creationId xmlns:a16="http://schemas.microsoft.com/office/drawing/2014/main" id="{8E806A7F-76C3-392A-53D6-680F0B49E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379452" y="2260599"/>
            <a:ext cx="4445002" cy="2971800"/>
          </a:xfrm>
          <a:prstGeom prst="rect">
            <a:avLst/>
          </a:prstGeom>
        </p:spPr>
      </p:pic>
    </p:spTree>
    <p:extLst>
      <p:ext uri="{BB962C8B-B14F-4D97-AF65-F5344CB8AC3E}">
        <p14:creationId xmlns:p14="http://schemas.microsoft.com/office/powerpoint/2010/main" val="232993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ppt_w</p:attrName>
                                        </p:attrNameLst>
                                      </p:cBhvr>
                                      <p:tavLst>
                                        <p:tav tm="0" fmla="#ppt_w*sin(2.5*pi*$)">
                                          <p:val>
                                            <p:fltVal val="0"/>
                                          </p:val>
                                        </p:tav>
                                        <p:tav tm="100000">
                                          <p:val>
                                            <p:fltVal val="1"/>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Satellite Facility Challenges</a:t>
            </a:r>
          </a:p>
        </p:txBody>
      </p:sp>
      <p:sp>
        <p:nvSpPr>
          <p:cNvPr id="4" name="Content Placeholder 3">
            <a:extLst>
              <a:ext uri="{FF2B5EF4-FFF2-40B4-BE49-F238E27FC236}">
                <a16:creationId xmlns:a16="http://schemas.microsoft.com/office/drawing/2014/main" id="{AC82B0D6-CA97-DC1A-52C5-B7E28A7A8016}"/>
              </a:ext>
            </a:extLst>
          </p:cNvPr>
          <p:cNvSpPr>
            <a:spLocks noGrp="1"/>
          </p:cNvSpPr>
          <p:nvPr>
            <p:ph idx="1"/>
          </p:nvPr>
        </p:nvSpPr>
        <p:spPr>
          <a:xfrm>
            <a:off x="457200" y="1066800"/>
            <a:ext cx="8229600" cy="609600"/>
          </a:xfrm>
        </p:spPr>
        <p:txBody>
          <a:bodyPr/>
          <a:lstStyle/>
          <a:p>
            <a:r>
              <a:rPr lang="en-US" dirty="0"/>
              <a:t>Little Sheep &amp; Big Canyon high water events.</a:t>
            </a:r>
          </a:p>
        </p:txBody>
      </p:sp>
      <p:pic>
        <p:nvPicPr>
          <p:cNvPr id="7" name="Picture 6" descr="A truck driving on a bridge over a river&#10;&#10;Description automatically generated">
            <a:extLst>
              <a:ext uri="{FF2B5EF4-FFF2-40B4-BE49-F238E27FC236}">
                <a16:creationId xmlns:a16="http://schemas.microsoft.com/office/drawing/2014/main" id="{B266500E-F08F-3214-FE0F-8AB4E0794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557" y="1981200"/>
            <a:ext cx="3124200" cy="4000500"/>
          </a:xfrm>
          <a:prstGeom prst="rect">
            <a:avLst/>
          </a:prstGeom>
        </p:spPr>
      </p:pic>
      <p:pic>
        <p:nvPicPr>
          <p:cNvPr id="9" name="Picture 8" descr="A muddy water with a person standing next to it&#10;&#10;Description automatically generated with medium confidence">
            <a:extLst>
              <a:ext uri="{FF2B5EF4-FFF2-40B4-BE49-F238E27FC236}">
                <a16:creationId xmlns:a16="http://schemas.microsoft.com/office/drawing/2014/main" id="{E14E0D88-C9EB-914F-07D4-37CB7B6C4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76250" y="2525629"/>
            <a:ext cx="4000500" cy="2895598"/>
          </a:xfrm>
          <a:prstGeom prst="rect">
            <a:avLst/>
          </a:prstGeom>
        </p:spPr>
      </p:pic>
      <p:pic>
        <p:nvPicPr>
          <p:cNvPr id="11" name="Picture 10" descr="A pile of wood on the ground&#10;&#10;Description automatically generated">
            <a:extLst>
              <a:ext uri="{FF2B5EF4-FFF2-40B4-BE49-F238E27FC236}">
                <a16:creationId xmlns:a16="http://schemas.microsoft.com/office/drawing/2014/main" id="{09EAA689-2127-C024-D4F6-F2A7B5C53B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49428" y="2525629"/>
            <a:ext cx="4000500" cy="2895599"/>
          </a:xfrm>
          <a:prstGeom prst="rect">
            <a:avLst/>
          </a:prstGeom>
        </p:spPr>
      </p:pic>
      <p:sp>
        <p:nvSpPr>
          <p:cNvPr id="12" name="TextBox 11">
            <a:extLst>
              <a:ext uri="{FF2B5EF4-FFF2-40B4-BE49-F238E27FC236}">
                <a16:creationId xmlns:a16="http://schemas.microsoft.com/office/drawing/2014/main" id="{31D326C9-497F-4036-202E-4EEFC79361AD}"/>
              </a:ext>
            </a:extLst>
          </p:cNvPr>
          <p:cNvSpPr txBox="1"/>
          <p:nvPr/>
        </p:nvSpPr>
        <p:spPr>
          <a:xfrm>
            <a:off x="3580085" y="2057400"/>
            <a:ext cx="1569660" cy="369332"/>
          </a:xfrm>
          <a:prstGeom prst="rect">
            <a:avLst/>
          </a:prstGeom>
          <a:noFill/>
        </p:spPr>
        <p:txBody>
          <a:bodyPr wrap="none" rtlCol="0">
            <a:spAutoFit/>
          </a:bodyPr>
          <a:lstStyle/>
          <a:p>
            <a:r>
              <a:rPr lang="en-US" dirty="0">
                <a:highlight>
                  <a:srgbClr val="FFFF00"/>
                </a:highlight>
              </a:rPr>
              <a:t>LI intake2023</a:t>
            </a:r>
          </a:p>
        </p:txBody>
      </p:sp>
      <p:sp>
        <p:nvSpPr>
          <p:cNvPr id="13" name="TextBox 12">
            <a:extLst>
              <a:ext uri="{FF2B5EF4-FFF2-40B4-BE49-F238E27FC236}">
                <a16:creationId xmlns:a16="http://schemas.microsoft.com/office/drawing/2014/main" id="{B5233958-5EBD-C56F-BF3F-57B23A4DC370}"/>
              </a:ext>
            </a:extLst>
          </p:cNvPr>
          <p:cNvSpPr txBox="1"/>
          <p:nvPr/>
        </p:nvSpPr>
        <p:spPr>
          <a:xfrm>
            <a:off x="421105" y="2057400"/>
            <a:ext cx="2031390" cy="369332"/>
          </a:xfrm>
          <a:prstGeom prst="rect">
            <a:avLst/>
          </a:prstGeom>
          <a:noFill/>
        </p:spPr>
        <p:txBody>
          <a:bodyPr wrap="none" rtlCol="0">
            <a:spAutoFit/>
          </a:bodyPr>
          <a:lstStyle/>
          <a:p>
            <a:r>
              <a:rPr lang="en-US" dirty="0">
                <a:highlight>
                  <a:srgbClr val="FFFF00"/>
                </a:highlight>
              </a:rPr>
              <a:t>LI Acc. pond 2019</a:t>
            </a:r>
          </a:p>
        </p:txBody>
      </p:sp>
      <p:sp>
        <p:nvSpPr>
          <p:cNvPr id="14" name="TextBox 13">
            <a:extLst>
              <a:ext uri="{FF2B5EF4-FFF2-40B4-BE49-F238E27FC236}">
                <a16:creationId xmlns:a16="http://schemas.microsoft.com/office/drawing/2014/main" id="{2C3CB69F-15C3-FE3E-7CB6-FB64EF1F3BB6}"/>
              </a:ext>
            </a:extLst>
          </p:cNvPr>
          <p:cNvSpPr txBox="1"/>
          <p:nvPr/>
        </p:nvSpPr>
        <p:spPr>
          <a:xfrm>
            <a:off x="6629400" y="2057400"/>
            <a:ext cx="1928733" cy="369332"/>
          </a:xfrm>
          <a:prstGeom prst="rect">
            <a:avLst/>
          </a:prstGeom>
          <a:noFill/>
        </p:spPr>
        <p:txBody>
          <a:bodyPr wrap="none" rtlCol="0">
            <a:spAutoFit/>
          </a:bodyPr>
          <a:lstStyle/>
          <a:p>
            <a:r>
              <a:rPr lang="en-US" dirty="0">
                <a:highlight>
                  <a:srgbClr val="FFFF00"/>
                </a:highlight>
              </a:rPr>
              <a:t>BI Blow out 2010</a:t>
            </a:r>
          </a:p>
        </p:txBody>
      </p:sp>
    </p:spTree>
    <p:extLst>
      <p:ext uri="{BB962C8B-B14F-4D97-AF65-F5344CB8AC3E}">
        <p14:creationId xmlns:p14="http://schemas.microsoft.com/office/powerpoint/2010/main" val="154948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B3BB-415C-4E12-80A9-0717420D17B6}"/>
              </a:ext>
            </a:extLst>
          </p:cNvPr>
          <p:cNvSpPr>
            <a:spLocks noGrp="1"/>
          </p:cNvSpPr>
          <p:nvPr>
            <p:ph type="title"/>
          </p:nvPr>
        </p:nvSpPr>
        <p:spPr/>
        <p:txBody>
          <a:bodyPr/>
          <a:lstStyle/>
          <a:p>
            <a:r>
              <a:rPr lang="en-US" dirty="0"/>
              <a:t>Mitigation Goal</a:t>
            </a:r>
          </a:p>
        </p:txBody>
      </p:sp>
      <p:sp>
        <p:nvSpPr>
          <p:cNvPr id="3" name="Content Placeholder 2">
            <a:extLst>
              <a:ext uri="{FF2B5EF4-FFF2-40B4-BE49-F238E27FC236}">
                <a16:creationId xmlns:a16="http://schemas.microsoft.com/office/drawing/2014/main" id="{885EDBFC-EBD9-44D9-9FE0-E30DF5CDE12A}"/>
              </a:ext>
            </a:extLst>
          </p:cNvPr>
          <p:cNvSpPr>
            <a:spLocks noGrp="1"/>
          </p:cNvSpPr>
          <p:nvPr>
            <p:ph idx="1"/>
          </p:nvPr>
        </p:nvSpPr>
        <p:spPr>
          <a:xfrm>
            <a:off x="381000" y="825303"/>
            <a:ext cx="8435340" cy="3543554"/>
          </a:xfrm>
        </p:spPr>
        <p:txBody>
          <a:bodyPr/>
          <a:lstStyle/>
          <a:p>
            <a:r>
              <a:rPr lang="en-US" sz="1800" u="sng" dirty="0">
                <a:effectLst/>
                <a:ea typeface="Times New Roman" panose="02020603050405020304" pitchFamily="18" charset="0"/>
              </a:rPr>
              <a:t>Wallowa River (56H) Stock:</a:t>
            </a:r>
            <a:r>
              <a:rPr lang="en-US" dirty="0"/>
              <a:t> </a:t>
            </a:r>
            <a:r>
              <a:rPr lang="en-US" sz="1800" dirty="0">
                <a:effectLst/>
                <a:ea typeface="Times New Roman" panose="02020603050405020304" pitchFamily="18" charset="0"/>
              </a:rPr>
              <a:t>The LSRCP adult return goal is </a:t>
            </a:r>
            <a:r>
              <a:rPr lang="en-US" sz="1800" dirty="0">
                <a:solidFill>
                  <a:srgbClr val="000000"/>
                </a:solidFill>
                <a:effectLst/>
                <a:ea typeface="Times New Roman" panose="02020603050405020304" pitchFamily="18" charset="0"/>
              </a:rPr>
              <a:t>9,200</a:t>
            </a:r>
            <a:r>
              <a:rPr lang="en-US" sz="1800" dirty="0">
                <a:effectLst/>
                <a:ea typeface="Times New Roman" panose="02020603050405020304" pitchFamily="18" charset="0"/>
              </a:rPr>
              <a:t> adults for harvest and escapement to the area above Ice Harbor Dam.  This includes adults to Big </a:t>
            </a:r>
            <a:r>
              <a:rPr lang="en-US" sz="1800" dirty="0">
                <a:ea typeface="Times New Roman" panose="02020603050405020304" pitchFamily="18" charset="0"/>
              </a:rPr>
              <a:t>C</a:t>
            </a:r>
            <a:r>
              <a:rPr lang="en-US" sz="1800" dirty="0">
                <a:effectLst/>
                <a:ea typeface="Times New Roman" panose="02020603050405020304" pitchFamily="18" charset="0"/>
              </a:rPr>
              <a:t>anyon facility.</a:t>
            </a:r>
          </a:p>
          <a:p>
            <a:pPr marL="0" indent="0">
              <a:buNone/>
            </a:pPr>
            <a:endParaRPr lang="en-US" dirty="0"/>
          </a:p>
          <a:p>
            <a:r>
              <a:rPr lang="en-US" sz="1800" u="sng" dirty="0">
                <a:effectLst/>
                <a:ea typeface="Times New Roman" panose="02020603050405020304" pitchFamily="18" charset="0"/>
              </a:rPr>
              <a:t>Imnaha River (29H) Stock:</a:t>
            </a:r>
            <a:r>
              <a:rPr lang="en-US" sz="1800" dirty="0">
                <a:effectLst/>
                <a:ea typeface="Times New Roman" panose="02020603050405020304" pitchFamily="18" charset="0"/>
              </a:rPr>
              <a:t> The program goal is to </a:t>
            </a:r>
            <a:r>
              <a:rPr lang="en-US" sz="1800" dirty="0">
                <a:solidFill>
                  <a:srgbClr val="000000"/>
                </a:solidFill>
                <a:effectLst/>
                <a:ea typeface="Times New Roman" panose="02020603050405020304" pitchFamily="18" charset="0"/>
              </a:rPr>
              <a:t>return 2,000</a:t>
            </a:r>
            <a:r>
              <a:rPr lang="en-US" sz="1800" dirty="0">
                <a:effectLst/>
                <a:ea typeface="Times New Roman" panose="02020603050405020304" pitchFamily="18" charset="0"/>
              </a:rPr>
              <a:t> hatchery adults to the area above Ice Harbor Dam. </a:t>
            </a:r>
            <a:endParaRPr lang="en-US" dirty="0"/>
          </a:p>
          <a:p>
            <a:pPr marL="0" indent="0">
              <a:buNone/>
            </a:pPr>
            <a:endParaRPr lang="en-US" dirty="0"/>
          </a:p>
          <a:p>
            <a:pPr marL="0" indent="0">
              <a:buNone/>
            </a:pPr>
            <a:endParaRPr lang="en-US" dirty="0"/>
          </a:p>
        </p:txBody>
      </p:sp>
      <p:pic>
        <p:nvPicPr>
          <p:cNvPr id="1026" name="Picture 2" descr="2. Ice Harbor on the Snake River, Washington. The spillway is on the... |  Download Scientific Diagram">
            <a:extLst>
              <a:ext uri="{FF2B5EF4-FFF2-40B4-BE49-F238E27FC236}">
                <a16:creationId xmlns:a16="http://schemas.microsoft.com/office/drawing/2014/main" id="{D5F7E37A-562A-CFEA-E717-07E26D33D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0"/>
            <a:ext cx="5410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4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D2B7-0E3F-45F5-91CB-4274AEEB4EAE}"/>
              </a:ext>
            </a:extLst>
          </p:cNvPr>
          <p:cNvSpPr>
            <a:spLocks noGrp="1"/>
          </p:cNvSpPr>
          <p:nvPr>
            <p:ph type="title"/>
          </p:nvPr>
        </p:nvSpPr>
        <p:spPr/>
        <p:txBody>
          <a:bodyPr/>
          <a:lstStyle/>
          <a:p>
            <a:r>
              <a:rPr lang="en-US" dirty="0"/>
              <a:t>Facility Location</a:t>
            </a:r>
          </a:p>
        </p:txBody>
      </p:sp>
      <p:sp>
        <p:nvSpPr>
          <p:cNvPr id="5" name="Content Placeholder 4">
            <a:extLst>
              <a:ext uri="{FF2B5EF4-FFF2-40B4-BE49-F238E27FC236}">
                <a16:creationId xmlns:a16="http://schemas.microsoft.com/office/drawing/2014/main" id="{303AA9CD-BCBA-47B1-A53E-9CFD230345E5}"/>
              </a:ext>
            </a:extLst>
          </p:cNvPr>
          <p:cNvSpPr>
            <a:spLocks noGrp="1"/>
          </p:cNvSpPr>
          <p:nvPr>
            <p:ph idx="1"/>
          </p:nvPr>
        </p:nvSpPr>
        <p:spPr/>
        <p:txBody>
          <a:bodyPr/>
          <a:lstStyle/>
          <a:p>
            <a:r>
              <a:rPr lang="en-US" sz="2000" dirty="0"/>
              <a:t>Wallowa Hatchery is located along Spring Creek, a tributary of the Wallowa River (Grande Ronde River Subbasin), 1 mile west of Enterprise, Oregon. </a:t>
            </a:r>
          </a:p>
        </p:txBody>
      </p:sp>
      <p:pic>
        <p:nvPicPr>
          <p:cNvPr id="28" name="Picture 27" descr="Wallowa2">
            <a:extLst>
              <a:ext uri="{FF2B5EF4-FFF2-40B4-BE49-F238E27FC236}">
                <a16:creationId xmlns:a16="http://schemas.microsoft.com/office/drawing/2014/main" id="{A3C99F8E-7006-196A-F113-5C86E6BD96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05" y="1955447"/>
            <a:ext cx="6781800" cy="3835753"/>
          </a:xfrm>
          <a:prstGeom prst="rect">
            <a:avLst/>
          </a:prstGeom>
          <a:noFill/>
          <a:ln>
            <a:noFill/>
          </a:ln>
        </p:spPr>
      </p:pic>
      <p:sp>
        <p:nvSpPr>
          <p:cNvPr id="31" name="TextBox 30">
            <a:extLst>
              <a:ext uri="{FF2B5EF4-FFF2-40B4-BE49-F238E27FC236}">
                <a16:creationId xmlns:a16="http://schemas.microsoft.com/office/drawing/2014/main" id="{40207124-AB15-69ED-2346-CB1B453A87A9}"/>
              </a:ext>
            </a:extLst>
          </p:cNvPr>
          <p:cNvSpPr txBox="1"/>
          <p:nvPr/>
        </p:nvSpPr>
        <p:spPr>
          <a:xfrm>
            <a:off x="3359465" y="4662100"/>
            <a:ext cx="782587" cy="276999"/>
          </a:xfrm>
          <a:prstGeom prst="rect">
            <a:avLst/>
          </a:prstGeom>
          <a:noFill/>
        </p:spPr>
        <p:txBody>
          <a:bodyPr wrap="none" rtlCol="0">
            <a:spAutoFit/>
          </a:bodyPr>
          <a:lstStyle/>
          <a:p>
            <a:r>
              <a:rPr lang="en-US" sz="1200" b="1" dirty="0">
                <a:solidFill>
                  <a:srgbClr val="FF0000"/>
                </a:solidFill>
                <a:highlight>
                  <a:srgbClr val="C0C0C0"/>
                </a:highlight>
              </a:rPr>
              <a:t>House 2</a:t>
            </a:r>
          </a:p>
        </p:txBody>
      </p:sp>
      <p:sp>
        <p:nvSpPr>
          <p:cNvPr id="33" name="TextBox 32">
            <a:extLst>
              <a:ext uri="{FF2B5EF4-FFF2-40B4-BE49-F238E27FC236}">
                <a16:creationId xmlns:a16="http://schemas.microsoft.com/office/drawing/2014/main" id="{8C244638-049F-F034-6EAF-B47876D35A6E}"/>
              </a:ext>
            </a:extLst>
          </p:cNvPr>
          <p:cNvSpPr txBox="1"/>
          <p:nvPr/>
        </p:nvSpPr>
        <p:spPr>
          <a:xfrm>
            <a:off x="4809753" y="3900099"/>
            <a:ext cx="1198987" cy="276999"/>
          </a:xfrm>
          <a:prstGeom prst="rect">
            <a:avLst/>
          </a:prstGeom>
          <a:noFill/>
        </p:spPr>
        <p:txBody>
          <a:bodyPr wrap="square" rtlCol="0">
            <a:spAutoFit/>
          </a:bodyPr>
          <a:lstStyle/>
          <a:p>
            <a:r>
              <a:rPr lang="en-US" sz="1200" b="1" dirty="0">
                <a:solidFill>
                  <a:srgbClr val="FF0000"/>
                </a:solidFill>
                <a:highlight>
                  <a:srgbClr val="C0C0C0"/>
                </a:highlight>
              </a:rPr>
              <a:t>House 1</a:t>
            </a:r>
          </a:p>
        </p:txBody>
      </p:sp>
      <p:sp>
        <p:nvSpPr>
          <p:cNvPr id="37" name="TextBox 36">
            <a:extLst>
              <a:ext uri="{FF2B5EF4-FFF2-40B4-BE49-F238E27FC236}">
                <a16:creationId xmlns:a16="http://schemas.microsoft.com/office/drawing/2014/main" id="{3C73F835-630E-8D0D-9EFA-1396003F5A94}"/>
              </a:ext>
            </a:extLst>
          </p:cNvPr>
          <p:cNvSpPr txBox="1"/>
          <p:nvPr/>
        </p:nvSpPr>
        <p:spPr>
          <a:xfrm>
            <a:off x="2819400" y="2559196"/>
            <a:ext cx="1990353" cy="276999"/>
          </a:xfrm>
          <a:prstGeom prst="rect">
            <a:avLst/>
          </a:prstGeom>
          <a:noFill/>
        </p:spPr>
        <p:txBody>
          <a:bodyPr wrap="none" rtlCol="0">
            <a:spAutoFit/>
          </a:bodyPr>
          <a:lstStyle/>
          <a:p>
            <a:r>
              <a:rPr lang="en-US" sz="1200" b="1" dirty="0">
                <a:solidFill>
                  <a:srgbClr val="FF0000"/>
                </a:solidFill>
                <a:highlight>
                  <a:srgbClr val="C0C0C0"/>
                </a:highlight>
              </a:rPr>
              <a:t>Spring Creek Acc. Intake</a:t>
            </a:r>
          </a:p>
        </p:txBody>
      </p:sp>
      <p:cxnSp>
        <p:nvCxnSpPr>
          <p:cNvPr id="42" name="Straight Arrow Connector 41">
            <a:extLst>
              <a:ext uri="{FF2B5EF4-FFF2-40B4-BE49-F238E27FC236}">
                <a16:creationId xmlns:a16="http://schemas.microsoft.com/office/drawing/2014/main" id="{463630FE-4777-1F04-7AD6-76A37B6EEEFB}"/>
              </a:ext>
            </a:extLst>
          </p:cNvPr>
          <p:cNvCxnSpPr>
            <a:cxnSpLocks/>
          </p:cNvCxnSpPr>
          <p:nvPr/>
        </p:nvCxnSpPr>
        <p:spPr>
          <a:xfrm flipH="1">
            <a:off x="6330590" y="2389087"/>
            <a:ext cx="535030" cy="534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098B96B-9C95-FEC4-0692-D2889E2085A0}"/>
              </a:ext>
            </a:extLst>
          </p:cNvPr>
          <p:cNvSpPr txBox="1"/>
          <p:nvPr/>
        </p:nvSpPr>
        <p:spPr>
          <a:xfrm>
            <a:off x="6865620" y="2189469"/>
            <a:ext cx="1571264" cy="276999"/>
          </a:xfrm>
          <a:prstGeom prst="rect">
            <a:avLst/>
          </a:prstGeom>
          <a:noFill/>
        </p:spPr>
        <p:txBody>
          <a:bodyPr wrap="none" rtlCol="0">
            <a:spAutoFit/>
          </a:bodyPr>
          <a:lstStyle/>
          <a:p>
            <a:r>
              <a:rPr lang="en-US" sz="1200" b="1" dirty="0">
                <a:solidFill>
                  <a:srgbClr val="FF0000"/>
                </a:solidFill>
                <a:highlight>
                  <a:srgbClr val="C0C0C0"/>
                </a:highlight>
              </a:rPr>
              <a:t>Acclimation Ponds</a:t>
            </a:r>
          </a:p>
        </p:txBody>
      </p:sp>
      <p:cxnSp>
        <p:nvCxnSpPr>
          <p:cNvPr id="45" name="Straight Arrow Connector 44">
            <a:extLst>
              <a:ext uri="{FF2B5EF4-FFF2-40B4-BE49-F238E27FC236}">
                <a16:creationId xmlns:a16="http://schemas.microsoft.com/office/drawing/2014/main" id="{FD15987C-6776-F2A7-49A4-11977A7ABAEB}"/>
              </a:ext>
            </a:extLst>
          </p:cNvPr>
          <p:cNvCxnSpPr>
            <a:cxnSpLocks/>
            <a:stCxn id="37" idx="3"/>
          </p:cNvCxnSpPr>
          <p:nvPr/>
        </p:nvCxnSpPr>
        <p:spPr>
          <a:xfrm>
            <a:off x="4809753" y="2697696"/>
            <a:ext cx="60044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472C9CE-E264-FA13-08CA-73842F7E1608}"/>
              </a:ext>
            </a:extLst>
          </p:cNvPr>
          <p:cNvCxnSpPr>
            <a:cxnSpLocks/>
          </p:cNvCxnSpPr>
          <p:nvPr/>
        </p:nvCxnSpPr>
        <p:spPr>
          <a:xfrm>
            <a:off x="5562600" y="4038599"/>
            <a:ext cx="53569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EC8A3C1-0C0F-5AC3-B864-D7A0A28A7C96}"/>
              </a:ext>
            </a:extLst>
          </p:cNvPr>
          <p:cNvCxnSpPr>
            <a:cxnSpLocks/>
          </p:cNvCxnSpPr>
          <p:nvPr/>
        </p:nvCxnSpPr>
        <p:spPr>
          <a:xfrm>
            <a:off x="4142052" y="4820651"/>
            <a:ext cx="53569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6A60777-5AAF-05E4-67A0-445A1D64AED1}"/>
              </a:ext>
            </a:extLst>
          </p:cNvPr>
          <p:cNvCxnSpPr>
            <a:cxnSpLocks/>
          </p:cNvCxnSpPr>
          <p:nvPr/>
        </p:nvCxnSpPr>
        <p:spPr>
          <a:xfrm flipH="1">
            <a:off x="6934200" y="4038598"/>
            <a:ext cx="609600" cy="352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D2408BE-931A-F81B-3A33-F5A516163E3C}"/>
              </a:ext>
            </a:extLst>
          </p:cNvPr>
          <p:cNvSpPr txBox="1"/>
          <p:nvPr/>
        </p:nvSpPr>
        <p:spPr>
          <a:xfrm>
            <a:off x="6517616" y="3798786"/>
            <a:ext cx="2169184" cy="253916"/>
          </a:xfrm>
          <a:prstGeom prst="rect">
            <a:avLst/>
          </a:prstGeom>
          <a:noFill/>
        </p:spPr>
        <p:txBody>
          <a:bodyPr wrap="none" rtlCol="0">
            <a:spAutoFit/>
          </a:bodyPr>
          <a:lstStyle/>
          <a:p>
            <a:r>
              <a:rPr lang="en-US" sz="1050" b="1" dirty="0">
                <a:solidFill>
                  <a:srgbClr val="FF0000"/>
                </a:solidFill>
                <a:highlight>
                  <a:srgbClr val="C0C0C0"/>
                </a:highlight>
              </a:rPr>
              <a:t>Office/Incubation/Spawn Room</a:t>
            </a:r>
          </a:p>
        </p:txBody>
      </p:sp>
      <p:cxnSp>
        <p:nvCxnSpPr>
          <p:cNvPr id="57" name="Straight Arrow Connector 56">
            <a:extLst>
              <a:ext uri="{FF2B5EF4-FFF2-40B4-BE49-F238E27FC236}">
                <a16:creationId xmlns:a16="http://schemas.microsoft.com/office/drawing/2014/main" id="{ABB4CC7B-2973-754B-F835-C2BD1A3AE189}"/>
              </a:ext>
            </a:extLst>
          </p:cNvPr>
          <p:cNvCxnSpPr>
            <a:cxnSpLocks/>
          </p:cNvCxnSpPr>
          <p:nvPr/>
        </p:nvCxnSpPr>
        <p:spPr>
          <a:xfrm flipH="1">
            <a:off x="2065421" y="3761599"/>
            <a:ext cx="677779" cy="479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A9E6926-ACB1-12C7-44DF-33D77EC0A7CB}"/>
              </a:ext>
            </a:extLst>
          </p:cNvPr>
          <p:cNvSpPr txBox="1"/>
          <p:nvPr/>
        </p:nvSpPr>
        <p:spPr>
          <a:xfrm>
            <a:off x="1847762" y="3501943"/>
            <a:ext cx="1920719" cy="246221"/>
          </a:xfrm>
          <a:prstGeom prst="rect">
            <a:avLst/>
          </a:prstGeom>
          <a:noFill/>
        </p:spPr>
        <p:txBody>
          <a:bodyPr wrap="none" rtlCol="0">
            <a:spAutoFit/>
          </a:bodyPr>
          <a:lstStyle/>
          <a:p>
            <a:r>
              <a:rPr lang="en-US" sz="1000" b="1" dirty="0">
                <a:solidFill>
                  <a:srgbClr val="FF0000"/>
                </a:solidFill>
                <a:highlight>
                  <a:srgbClr val="C0C0C0"/>
                </a:highlight>
              </a:rPr>
              <a:t>Wallowa River Intake. 1 mile</a:t>
            </a:r>
            <a:r>
              <a:rPr lang="en-US" sz="1000" dirty="0">
                <a:solidFill>
                  <a:srgbClr val="FF0000"/>
                </a:solidFill>
                <a:highlight>
                  <a:srgbClr val="C0C0C0"/>
                </a:highlight>
              </a:rPr>
              <a:t>.</a:t>
            </a:r>
          </a:p>
        </p:txBody>
      </p:sp>
      <p:cxnSp>
        <p:nvCxnSpPr>
          <p:cNvPr id="63" name="Straight Arrow Connector 62">
            <a:extLst>
              <a:ext uri="{FF2B5EF4-FFF2-40B4-BE49-F238E27FC236}">
                <a16:creationId xmlns:a16="http://schemas.microsoft.com/office/drawing/2014/main" id="{DA3686BC-1561-1A38-F8F0-993FF6F7D849}"/>
              </a:ext>
            </a:extLst>
          </p:cNvPr>
          <p:cNvCxnSpPr>
            <a:cxnSpLocks/>
          </p:cNvCxnSpPr>
          <p:nvPr/>
        </p:nvCxnSpPr>
        <p:spPr>
          <a:xfrm flipV="1">
            <a:off x="6675495" y="4800599"/>
            <a:ext cx="678137" cy="3048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D3DD8EC-8402-4EF5-9789-CC74D2328CFD}"/>
              </a:ext>
            </a:extLst>
          </p:cNvPr>
          <p:cNvSpPr txBox="1"/>
          <p:nvPr/>
        </p:nvSpPr>
        <p:spPr>
          <a:xfrm>
            <a:off x="5638800" y="5105433"/>
            <a:ext cx="2005677" cy="276999"/>
          </a:xfrm>
          <a:prstGeom prst="rect">
            <a:avLst/>
          </a:prstGeom>
          <a:noFill/>
        </p:spPr>
        <p:txBody>
          <a:bodyPr wrap="none" rtlCol="0">
            <a:spAutoFit/>
          </a:bodyPr>
          <a:lstStyle/>
          <a:p>
            <a:r>
              <a:rPr lang="en-US" sz="1200" b="1" dirty="0">
                <a:solidFill>
                  <a:srgbClr val="FF0000"/>
                </a:solidFill>
                <a:highlight>
                  <a:srgbClr val="C0C0C0"/>
                </a:highlight>
              </a:rPr>
              <a:t>Spring Cr. Weir &amp; Ladder</a:t>
            </a:r>
          </a:p>
        </p:txBody>
      </p:sp>
    </p:spTree>
    <p:extLst>
      <p:ext uri="{BB962C8B-B14F-4D97-AF65-F5344CB8AC3E}">
        <p14:creationId xmlns:p14="http://schemas.microsoft.com/office/powerpoint/2010/main" val="13783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C0C7-C3B5-84F5-6761-4FD992FC4B40}"/>
              </a:ext>
            </a:extLst>
          </p:cNvPr>
          <p:cNvSpPr>
            <a:spLocks noGrp="1"/>
          </p:cNvSpPr>
          <p:nvPr>
            <p:ph type="title"/>
          </p:nvPr>
        </p:nvSpPr>
        <p:spPr/>
        <p:txBody>
          <a:bodyPr/>
          <a:lstStyle/>
          <a:p>
            <a:r>
              <a:rPr lang="en-US" dirty="0"/>
              <a:t>Satellite Facility Locations</a:t>
            </a:r>
          </a:p>
        </p:txBody>
      </p:sp>
      <p:pic>
        <p:nvPicPr>
          <p:cNvPr id="4" name="Content Placeholder 3" descr="A high angle view of a forest&#10;&#10;Description automatically generated">
            <a:extLst>
              <a:ext uri="{FF2B5EF4-FFF2-40B4-BE49-F238E27FC236}">
                <a16:creationId xmlns:a16="http://schemas.microsoft.com/office/drawing/2014/main" id="{C2A042F6-B708-D6C4-4A55-BB99D18FB1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5800" y="3272461"/>
            <a:ext cx="4511842" cy="2462736"/>
          </a:xfrm>
          <a:prstGeom prst="rect">
            <a:avLst/>
          </a:prstGeom>
        </p:spPr>
      </p:pic>
      <p:pic>
        <p:nvPicPr>
          <p:cNvPr id="5" name="Picture 4" descr="A road with a dam and trees&#10;&#10;Description automatically generated with medium confidence">
            <a:extLst>
              <a:ext uri="{FF2B5EF4-FFF2-40B4-BE49-F238E27FC236}">
                <a16:creationId xmlns:a16="http://schemas.microsoft.com/office/drawing/2014/main" id="{C66D7137-0FCA-BE2C-F2FD-B4675CEA1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8" y="3272461"/>
            <a:ext cx="4054642" cy="2462736"/>
          </a:xfrm>
          <a:prstGeom prst="rect">
            <a:avLst/>
          </a:prstGeom>
        </p:spPr>
      </p:pic>
      <p:sp>
        <p:nvSpPr>
          <p:cNvPr id="7" name="TextBox 6">
            <a:extLst>
              <a:ext uri="{FF2B5EF4-FFF2-40B4-BE49-F238E27FC236}">
                <a16:creationId xmlns:a16="http://schemas.microsoft.com/office/drawing/2014/main" id="{E76A288F-764D-8581-C2AE-85470CF001F4}"/>
              </a:ext>
            </a:extLst>
          </p:cNvPr>
          <p:cNvSpPr txBox="1"/>
          <p:nvPr/>
        </p:nvSpPr>
        <p:spPr>
          <a:xfrm>
            <a:off x="4495800" y="1531281"/>
            <a:ext cx="4511842" cy="923330"/>
          </a:xfrm>
          <a:prstGeom prst="rect">
            <a:avLst/>
          </a:prstGeom>
          <a:noFill/>
        </p:spPr>
        <p:txBody>
          <a:bodyPr wrap="square">
            <a:spAutoFit/>
          </a:bodyPr>
          <a:lstStyle/>
          <a:p>
            <a:r>
              <a:rPr lang="en-US" dirty="0">
                <a:latin typeface="+mn-lt"/>
              </a:rPr>
              <a:t>The Big Canyon acclimation facility is located at the junction of Deer Creek and the Wallowa River, just east of the town of Minam, Oregon. </a:t>
            </a:r>
          </a:p>
        </p:txBody>
      </p:sp>
      <p:sp>
        <p:nvSpPr>
          <p:cNvPr id="9" name="TextBox 8">
            <a:extLst>
              <a:ext uri="{FF2B5EF4-FFF2-40B4-BE49-F238E27FC236}">
                <a16:creationId xmlns:a16="http://schemas.microsoft.com/office/drawing/2014/main" id="{BBC97543-09E1-0D41-81E6-66B2931AFE70}"/>
              </a:ext>
            </a:extLst>
          </p:cNvPr>
          <p:cNvSpPr txBox="1"/>
          <p:nvPr/>
        </p:nvSpPr>
        <p:spPr>
          <a:xfrm>
            <a:off x="136358" y="1531281"/>
            <a:ext cx="4054642" cy="1477328"/>
          </a:xfrm>
          <a:prstGeom prst="rect">
            <a:avLst/>
          </a:prstGeom>
          <a:noFill/>
        </p:spPr>
        <p:txBody>
          <a:bodyPr wrap="square">
            <a:spAutoFit/>
          </a:bodyPr>
          <a:lstStyle/>
          <a:p>
            <a:r>
              <a:rPr lang="en-US" dirty="0">
                <a:latin typeface="+mn-lt"/>
              </a:rPr>
              <a:t>Little Sheep Creek acclimation facility is located along Little Sheep Creek, a tributary of the Imnaha River. Approximately 9 miles Southwest of the town of Imnaha, Oregon.</a:t>
            </a:r>
          </a:p>
        </p:txBody>
      </p:sp>
    </p:spTree>
    <p:extLst>
      <p:ext uri="{BB962C8B-B14F-4D97-AF65-F5344CB8AC3E}">
        <p14:creationId xmlns:p14="http://schemas.microsoft.com/office/powerpoint/2010/main" val="319453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D2B7-0E3F-45F5-91CB-4274AEEB4EAE}"/>
              </a:ext>
            </a:extLst>
          </p:cNvPr>
          <p:cNvSpPr>
            <a:spLocks noGrp="1"/>
          </p:cNvSpPr>
          <p:nvPr>
            <p:ph type="title"/>
          </p:nvPr>
        </p:nvSpPr>
        <p:spPr/>
        <p:txBody>
          <a:bodyPr/>
          <a:lstStyle/>
          <a:p>
            <a:r>
              <a:rPr lang="en-US" dirty="0"/>
              <a:t>Water Supply</a:t>
            </a:r>
          </a:p>
        </p:txBody>
      </p:sp>
      <p:sp>
        <p:nvSpPr>
          <p:cNvPr id="5" name="Content Placeholder 4">
            <a:extLst>
              <a:ext uri="{FF2B5EF4-FFF2-40B4-BE49-F238E27FC236}">
                <a16:creationId xmlns:a16="http://schemas.microsoft.com/office/drawing/2014/main" id="{FD1FC0EF-6FC4-41D0-82D3-B6D59FD54757}"/>
              </a:ext>
            </a:extLst>
          </p:cNvPr>
          <p:cNvSpPr>
            <a:spLocks noGrp="1"/>
          </p:cNvSpPr>
          <p:nvPr>
            <p:ph idx="1"/>
          </p:nvPr>
        </p:nvSpPr>
        <p:spPr/>
        <p:txBody>
          <a:bodyPr/>
          <a:lstStyle/>
          <a:p>
            <a:r>
              <a:rPr lang="en-US" sz="2800" dirty="0">
                <a:effectLst/>
                <a:ea typeface="Times New Roman" panose="02020603050405020304" pitchFamily="18" charset="0"/>
              </a:rPr>
              <a:t>Water rights for the entire hatchery total 23,813 </a:t>
            </a:r>
            <a:r>
              <a:rPr lang="en-US" sz="2800" dirty="0" err="1">
                <a:effectLst/>
                <a:ea typeface="Times New Roman" panose="02020603050405020304" pitchFamily="18" charset="0"/>
              </a:rPr>
              <a:t>gpm</a:t>
            </a:r>
            <a:r>
              <a:rPr lang="en-US" sz="2800" dirty="0">
                <a:effectLst/>
                <a:ea typeface="Times New Roman" panose="02020603050405020304" pitchFamily="18" charset="0"/>
              </a:rPr>
              <a:t> from several sources. (Spring Creek, Wallowa River, Lower &amp; Upper Spring, and two wells.)</a:t>
            </a:r>
            <a:endParaRPr lang="en-US" sz="2800" dirty="0"/>
          </a:p>
          <a:p>
            <a:r>
              <a:rPr lang="en-US" sz="2800" dirty="0"/>
              <a:t>Spring run off and fluctuation from Wallowa Lake can cause rise and drop in flows.</a:t>
            </a:r>
          </a:p>
          <a:p>
            <a:r>
              <a:rPr lang="en-US" sz="2800" dirty="0"/>
              <a:t>Wallowa River water temps can range from low 30’s to upper 60’s. Spring Creek water ranges from mid 30’s to Upper 60’s.</a:t>
            </a:r>
          </a:p>
          <a:p>
            <a:r>
              <a:rPr lang="en-US" sz="2800" dirty="0"/>
              <a:t>Wallowa Hatchery sits at 3700 feet above sea level.  Time of year plays a huge role in temperatures of different water sources.</a:t>
            </a:r>
          </a:p>
        </p:txBody>
      </p:sp>
    </p:spTree>
    <p:extLst>
      <p:ext uri="{BB962C8B-B14F-4D97-AF65-F5344CB8AC3E}">
        <p14:creationId xmlns:p14="http://schemas.microsoft.com/office/powerpoint/2010/main" val="373052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err="1"/>
              <a:t>Broodstock</a:t>
            </a:r>
            <a:r>
              <a:rPr lang="en-US" dirty="0"/>
              <a:t> Collection</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sz="2800" dirty="0"/>
              <a:t>Approximately 410 adults are required to produce the base program needs for the Wallowa stock (56H.) </a:t>
            </a:r>
          </a:p>
          <a:p>
            <a:r>
              <a:rPr lang="en-US" sz="2800" dirty="0"/>
              <a:t>Angler-caught fish are being integrated into the Wallowa stock.  These fish are caught on the Grande Ronde in October and held until spawning in early March. 30% of the Wallowa stock may be spawned from angler-caught broodstock.</a:t>
            </a:r>
          </a:p>
          <a:p>
            <a:r>
              <a:rPr lang="en-US" sz="2800" dirty="0"/>
              <a:t>Approximately 126-137 adults are required  to produce the base program needs for the Imnaha stock (29H.)</a:t>
            </a:r>
          </a:p>
          <a:p>
            <a:endParaRPr lang="en-US" dirty="0"/>
          </a:p>
          <a:p>
            <a:endParaRPr lang="en-US" dirty="0"/>
          </a:p>
        </p:txBody>
      </p:sp>
    </p:spTree>
    <p:extLst>
      <p:ext uri="{BB962C8B-B14F-4D97-AF65-F5344CB8AC3E}">
        <p14:creationId xmlns:p14="http://schemas.microsoft.com/office/powerpoint/2010/main" val="377317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Incubation</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sz="2400" dirty="0"/>
              <a:t>Wallowa eggs are loaded at two females per tray (10,000 average at 4 </a:t>
            </a:r>
            <a:r>
              <a:rPr lang="en-US" sz="2400" dirty="0" err="1"/>
              <a:t>gpm</a:t>
            </a:r>
            <a:r>
              <a:rPr lang="en-US" sz="2400" dirty="0"/>
              <a:t>)</a:t>
            </a:r>
          </a:p>
          <a:p>
            <a:r>
              <a:rPr lang="en-US" sz="2400" dirty="0"/>
              <a:t>Little Sheep eggs are loaded at  3 females per tray. (15,000 average at 4 </a:t>
            </a:r>
            <a:r>
              <a:rPr lang="en-US" sz="2400" dirty="0" err="1"/>
              <a:t>gpm</a:t>
            </a:r>
            <a:r>
              <a:rPr lang="en-US" sz="2400" dirty="0"/>
              <a:t>)</a:t>
            </a:r>
          </a:p>
          <a:p>
            <a:r>
              <a:rPr lang="en-US" sz="2400" dirty="0"/>
              <a:t>Wallowa stock green egg take goal of 965,000 eggs.</a:t>
            </a:r>
          </a:p>
          <a:p>
            <a:r>
              <a:rPr lang="en-US" sz="2400" dirty="0"/>
              <a:t>Little Sheep green egg take goal of 275,000 eggs.</a:t>
            </a:r>
          </a:p>
          <a:p>
            <a:r>
              <a:rPr lang="en-US" sz="2400" dirty="0"/>
              <a:t>Wallowa incubation has 19, 12 tray stacks.</a:t>
            </a:r>
          </a:p>
          <a:p>
            <a:r>
              <a:rPr lang="en-US" sz="2400" dirty="0"/>
              <a:t>Little Sheep incubation has 5, 12 tray stacks.</a:t>
            </a:r>
          </a:p>
          <a:p>
            <a:r>
              <a:rPr lang="en-US" sz="2400" dirty="0"/>
              <a:t>Both rooms can supply spring(44-48F) and well(54-56F) water to the eggs.</a:t>
            </a:r>
          </a:p>
          <a:p>
            <a:endParaRPr lang="en-US" dirty="0"/>
          </a:p>
        </p:txBody>
      </p:sp>
    </p:spTree>
    <p:extLst>
      <p:ext uri="{BB962C8B-B14F-4D97-AF65-F5344CB8AC3E}">
        <p14:creationId xmlns:p14="http://schemas.microsoft.com/office/powerpoint/2010/main" val="141282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Incubation Set up</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a:xfrm>
            <a:off x="514350" y="1143072"/>
            <a:ext cx="3200400" cy="609600"/>
          </a:xfrm>
        </p:spPr>
        <p:txBody>
          <a:bodyPr/>
          <a:lstStyle/>
          <a:p>
            <a:pPr marL="0" indent="0">
              <a:buNone/>
            </a:pPr>
            <a:r>
              <a:rPr lang="en-US" dirty="0"/>
              <a:t>Little Sheep Room</a:t>
            </a:r>
          </a:p>
        </p:txBody>
      </p:sp>
      <p:pic>
        <p:nvPicPr>
          <p:cNvPr id="5" name="Picture 4" descr="A large metal rack with pipes and valves&#10;&#10;Description automatically generated">
            <a:extLst>
              <a:ext uri="{FF2B5EF4-FFF2-40B4-BE49-F238E27FC236}">
                <a16:creationId xmlns:a16="http://schemas.microsoft.com/office/drawing/2014/main" id="{C442E553-7C35-A879-4657-E60A341DA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4800" y="1828799"/>
            <a:ext cx="3962400" cy="4114801"/>
          </a:xfrm>
          <a:prstGeom prst="rect">
            <a:avLst/>
          </a:prstGeom>
        </p:spPr>
      </p:pic>
      <p:pic>
        <p:nvPicPr>
          <p:cNvPr id="7" name="Picture 6" descr="A large metal rack with pipes and valves&#10;&#10;Description automatically generated with medium confidence">
            <a:extLst>
              <a:ext uri="{FF2B5EF4-FFF2-40B4-BE49-F238E27FC236}">
                <a16:creationId xmlns:a16="http://schemas.microsoft.com/office/drawing/2014/main" id="{17F17F58-77BC-04A2-6D93-7946AC414B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76799" y="1828803"/>
            <a:ext cx="3962401" cy="4114800"/>
          </a:xfrm>
          <a:prstGeom prst="rect">
            <a:avLst/>
          </a:prstGeom>
        </p:spPr>
      </p:pic>
      <p:sp>
        <p:nvSpPr>
          <p:cNvPr id="8" name="TextBox 7">
            <a:extLst>
              <a:ext uri="{FF2B5EF4-FFF2-40B4-BE49-F238E27FC236}">
                <a16:creationId xmlns:a16="http://schemas.microsoft.com/office/drawing/2014/main" id="{3C8B5107-970B-8A78-2AF6-1F2811BB14AA}"/>
              </a:ext>
            </a:extLst>
          </p:cNvPr>
          <p:cNvSpPr txBox="1"/>
          <p:nvPr/>
        </p:nvSpPr>
        <p:spPr>
          <a:xfrm>
            <a:off x="5447725" y="1155484"/>
            <a:ext cx="2809167" cy="584775"/>
          </a:xfrm>
          <a:prstGeom prst="rect">
            <a:avLst/>
          </a:prstGeom>
          <a:noFill/>
        </p:spPr>
        <p:txBody>
          <a:bodyPr wrap="none" rtlCol="0">
            <a:spAutoFit/>
          </a:bodyPr>
          <a:lstStyle/>
          <a:p>
            <a:r>
              <a:rPr lang="en-US" sz="3200" dirty="0"/>
              <a:t>Wallowa </a:t>
            </a:r>
            <a:r>
              <a:rPr lang="en-US" sz="3200" dirty="0">
                <a:latin typeface="Calibri" panose="020F0502020204030204" pitchFamily="34" charset="0"/>
                <a:ea typeface="Calibri" panose="020F0502020204030204" pitchFamily="34" charset="0"/>
                <a:cs typeface="Calibri" panose="020F0502020204030204" pitchFamily="34" charset="0"/>
              </a:rPr>
              <a:t>Room</a:t>
            </a:r>
          </a:p>
        </p:txBody>
      </p:sp>
    </p:spTree>
    <p:extLst>
      <p:ext uri="{BB962C8B-B14F-4D97-AF65-F5344CB8AC3E}">
        <p14:creationId xmlns:p14="http://schemas.microsoft.com/office/powerpoint/2010/main" val="93495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Acclimation Ponds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Wallowa Acc. 2 ponds (300’x 42’x3.5’)</a:t>
            </a:r>
          </a:p>
          <a:p>
            <a:r>
              <a:rPr lang="en-US" dirty="0"/>
              <a:t>Little Sheep Acc. (195’x50’x3.5’)</a:t>
            </a:r>
          </a:p>
          <a:p>
            <a:r>
              <a:rPr lang="en-US" dirty="0"/>
              <a:t>Big Canyon Acc. 2 ponds (150’x30’x3.5’)              1 pond (70’x30’x3.5’)                     </a:t>
            </a:r>
          </a:p>
          <a:p>
            <a:r>
              <a:rPr lang="en-US" dirty="0"/>
              <a:t>DI ~ .11 to .16</a:t>
            </a:r>
          </a:p>
          <a:p>
            <a:r>
              <a:rPr lang="en-US" dirty="0"/>
              <a:t>FI ~ .9 to 1.2</a:t>
            </a:r>
          </a:p>
        </p:txBody>
      </p:sp>
    </p:spTree>
    <p:extLst>
      <p:ext uri="{BB962C8B-B14F-4D97-AF65-F5344CB8AC3E}">
        <p14:creationId xmlns:p14="http://schemas.microsoft.com/office/powerpoint/2010/main" val="3938387770"/>
      </p:ext>
    </p:extLst>
  </p:cSld>
  <p:clrMapOvr>
    <a:masterClrMapping/>
  </p:clrMapOvr>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gle_FWCO_Opp_Chall.pptx" id="{E82E9F81-CE75-47E7-A644-F45A4490C2F4}" vid="{6313A85F-EE31-4120-A0AE-7A089DAFC4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TotalTime>
  <Words>1220</Words>
  <Application>Microsoft Office PowerPoint</Application>
  <PresentationFormat>On-screen Show (4:3)</PresentationFormat>
  <Paragraphs>90</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Times New Roman</vt:lpstr>
      <vt:lpstr>CRFPO Powerpoint Template</vt:lpstr>
      <vt:lpstr>Lower Snake River Compensation Plan Infrastructure Audits </vt:lpstr>
      <vt:lpstr>Mitigation Goal</vt:lpstr>
      <vt:lpstr>Facility Location</vt:lpstr>
      <vt:lpstr>Satellite Facility Locations</vt:lpstr>
      <vt:lpstr>Water Supply</vt:lpstr>
      <vt:lpstr>Broodstock Collection</vt:lpstr>
      <vt:lpstr>Incubation</vt:lpstr>
      <vt:lpstr>Incubation Set up</vt:lpstr>
      <vt:lpstr>Acclimation Ponds</vt:lpstr>
      <vt:lpstr>Release</vt:lpstr>
      <vt:lpstr>NPDES</vt:lpstr>
      <vt:lpstr>Wallowa November Transfer</vt:lpstr>
      <vt:lpstr>Operational Changes</vt:lpstr>
      <vt:lpstr>Facility Challenges</vt:lpstr>
      <vt:lpstr>Facility Challenges</vt:lpstr>
      <vt:lpstr>Satellite Facility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Snake River Compensation Plan</dc:title>
  <dc:creator>Wiese, Nathan</dc:creator>
  <cp:lastModifiedBy>HEROLD Justin J * ODFW</cp:lastModifiedBy>
  <cp:revision>35</cp:revision>
  <cp:lastPrinted>2018-06-04T15:49:20Z</cp:lastPrinted>
  <dcterms:created xsi:type="dcterms:W3CDTF">2022-10-20T12:13:50Z</dcterms:created>
  <dcterms:modified xsi:type="dcterms:W3CDTF">2024-05-06T21:56:41Z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2024-04-30T14:56:07Z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b5d6cabd-b647-4455-bf30-8df7960277f8</vt:lpwstr>
  </property>
  <property fmtid="{D5CDD505-2E9C-101B-9397-08002B2CF9AE}" pid="8" name="MSIP_Label_09b73270-2993-4076-be47-9c78f42a1e84_ContentBits">
    <vt:lpwstr>0</vt:lpwstr>
  </property>
</Properties>
</file>