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257" r:id="rId3"/>
    <p:sldId id="259" r:id="rId4"/>
    <p:sldId id="260" r:id="rId5"/>
    <p:sldId id="261" r:id="rId6"/>
    <p:sldId id="262" r:id="rId7"/>
    <p:sldId id="263" r:id="rId8"/>
    <p:sldId id="268" r:id="rId9"/>
    <p:sldId id="266" r:id="rId10"/>
    <p:sldId id="267" r:id="rId11"/>
    <p:sldId id="264" r:id="rId12"/>
    <p:sldId id="258" r:id="rId13"/>
    <p:sldId id="269" r:id="rId14"/>
    <p:sldId id="271" r:id="rId15"/>
    <p:sldId id="270" r:id="rId16"/>
    <p:sldId id="265"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04" autoAdjust="0"/>
  </p:normalViewPr>
  <p:slideViewPr>
    <p:cSldViewPr snapToGrid="0">
      <p:cViewPr varScale="1">
        <p:scale>
          <a:sx n="106" d="100"/>
          <a:sy n="106" d="100"/>
        </p:scale>
        <p:origin x="792"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5D3833D-4C94-415F-A69A-6DECABAA6109}" type="datetimeFigureOut">
              <a:rPr lang="en-US" smtClean="0"/>
              <a:t>4/24/2023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2FE892-C4F9-44D1-9D9F-60E85426F8B0}" type="slidenum">
              <a:rPr lang="en-US" smtClean="0"/>
              <a:t>‹#›</a:t>
            </a:fld>
            <a:endParaRPr lang="en-US"/>
          </a:p>
        </p:txBody>
      </p:sp>
    </p:spTree>
    <p:extLst>
      <p:ext uri="{BB962C8B-B14F-4D97-AF65-F5344CB8AC3E}">
        <p14:creationId xmlns:p14="http://schemas.microsoft.com/office/powerpoint/2010/main" val="11406401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5D3833D-4C94-415F-A69A-6DECABAA6109}" type="datetimeFigureOut">
              <a:rPr lang="en-US" smtClean="0"/>
              <a:t>4/24/2023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2FE892-C4F9-44D1-9D9F-60E85426F8B0}" type="slidenum">
              <a:rPr lang="en-US" smtClean="0"/>
              <a:t>‹#›</a:t>
            </a:fld>
            <a:endParaRPr lang="en-US"/>
          </a:p>
        </p:txBody>
      </p:sp>
    </p:spTree>
    <p:extLst>
      <p:ext uri="{BB962C8B-B14F-4D97-AF65-F5344CB8AC3E}">
        <p14:creationId xmlns:p14="http://schemas.microsoft.com/office/powerpoint/2010/main" val="6520143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5D3833D-4C94-415F-A69A-6DECABAA6109}" type="datetimeFigureOut">
              <a:rPr lang="en-US" smtClean="0"/>
              <a:t>4/24/2023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2FE892-C4F9-44D1-9D9F-60E85426F8B0}"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40200949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5D3833D-4C94-415F-A69A-6DECABAA6109}" type="datetimeFigureOut">
              <a:rPr lang="en-US" smtClean="0"/>
              <a:t>4/24/2023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2FE892-C4F9-44D1-9D9F-60E85426F8B0}" type="slidenum">
              <a:rPr lang="en-US" smtClean="0"/>
              <a:t>‹#›</a:t>
            </a:fld>
            <a:endParaRPr lang="en-US"/>
          </a:p>
        </p:txBody>
      </p:sp>
    </p:spTree>
    <p:extLst>
      <p:ext uri="{BB962C8B-B14F-4D97-AF65-F5344CB8AC3E}">
        <p14:creationId xmlns:p14="http://schemas.microsoft.com/office/powerpoint/2010/main" val="13723326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5D3833D-4C94-415F-A69A-6DECABAA6109}" type="datetimeFigureOut">
              <a:rPr lang="en-US" smtClean="0"/>
              <a:t>4/24/2023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2FE892-C4F9-44D1-9D9F-60E85426F8B0}"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7158040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5D3833D-4C94-415F-A69A-6DECABAA6109}" type="datetimeFigureOut">
              <a:rPr lang="en-US" smtClean="0"/>
              <a:t>4/24/2023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2FE892-C4F9-44D1-9D9F-60E85426F8B0}" type="slidenum">
              <a:rPr lang="en-US" smtClean="0"/>
              <a:t>‹#›</a:t>
            </a:fld>
            <a:endParaRPr lang="en-US"/>
          </a:p>
        </p:txBody>
      </p:sp>
    </p:spTree>
    <p:extLst>
      <p:ext uri="{BB962C8B-B14F-4D97-AF65-F5344CB8AC3E}">
        <p14:creationId xmlns:p14="http://schemas.microsoft.com/office/powerpoint/2010/main" val="33292388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5D3833D-4C94-415F-A69A-6DECABAA6109}" type="datetimeFigureOut">
              <a:rPr lang="en-US" smtClean="0"/>
              <a:t>4/24/2023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2FE892-C4F9-44D1-9D9F-60E85426F8B0}" type="slidenum">
              <a:rPr lang="en-US" smtClean="0"/>
              <a:t>‹#›</a:t>
            </a:fld>
            <a:endParaRPr lang="en-US"/>
          </a:p>
        </p:txBody>
      </p:sp>
    </p:spTree>
    <p:extLst>
      <p:ext uri="{BB962C8B-B14F-4D97-AF65-F5344CB8AC3E}">
        <p14:creationId xmlns:p14="http://schemas.microsoft.com/office/powerpoint/2010/main" val="14169903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5D3833D-4C94-415F-A69A-6DECABAA6109}" type="datetimeFigureOut">
              <a:rPr lang="en-US" smtClean="0"/>
              <a:t>4/24/2023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2FE892-C4F9-44D1-9D9F-60E85426F8B0}" type="slidenum">
              <a:rPr lang="en-US" smtClean="0"/>
              <a:t>‹#›</a:t>
            </a:fld>
            <a:endParaRPr lang="en-US"/>
          </a:p>
        </p:txBody>
      </p:sp>
    </p:spTree>
    <p:extLst>
      <p:ext uri="{BB962C8B-B14F-4D97-AF65-F5344CB8AC3E}">
        <p14:creationId xmlns:p14="http://schemas.microsoft.com/office/powerpoint/2010/main" val="14424987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5D3833D-4C94-415F-A69A-6DECABAA6109}" type="datetimeFigureOut">
              <a:rPr lang="en-US" smtClean="0"/>
              <a:t>4/24/2023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2FE892-C4F9-44D1-9D9F-60E85426F8B0}" type="slidenum">
              <a:rPr lang="en-US" smtClean="0"/>
              <a:t>‹#›</a:t>
            </a:fld>
            <a:endParaRPr lang="en-US"/>
          </a:p>
        </p:txBody>
      </p:sp>
    </p:spTree>
    <p:extLst>
      <p:ext uri="{BB962C8B-B14F-4D97-AF65-F5344CB8AC3E}">
        <p14:creationId xmlns:p14="http://schemas.microsoft.com/office/powerpoint/2010/main" val="37723206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5D3833D-4C94-415F-A69A-6DECABAA6109}" type="datetimeFigureOut">
              <a:rPr lang="en-US" smtClean="0"/>
              <a:t>4/24/2023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2FE892-C4F9-44D1-9D9F-60E85426F8B0}" type="slidenum">
              <a:rPr lang="en-US" smtClean="0"/>
              <a:t>‹#›</a:t>
            </a:fld>
            <a:endParaRPr lang="en-US"/>
          </a:p>
        </p:txBody>
      </p:sp>
    </p:spTree>
    <p:extLst>
      <p:ext uri="{BB962C8B-B14F-4D97-AF65-F5344CB8AC3E}">
        <p14:creationId xmlns:p14="http://schemas.microsoft.com/office/powerpoint/2010/main" val="10103755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5D3833D-4C94-415F-A69A-6DECABAA6109}" type="datetimeFigureOut">
              <a:rPr lang="en-US" smtClean="0"/>
              <a:t>4/24/2023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2FE892-C4F9-44D1-9D9F-60E85426F8B0}" type="slidenum">
              <a:rPr lang="en-US" smtClean="0"/>
              <a:t>‹#›</a:t>
            </a:fld>
            <a:endParaRPr lang="en-US"/>
          </a:p>
        </p:txBody>
      </p:sp>
    </p:spTree>
    <p:extLst>
      <p:ext uri="{BB962C8B-B14F-4D97-AF65-F5344CB8AC3E}">
        <p14:creationId xmlns:p14="http://schemas.microsoft.com/office/powerpoint/2010/main" val="29378510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5D3833D-4C94-415F-A69A-6DECABAA6109}" type="datetimeFigureOut">
              <a:rPr lang="en-US" smtClean="0"/>
              <a:t>4/24/2023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2FE892-C4F9-44D1-9D9F-60E85426F8B0}" type="slidenum">
              <a:rPr lang="en-US" smtClean="0"/>
              <a:t>‹#›</a:t>
            </a:fld>
            <a:endParaRPr lang="en-US"/>
          </a:p>
        </p:txBody>
      </p:sp>
    </p:spTree>
    <p:extLst>
      <p:ext uri="{BB962C8B-B14F-4D97-AF65-F5344CB8AC3E}">
        <p14:creationId xmlns:p14="http://schemas.microsoft.com/office/powerpoint/2010/main" val="17971321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5D3833D-4C94-415F-A69A-6DECABAA6109}" type="datetimeFigureOut">
              <a:rPr lang="en-US" smtClean="0"/>
              <a:t>4/24/2023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2FE892-C4F9-44D1-9D9F-60E85426F8B0}" type="slidenum">
              <a:rPr lang="en-US" smtClean="0"/>
              <a:t>‹#›</a:t>
            </a:fld>
            <a:endParaRPr lang="en-US"/>
          </a:p>
        </p:txBody>
      </p:sp>
    </p:spTree>
    <p:extLst>
      <p:ext uri="{BB962C8B-B14F-4D97-AF65-F5344CB8AC3E}">
        <p14:creationId xmlns:p14="http://schemas.microsoft.com/office/powerpoint/2010/main" val="26196094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5D3833D-4C94-415F-A69A-6DECABAA6109}" type="datetimeFigureOut">
              <a:rPr lang="en-US" smtClean="0"/>
              <a:t>4/24/2023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2FE892-C4F9-44D1-9D9F-60E85426F8B0}" type="slidenum">
              <a:rPr lang="en-US" smtClean="0"/>
              <a:t>‹#›</a:t>
            </a:fld>
            <a:endParaRPr lang="en-US"/>
          </a:p>
        </p:txBody>
      </p:sp>
    </p:spTree>
    <p:extLst>
      <p:ext uri="{BB962C8B-B14F-4D97-AF65-F5344CB8AC3E}">
        <p14:creationId xmlns:p14="http://schemas.microsoft.com/office/powerpoint/2010/main" val="14372780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5D3833D-4C94-415F-A69A-6DECABAA6109}" type="datetimeFigureOut">
              <a:rPr lang="en-US" smtClean="0"/>
              <a:t>4/24/2023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2FE892-C4F9-44D1-9D9F-60E85426F8B0}" type="slidenum">
              <a:rPr lang="en-US" smtClean="0"/>
              <a:t>‹#›</a:t>
            </a:fld>
            <a:endParaRPr lang="en-US"/>
          </a:p>
        </p:txBody>
      </p:sp>
    </p:spTree>
    <p:extLst>
      <p:ext uri="{BB962C8B-B14F-4D97-AF65-F5344CB8AC3E}">
        <p14:creationId xmlns:p14="http://schemas.microsoft.com/office/powerpoint/2010/main" val="39018760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5D3833D-4C94-415F-A69A-6DECABAA6109}" type="datetimeFigureOut">
              <a:rPr lang="en-US" smtClean="0"/>
              <a:t>4/24/2023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2FE892-C4F9-44D1-9D9F-60E85426F8B0}" type="slidenum">
              <a:rPr lang="en-US" smtClean="0"/>
              <a:t>‹#›</a:t>
            </a:fld>
            <a:endParaRPr lang="en-US"/>
          </a:p>
        </p:txBody>
      </p:sp>
    </p:spTree>
    <p:extLst>
      <p:ext uri="{BB962C8B-B14F-4D97-AF65-F5344CB8AC3E}">
        <p14:creationId xmlns:p14="http://schemas.microsoft.com/office/powerpoint/2010/main" val="25653435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F5D3833D-4C94-415F-A69A-6DECABAA6109}" type="datetimeFigureOut">
              <a:rPr lang="en-US" smtClean="0"/>
              <a:t>4/24/2023</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B62FE892-C4F9-44D1-9D9F-60E85426F8B0}" type="slidenum">
              <a:rPr lang="en-US" smtClean="0"/>
              <a:t>‹#›</a:t>
            </a:fld>
            <a:endParaRPr lang="en-US"/>
          </a:p>
        </p:txBody>
      </p:sp>
    </p:spTree>
    <p:extLst>
      <p:ext uri="{BB962C8B-B14F-4D97-AF65-F5344CB8AC3E}">
        <p14:creationId xmlns:p14="http://schemas.microsoft.com/office/powerpoint/2010/main" val="537034772"/>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4203D8-8353-9BAC-45CA-0906E2F7D94C}"/>
              </a:ext>
            </a:extLst>
          </p:cNvPr>
          <p:cNvSpPr>
            <a:spLocks noGrp="1"/>
          </p:cNvSpPr>
          <p:nvPr>
            <p:ph type="ctrTitle"/>
          </p:nvPr>
        </p:nvSpPr>
        <p:spPr>
          <a:xfrm>
            <a:off x="3215729" y="1764407"/>
            <a:ext cx="5760846" cy="2310312"/>
          </a:xfrm>
        </p:spPr>
        <p:txBody>
          <a:bodyPr>
            <a:normAutofit fontScale="90000"/>
          </a:bodyPr>
          <a:lstStyle/>
          <a:p>
            <a:r>
              <a:rPr lang="en-US" sz="4000" b="1">
                <a:solidFill>
                  <a:schemeClr val="tx2"/>
                </a:solidFill>
              </a:rPr>
              <a:t>Lyons Ferry and Tucannon Hatcheries Production Overview</a:t>
            </a:r>
            <a:br>
              <a:rPr lang="en-US" sz="4000">
                <a:solidFill>
                  <a:schemeClr val="tx2"/>
                </a:solidFill>
              </a:rPr>
            </a:br>
            <a:endParaRPr lang="en-US" sz="4000">
              <a:solidFill>
                <a:schemeClr val="tx2"/>
              </a:solidFill>
            </a:endParaRPr>
          </a:p>
        </p:txBody>
      </p:sp>
      <p:sp>
        <p:nvSpPr>
          <p:cNvPr id="3" name="Subtitle 2">
            <a:extLst>
              <a:ext uri="{FF2B5EF4-FFF2-40B4-BE49-F238E27FC236}">
                <a16:creationId xmlns:a16="http://schemas.microsoft.com/office/drawing/2014/main" id="{7DB55B04-7587-F613-8399-9D4424B5466D}"/>
              </a:ext>
            </a:extLst>
          </p:cNvPr>
          <p:cNvSpPr>
            <a:spLocks noGrp="1"/>
          </p:cNvSpPr>
          <p:nvPr>
            <p:ph type="subTitle" idx="1"/>
          </p:nvPr>
        </p:nvSpPr>
        <p:spPr>
          <a:xfrm>
            <a:off x="3215729" y="4165152"/>
            <a:ext cx="5760846" cy="682079"/>
          </a:xfrm>
        </p:spPr>
        <p:txBody>
          <a:bodyPr>
            <a:normAutofit/>
          </a:bodyPr>
          <a:lstStyle/>
          <a:p>
            <a:endParaRPr lang="en-US">
              <a:solidFill>
                <a:schemeClr val="tx2"/>
              </a:solidFill>
            </a:endParaRPr>
          </a:p>
        </p:txBody>
      </p:sp>
    </p:spTree>
    <p:extLst>
      <p:ext uri="{BB962C8B-B14F-4D97-AF65-F5344CB8AC3E}">
        <p14:creationId xmlns:p14="http://schemas.microsoft.com/office/powerpoint/2010/main" val="38308288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42216F-0C49-6E82-49D7-C520687C7420}"/>
              </a:ext>
            </a:extLst>
          </p:cNvPr>
          <p:cNvSpPr>
            <a:spLocks noGrp="1"/>
          </p:cNvSpPr>
          <p:nvPr>
            <p:ph type="title"/>
          </p:nvPr>
        </p:nvSpPr>
        <p:spPr>
          <a:xfrm>
            <a:off x="838200" y="365125"/>
            <a:ext cx="10515600" cy="892175"/>
          </a:xfrm>
        </p:spPr>
        <p:txBody>
          <a:bodyPr>
            <a:normAutofit/>
          </a:bodyPr>
          <a:lstStyle/>
          <a:p>
            <a:pPr algn="ctr"/>
            <a:r>
              <a:rPr lang="en-US" sz="4800" b="1" dirty="0"/>
              <a:t>WATER</a:t>
            </a:r>
          </a:p>
        </p:txBody>
      </p:sp>
      <p:sp>
        <p:nvSpPr>
          <p:cNvPr id="3" name="Content Placeholder 2">
            <a:extLst>
              <a:ext uri="{FF2B5EF4-FFF2-40B4-BE49-F238E27FC236}">
                <a16:creationId xmlns:a16="http://schemas.microsoft.com/office/drawing/2014/main" id="{73837DCD-1C84-9D73-5DD2-DB528AF02ECE}"/>
              </a:ext>
            </a:extLst>
          </p:cNvPr>
          <p:cNvSpPr>
            <a:spLocks noGrp="1"/>
          </p:cNvSpPr>
          <p:nvPr>
            <p:ph idx="1"/>
          </p:nvPr>
        </p:nvSpPr>
        <p:spPr>
          <a:xfrm>
            <a:off x="838200" y="1323975"/>
            <a:ext cx="10515600" cy="4852987"/>
          </a:xfrm>
        </p:spPr>
        <p:txBody>
          <a:bodyPr>
            <a:normAutofit/>
          </a:bodyPr>
          <a:lstStyle/>
          <a:p>
            <a:r>
              <a:rPr lang="en-US" sz="2000" dirty="0"/>
              <a:t>Water and space are our limiting factors from the last half of January through May</a:t>
            </a:r>
          </a:p>
          <a:p>
            <a:r>
              <a:rPr lang="en-US" sz="2000" dirty="0"/>
              <a:t>Yearling steelhead are shipped to Cottonwood AF at the first of February so the water demand  for the lake can be reduced. (6,000gpm down to ~3,000gpm)</a:t>
            </a:r>
          </a:p>
          <a:p>
            <a:r>
              <a:rPr lang="en-US" sz="2000" dirty="0"/>
              <a:t>Touchet spring Chinook are shipped to Dayton AF at the first of February so the water can be shut off to the lake. (~4,500gpm)</a:t>
            </a:r>
          </a:p>
          <a:p>
            <a:r>
              <a:rPr lang="en-US" sz="2000" dirty="0"/>
              <a:t>This provides ~7,500gpm of water for the fall Chinook raceways.</a:t>
            </a:r>
          </a:p>
        </p:txBody>
      </p:sp>
    </p:spTree>
    <p:extLst>
      <p:ext uri="{BB962C8B-B14F-4D97-AF65-F5344CB8AC3E}">
        <p14:creationId xmlns:p14="http://schemas.microsoft.com/office/powerpoint/2010/main" val="4034807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D1750A-8602-B5C3-14FD-4086DE1E1AA7}"/>
              </a:ext>
            </a:extLst>
          </p:cNvPr>
          <p:cNvSpPr>
            <a:spLocks noGrp="1"/>
          </p:cNvSpPr>
          <p:nvPr>
            <p:ph type="title"/>
          </p:nvPr>
        </p:nvSpPr>
        <p:spPr>
          <a:xfrm>
            <a:off x="838200" y="365125"/>
            <a:ext cx="10515600" cy="956681"/>
          </a:xfrm>
        </p:spPr>
        <p:txBody>
          <a:bodyPr>
            <a:normAutofit/>
          </a:bodyPr>
          <a:lstStyle/>
          <a:p>
            <a:pPr algn="ctr"/>
            <a:r>
              <a:rPr lang="en-US" b="1" dirty="0"/>
              <a:t>Options to increase spring Chinook production</a:t>
            </a:r>
          </a:p>
        </p:txBody>
      </p:sp>
      <p:sp>
        <p:nvSpPr>
          <p:cNvPr id="3" name="Content Placeholder 2">
            <a:extLst>
              <a:ext uri="{FF2B5EF4-FFF2-40B4-BE49-F238E27FC236}">
                <a16:creationId xmlns:a16="http://schemas.microsoft.com/office/drawing/2014/main" id="{C28E7EF3-D413-2074-BAB8-21EAF9AF861E}"/>
              </a:ext>
            </a:extLst>
          </p:cNvPr>
          <p:cNvSpPr>
            <a:spLocks noGrp="1"/>
          </p:cNvSpPr>
          <p:nvPr>
            <p:ph idx="1"/>
          </p:nvPr>
        </p:nvSpPr>
        <p:spPr>
          <a:xfrm>
            <a:off x="838200" y="1611517"/>
            <a:ext cx="10515600" cy="4565446"/>
          </a:xfrm>
        </p:spPr>
        <p:txBody>
          <a:bodyPr>
            <a:normAutofit fontScale="92500"/>
          </a:bodyPr>
          <a:lstStyle/>
          <a:p>
            <a:r>
              <a:rPr lang="en-US" sz="1800" dirty="0">
                <a:effectLst/>
                <a:latin typeface="Times New Roman" panose="02020603050405020304" pitchFamily="18" charset="0"/>
                <a:ea typeface="Times New Roman" panose="02020603050405020304" pitchFamily="18" charset="0"/>
              </a:rPr>
              <a:t>Construction of three new rearing lakes would improve rearing conditions for several current production group and provide rearing potential for an additional 500,000 spring Chinook smolt program.  Total cost is estimated at $11M</a:t>
            </a:r>
          </a:p>
          <a:p>
            <a:r>
              <a:rPr lang="en-US" sz="1800" dirty="0">
                <a:effectLst/>
                <a:latin typeface="Times New Roman" panose="02020603050405020304" pitchFamily="18" charset="0"/>
                <a:ea typeface="Times New Roman" panose="02020603050405020304" pitchFamily="18" charset="0"/>
              </a:rPr>
              <a:t>Replacing the dilapidated captive brood tanks would cost about $1.2 M and could provide rearing opportunities for 500,000 spring Chinook smolts at an annual operation cost of approximately $75,000. </a:t>
            </a:r>
          </a:p>
          <a:p>
            <a:r>
              <a:rPr lang="en-US" sz="1800" dirty="0">
                <a:effectLst/>
                <a:latin typeface="Times New Roman" panose="02020603050405020304" pitchFamily="18" charset="0"/>
                <a:ea typeface="Times New Roman" panose="02020603050405020304" pitchFamily="18" charset="0"/>
              </a:rPr>
              <a:t>Experimental Age-0 spring Chinook production to 30-50 fpp releases in late May to early June would be possible with Lyons Ferry rearing temperatures (52 F).  This differs from traditional parr programs (September releases at 60-100 fpp) in size and timing.  Potential across LSRCP programs is large (10-22M Age-0 smolts) if capacity at multiple facilities is considered.  Experimental groups would displace current sub-yearling fall-Chinook at 100,000 per raceway.</a:t>
            </a:r>
          </a:p>
          <a:p>
            <a:r>
              <a:rPr lang="en-US" sz="1800" dirty="0">
                <a:effectLst/>
                <a:latin typeface="Times New Roman" panose="02020603050405020304" pitchFamily="18" charset="0"/>
                <a:ea typeface="Times New Roman" panose="02020603050405020304" pitchFamily="18" charset="0"/>
              </a:rPr>
              <a:t>Converting Lyons Ferry rearing lakes to all steelhead (400,000 each or 1.2 M total) by moving production withing LSRCP facilities.  That movement potentially frees space for up to an additional 2.75 – 3.5M spring Chinook at other LSRCP facilities. </a:t>
            </a:r>
            <a:r>
              <a:rPr lang="en-US" sz="1800" dirty="0">
                <a:solidFill>
                  <a:srgbClr val="000000"/>
                </a:solidFill>
                <a:effectLst/>
                <a:highlight>
                  <a:srgbClr val="FFFF00"/>
                </a:highlight>
                <a:latin typeface="Times New Roman" panose="02020603050405020304" pitchFamily="18" charset="0"/>
                <a:ea typeface="Times New Roman" panose="02020603050405020304" pitchFamily="18" charset="0"/>
              </a:rPr>
              <a:t>This idea is based on the reciprocal study that was implemented because the mean SAR from LFH rearing lake steelhead averaged 2.9% compared to 1.1% at Irrigon raceway-reared steelhead from BY97-2008.  During the same timeframe, the remaining LSRCP steelhead facilities also averaged in the 1% to 1.5% range. </a:t>
            </a:r>
            <a:r>
              <a:rPr lang="en-US" sz="1800" dirty="0">
                <a:effectLst/>
                <a:latin typeface="Times New Roman" panose="02020603050405020304" pitchFamily="18" charset="0"/>
                <a:ea typeface="Times New Roman" panose="02020603050405020304" pitchFamily="18" charset="0"/>
              </a:rPr>
              <a:t>Total costs are $600,000 in infrastructure/equipment and $948,000 annually. </a:t>
            </a:r>
          </a:p>
          <a:p>
            <a:endParaRPr lang="en-US" dirty="0"/>
          </a:p>
        </p:txBody>
      </p:sp>
    </p:spTree>
    <p:extLst>
      <p:ext uri="{BB962C8B-B14F-4D97-AF65-F5344CB8AC3E}">
        <p14:creationId xmlns:p14="http://schemas.microsoft.com/office/powerpoint/2010/main" val="16093391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299CCDA-A5D2-9559-C18A-42A1A8ECBC79}"/>
              </a:ext>
            </a:extLst>
          </p:cNvPr>
          <p:cNvPicPr>
            <a:picLocks noChangeAspect="1"/>
          </p:cNvPicPr>
          <p:nvPr/>
        </p:nvPicPr>
        <p:blipFill>
          <a:blip r:embed="rId2"/>
          <a:stretch>
            <a:fillRect/>
          </a:stretch>
        </p:blipFill>
        <p:spPr>
          <a:xfrm>
            <a:off x="738910" y="221673"/>
            <a:ext cx="10760364" cy="6400799"/>
          </a:xfrm>
          <a:prstGeom prst="rect">
            <a:avLst/>
          </a:prstGeom>
        </p:spPr>
      </p:pic>
      <p:sp>
        <p:nvSpPr>
          <p:cNvPr id="3" name="TextBox 2">
            <a:extLst>
              <a:ext uri="{FF2B5EF4-FFF2-40B4-BE49-F238E27FC236}">
                <a16:creationId xmlns:a16="http://schemas.microsoft.com/office/drawing/2014/main" id="{4D7371C2-DCFA-D216-3AE4-1079D816C332}"/>
              </a:ext>
            </a:extLst>
          </p:cNvPr>
          <p:cNvSpPr txBox="1"/>
          <p:nvPr/>
        </p:nvSpPr>
        <p:spPr>
          <a:xfrm>
            <a:off x="8368145" y="1339273"/>
            <a:ext cx="2567710" cy="2123658"/>
          </a:xfrm>
          <a:prstGeom prst="rect">
            <a:avLst/>
          </a:prstGeom>
          <a:noFill/>
        </p:spPr>
        <p:txBody>
          <a:bodyPr wrap="square" rtlCol="0">
            <a:spAutoFit/>
          </a:bodyPr>
          <a:lstStyle/>
          <a:p>
            <a:r>
              <a:rPr lang="en-US" sz="4400" dirty="0">
                <a:solidFill>
                  <a:srgbClr val="FFFF00"/>
                </a:solidFill>
              </a:rPr>
              <a:t>Tucannon Fish Hatchery</a:t>
            </a:r>
          </a:p>
        </p:txBody>
      </p:sp>
    </p:spTree>
    <p:extLst>
      <p:ext uri="{BB962C8B-B14F-4D97-AF65-F5344CB8AC3E}">
        <p14:creationId xmlns:p14="http://schemas.microsoft.com/office/powerpoint/2010/main" val="21989832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91C34E-2ABB-E1D5-3F38-D4460DA0694D}"/>
              </a:ext>
            </a:extLst>
          </p:cNvPr>
          <p:cNvSpPr>
            <a:spLocks noGrp="1"/>
          </p:cNvSpPr>
          <p:nvPr>
            <p:ph type="title"/>
          </p:nvPr>
        </p:nvSpPr>
        <p:spPr>
          <a:xfrm>
            <a:off x="838200" y="365126"/>
            <a:ext cx="10515600" cy="825500"/>
          </a:xfrm>
        </p:spPr>
        <p:txBody>
          <a:bodyPr/>
          <a:lstStyle/>
          <a:p>
            <a:pPr algn="ctr"/>
            <a:r>
              <a:rPr lang="en-US" b="1" dirty="0"/>
              <a:t>CURRENT PRODUCTION</a:t>
            </a:r>
          </a:p>
        </p:txBody>
      </p:sp>
      <p:sp>
        <p:nvSpPr>
          <p:cNvPr id="3" name="Content Placeholder 2">
            <a:extLst>
              <a:ext uri="{FF2B5EF4-FFF2-40B4-BE49-F238E27FC236}">
                <a16:creationId xmlns:a16="http://schemas.microsoft.com/office/drawing/2014/main" id="{99A73D4D-807B-B0FE-DD68-FC2E90F73CBA}"/>
              </a:ext>
            </a:extLst>
          </p:cNvPr>
          <p:cNvSpPr>
            <a:spLocks noGrp="1"/>
          </p:cNvSpPr>
          <p:nvPr>
            <p:ph idx="1"/>
          </p:nvPr>
        </p:nvSpPr>
        <p:spPr>
          <a:xfrm>
            <a:off x="838200" y="1190626"/>
            <a:ext cx="10515600" cy="4986337"/>
          </a:xfrm>
        </p:spPr>
        <p:txBody>
          <a:bodyPr>
            <a:normAutofit fontScale="85000" lnSpcReduction="10000"/>
          </a:bodyPr>
          <a:lstStyle/>
          <a:p>
            <a:r>
              <a:rPr lang="en-US" dirty="0"/>
              <a:t>Rainbow trout</a:t>
            </a:r>
          </a:p>
          <a:p>
            <a:pPr lvl="1"/>
            <a:r>
              <a:rPr lang="en-US" sz="2000" dirty="0"/>
              <a:t>Eyed eggs are received from the WDFW Spokane hatchery in Dec/Jan</a:t>
            </a:r>
          </a:p>
          <a:p>
            <a:pPr lvl="1"/>
            <a:r>
              <a:rPr lang="en-US" sz="2000" dirty="0"/>
              <a:t>Eggs are hatched in shallow troughs.  Fry are moved outside to round ponds May/June</a:t>
            </a:r>
          </a:p>
          <a:p>
            <a:pPr lvl="1"/>
            <a:r>
              <a:rPr lang="en-US" sz="2000" dirty="0"/>
              <a:t>Juveniles are split to the A-Pond and empty round ponds in July/Aug</a:t>
            </a:r>
          </a:p>
          <a:p>
            <a:pPr lvl="1"/>
            <a:r>
              <a:rPr lang="en-US" sz="2000" dirty="0"/>
              <a:t>When river water temperatures drop to 50</a:t>
            </a:r>
            <a:r>
              <a:rPr lang="en-US" sz="2000" baseline="30000" dirty="0"/>
              <a:t>o</a:t>
            </a:r>
            <a:r>
              <a:rPr lang="en-US" sz="2000" dirty="0"/>
              <a:t>, in October, the fish are moved to the earthen rearing pond.</a:t>
            </a:r>
          </a:p>
          <a:p>
            <a:pPr lvl="1"/>
            <a:r>
              <a:rPr lang="en-US" sz="2000" dirty="0"/>
              <a:t>In April, lowland lake planting begins and usually finishes up by the first part of June</a:t>
            </a:r>
          </a:p>
          <a:p>
            <a:pPr lvl="1"/>
            <a:r>
              <a:rPr lang="en-US" sz="2000" dirty="0"/>
              <a:t>Release goal is 94,000 fish at 2.5fpp each spring</a:t>
            </a:r>
          </a:p>
          <a:p>
            <a:r>
              <a:rPr lang="en-US" dirty="0"/>
              <a:t>Tucannon spring Chinook</a:t>
            </a:r>
          </a:p>
          <a:p>
            <a:pPr lvl="1"/>
            <a:r>
              <a:rPr lang="en-US" sz="2000" dirty="0"/>
              <a:t>Juveniles are received from LFH in October.  The go into the A-Pond and round ponds</a:t>
            </a:r>
          </a:p>
          <a:p>
            <a:pPr lvl="1"/>
            <a:r>
              <a:rPr lang="en-US" sz="2000" dirty="0"/>
              <a:t>At transfer, the barge group and lower river release groups are separated.</a:t>
            </a:r>
          </a:p>
          <a:p>
            <a:pPr lvl="1"/>
            <a:r>
              <a:rPr lang="en-US" sz="2000" dirty="0"/>
              <a:t>PIT tagging occurs in February/March for the three different release groups.</a:t>
            </a:r>
          </a:p>
          <a:p>
            <a:pPr lvl="1"/>
            <a:r>
              <a:rPr lang="en-US" sz="2000" dirty="0"/>
              <a:t>Fish are direct release at the hatchery, trucked to the lower river and put on a barge in April.</a:t>
            </a:r>
          </a:p>
          <a:p>
            <a:pPr lvl="1"/>
            <a:r>
              <a:rPr lang="en-US" sz="2000" dirty="0"/>
              <a:t>Release goal is 225,000 smolts annually.</a:t>
            </a:r>
          </a:p>
        </p:txBody>
      </p:sp>
    </p:spTree>
    <p:extLst>
      <p:ext uri="{BB962C8B-B14F-4D97-AF65-F5344CB8AC3E}">
        <p14:creationId xmlns:p14="http://schemas.microsoft.com/office/powerpoint/2010/main" val="4293507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6CEB62-D025-C2E0-ACCB-AE77B752DF73}"/>
              </a:ext>
            </a:extLst>
          </p:cNvPr>
          <p:cNvSpPr>
            <a:spLocks noGrp="1"/>
          </p:cNvSpPr>
          <p:nvPr>
            <p:ph type="title"/>
          </p:nvPr>
        </p:nvSpPr>
        <p:spPr/>
        <p:txBody>
          <a:bodyPr/>
          <a:lstStyle/>
          <a:p>
            <a:pPr algn="ctr"/>
            <a:r>
              <a:rPr lang="en-US" b="1" dirty="0"/>
              <a:t>ADULT TRAPPING</a:t>
            </a:r>
          </a:p>
        </p:txBody>
      </p:sp>
      <p:sp>
        <p:nvSpPr>
          <p:cNvPr id="3" name="Content Placeholder 2">
            <a:extLst>
              <a:ext uri="{FF2B5EF4-FFF2-40B4-BE49-F238E27FC236}">
                <a16:creationId xmlns:a16="http://schemas.microsoft.com/office/drawing/2014/main" id="{C86E5BB7-AA64-A503-3367-3DF1B5BD568A}"/>
              </a:ext>
            </a:extLst>
          </p:cNvPr>
          <p:cNvSpPr>
            <a:spLocks noGrp="1"/>
          </p:cNvSpPr>
          <p:nvPr>
            <p:ph idx="1"/>
          </p:nvPr>
        </p:nvSpPr>
        <p:spPr/>
        <p:txBody>
          <a:bodyPr/>
          <a:lstStyle/>
          <a:p>
            <a:r>
              <a:rPr lang="en-US" dirty="0"/>
              <a:t>Spring Chinook</a:t>
            </a:r>
          </a:p>
          <a:p>
            <a:pPr lvl="1"/>
            <a:r>
              <a:rPr lang="en-US" dirty="0"/>
              <a:t>Adults are trapped and hauled to LFH.  Majority of the trapping occurs in May through early July.  A few more adults show up in mid-August just prior to spawning.</a:t>
            </a:r>
          </a:p>
          <a:p>
            <a:r>
              <a:rPr lang="en-US" dirty="0"/>
              <a:t>Steelhead</a:t>
            </a:r>
          </a:p>
          <a:p>
            <a:pPr lvl="1"/>
            <a:r>
              <a:rPr lang="en-US" dirty="0"/>
              <a:t>Adults can be trapped in February through April.  In the past few years, we are seeing adults returning later and some adult collection is occurring in May to try and meet broodstock needs. </a:t>
            </a:r>
          </a:p>
        </p:txBody>
      </p:sp>
    </p:spTree>
    <p:extLst>
      <p:ext uri="{BB962C8B-B14F-4D97-AF65-F5344CB8AC3E}">
        <p14:creationId xmlns:p14="http://schemas.microsoft.com/office/powerpoint/2010/main" val="3634947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1F31C8E-EC55-1DF2-6EC2-ABA238FBD149}"/>
              </a:ext>
            </a:extLst>
          </p:cNvPr>
          <p:cNvSpPr>
            <a:spLocks noGrp="1"/>
          </p:cNvSpPr>
          <p:nvPr>
            <p:ph type="title"/>
          </p:nvPr>
        </p:nvSpPr>
        <p:spPr/>
        <p:txBody>
          <a:bodyPr/>
          <a:lstStyle/>
          <a:p>
            <a:pPr algn="ctr"/>
            <a:r>
              <a:rPr lang="en-US" b="1" dirty="0"/>
              <a:t>FACILITY OPTIONS</a:t>
            </a:r>
          </a:p>
        </p:txBody>
      </p:sp>
      <p:sp>
        <p:nvSpPr>
          <p:cNvPr id="6" name="Content Placeholder 5">
            <a:extLst>
              <a:ext uri="{FF2B5EF4-FFF2-40B4-BE49-F238E27FC236}">
                <a16:creationId xmlns:a16="http://schemas.microsoft.com/office/drawing/2014/main" id="{2F21506F-5195-976C-37E7-56D16C9590FF}"/>
              </a:ext>
            </a:extLst>
          </p:cNvPr>
          <p:cNvSpPr>
            <a:spLocks noGrp="1"/>
          </p:cNvSpPr>
          <p:nvPr>
            <p:ph idx="1"/>
          </p:nvPr>
        </p:nvSpPr>
        <p:spPr>
          <a:xfrm>
            <a:off x="838200" y="1428750"/>
            <a:ext cx="10515600" cy="4748213"/>
          </a:xfrm>
        </p:spPr>
        <p:txBody>
          <a:bodyPr/>
          <a:lstStyle/>
          <a:p>
            <a:pPr marL="0" marR="0">
              <a:spcBef>
                <a:spcPts val="0"/>
              </a:spcBef>
              <a:spcAft>
                <a:spcPts val="0"/>
              </a:spcAft>
            </a:pPr>
            <a:r>
              <a:rPr lang="en-US" sz="1800" dirty="0">
                <a:effectLst/>
                <a:latin typeface="Times New Roman" panose="02020603050405020304" pitchFamily="18" charset="0"/>
                <a:ea typeface="Times New Roman" panose="02020603050405020304" pitchFamily="18" charset="0"/>
              </a:rPr>
              <a:t>Move the reduced jumbo trout program from TFH to LFH.  The program was 4,000 fish at .67fpp and is now 2,500 fish at .67fpp.  They were moved to the same raceway at LFH as the jumbo trout program there.  This opened up four round ponds for the acclimation/over winter at TFH of the Tucannon spring Chinook.  This is a zero-cost move.</a:t>
            </a:r>
          </a:p>
          <a:p>
            <a:pPr marL="0" marR="0">
              <a:spcBef>
                <a:spcPts val="0"/>
              </a:spcBef>
              <a:spcAft>
                <a:spcPts val="0"/>
              </a:spcAft>
            </a:pP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800" dirty="0">
                <a:effectLst/>
                <a:latin typeface="Times New Roman" panose="02020603050405020304" pitchFamily="18" charset="0"/>
                <a:ea typeface="Times New Roman" panose="02020603050405020304" pitchFamily="18" charset="0"/>
              </a:rPr>
              <a:t>Move the catchable rainbow trout program off-site and rear Tucannon spring Chinook in the earthen pond.  There are a few issues with this idea.  A new production well would be needed at TFH to provide water to the earthen pond during the summer.  Raceways needed for the rainbow at LFH are potentially slated to be filled with spring Chinook.  Estimated cost for a new production well is $100,000 and rearing the rainbow at a private facility is estimated to cost $200,000.</a:t>
            </a:r>
          </a:p>
          <a:p>
            <a:endParaRPr lang="en-US" dirty="0"/>
          </a:p>
        </p:txBody>
      </p:sp>
    </p:spTree>
    <p:extLst>
      <p:ext uri="{BB962C8B-B14F-4D97-AF65-F5344CB8AC3E}">
        <p14:creationId xmlns:p14="http://schemas.microsoft.com/office/powerpoint/2010/main" val="16540438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47BB29-926B-C5D6-2DC1-37421436AE64}"/>
              </a:ext>
            </a:extLst>
          </p:cNvPr>
          <p:cNvSpPr>
            <a:spLocks noGrp="1"/>
          </p:cNvSpPr>
          <p:nvPr>
            <p:ph type="title"/>
          </p:nvPr>
        </p:nvSpPr>
        <p:spPr/>
        <p:txBody>
          <a:bodyPr/>
          <a:lstStyle/>
          <a:p>
            <a:pPr algn="ctr"/>
            <a:r>
              <a:rPr lang="en-US" b="1" dirty="0"/>
              <a:t>Any questions or comments?</a:t>
            </a:r>
          </a:p>
        </p:txBody>
      </p:sp>
      <p:sp>
        <p:nvSpPr>
          <p:cNvPr id="3" name="Content Placeholder 2">
            <a:extLst>
              <a:ext uri="{FF2B5EF4-FFF2-40B4-BE49-F238E27FC236}">
                <a16:creationId xmlns:a16="http://schemas.microsoft.com/office/drawing/2014/main" id="{5D8CDD25-A6A9-AD04-43FD-AA96027DB907}"/>
              </a:ext>
            </a:extLst>
          </p:cNvPr>
          <p:cNvSpPr>
            <a:spLocks noGrp="1"/>
          </p:cNvSpPr>
          <p:nvPr>
            <p:ph idx="1"/>
          </p:nvPr>
        </p:nvSpPr>
        <p:spPr>
          <a:xfrm flipV="1">
            <a:off x="838200" y="6176962"/>
            <a:ext cx="10515600" cy="45719"/>
          </a:xfrm>
        </p:spPr>
        <p:txBody>
          <a:bodyPr>
            <a:normAutofit fontScale="25000" lnSpcReduction="20000"/>
          </a:bodyPr>
          <a:lstStyle/>
          <a:p>
            <a:endParaRPr lang="en-US" dirty="0"/>
          </a:p>
        </p:txBody>
      </p:sp>
    </p:spTree>
    <p:extLst>
      <p:ext uri="{BB962C8B-B14F-4D97-AF65-F5344CB8AC3E}">
        <p14:creationId xmlns:p14="http://schemas.microsoft.com/office/powerpoint/2010/main" val="41461025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7BD0628-5C5A-3C80-A389-21D2EEEF0EC7}"/>
              </a:ext>
            </a:extLst>
          </p:cNvPr>
          <p:cNvPicPr>
            <a:picLocks noChangeAspect="1"/>
          </p:cNvPicPr>
          <p:nvPr/>
        </p:nvPicPr>
        <p:blipFill>
          <a:blip r:embed="rId2"/>
          <a:stretch>
            <a:fillRect/>
          </a:stretch>
        </p:blipFill>
        <p:spPr>
          <a:xfrm>
            <a:off x="563418" y="129309"/>
            <a:ext cx="10594109" cy="6613236"/>
          </a:xfrm>
          <a:prstGeom prst="rect">
            <a:avLst/>
          </a:prstGeom>
        </p:spPr>
      </p:pic>
      <p:sp>
        <p:nvSpPr>
          <p:cNvPr id="4" name="TextBox 3">
            <a:extLst>
              <a:ext uri="{FF2B5EF4-FFF2-40B4-BE49-F238E27FC236}">
                <a16:creationId xmlns:a16="http://schemas.microsoft.com/office/drawing/2014/main" id="{DDBA39A8-D11B-64D7-802D-82EB43EE4224}"/>
              </a:ext>
            </a:extLst>
          </p:cNvPr>
          <p:cNvSpPr txBox="1"/>
          <p:nvPr/>
        </p:nvSpPr>
        <p:spPr>
          <a:xfrm>
            <a:off x="8323604" y="640935"/>
            <a:ext cx="2350432" cy="1938992"/>
          </a:xfrm>
          <a:prstGeom prst="rect">
            <a:avLst/>
          </a:prstGeom>
          <a:noFill/>
        </p:spPr>
        <p:txBody>
          <a:bodyPr wrap="square" rtlCol="0">
            <a:spAutoFit/>
          </a:bodyPr>
          <a:lstStyle/>
          <a:p>
            <a:r>
              <a:rPr lang="en-US" sz="4000" dirty="0">
                <a:solidFill>
                  <a:srgbClr val="FFFF00"/>
                </a:solidFill>
              </a:rPr>
              <a:t>Lyons Ferry Hatchery</a:t>
            </a:r>
          </a:p>
        </p:txBody>
      </p:sp>
    </p:spTree>
    <p:extLst>
      <p:ext uri="{BB962C8B-B14F-4D97-AF65-F5344CB8AC3E}">
        <p14:creationId xmlns:p14="http://schemas.microsoft.com/office/powerpoint/2010/main" val="24539443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69A78A-6EF2-6BCB-064C-0185B1E78BB0}"/>
              </a:ext>
            </a:extLst>
          </p:cNvPr>
          <p:cNvSpPr>
            <a:spLocks noGrp="1"/>
          </p:cNvSpPr>
          <p:nvPr>
            <p:ph type="title"/>
          </p:nvPr>
        </p:nvSpPr>
        <p:spPr>
          <a:xfrm>
            <a:off x="838200" y="365125"/>
            <a:ext cx="10515600" cy="1364087"/>
          </a:xfrm>
        </p:spPr>
        <p:txBody>
          <a:bodyPr>
            <a:normAutofit/>
          </a:bodyPr>
          <a:lstStyle/>
          <a:p>
            <a:pPr algn="ctr"/>
            <a:r>
              <a:rPr lang="en-US" b="1" dirty="0"/>
              <a:t>Current Production</a:t>
            </a:r>
          </a:p>
        </p:txBody>
      </p:sp>
      <p:sp>
        <p:nvSpPr>
          <p:cNvPr id="3" name="Content Placeholder 2">
            <a:extLst>
              <a:ext uri="{FF2B5EF4-FFF2-40B4-BE49-F238E27FC236}">
                <a16:creationId xmlns:a16="http://schemas.microsoft.com/office/drawing/2014/main" id="{34889F4F-AF93-CE59-9B16-4525341A56A3}"/>
              </a:ext>
            </a:extLst>
          </p:cNvPr>
          <p:cNvSpPr>
            <a:spLocks noGrp="1"/>
          </p:cNvSpPr>
          <p:nvPr>
            <p:ph idx="1"/>
          </p:nvPr>
        </p:nvSpPr>
        <p:spPr/>
        <p:txBody>
          <a:bodyPr/>
          <a:lstStyle/>
          <a:p>
            <a:r>
              <a:rPr lang="en-US" dirty="0"/>
              <a:t>Snake River fall Chinook</a:t>
            </a:r>
          </a:p>
          <a:p>
            <a:r>
              <a:rPr lang="en-US" dirty="0"/>
              <a:t>Two stocks of spring Chinook:  Tucannon and Touchet/Carson</a:t>
            </a:r>
          </a:p>
          <a:p>
            <a:r>
              <a:rPr lang="en-US" dirty="0"/>
              <a:t>Three stocks of summer steelhead: Wallowa, Tucannon and Touchet</a:t>
            </a:r>
          </a:p>
          <a:p>
            <a:pPr lvl="1"/>
            <a:r>
              <a:rPr lang="en-US" sz="1600" dirty="0"/>
              <a:t>Wallowa’s = mitigation</a:t>
            </a:r>
          </a:p>
          <a:p>
            <a:pPr lvl="1"/>
            <a:r>
              <a:rPr lang="en-US" sz="1600" dirty="0"/>
              <a:t>Tucannon’s = mitigation and conservation</a:t>
            </a:r>
          </a:p>
          <a:p>
            <a:pPr lvl="1"/>
            <a:r>
              <a:rPr lang="en-US" sz="1600" dirty="0"/>
              <a:t>Touchet’s = conservation</a:t>
            </a:r>
          </a:p>
          <a:p>
            <a:r>
              <a:rPr lang="en-US" dirty="0"/>
              <a:t>Rainbow trout</a:t>
            </a:r>
          </a:p>
        </p:txBody>
      </p:sp>
    </p:spTree>
    <p:extLst>
      <p:ext uri="{BB962C8B-B14F-4D97-AF65-F5344CB8AC3E}">
        <p14:creationId xmlns:p14="http://schemas.microsoft.com/office/powerpoint/2010/main" val="25210699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9055BF-30A7-3C73-3139-F1B62B0E4052}"/>
              </a:ext>
            </a:extLst>
          </p:cNvPr>
          <p:cNvSpPr>
            <a:spLocks noGrp="1"/>
          </p:cNvSpPr>
          <p:nvPr>
            <p:ph type="title"/>
          </p:nvPr>
        </p:nvSpPr>
        <p:spPr>
          <a:xfrm flipV="1">
            <a:off x="838200" y="319406"/>
            <a:ext cx="10515600" cy="45719"/>
          </a:xfrm>
        </p:spPr>
        <p:txBody>
          <a:bodyPr>
            <a:normAutofit fontScale="90000"/>
          </a:bodyPr>
          <a:lstStyle/>
          <a:p>
            <a:endParaRPr lang="en-US" dirty="0"/>
          </a:p>
        </p:txBody>
      </p:sp>
      <p:sp>
        <p:nvSpPr>
          <p:cNvPr id="3" name="Content Placeholder 2">
            <a:extLst>
              <a:ext uri="{FF2B5EF4-FFF2-40B4-BE49-F238E27FC236}">
                <a16:creationId xmlns:a16="http://schemas.microsoft.com/office/drawing/2014/main" id="{4B58C47E-E689-2604-476A-35655E17D17F}"/>
              </a:ext>
            </a:extLst>
          </p:cNvPr>
          <p:cNvSpPr>
            <a:spLocks noGrp="1"/>
          </p:cNvSpPr>
          <p:nvPr>
            <p:ph idx="1"/>
          </p:nvPr>
        </p:nvSpPr>
        <p:spPr>
          <a:xfrm>
            <a:off x="838200" y="865958"/>
            <a:ext cx="10515600" cy="4351338"/>
          </a:xfrm>
        </p:spPr>
        <p:txBody>
          <a:bodyPr>
            <a:normAutofit fontScale="92500" lnSpcReduction="20000"/>
          </a:bodyPr>
          <a:lstStyle/>
          <a:p>
            <a:r>
              <a:rPr lang="en-US" dirty="0"/>
              <a:t>Fall Chinook</a:t>
            </a:r>
          </a:p>
          <a:p>
            <a:pPr lvl="1"/>
            <a:r>
              <a:rPr lang="en-US" sz="1600" dirty="0"/>
              <a:t>Adults trapped at Lower Granite Dam and transported for LFH for holding and spawning, ~1,200 females needed.</a:t>
            </a:r>
          </a:p>
          <a:p>
            <a:pPr lvl="1"/>
            <a:r>
              <a:rPr lang="en-US" sz="1600" dirty="0"/>
              <a:t>Green eggtake of ~4.6 million</a:t>
            </a:r>
          </a:p>
          <a:p>
            <a:pPr lvl="1"/>
            <a:r>
              <a:rPr lang="en-US" sz="1600" dirty="0"/>
              <a:t>Ship ~1.32 million eyed eggs to Irrigon for ICP and WDFW programs</a:t>
            </a:r>
          </a:p>
          <a:p>
            <a:pPr lvl="1"/>
            <a:r>
              <a:rPr lang="en-US" sz="1600" dirty="0"/>
              <a:t>Ship 1.9 million yearlings to FCAP, NPT</a:t>
            </a:r>
          </a:p>
          <a:p>
            <a:pPr lvl="1"/>
            <a:r>
              <a:rPr lang="en-US" sz="1600" dirty="0"/>
              <a:t>Release 700k sub-yearlings and 450k yearlings on-site</a:t>
            </a:r>
          </a:p>
          <a:p>
            <a:pPr lvl="1"/>
            <a:r>
              <a:rPr lang="en-US" sz="1600" dirty="0"/>
              <a:t>All release groups have 200k that are Ad/CWT’d, the remainder are unmarked/untagged</a:t>
            </a:r>
          </a:p>
          <a:p>
            <a:pPr lvl="1"/>
            <a:r>
              <a:rPr lang="en-US" sz="1600" dirty="0"/>
              <a:t>Proposal to switch the 450k yearling release to sub-yearlings.  </a:t>
            </a:r>
          </a:p>
          <a:p>
            <a:pPr lvl="2"/>
            <a:r>
              <a:rPr lang="en-US" sz="1200" dirty="0"/>
              <a:t>Would require ~312 more females and 167 more males</a:t>
            </a:r>
          </a:p>
          <a:p>
            <a:pPr lvl="2"/>
            <a:r>
              <a:rPr lang="en-US" sz="1200" dirty="0"/>
              <a:t>Eyed egg transfers to Irrigon would go from ~1.35 million to ~2.3 million</a:t>
            </a:r>
          </a:p>
          <a:p>
            <a:pPr lvl="2"/>
            <a:r>
              <a:rPr lang="en-US" sz="1200" dirty="0"/>
              <a:t>Would make on station release of sub-yearlings 1.2 million</a:t>
            </a:r>
          </a:p>
          <a:p>
            <a:pPr lvl="2"/>
            <a:r>
              <a:rPr lang="en-US" sz="1200" dirty="0"/>
              <a:t>FCAP site Big Canyon would increase from 200k on the second release group to 400k</a:t>
            </a:r>
          </a:p>
          <a:p>
            <a:pPr lvl="2"/>
            <a:r>
              <a:rPr lang="en-US" sz="1200" dirty="0"/>
              <a:t>ODFW site Big Canyon would release 500k (new addition)</a:t>
            </a:r>
          </a:p>
          <a:p>
            <a:pPr lvl="2"/>
            <a:r>
              <a:rPr lang="en-US" sz="1200" dirty="0"/>
              <a:t>Direct release of 600k at Couse Crk on the Snake River (new addition) </a:t>
            </a:r>
          </a:p>
        </p:txBody>
      </p:sp>
    </p:spTree>
    <p:extLst>
      <p:ext uri="{BB962C8B-B14F-4D97-AF65-F5344CB8AC3E}">
        <p14:creationId xmlns:p14="http://schemas.microsoft.com/office/powerpoint/2010/main" val="9855174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05AFC2-260E-15D5-804A-81F69F3F5B25}"/>
              </a:ext>
            </a:extLst>
          </p:cNvPr>
          <p:cNvSpPr>
            <a:spLocks noGrp="1"/>
          </p:cNvSpPr>
          <p:nvPr>
            <p:ph type="title"/>
          </p:nvPr>
        </p:nvSpPr>
        <p:spPr>
          <a:xfrm>
            <a:off x="838200" y="365125"/>
            <a:ext cx="10515600" cy="45719"/>
          </a:xfrm>
        </p:spPr>
        <p:txBody>
          <a:bodyPr>
            <a:normAutofit fontScale="90000"/>
          </a:bodyPr>
          <a:lstStyle/>
          <a:p>
            <a:endParaRPr lang="en-US" dirty="0"/>
          </a:p>
        </p:txBody>
      </p:sp>
      <p:sp>
        <p:nvSpPr>
          <p:cNvPr id="3" name="Content Placeholder 2">
            <a:extLst>
              <a:ext uri="{FF2B5EF4-FFF2-40B4-BE49-F238E27FC236}">
                <a16:creationId xmlns:a16="http://schemas.microsoft.com/office/drawing/2014/main" id="{00F66B25-757C-5EF7-D803-4ACFDB512D0B}"/>
              </a:ext>
            </a:extLst>
          </p:cNvPr>
          <p:cNvSpPr>
            <a:spLocks noGrp="1"/>
          </p:cNvSpPr>
          <p:nvPr>
            <p:ph idx="1"/>
          </p:nvPr>
        </p:nvSpPr>
        <p:spPr>
          <a:xfrm>
            <a:off x="838200" y="624689"/>
            <a:ext cx="10515600" cy="5552274"/>
          </a:xfrm>
        </p:spPr>
        <p:txBody>
          <a:bodyPr>
            <a:normAutofit fontScale="85000" lnSpcReduction="20000"/>
          </a:bodyPr>
          <a:lstStyle/>
          <a:p>
            <a:r>
              <a:rPr lang="en-US" dirty="0"/>
              <a:t>Spring Chinook</a:t>
            </a:r>
          </a:p>
          <a:p>
            <a:pPr lvl="1"/>
            <a:r>
              <a:rPr lang="en-US" dirty="0"/>
              <a:t>Tucannon</a:t>
            </a:r>
          </a:p>
          <a:p>
            <a:pPr lvl="2"/>
            <a:r>
              <a:rPr lang="en-US" sz="1600" dirty="0"/>
              <a:t>Adults trapped at Tucannon Hatchery and transported to LFH for holding and spawning</a:t>
            </a:r>
          </a:p>
          <a:p>
            <a:pPr lvl="2"/>
            <a:r>
              <a:rPr lang="en-US" sz="1600" dirty="0"/>
              <a:t>Green eggtake of ~250k</a:t>
            </a:r>
          </a:p>
          <a:p>
            <a:pPr lvl="2"/>
            <a:r>
              <a:rPr lang="en-US" sz="1600" dirty="0"/>
              <a:t>Release goal of 225k</a:t>
            </a:r>
          </a:p>
          <a:p>
            <a:pPr lvl="2"/>
            <a:r>
              <a:rPr lang="en-US" sz="1600" dirty="0"/>
              <a:t>Juveniles currently transported to TFH in October for overwintering/acclimation at ~25fpp</a:t>
            </a:r>
          </a:p>
          <a:p>
            <a:pPr lvl="2"/>
            <a:r>
              <a:rPr lang="en-US" sz="1600" dirty="0"/>
              <a:t>Three release strategies.</a:t>
            </a:r>
          </a:p>
          <a:p>
            <a:pPr lvl="3"/>
            <a:r>
              <a:rPr lang="en-US" sz="1400" dirty="0"/>
              <a:t>Direct release at the hatchery</a:t>
            </a:r>
          </a:p>
          <a:p>
            <a:pPr lvl="3"/>
            <a:r>
              <a:rPr lang="en-US" sz="1400" dirty="0"/>
              <a:t>20k direct released ~0.25 miles upstream of the mouth of the Tucannon River</a:t>
            </a:r>
          </a:p>
          <a:p>
            <a:pPr lvl="3"/>
            <a:r>
              <a:rPr lang="en-US" sz="1400" dirty="0"/>
              <a:t>20k put on a barge at LFH and then release just below Bonneville Dam</a:t>
            </a:r>
          </a:p>
          <a:p>
            <a:pPr lvl="2"/>
            <a:r>
              <a:rPr lang="en-US" sz="1600" dirty="0"/>
              <a:t>Have started new growth regime to try and produce a longer leaner smolt at release.  Will transport fish to TFH at closer to 15fpp instead of 25fpp.</a:t>
            </a:r>
          </a:p>
          <a:p>
            <a:pPr lvl="1"/>
            <a:r>
              <a:rPr lang="en-US" sz="2000" dirty="0"/>
              <a:t>Touchet</a:t>
            </a:r>
          </a:p>
          <a:p>
            <a:pPr lvl="2"/>
            <a:r>
              <a:rPr lang="en-US" sz="1600" dirty="0"/>
              <a:t>Adults are trapped at the Dayton AF adult trap.  2022 was the first year of adult returns and we trapped ~24</a:t>
            </a:r>
          </a:p>
          <a:p>
            <a:pPr lvl="2"/>
            <a:r>
              <a:rPr lang="en-US" sz="1600" dirty="0"/>
              <a:t>Most adults scaled the dam in 2022 due to abnormal high flows in May and June</a:t>
            </a:r>
          </a:p>
          <a:p>
            <a:pPr lvl="2"/>
            <a:r>
              <a:rPr lang="en-US" sz="1600" dirty="0"/>
              <a:t>Program was started with eyed eggs from either USFWS Little White Salmon or Carson Hatcheries.</a:t>
            </a:r>
          </a:p>
          <a:p>
            <a:pPr lvl="2"/>
            <a:r>
              <a:rPr lang="en-US" sz="1600" dirty="0"/>
              <a:t>WDFW will receive eyed eggs until we capture enough adults for broodstock.  This option does have a sunset.</a:t>
            </a:r>
          </a:p>
          <a:p>
            <a:pPr lvl="2"/>
            <a:r>
              <a:rPr lang="en-US" sz="1600" dirty="0"/>
              <a:t>Release goal of 250k.</a:t>
            </a:r>
          </a:p>
          <a:p>
            <a:pPr lvl="2"/>
            <a:r>
              <a:rPr lang="en-US" sz="1600" dirty="0"/>
              <a:t>Juveniles transported to the Dayton AF in February, released in March into the Touchet river.</a:t>
            </a:r>
          </a:p>
          <a:p>
            <a:pPr lvl="2"/>
            <a:endParaRPr lang="en-US" sz="1600" dirty="0"/>
          </a:p>
          <a:p>
            <a:pPr lvl="2"/>
            <a:endParaRPr lang="en-US" sz="1600" dirty="0"/>
          </a:p>
          <a:p>
            <a:pPr lvl="2"/>
            <a:endParaRPr lang="en-US" dirty="0"/>
          </a:p>
        </p:txBody>
      </p:sp>
    </p:spTree>
    <p:extLst>
      <p:ext uri="{BB962C8B-B14F-4D97-AF65-F5344CB8AC3E}">
        <p14:creationId xmlns:p14="http://schemas.microsoft.com/office/powerpoint/2010/main" val="29138222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F988D0-B924-3103-4747-67397FA37558}"/>
              </a:ext>
            </a:extLst>
          </p:cNvPr>
          <p:cNvSpPr>
            <a:spLocks noGrp="1"/>
          </p:cNvSpPr>
          <p:nvPr>
            <p:ph type="title"/>
          </p:nvPr>
        </p:nvSpPr>
        <p:spPr>
          <a:xfrm>
            <a:off x="838200" y="365125"/>
            <a:ext cx="10515600" cy="105655"/>
          </a:xfrm>
        </p:spPr>
        <p:txBody>
          <a:bodyPr>
            <a:normAutofit fontScale="90000"/>
          </a:bodyPr>
          <a:lstStyle/>
          <a:p>
            <a:endParaRPr lang="en-US" dirty="0"/>
          </a:p>
        </p:txBody>
      </p:sp>
      <p:sp>
        <p:nvSpPr>
          <p:cNvPr id="3" name="Content Placeholder 2">
            <a:extLst>
              <a:ext uri="{FF2B5EF4-FFF2-40B4-BE49-F238E27FC236}">
                <a16:creationId xmlns:a16="http://schemas.microsoft.com/office/drawing/2014/main" id="{B2A0538C-FBB7-84A1-0DAB-F377B16AF896}"/>
              </a:ext>
            </a:extLst>
          </p:cNvPr>
          <p:cNvSpPr>
            <a:spLocks noGrp="1"/>
          </p:cNvSpPr>
          <p:nvPr>
            <p:ph idx="1"/>
          </p:nvPr>
        </p:nvSpPr>
        <p:spPr>
          <a:xfrm>
            <a:off x="838200" y="561315"/>
            <a:ext cx="10515600" cy="5615648"/>
          </a:xfrm>
        </p:spPr>
        <p:txBody>
          <a:bodyPr>
            <a:normAutofit fontScale="92500" lnSpcReduction="20000"/>
          </a:bodyPr>
          <a:lstStyle/>
          <a:p>
            <a:r>
              <a:rPr lang="en-US" dirty="0"/>
              <a:t>Summer steelhead</a:t>
            </a:r>
          </a:p>
          <a:p>
            <a:pPr lvl="1"/>
            <a:r>
              <a:rPr lang="en-US" sz="2000" dirty="0"/>
              <a:t>Wallowa stock</a:t>
            </a:r>
          </a:p>
          <a:p>
            <a:pPr lvl="2"/>
            <a:r>
              <a:rPr lang="en-US" sz="1600" dirty="0"/>
              <a:t>Adults collected and spawned at the Cottonwood Acclimation Facility trap</a:t>
            </a:r>
          </a:p>
          <a:p>
            <a:pPr lvl="2"/>
            <a:r>
              <a:rPr lang="en-US" sz="1600" dirty="0"/>
              <a:t>Gametes are transported back to LFH, spawned, fertilized and disinfected/water hardened</a:t>
            </a:r>
          </a:p>
          <a:p>
            <a:pPr lvl="2"/>
            <a:r>
              <a:rPr lang="en-US" sz="1600" dirty="0"/>
              <a:t>Green eggtake of ~450k</a:t>
            </a:r>
            <a:endParaRPr lang="en-US" sz="2000" dirty="0"/>
          </a:p>
          <a:p>
            <a:pPr lvl="2"/>
            <a:r>
              <a:rPr lang="en-US" sz="1600" dirty="0"/>
              <a:t>225k at the Cottonwood Acclimation Facility</a:t>
            </a:r>
          </a:p>
          <a:p>
            <a:pPr lvl="2"/>
            <a:r>
              <a:rPr lang="en-US" sz="1600" dirty="0"/>
              <a:t>100k at the Dayton Acclimation Facility</a:t>
            </a:r>
          </a:p>
          <a:p>
            <a:pPr lvl="2"/>
            <a:r>
              <a:rPr lang="en-US" sz="1600" dirty="0"/>
              <a:t>60k on-station at LFH</a:t>
            </a:r>
          </a:p>
          <a:p>
            <a:pPr lvl="1"/>
            <a:r>
              <a:rPr lang="en-US" sz="2000" dirty="0"/>
              <a:t>Tucannon stock</a:t>
            </a:r>
          </a:p>
          <a:p>
            <a:pPr lvl="2"/>
            <a:r>
              <a:rPr lang="en-US" sz="1600" dirty="0"/>
              <a:t>Adults collected at TFH, transported and spawned at LFH</a:t>
            </a:r>
          </a:p>
          <a:p>
            <a:pPr lvl="2"/>
            <a:r>
              <a:rPr lang="en-US" sz="1600" dirty="0"/>
              <a:t>Green eggtake of ~200k.  Have not met broodstock needs for the last 5 years</a:t>
            </a:r>
          </a:p>
          <a:p>
            <a:pPr lvl="2"/>
            <a:r>
              <a:rPr lang="en-US" sz="1600" dirty="0"/>
              <a:t>50k (conservation program) are acclimated at Curl Lake and released there</a:t>
            </a:r>
          </a:p>
          <a:p>
            <a:pPr lvl="2"/>
            <a:r>
              <a:rPr lang="en-US" sz="1600" dirty="0"/>
              <a:t>100k (mitigation program) are released at Marengo and TFH</a:t>
            </a:r>
          </a:p>
          <a:p>
            <a:pPr lvl="1"/>
            <a:r>
              <a:rPr lang="en-US" sz="2000" dirty="0"/>
              <a:t>Touchet stock</a:t>
            </a:r>
          </a:p>
          <a:p>
            <a:pPr lvl="2"/>
            <a:r>
              <a:rPr lang="en-US" sz="1600" dirty="0"/>
              <a:t>Adults collected at Dayton Acclimation Facility, transported and spawned at LFH</a:t>
            </a:r>
          </a:p>
          <a:p>
            <a:pPr lvl="2"/>
            <a:r>
              <a:rPr lang="en-US" sz="1600" dirty="0"/>
              <a:t>Green egg take of ~60k</a:t>
            </a:r>
          </a:p>
          <a:p>
            <a:pPr lvl="2"/>
            <a:r>
              <a:rPr lang="en-US" sz="1600" dirty="0"/>
              <a:t>50k (conservation) acclimated and released from Dayton Acclimation Facility</a:t>
            </a:r>
          </a:p>
          <a:p>
            <a:pPr lvl="2"/>
            <a:endParaRPr lang="en-US" sz="1600" dirty="0"/>
          </a:p>
          <a:p>
            <a:endParaRPr lang="en-US" sz="2000" dirty="0"/>
          </a:p>
        </p:txBody>
      </p:sp>
    </p:spTree>
    <p:extLst>
      <p:ext uri="{BB962C8B-B14F-4D97-AF65-F5344CB8AC3E}">
        <p14:creationId xmlns:p14="http://schemas.microsoft.com/office/powerpoint/2010/main" val="5214617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454181-B9F4-AD7B-DDBF-2D9E64FA44F4}"/>
              </a:ext>
            </a:extLst>
          </p:cNvPr>
          <p:cNvSpPr>
            <a:spLocks noGrp="1"/>
          </p:cNvSpPr>
          <p:nvPr>
            <p:ph type="title"/>
          </p:nvPr>
        </p:nvSpPr>
        <p:spPr>
          <a:xfrm>
            <a:off x="838200" y="365126"/>
            <a:ext cx="10515600" cy="87548"/>
          </a:xfrm>
        </p:spPr>
        <p:txBody>
          <a:bodyPr>
            <a:normAutofit fontScale="90000"/>
          </a:bodyPr>
          <a:lstStyle/>
          <a:p>
            <a:endParaRPr lang="en-US" dirty="0"/>
          </a:p>
        </p:txBody>
      </p:sp>
      <p:sp>
        <p:nvSpPr>
          <p:cNvPr id="3" name="Content Placeholder 2">
            <a:extLst>
              <a:ext uri="{FF2B5EF4-FFF2-40B4-BE49-F238E27FC236}">
                <a16:creationId xmlns:a16="http://schemas.microsoft.com/office/drawing/2014/main" id="{942D0312-9020-DB8F-3667-BAFEB4FF78F8}"/>
              </a:ext>
            </a:extLst>
          </p:cNvPr>
          <p:cNvSpPr>
            <a:spLocks noGrp="1"/>
          </p:cNvSpPr>
          <p:nvPr>
            <p:ph idx="1"/>
          </p:nvPr>
        </p:nvSpPr>
        <p:spPr>
          <a:xfrm>
            <a:off x="838200" y="669956"/>
            <a:ext cx="10515600" cy="5507007"/>
          </a:xfrm>
        </p:spPr>
        <p:txBody>
          <a:bodyPr/>
          <a:lstStyle/>
          <a:p>
            <a:r>
              <a:rPr lang="en-US" dirty="0"/>
              <a:t>Rainbow Trout</a:t>
            </a:r>
          </a:p>
          <a:p>
            <a:pPr lvl="1"/>
            <a:r>
              <a:rPr lang="en-US" dirty="0"/>
              <a:t>Spokane stock</a:t>
            </a:r>
          </a:p>
          <a:p>
            <a:pPr lvl="2"/>
            <a:r>
              <a:rPr lang="en-US" dirty="0"/>
              <a:t>Receive eyed eggs from WDFW Spokane Hatchery in December or January</a:t>
            </a:r>
          </a:p>
          <a:p>
            <a:pPr lvl="2"/>
            <a:r>
              <a:rPr lang="en-US" dirty="0"/>
              <a:t>16,000 transferred to IDFG each October</a:t>
            </a:r>
          </a:p>
          <a:p>
            <a:pPr lvl="2"/>
            <a:r>
              <a:rPr lang="en-US" dirty="0"/>
              <a:t>1,650 transferred to NPT each spring</a:t>
            </a:r>
          </a:p>
          <a:p>
            <a:pPr lvl="2"/>
            <a:r>
              <a:rPr lang="en-US" dirty="0"/>
              <a:t>32,500 are planted as fall catchables at 3.0fpp</a:t>
            </a:r>
          </a:p>
          <a:p>
            <a:pPr lvl="2"/>
            <a:r>
              <a:rPr lang="en-US" dirty="0"/>
              <a:t>74,000 are planted as spring catchables at 2.5fpp </a:t>
            </a:r>
          </a:p>
          <a:p>
            <a:pPr lvl="2"/>
            <a:r>
              <a:rPr lang="en-US" dirty="0"/>
              <a:t>1,000 spring jumbo’s at 0.67fpp into lowland lakes</a:t>
            </a:r>
          </a:p>
          <a:p>
            <a:pPr lvl="1"/>
            <a:endParaRPr lang="en-US" dirty="0"/>
          </a:p>
        </p:txBody>
      </p:sp>
    </p:spTree>
    <p:extLst>
      <p:ext uri="{BB962C8B-B14F-4D97-AF65-F5344CB8AC3E}">
        <p14:creationId xmlns:p14="http://schemas.microsoft.com/office/powerpoint/2010/main" val="42657215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01F4C6-96DD-E62B-244D-68A78DB8443B}"/>
              </a:ext>
            </a:extLst>
          </p:cNvPr>
          <p:cNvSpPr>
            <a:spLocks noGrp="1"/>
          </p:cNvSpPr>
          <p:nvPr>
            <p:ph type="title"/>
          </p:nvPr>
        </p:nvSpPr>
        <p:spPr>
          <a:xfrm>
            <a:off x="838200" y="365125"/>
            <a:ext cx="10515600" cy="1054099"/>
          </a:xfrm>
        </p:spPr>
        <p:txBody>
          <a:bodyPr>
            <a:normAutofit/>
          </a:bodyPr>
          <a:lstStyle/>
          <a:p>
            <a:pPr algn="ctr"/>
            <a:r>
              <a:rPr lang="en-US" b="1" dirty="0"/>
              <a:t>REARING</a:t>
            </a:r>
          </a:p>
        </p:txBody>
      </p:sp>
      <p:sp>
        <p:nvSpPr>
          <p:cNvPr id="3" name="Content Placeholder 2">
            <a:extLst>
              <a:ext uri="{FF2B5EF4-FFF2-40B4-BE49-F238E27FC236}">
                <a16:creationId xmlns:a16="http://schemas.microsoft.com/office/drawing/2014/main" id="{52DAB405-2578-42FE-AE7A-84A07812B3B4}"/>
              </a:ext>
            </a:extLst>
          </p:cNvPr>
          <p:cNvSpPr>
            <a:spLocks noGrp="1"/>
          </p:cNvSpPr>
          <p:nvPr>
            <p:ph idx="1"/>
          </p:nvPr>
        </p:nvSpPr>
        <p:spPr>
          <a:xfrm>
            <a:off x="838200" y="1419224"/>
            <a:ext cx="10515600" cy="4757740"/>
          </a:xfrm>
        </p:spPr>
        <p:txBody>
          <a:bodyPr>
            <a:normAutofit fontScale="70000" lnSpcReduction="20000"/>
          </a:bodyPr>
          <a:lstStyle/>
          <a:p>
            <a:r>
              <a:rPr lang="en-US" sz="2000" dirty="0"/>
              <a:t>Fall Chinook</a:t>
            </a:r>
          </a:p>
          <a:p>
            <a:pPr lvl="1"/>
            <a:r>
              <a:rPr lang="en-US" sz="1600" dirty="0"/>
              <a:t>Moved from vertical incubators to raceways or adult ponds</a:t>
            </a:r>
          </a:p>
          <a:p>
            <a:pPr lvl="1"/>
            <a:r>
              <a:rPr lang="en-US" sz="1600" dirty="0"/>
              <a:t>Sub-yearlings are marked back into raceways, yearlings are marked into Lake #1</a:t>
            </a:r>
          </a:p>
          <a:p>
            <a:pPr lvl="1"/>
            <a:r>
              <a:rPr lang="en-US" sz="1600" dirty="0"/>
              <a:t>Sub-yearlings are moved to Lake #1 after they have been on 1.2mm feed for a week or two.</a:t>
            </a:r>
          </a:p>
          <a:p>
            <a:pPr lvl="1"/>
            <a:r>
              <a:rPr lang="en-US" sz="1600" dirty="0"/>
              <a:t>FCAP subs are transferred out from the raceways and adult ponds</a:t>
            </a:r>
          </a:p>
          <a:p>
            <a:r>
              <a:rPr lang="en-US" sz="2000" dirty="0"/>
              <a:t>Spring Chinook</a:t>
            </a:r>
          </a:p>
          <a:p>
            <a:pPr lvl="1"/>
            <a:r>
              <a:rPr lang="en-US" sz="1600" dirty="0"/>
              <a:t>Moved from vertical incubators to raceways.  Small lots of eggs will go to shallow troughs for better feed start and to match them up in size to larger lots.</a:t>
            </a:r>
          </a:p>
          <a:p>
            <a:pPr lvl="1"/>
            <a:r>
              <a:rPr lang="en-US" sz="1600" dirty="0"/>
              <a:t>Fry will go from shallow troughs to raceways between 800 and 400fpp</a:t>
            </a:r>
          </a:p>
          <a:p>
            <a:pPr lvl="1"/>
            <a:r>
              <a:rPr lang="en-US" sz="1600" dirty="0"/>
              <a:t>Marking occurs in early March.</a:t>
            </a:r>
          </a:p>
          <a:p>
            <a:pPr lvl="1"/>
            <a:r>
              <a:rPr lang="en-US" sz="1600" dirty="0"/>
              <a:t>Touchet’s are moved to Lake #2 in April/May.  Tucannon’s stay in raceways until they are shipped to TFH</a:t>
            </a:r>
          </a:p>
          <a:p>
            <a:r>
              <a:rPr lang="en-US" sz="2000" dirty="0"/>
              <a:t>Steelhead</a:t>
            </a:r>
          </a:p>
          <a:p>
            <a:pPr lvl="1"/>
            <a:r>
              <a:rPr lang="en-US" sz="1600" dirty="0"/>
              <a:t>Hatched out in vertical incubators and moved to shallow troughs at swim up.</a:t>
            </a:r>
          </a:p>
          <a:p>
            <a:pPr lvl="1"/>
            <a:r>
              <a:rPr lang="en-US" sz="1600" dirty="0"/>
              <a:t>Wallowa stock go directly from shallow troughs to outside raceways between 1,000 and 800fpp</a:t>
            </a:r>
          </a:p>
          <a:p>
            <a:pPr lvl="1"/>
            <a:r>
              <a:rPr lang="en-US" sz="1600" dirty="0"/>
              <a:t>Tucannon and Touchet stocks go from shallow troughs to intermediate tanks.  Then from tanks to outside raceways between 500 and 150fpp. </a:t>
            </a:r>
          </a:p>
          <a:p>
            <a:pPr lvl="1"/>
            <a:r>
              <a:rPr lang="en-US" sz="1600" dirty="0"/>
              <a:t>Wallowa’s are marked from raceways to Lake #3</a:t>
            </a:r>
          </a:p>
          <a:p>
            <a:pPr lvl="1"/>
            <a:r>
              <a:rPr lang="en-US" sz="1600" dirty="0"/>
              <a:t>Tucannon’s and Touchet’s are marked and split out back into raceways.</a:t>
            </a:r>
          </a:p>
          <a:p>
            <a:pPr lvl="1"/>
            <a:endParaRPr lang="en-US" sz="1600" dirty="0"/>
          </a:p>
          <a:p>
            <a:pPr lvl="1"/>
            <a:endParaRPr lang="en-US" sz="1600" dirty="0"/>
          </a:p>
          <a:p>
            <a:pPr lvl="1"/>
            <a:endParaRPr lang="en-US" sz="1600" dirty="0"/>
          </a:p>
          <a:p>
            <a:pPr lvl="1"/>
            <a:endParaRPr lang="en-US" sz="1600" dirty="0"/>
          </a:p>
          <a:p>
            <a:endParaRPr lang="en-US" sz="2000" dirty="0"/>
          </a:p>
          <a:p>
            <a:endParaRPr lang="en-US" sz="1600" dirty="0"/>
          </a:p>
          <a:p>
            <a:endParaRPr lang="en-US" sz="1600" dirty="0"/>
          </a:p>
          <a:p>
            <a:endParaRPr lang="en-US" sz="1600" dirty="0"/>
          </a:p>
          <a:p>
            <a:endParaRPr lang="en-US" dirty="0"/>
          </a:p>
        </p:txBody>
      </p:sp>
    </p:spTree>
    <p:extLst>
      <p:ext uri="{BB962C8B-B14F-4D97-AF65-F5344CB8AC3E}">
        <p14:creationId xmlns:p14="http://schemas.microsoft.com/office/powerpoint/2010/main" val="38502995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1DDE6D-69D4-C030-9D72-41DCD0D82DD6}"/>
              </a:ext>
            </a:extLst>
          </p:cNvPr>
          <p:cNvSpPr>
            <a:spLocks noGrp="1"/>
          </p:cNvSpPr>
          <p:nvPr>
            <p:ph type="title"/>
          </p:nvPr>
        </p:nvSpPr>
        <p:spPr>
          <a:xfrm>
            <a:off x="702398" y="428498"/>
            <a:ext cx="10515600" cy="104902"/>
          </a:xfrm>
        </p:spPr>
        <p:txBody>
          <a:bodyPr>
            <a:normAutofit fontScale="90000"/>
          </a:bodyPr>
          <a:lstStyle/>
          <a:p>
            <a:pPr algn="ctr"/>
            <a:endParaRPr lang="en-US" b="1" dirty="0"/>
          </a:p>
        </p:txBody>
      </p:sp>
      <p:sp>
        <p:nvSpPr>
          <p:cNvPr id="3" name="Content Placeholder 2">
            <a:extLst>
              <a:ext uri="{FF2B5EF4-FFF2-40B4-BE49-F238E27FC236}">
                <a16:creationId xmlns:a16="http://schemas.microsoft.com/office/drawing/2014/main" id="{133FA43A-27FD-52E8-9073-F1556A36F37C}"/>
              </a:ext>
            </a:extLst>
          </p:cNvPr>
          <p:cNvSpPr>
            <a:spLocks noGrp="1"/>
          </p:cNvSpPr>
          <p:nvPr>
            <p:ph idx="1"/>
          </p:nvPr>
        </p:nvSpPr>
        <p:spPr>
          <a:xfrm>
            <a:off x="838200" y="733426"/>
            <a:ext cx="10515600" cy="5776016"/>
          </a:xfrm>
        </p:spPr>
        <p:txBody>
          <a:bodyPr>
            <a:normAutofit/>
          </a:bodyPr>
          <a:lstStyle/>
          <a:p>
            <a:r>
              <a:rPr lang="en-US" sz="2000" dirty="0"/>
              <a:t>Rainbow</a:t>
            </a:r>
          </a:p>
          <a:p>
            <a:pPr lvl="1"/>
            <a:r>
              <a:rPr lang="en-US" sz="1600" dirty="0"/>
              <a:t>Hatched and feed started in shallow troughs</a:t>
            </a:r>
          </a:p>
          <a:p>
            <a:pPr lvl="1"/>
            <a:r>
              <a:rPr lang="en-US" sz="1600" dirty="0"/>
              <a:t>Moved to intermediate tanks within a month of feed start</a:t>
            </a:r>
          </a:p>
          <a:p>
            <a:pPr lvl="1"/>
            <a:r>
              <a:rPr lang="en-US" sz="1600" dirty="0"/>
              <a:t>Moved from intermediate tanks to outside raceways in April, ~500 to 250fpp.</a:t>
            </a:r>
          </a:p>
          <a:p>
            <a:pPr lvl="1"/>
            <a:endParaRPr lang="en-US" sz="1600" dirty="0"/>
          </a:p>
          <a:p>
            <a:pPr marL="0" marR="0">
              <a:spcBef>
                <a:spcPts val="0"/>
              </a:spcBef>
              <a:spcAft>
                <a:spcPts val="0"/>
              </a:spcAft>
            </a:pPr>
            <a:r>
              <a:rPr lang="en-US" sz="1800" dirty="0">
                <a:effectLst/>
                <a:latin typeface="Times New Roman" panose="02020603050405020304" pitchFamily="18" charset="0"/>
                <a:ea typeface="Times New Roman" panose="02020603050405020304" pitchFamily="18" charset="0"/>
              </a:rPr>
              <a:t>Fall Chinook – 0.09 DI until marking, 0.16 DI until splitting or at release</a:t>
            </a:r>
          </a:p>
          <a:p>
            <a:pPr marL="0" marR="0">
              <a:spcBef>
                <a:spcPts val="0"/>
              </a:spcBef>
              <a:spcAft>
                <a:spcPts val="0"/>
              </a:spcAft>
            </a:pPr>
            <a:r>
              <a:rPr lang="en-US" sz="1800" dirty="0">
                <a:effectLst/>
                <a:latin typeface="Times New Roman" panose="02020603050405020304" pitchFamily="18" charset="0"/>
                <a:ea typeface="Times New Roman" panose="02020603050405020304" pitchFamily="18" charset="0"/>
              </a:rPr>
              <a:t>Spring Chinook – 0.09 DI until marking, 0.16 DI until splitting or at release</a:t>
            </a:r>
          </a:p>
          <a:p>
            <a:pPr marL="0" marR="0">
              <a:spcBef>
                <a:spcPts val="0"/>
              </a:spcBef>
              <a:spcAft>
                <a:spcPts val="0"/>
              </a:spcAft>
            </a:pPr>
            <a:r>
              <a:rPr lang="en-US" sz="1800" dirty="0">
                <a:effectLst/>
                <a:latin typeface="Times New Roman" panose="02020603050405020304" pitchFamily="18" charset="0"/>
                <a:ea typeface="Times New Roman" panose="02020603050405020304" pitchFamily="18" charset="0"/>
              </a:rPr>
              <a:t>Summer Steelhead – 0.09 DI until marking, 0.25 DI until splitting or at release</a:t>
            </a:r>
          </a:p>
          <a:p>
            <a:pPr marL="0" marR="0">
              <a:spcBef>
                <a:spcPts val="0"/>
              </a:spcBef>
              <a:spcAft>
                <a:spcPts val="0"/>
              </a:spcAft>
            </a:pPr>
            <a:r>
              <a:rPr lang="en-US" sz="1800" dirty="0">
                <a:effectLst/>
                <a:latin typeface="Times New Roman" panose="02020603050405020304" pitchFamily="18" charset="0"/>
                <a:ea typeface="Times New Roman" panose="02020603050405020304" pitchFamily="18" charset="0"/>
              </a:rPr>
              <a:t>Rainbow – 0.09 DI until ~100fpp, 0.25 DI until splitting or release</a:t>
            </a:r>
          </a:p>
          <a:p>
            <a:pPr marL="0" indent="0">
              <a:buNone/>
            </a:pPr>
            <a:endParaRPr lang="en-US" sz="2000" dirty="0"/>
          </a:p>
          <a:p>
            <a:endParaRPr lang="en-US" sz="2000" dirty="0"/>
          </a:p>
          <a:p>
            <a:endParaRPr lang="en-US" sz="2000" dirty="0"/>
          </a:p>
        </p:txBody>
      </p:sp>
    </p:spTree>
    <p:extLst>
      <p:ext uri="{BB962C8B-B14F-4D97-AF65-F5344CB8AC3E}">
        <p14:creationId xmlns:p14="http://schemas.microsoft.com/office/powerpoint/2010/main" val="2192078700"/>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1568</TotalTime>
  <Words>1649</Words>
  <Application>Microsoft Office PowerPoint</Application>
  <PresentationFormat>Widescreen</PresentationFormat>
  <Paragraphs>137</Paragraphs>
  <Slides>16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Times New Roman</vt:lpstr>
      <vt:lpstr>Trebuchet MS</vt:lpstr>
      <vt:lpstr>Wingdings 3</vt:lpstr>
      <vt:lpstr>Facet</vt:lpstr>
      <vt:lpstr>Lyons Ferry and Tucannon Hatcheries Production Overview </vt:lpstr>
      <vt:lpstr>PowerPoint Presentation</vt:lpstr>
      <vt:lpstr>Current Production</vt:lpstr>
      <vt:lpstr>PowerPoint Presentation</vt:lpstr>
      <vt:lpstr>PowerPoint Presentation</vt:lpstr>
      <vt:lpstr>PowerPoint Presentation</vt:lpstr>
      <vt:lpstr>PowerPoint Presentation</vt:lpstr>
      <vt:lpstr>REARING</vt:lpstr>
      <vt:lpstr>PowerPoint Presentation</vt:lpstr>
      <vt:lpstr>WATER</vt:lpstr>
      <vt:lpstr>Options to increase spring Chinook production</vt:lpstr>
      <vt:lpstr>PowerPoint Presentation</vt:lpstr>
      <vt:lpstr>CURRENT PRODUCTION</vt:lpstr>
      <vt:lpstr>ADULT TRAPPING</vt:lpstr>
      <vt:lpstr>FACILITY OPTIONS</vt:lpstr>
      <vt:lpstr>Any questions or comments?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Trump, Ace T (DFW)</dc:creator>
  <cp:lastModifiedBy>Trump, Ace T (DFW)</cp:lastModifiedBy>
  <cp:revision>13</cp:revision>
  <dcterms:created xsi:type="dcterms:W3CDTF">2023-04-11T14:48:30Z</dcterms:created>
  <dcterms:modified xsi:type="dcterms:W3CDTF">2023-04-24T20:53:23Z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45011977-b912-4387-97a4-f4c94a801377_Enabled">
    <vt:lpwstr>true</vt:lpwstr>
  </property>
  <property fmtid="{D5CDD505-2E9C-101B-9397-08002B2CF9AE}" pid="3" name="MSIP_Label_45011977-b912-4387-97a4-f4c94a801377_SetDate">
    <vt:lpwstr>2023-04-11T14:48:36Z</vt:lpwstr>
  </property>
  <property fmtid="{D5CDD505-2E9C-101B-9397-08002B2CF9AE}" pid="4" name="MSIP_Label_45011977-b912-4387-97a4-f4c94a801377_Method">
    <vt:lpwstr>Standard</vt:lpwstr>
  </property>
  <property fmtid="{D5CDD505-2E9C-101B-9397-08002B2CF9AE}" pid="5" name="MSIP_Label_45011977-b912-4387-97a4-f4c94a801377_Name">
    <vt:lpwstr>Uncategorized Data</vt:lpwstr>
  </property>
  <property fmtid="{D5CDD505-2E9C-101B-9397-08002B2CF9AE}" pid="6" name="MSIP_Label_45011977-b912-4387-97a4-f4c94a801377_SiteId">
    <vt:lpwstr>11d0e217-264e-400a-8ba0-57dcc127d72d</vt:lpwstr>
  </property>
  <property fmtid="{D5CDD505-2E9C-101B-9397-08002B2CF9AE}" pid="7" name="MSIP_Label_45011977-b912-4387-97a4-f4c94a801377_ActionId">
    <vt:lpwstr>2d185a4d-ef5e-4499-9e48-3d6bfb42416d</vt:lpwstr>
  </property>
  <property fmtid="{D5CDD505-2E9C-101B-9397-08002B2CF9AE}" pid="8" name="MSIP_Label_45011977-b912-4387-97a4-f4c94a801377_ContentBits">
    <vt:lpwstr>0</vt:lpwstr>
  </property>
</Properties>
</file>