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54" r:id="rId1"/>
  </p:sldMasterIdLst>
  <p:notesMasterIdLst>
    <p:notesMasterId r:id="rId18"/>
  </p:notesMasterIdLst>
  <p:handoutMasterIdLst>
    <p:handoutMasterId r:id="rId19"/>
  </p:handoutMasterIdLst>
  <p:sldIdLst>
    <p:sldId id="379" r:id="rId2"/>
    <p:sldId id="432" r:id="rId3"/>
    <p:sldId id="433" r:id="rId4"/>
    <p:sldId id="435" r:id="rId5"/>
    <p:sldId id="434" r:id="rId6"/>
    <p:sldId id="436" r:id="rId7"/>
    <p:sldId id="437" r:id="rId8"/>
    <p:sldId id="442" r:id="rId9"/>
    <p:sldId id="438" r:id="rId10"/>
    <p:sldId id="439" r:id="rId11"/>
    <p:sldId id="441" r:id="rId12"/>
    <p:sldId id="443" r:id="rId13"/>
    <p:sldId id="444" r:id="rId14"/>
    <p:sldId id="445" r:id="rId15"/>
    <p:sldId id="446" r:id="rId16"/>
    <p:sldId id="447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61C38B-46E4-41CA-BD54-79EFB5B974F8}">
          <p14:sldIdLst>
            <p14:sldId id="379"/>
            <p14:sldId id="432"/>
            <p14:sldId id="433"/>
            <p14:sldId id="435"/>
            <p14:sldId id="434"/>
            <p14:sldId id="436"/>
            <p14:sldId id="437"/>
            <p14:sldId id="442"/>
            <p14:sldId id="438"/>
            <p14:sldId id="439"/>
            <p14:sldId id="441"/>
            <p14:sldId id="443"/>
            <p14:sldId id="444"/>
            <p14:sldId id="445"/>
            <p14:sldId id="446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  <a:srgbClr val="66FF33"/>
    <a:srgbClr val="4F81B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343" autoAdjust="0"/>
  </p:normalViewPr>
  <p:slideViewPr>
    <p:cSldViewPr>
      <p:cViewPr varScale="1">
        <p:scale>
          <a:sx n="62" d="100"/>
          <a:sy n="62" d="100"/>
        </p:scale>
        <p:origin x="13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2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16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001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6882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679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47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785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E2DCF-8E5D-464E-9ED8-E0D42CEDC45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FF333-3D40-48A8-929D-C0EF5DB40E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90F23-A815-4FA0-BAA0-650DCEF0EECA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DF17F-57DA-41BB-BA1F-8F925A7718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1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20C98-1C0C-4FF5-9929-B9759D94EF36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89385-C472-47F6-AA11-EF1D0DD2E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59876-352B-4A19-A090-EE50B0E27952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AB064-21C3-4B68-B7E7-3A53CA65A2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99601-FC1C-4694-B4BA-EE58C34DEFD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0081A-EEB5-4F12-8ADA-25F08C491F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1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D8281-5773-45E0-8B95-C9AB08C562F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B9BC-9880-4C87-9B56-4CAE68E6C6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9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CAF87-2022-48FB-82BE-D8953DD15559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0364C-7249-4D4E-8980-D5441468CF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E86CE-0C46-473C-9A4A-A0B41FEC4577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7C7CD-0726-4E8F-9264-D0BC46591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1D2C-20C5-47FC-B510-783461C17C5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329FB-235A-4E0C-A1D5-D5D46E6B9F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8FB8D-097A-4282-8212-801D7B5CF3F4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4CC36-7999-4932-9580-92CE9A5E91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4496F48C-90D8-4FD7-A73E-F6E668721860}" type="datetime1">
              <a:rPr lang="en-US" smtClean="0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17532C3E-5ECD-4DBD-AAA2-9ED8B430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74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McCall Fish Hatchery</a:t>
            </a:r>
            <a:br>
              <a:rPr lang="en-US" altLang="en-US" dirty="0"/>
            </a:br>
            <a:r>
              <a:rPr lang="en-US" altLang="en-US" dirty="0"/>
              <a:t>Infrastructure Audit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717173"/>
            <a:ext cx="8382000" cy="2140827"/>
          </a:xfrm>
        </p:spPr>
        <p:txBody>
          <a:bodyPr/>
          <a:lstStyle/>
          <a:p>
            <a:pPr marL="36900" indent="0" eaLnBrk="1" hangingPunct="1">
              <a:buNone/>
            </a:pPr>
            <a:r>
              <a:rPr lang="en-US" altLang="en-US" sz="2800" b="1" i="1" dirty="0">
                <a:solidFill>
                  <a:srgbClr val="FFFF00"/>
                </a:solidFill>
              </a:rPr>
              <a:t>McCall Fish Hatchery</a:t>
            </a:r>
          </a:p>
          <a:p>
            <a:pPr marL="36900" indent="0" eaLnBrk="1" hangingPunct="1"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Jamie Mitchell </a:t>
            </a:r>
          </a:p>
          <a:p>
            <a:pPr marL="36900" indent="0" eaLnBrk="1" hangingPunct="1"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IDFG – Fish Hatchery Manager</a:t>
            </a:r>
          </a:p>
          <a:p>
            <a:pPr marL="36900" indent="0" eaLnBrk="1" hangingPunct="1"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2023 LSRCP Annual Meeting</a:t>
            </a:r>
          </a:p>
          <a:p>
            <a:pPr eaLnBrk="1" hangingPunct="1"/>
            <a:endParaRPr lang="en-US" alt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 descr="A sign on a fence&#10;&#10;Description automatically generated with low confidence">
            <a:extLst>
              <a:ext uri="{FF2B5EF4-FFF2-40B4-BE49-F238E27FC236}">
                <a16:creationId xmlns:a16="http://schemas.microsoft.com/office/drawing/2014/main" id="{5C8E7839-91DC-4A88-AED9-2A0338127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82" y="1981200"/>
            <a:ext cx="3750628" cy="2813092"/>
          </a:xfrm>
          <a:prstGeom prst="rect">
            <a:avLst/>
          </a:prstGeom>
        </p:spPr>
      </p:pic>
      <p:pic>
        <p:nvPicPr>
          <p:cNvPr id="1026" name="Picture 2" descr="Email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93516"/>
            <a:ext cx="1219200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FWS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44236"/>
            <a:ext cx="1066800" cy="1253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096611"/>
            <a:ext cx="15621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Smolts are transported to the Knox Bridge on the South Fork Salmon </a:t>
            </a:r>
          </a:p>
          <a:p>
            <a:r>
              <a:rPr lang="en-US" dirty="0"/>
              <a:t>5 trucks, 2 trips/day for 3.5 days</a:t>
            </a:r>
          </a:p>
          <a:p>
            <a:r>
              <a:rPr lang="en-US" dirty="0"/>
              <a:t>2 hour hauling trip</a:t>
            </a:r>
          </a:p>
          <a:p>
            <a:r>
              <a:rPr lang="en-US" dirty="0"/>
              <a:t>0.5 </a:t>
            </a:r>
            <a:r>
              <a:rPr lang="en-US" dirty="0" err="1"/>
              <a:t>lb</a:t>
            </a:r>
            <a:r>
              <a:rPr lang="en-US" dirty="0"/>
              <a:t> fish/gal</a:t>
            </a:r>
          </a:p>
          <a:p>
            <a:r>
              <a:rPr lang="en-US" dirty="0"/>
              <a:t>&lt;20 fish per pound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FB835-AB38-4D20-AD96-2458BD12C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42592" r="30000" b="21852"/>
          <a:stretch/>
        </p:blipFill>
        <p:spPr>
          <a:xfrm>
            <a:off x="3544542" y="3724654"/>
            <a:ext cx="5631053" cy="27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  <a:p>
            <a:r>
              <a:rPr lang="en-US" dirty="0"/>
              <a:t>Flow, TSS, low level TPO4</a:t>
            </a:r>
          </a:p>
          <a:p>
            <a:r>
              <a:rPr lang="en-US" dirty="0"/>
              <a:t>Facility exceeded phosphorus discharge limits in 2021 and 2022</a:t>
            </a:r>
          </a:p>
          <a:p>
            <a:r>
              <a:rPr lang="en-US" dirty="0"/>
              <a:t>Hatchery will dredge settling pond in FY23 to address problem</a:t>
            </a:r>
          </a:p>
          <a:p>
            <a:r>
              <a:rPr lang="en-US" dirty="0"/>
              <a:t>Low </a:t>
            </a:r>
            <a:r>
              <a:rPr lang="en-US" dirty="0" err="1"/>
              <a:t>Phos</a:t>
            </a:r>
            <a:r>
              <a:rPr lang="en-US" dirty="0"/>
              <a:t> feed component evaluation</a:t>
            </a:r>
          </a:p>
          <a:p>
            <a:r>
              <a:rPr lang="en-US" dirty="0"/>
              <a:t>Increased monitoring frequency</a:t>
            </a:r>
          </a:p>
        </p:txBody>
      </p:sp>
    </p:spTree>
    <p:extLst>
      <p:ext uri="{BB962C8B-B14F-4D97-AF65-F5344CB8AC3E}">
        <p14:creationId xmlns:p14="http://schemas.microsoft.com/office/powerpoint/2010/main" val="32117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Operational Changes</a:t>
            </a:r>
            <a:br>
              <a:rPr lang="en-US" dirty="0"/>
            </a:br>
            <a:r>
              <a:rPr lang="en-US" sz="2200" i="1" dirty="0">
                <a:solidFill>
                  <a:srgbClr val="FFFF00"/>
                </a:solidFill>
              </a:rPr>
              <a:t>(operation “more </a:t>
            </a:r>
            <a:r>
              <a:rPr lang="en-US" sz="2200" i="1" dirty="0" err="1">
                <a:solidFill>
                  <a:srgbClr val="FFFF00"/>
                </a:solidFill>
              </a:rPr>
              <a:t>smolts</a:t>
            </a:r>
            <a:r>
              <a:rPr lang="en-US" sz="2200" i="1" dirty="0">
                <a:solidFill>
                  <a:srgbClr val="FFFF00"/>
                </a:solidFill>
              </a:rPr>
              <a:t> please”)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 infrastructure</a:t>
            </a:r>
          </a:p>
          <a:p>
            <a:r>
              <a:rPr lang="en-US" dirty="0"/>
              <a:t>New Adult Holding Ponds</a:t>
            </a:r>
          </a:p>
          <a:p>
            <a:pPr lvl="1"/>
            <a:r>
              <a:rPr lang="en-US" dirty="0"/>
              <a:t>Rearing space for additional 360,000 smolts at 20 </a:t>
            </a:r>
            <a:r>
              <a:rPr lang="en-US" dirty="0" err="1"/>
              <a:t>fpp</a:t>
            </a:r>
            <a:r>
              <a:rPr lang="en-US" dirty="0"/>
              <a:t> at DI &lt; 0.3</a:t>
            </a:r>
          </a:p>
          <a:p>
            <a:pPr lvl="1"/>
            <a:r>
              <a:rPr lang="en-US" dirty="0"/>
              <a:t>Water diverted from pipeline that feeds rearing ponds</a:t>
            </a:r>
          </a:p>
          <a:p>
            <a:pPr lvl="2"/>
            <a:r>
              <a:rPr lang="en-US" dirty="0"/>
              <a:t>Available due to low flows being highest in summer</a:t>
            </a:r>
          </a:p>
          <a:p>
            <a:pPr lvl="2"/>
            <a:r>
              <a:rPr lang="en-US" dirty="0"/>
              <a:t>Smolt flow requirement is lowest </a:t>
            </a:r>
          </a:p>
          <a:p>
            <a:pPr lvl="1"/>
            <a:r>
              <a:rPr lang="en-US" dirty="0"/>
              <a:t>$1.8M infrastructure cost </a:t>
            </a:r>
          </a:p>
        </p:txBody>
      </p:sp>
    </p:spTree>
    <p:extLst>
      <p:ext uri="{BB962C8B-B14F-4D97-AF65-F5344CB8AC3E}">
        <p14:creationId xmlns:p14="http://schemas.microsoft.com/office/powerpoint/2010/main" val="213844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 Rearing Ponds</a:t>
            </a:r>
          </a:p>
          <a:p>
            <a:pPr lvl="1"/>
            <a:r>
              <a:rPr lang="en-US" dirty="0"/>
              <a:t>Increase total smolt rearing in large rearing ponds from 500K to 600K each</a:t>
            </a:r>
          </a:p>
          <a:p>
            <a:pPr lvl="1"/>
            <a:r>
              <a:rPr lang="en-US" dirty="0"/>
              <a:t>Maintain final rearing at DI=0.24? </a:t>
            </a:r>
          </a:p>
          <a:p>
            <a:pPr lvl="1"/>
            <a:r>
              <a:rPr lang="en-US" dirty="0"/>
              <a:t>Dependent on re-use from hatchery building (1000-2000 </a:t>
            </a:r>
            <a:r>
              <a:rPr lang="en-US" dirty="0" err="1"/>
              <a:t>gpm</a:t>
            </a:r>
            <a:r>
              <a:rPr lang="en-US" dirty="0"/>
              <a:t>) if smolt rearing occurs in adult holding ponds</a:t>
            </a:r>
          </a:p>
        </p:txBody>
      </p:sp>
    </p:spTree>
    <p:extLst>
      <p:ext uri="{BB962C8B-B14F-4D97-AF65-F5344CB8AC3E}">
        <p14:creationId xmlns:p14="http://schemas.microsoft.com/office/powerpoint/2010/main" val="360575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 Collection Basin</a:t>
            </a:r>
          </a:p>
          <a:p>
            <a:pPr lvl="1"/>
            <a:r>
              <a:rPr lang="en-US" dirty="0"/>
              <a:t>Current Johnson Creek program is 150,000, but collection basin can rear ~200,000 </a:t>
            </a:r>
            <a:r>
              <a:rPr lang="en-US" dirty="0" err="1"/>
              <a:t>smolts</a:t>
            </a:r>
            <a:endParaRPr lang="en-US" dirty="0"/>
          </a:p>
          <a:p>
            <a:pPr lvl="1"/>
            <a:r>
              <a:rPr lang="en-US" dirty="0"/>
              <a:t>MOVE JC to adult holding </a:t>
            </a:r>
          </a:p>
          <a:p>
            <a:pPr lvl="1"/>
            <a:r>
              <a:rPr lang="en-US" dirty="0"/>
              <a:t>MOVE INT to adult holding</a:t>
            </a:r>
          </a:p>
        </p:txBody>
      </p:sp>
    </p:spTree>
    <p:extLst>
      <p:ext uri="{BB962C8B-B14F-4D97-AF65-F5344CB8AC3E}">
        <p14:creationId xmlns:p14="http://schemas.microsoft.com/office/powerpoint/2010/main" val="232993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Operational Changes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96DEB4-E2A4-4576-8501-CAC38C6E9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97845"/>
              </p:ext>
            </p:extLst>
          </p:nvPr>
        </p:nvGraphicFramePr>
        <p:xfrm>
          <a:off x="685346" y="1676400"/>
          <a:ext cx="8077200" cy="449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824">
                  <a:extLst>
                    <a:ext uri="{9D8B030D-6E8A-4147-A177-3AD203B41FA5}">
                      <a16:colId xmlns:a16="http://schemas.microsoft.com/office/drawing/2014/main" val="2987740925"/>
                    </a:ext>
                  </a:extLst>
                </a:gridCol>
                <a:gridCol w="2692688">
                  <a:extLst>
                    <a:ext uri="{9D8B030D-6E8A-4147-A177-3AD203B41FA5}">
                      <a16:colId xmlns:a16="http://schemas.microsoft.com/office/drawing/2014/main" val="1988377770"/>
                    </a:ext>
                  </a:extLst>
                </a:gridCol>
                <a:gridCol w="2692688">
                  <a:extLst>
                    <a:ext uri="{9D8B030D-6E8A-4147-A177-3AD203B41FA5}">
                      <a16:colId xmlns:a16="http://schemas.microsoft.com/office/drawing/2014/main" val="66446329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Program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Current Smolts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Proposed Smolts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32901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New Adult Holding Ponds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300K INT and JCAPE</a:t>
                      </a:r>
                      <a:r>
                        <a:rPr lang="en-US" sz="2400" baseline="0" dirty="0">
                          <a:effectLst/>
                        </a:rPr>
                        <a:t> Production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027596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Collection Rearing Basin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150,000 JCAPE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200,000 SEG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421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Rearing Ponds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 panose="02020603050405020304" pitchFamily="18" charset="0"/>
                        </a:rPr>
                        <a:t>850,000 SEG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" panose="02020603050405020304" pitchFamily="18" charset="0"/>
                        </a:rPr>
                        <a:t>150,000 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1,000,000</a:t>
                      </a:r>
                      <a:r>
                        <a:rPr lang="en-US" sz="2400" baseline="0" dirty="0">
                          <a:effectLst/>
                        </a:rPr>
                        <a:t> SEG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77829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1,150,000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1,500,000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81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8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Changes Feasible?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765322" cy="4058751"/>
          </a:xfrm>
        </p:spPr>
        <p:txBody>
          <a:bodyPr/>
          <a:lstStyle/>
          <a:p>
            <a:r>
              <a:rPr lang="en-US" dirty="0"/>
              <a:t>Strong Maybe</a:t>
            </a:r>
          </a:p>
          <a:p>
            <a:endParaRPr lang="en-US" dirty="0"/>
          </a:p>
          <a:p>
            <a:pPr lvl="1"/>
            <a:r>
              <a:rPr lang="en-US" dirty="0"/>
              <a:t>Indoor rearing densities – pre-mark move out in May</a:t>
            </a:r>
          </a:p>
          <a:p>
            <a:pPr lvl="1"/>
            <a:r>
              <a:rPr lang="en-US" dirty="0"/>
              <a:t>INTS stay indoor until Mid Sept </a:t>
            </a:r>
          </a:p>
          <a:p>
            <a:pPr lvl="1"/>
            <a:r>
              <a:rPr lang="en-US" dirty="0"/>
              <a:t>Highly Relevant Resident trout program???</a:t>
            </a:r>
          </a:p>
          <a:p>
            <a:pPr lvl="1"/>
            <a:r>
              <a:rPr lang="en-US" dirty="0"/>
              <a:t>TPO4 issues</a:t>
            </a:r>
          </a:p>
          <a:p>
            <a:pPr lvl="1"/>
            <a:r>
              <a:rPr lang="en-US" dirty="0"/>
              <a:t>Cost to the fisheries???</a:t>
            </a:r>
          </a:p>
        </p:txBody>
      </p:sp>
    </p:spTree>
    <p:extLst>
      <p:ext uri="{BB962C8B-B14F-4D97-AF65-F5344CB8AC3E}">
        <p14:creationId xmlns:p14="http://schemas.microsoft.com/office/powerpoint/2010/main" val="388243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AA100-E828-437B-8409-B92A0973C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346" y="152400"/>
            <a:ext cx="7620000" cy="6426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FB3BB-415C-4E12-80A9-0717420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7870"/>
            <a:ext cx="4039054" cy="9704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Mitigation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BFC-EBD9-44D9-9FE0-E30DF5CD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946" y="1379181"/>
            <a:ext cx="1295400" cy="12192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8,000 </a:t>
            </a:r>
          </a:p>
          <a:p>
            <a:pPr marL="3690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Adults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urved Down Arrow 4"/>
          <p:cNvSpPr/>
          <p:nvPr/>
        </p:nvSpPr>
        <p:spPr>
          <a:xfrm rot="9275972">
            <a:off x="3638193" y="3378701"/>
            <a:ext cx="4351712" cy="94001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46202" y="2267487"/>
            <a:ext cx="401444" cy="2196790"/>
          </a:xfrm>
          <a:custGeom>
            <a:avLst/>
            <a:gdLst>
              <a:gd name="connsiteX0" fmla="*/ 312234 w 401444"/>
              <a:gd name="connsiteY0" fmla="*/ 0 h 2196790"/>
              <a:gd name="connsiteX1" fmla="*/ 323385 w 401444"/>
              <a:gd name="connsiteY1" fmla="*/ 89210 h 2196790"/>
              <a:gd name="connsiteX2" fmla="*/ 356839 w 401444"/>
              <a:gd name="connsiteY2" fmla="*/ 100361 h 2196790"/>
              <a:gd name="connsiteX3" fmla="*/ 367990 w 401444"/>
              <a:gd name="connsiteY3" fmla="*/ 167268 h 2196790"/>
              <a:gd name="connsiteX4" fmla="*/ 379141 w 401444"/>
              <a:gd name="connsiteY4" fmla="*/ 211873 h 2196790"/>
              <a:gd name="connsiteX5" fmla="*/ 401444 w 401444"/>
              <a:gd name="connsiteY5" fmla="*/ 234176 h 2196790"/>
              <a:gd name="connsiteX6" fmla="*/ 390293 w 401444"/>
              <a:gd name="connsiteY6" fmla="*/ 267629 h 2196790"/>
              <a:gd name="connsiteX7" fmla="*/ 323385 w 401444"/>
              <a:gd name="connsiteY7" fmla="*/ 301083 h 2196790"/>
              <a:gd name="connsiteX8" fmla="*/ 289932 w 401444"/>
              <a:gd name="connsiteY8" fmla="*/ 434898 h 2196790"/>
              <a:gd name="connsiteX9" fmla="*/ 267629 w 401444"/>
              <a:gd name="connsiteY9" fmla="*/ 468351 h 2196790"/>
              <a:gd name="connsiteX10" fmla="*/ 245327 w 401444"/>
              <a:gd name="connsiteY10" fmla="*/ 579864 h 2196790"/>
              <a:gd name="connsiteX11" fmla="*/ 211873 w 401444"/>
              <a:gd name="connsiteY11" fmla="*/ 646771 h 2196790"/>
              <a:gd name="connsiteX12" fmla="*/ 189571 w 401444"/>
              <a:gd name="connsiteY12" fmla="*/ 713678 h 2196790"/>
              <a:gd name="connsiteX13" fmla="*/ 178419 w 401444"/>
              <a:gd name="connsiteY13" fmla="*/ 747132 h 2196790"/>
              <a:gd name="connsiteX14" fmla="*/ 156117 w 401444"/>
              <a:gd name="connsiteY14" fmla="*/ 780586 h 2196790"/>
              <a:gd name="connsiteX15" fmla="*/ 144966 w 401444"/>
              <a:gd name="connsiteY15" fmla="*/ 814039 h 2196790"/>
              <a:gd name="connsiteX16" fmla="*/ 122663 w 401444"/>
              <a:gd name="connsiteY16" fmla="*/ 836342 h 2196790"/>
              <a:gd name="connsiteX17" fmla="*/ 78058 w 401444"/>
              <a:gd name="connsiteY17" fmla="*/ 892098 h 2196790"/>
              <a:gd name="connsiteX18" fmla="*/ 66907 w 401444"/>
              <a:gd name="connsiteY18" fmla="*/ 925551 h 2196790"/>
              <a:gd name="connsiteX19" fmla="*/ 33454 w 401444"/>
              <a:gd name="connsiteY19" fmla="*/ 947854 h 2196790"/>
              <a:gd name="connsiteX20" fmla="*/ 11151 w 401444"/>
              <a:gd name="connsiteY20" fmla="*/ 970156 h 2196790"/>
              <a:gd name="connsiteX21" fmla="*/ 22302 w 401444"/>
              <a:gd name="connsiteY21" fmla="*/ 1003610 h 2196790"/>
              <a:gd name="connsiteX22" fmla="*/ 0 w 401444"/>
              <a:gd name="connsiteY22" fmla="*/ 1103971 h 2196790"/>
              <a:gd name="connsiteX23" fmla="*/ 33454 w 401444"/>
              <a:gd name="connsiteY23" fmla="*/ 1215483 h 2196790"/>
              <a:gd name="connsiteX24" fmla="*/ 66907 w 401444"/>
              <a:gd name="connsiteY24" fmla="*/ 1226634 h 2196790"/>
              <a:gd name="connsiteX25" fmla="*/ 89210 w 401444"/>
              <a:gd name="connsiteY25" fmla="*/ 1248937 h 2196790"/>
              <a:gd name="connsiteX26" fmla="*/ 66907 w 401444"/>
              <a:gd name="connsiteY26" fmla="*/ 1360449 h 2196790"/>
              <a:gd name="connsiteX27" fmla="*/ 89210 w 401444"/>
              <a:gd name="connsiteY27" fmla="*/ 1460810 h 2196790"/>
              <a:gd name="connsiteX28" fmla="*/ 111512 w 401444"/>
              <a:gd name="connsiteY28" fmla="*/ 1494264 h 2196790"/>
              <a:gd name="connsiteX29" fmla="*/ 100361 w 401444"/>
              <a:gd name="connsiteY29" fmla="*/ 1538868 h 2196790"/>
              <a:gd name="connsiteX30" fmla="*/ 89210 w 401444"/>
              <a:gd name="connsiteY30" fmla="*/ 1572322 h 2196790"/>
              <a:gd name="connsiteX31" fmla="*/ 111512 w 401444"/>
              <a:gd name="connsiteY31" fmla="*/ 1717288 h 2196790"/>
              <a:gd name="connsiteX32" fmla="*/ 111512 w 401444"/>
              <a:gd name="connsiteY32" fmla="*/ 1929161 h 2196790"/>
              <a:gd name="connsiteX33" fmla="*/ 133814 w 401444"/>
              <a:gd name="connsiteY33" fmla="*/ 1962615 h 2196790"/>
              <a:gd name="connsiteX34" fmla="*/ 144966 w 401444"/>
              <a:gd name="connsiteY34" fmla="*/ 2007220 h 2196790"/>
              <a:gd name="connsiteX35" fmla="*/ 122663 w 401444"/>
              <a:gd name="connsiteY35" fmla="*/ 2129883 h 2196790"/>
              <a:gd name="connsiteX36" fmla="*/ 100361 w 401444"/>
              <a:gd name="connsiteY36" fmla="*/ 2196790 h 21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1444" h="2196790">
                <a:moveTo>
                  <a:pt x="312234" y="0"/>
                </a:moveTo>
                <a:cubicBezTo>
                  <a:pt x="315951" y="29737"/>
                  <a:pt x="311214" y="61825"/>
                  <a:pt x="323385" y="89210"/>
                </a:cubicBezTo>
                <a:cubicBezTo>
                  <a:pt x="328159" y="99951"/>
                  <a:pt x="351007" y="90155"/>
                  <a:pt x="356839" y="100361"/>
                </a:cubicBezTo>
                <a:cubicBezTo>
                  <a:pt x="368057" y="119992"/>
                  <a:pt x="363556" y="145097"/>
                  <a:pt x="367990" y="167268"/>
                </a:cubicBezTo>
                <a:cubicBezTo>
                  <a:pt x="370996" y="182296"/>
                  <a:pt x="372287" y="198165"/>
                  <a:pt x="379141" y="211873"/>
                </a:cubicBezTo>
                <a:cubicBezTo>
                  <a:pt x="383843" y="221277"/>
                  <a:pt x="394010" y="226742"/>
                  <a:pt x="401444" y="234176"/>
                </a:cubicBezTo>
                <a:cubicBezTo>
                  <a:pt x="397727" y="245327"/>
                  <a:pt x="397636" y="258451"/>
                  <a:pt x="390293" y="267629"/>
                </a:cubicBezTo>
                <a:cubicBezTo>
                  <a:pt x="374571" y="287282"/>
                  <a:pt x="345424" y="293737"/>
                  <a:pt x="323385" y="301083"/>
                </a:cubicBezTo>
                <a:cubicBezTo>
                  <a:pt x="317812" y="334524"/>
                  <a:pt x="309566" y="405449"/>
                  <a:pt x="289932" y="434898"/>
                </a:cubicBezTo>
                <a:lnTo>
                  <a:pt x="267629" y="468351"/>
                </a:lnTo>
                <a:cubicBezTo>
                  <a:pt x="242435" y="543936"/>
                  <a:pt x="270957" y="451717"/>
                  <a:pt x="245327" y="579864"/>
                </a:cubicBezTo>
                <a:cubicBezTo>
                  <a:pt x="234237" y="635315"/>
                  <a:pt x="235792" y="592952"/>
                  <a:pt x="211873" y="646771"/>
                </a:cubicBezTo>
                <a:cubicBezTo>
                  <a:pt x="202325" y="668254"/>
                  <a:pt x="197005" y="691376"/>
                  <a:pt x="189571" y="713678"/>
                </a:cubicBezTo>
                <a:cubicBezTo>
                  <a:pt x="185854" y="724829"/>
                  <a:pt x="184939" y="737351"/>
                  <a:pt x="178419" y="747132"/>
                </a:cubicBezTo>
                <a:cubicBezTo>
                  <a:pt x="170985" y="758283"/>
                  <a:pt x="162111" y="768599"/>
                  <a:pt x="156117" y="780586"/>
                </a:cubicBezTo>
                <a:cubicBezTo>
                  <a:pt x="150860" y="791099"/>
                  <a:pt x="151014" y="803960"/>
                  <a:pt x="144966" y="814039"/>
                </a:cubicBezTo>
                <a:cubicBezTo>
                  <a:pt x="139557" y="823054"/>
                  <a:pt x="129231" y="828132"/>
                  <a:pt x="122663" y="836342"/>
                </a:cubicBezTo>
                <a:cubicBezTo>
                  <a:pt x="66394" y="906678"/>
                  <a:pt x="131910" y="838246"/>
                  <a:pt x="78058" y="892098"/>
                </a:cubicBezTo>
                <a:cubicBezTo>
                  <a:pt x="74341" y="903249"/>
                  <a:pt x="74250" y="916372"/>
                  <a:pt x="66907" y="925551"/>
                </a:cubicBezTo>
                <a:cubicBezTo>
                  <a:pt x="58535" y="936016"/>
                  <a:pt x="43919" y="939482"/>
                  <a:pt x="33454" y="947854"/>
                </a:cubicBezTo>
                <a:cubicBezTo>
                  <a:pt x="25244" y="954422"/>
                  <a:pt x="18585" y="962722"/>
                  <a:pt x="11151" y="970156"/>
                </a:cubicBezTo>
                <a:cubicBezTo>
                  <a:pt x="14868" y="981307"/>
                  <a:pt x="22302" y="991855"/>
                  <a:pt x="22302" y="1003610"/>
                </a:cubicBezTo>
                <a:cubicBezTo>
                  <a:pt x="22302" y="1042860"/>
                  <a:pt x="11499" y="1069473"/>
                  <a:pt x="0" y="1103971"/>
                </a:cubicBezTo>
                <a:cubicBezTo>
                  <a:pt x="3981" y="1119895"/>
                  <a:pt x="26048" y="1213014"/>
                  <a:pt x="33454" y="1215483"/>
                </a:cubicBezTo>
                <a:lnTo>
                  <a:pt x="66907" y="1226634"/>
                </a:lnTo>
                <a:cubicBezTo>
                  <a:pt x="74341" y="1234068"/>
                  <a:pt x="87906" y="1238504"/>
                  <a:pt x="89210" y="1248937"/>
                </a:cubicBezTo>
                <a:cubicBezTo>
                  <a:pt x="91488" y="1267161"/>
                  <a:pt x="72730" y="1337155"/>
                  <a:pt x="66907" y="1360449"/>
                </a:cubicBezTo>
                <a:cubicBezTo>
                  <a:pt x="71191" y="1386154"/>
                  <a:pt x="75482" y="1433355"/>
                  <a:pt x="89210" y="1460810"/>
                </a:cubicBezTo>
                <a:cubicBezTo>
                  <a:pt x="95204" y="1472797"/>
                  <a:pt x="104078" y="1483113"/>
                  <a:pt x="111512" y="1494264"/>
                </a:cubicBezTo>
                <a:cubicBezTo>
                  <a:pt x="107795" y="1509132"/>
                  <a:pt x="104571" y="1524132"/>
                  <a:pt x="100361" y="1538868"/>
                </a:cubicBezTo>
                <a:cubicBezTo>
                  <a:pt x="97132" y="1550170"/>
                  <a:pt x="89210" y="1560567"/>
                  <a:pt x="89210" y="1572322"/>
                </a:cubicBezTo>
                <a:cubicBezTo>
                  <a:pt x="89210" y="1658567"/>
                  <a:pt x="92425" y="1660026"/>
                  <a:pt x="111512" y="1717288"/>
                </a:cubicBezTo>
                <a:cubicBezTo>
                  <a:pt x="104223" y="1797471"/>
                  <a:pt x="90470" y="1852003"/>
                  <a:pt x="111512" y="1929161"/>
                </a:cubicBezTo>
                <a:cubicBezTo>
                  <a:pt x="115038" y="1942091"/>
                  <a:pt x="126380" y="1951464"/>
                  <a:pt x="133814" y="1962615"/>
                </a:cubicBezTo>
                <a:cubicBezTo>
                  <a:pt x="137531" y="1977483"/>
                  <a:pt x="144966" y="1991894"/>
                  <a:pt x="144966" y="2007220"/>
                </a:cubicBezTo>
                <a:cubicBezTo>
                  <a:pt x="144966" y="2090251"/>
                  <a:pt x="138344" y="2074997"/>
                  <a:pt x="122663" y="2129883"/>
                </a:cubicBezTo>
                <a:cubicBezTo>
                  <a:pt x="105108" y="2191329"/>
                  <a:pt x="120746" y="2156020"/>
                  <a:pt x="100361" y="219679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404536" y="3777549"/>
            <a:ext cx="342446" cy="37799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D2B7-0E3F-45F5-91CB-4274AEEB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37" y="59276"/>
            <a:ext cx="7765322" cy="970450"/>
          </a:xfrm>
        </p:spPr>
        <p:txBody>
          <a:bodyPr/>
          <a:lstStyle/>
          <a:p>
            <a:r>
              <a:rPr lang="en-US" dirty="0"/>
              <a:t>Facility Location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3AA9CD-BCBA-47B1-A53E-9CFD2303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45" y="1285378"/>
            <a:ext cx="7765322" cy="4058751"/>
          </a:xfrm>
        </p:spPr>
        <p:txBody>
          <a:bodyPr/>
          <a:lstStyle/>
          <a:p>
            <a:r>
              <a:rPr lang="en-US" dirty="0"/>
              <a:t>Located on the North Fork Payette River downstream of Payette Lake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A858BE-9DE5-4FC9-91AC-F6574029CE3C}"/>
              </a:ext>
            </a:extLst>
          </p:cNvPr>
          <p:cNvGrpSpPr/>
          <p:nvPr/>
        </p:nvGrpSpPr>
        <p:grpSpPr>
          <a:xfrm>
            <a:off x="1787727" y="2209800"/>
            <a:ext cx="6353175" cy="4028673"/>
            <a:chOff x="-10571" y="-68712"/>
            <a:chExt cx="4476750" cy="30841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C9F683-7D26-46E4-89ED-D38A645A7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0571" y="-68712"/>
              <a:ext cx="4476750" cy="30841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9EF04877-E96D-4F83-AD26-CA2EFC96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264" y="317621"/>
              <a:ext cx="723900" cy="2908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Housing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21BDA98-A585-4085-A851-B196EC9733F2}"/>
                </a:ext>
              </a:extLst>
            </p:cNvPr>
            <p:cNvCxnSpPr/>
            <p:nvPr/>
          </p:nvCxnSpPr>
          <p:spPr>
            <a:xfrm flipH="1" flipV="1">
              <a:off x="517984" y="300285"/>
              <a:ext cx="480985" cy="1638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437495-1B5E-4F5F-8295-4730798DB10E}"/>
                </a:ext>
              </a:extLst>
            </p:cNvPr>
            <p:cNvCxnSpPr/>
            <p:nvPr/>
          </p:nvCxnSpPr>
          <p:spPr>
            <a:xfrm flipH="1">
              <a:off x="672366" y="563461"/>
              <a:ext cx="348846" cy="2897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22E655-8601-449D-B066-6F6DFCBD2149}"/>
                </a:ext>
              </a:extLst>
            </p:cNvPr>
            <p:cNvCxnSpPr/>
            <p:nvPr/>
          </p:nvCxnSpPr>
          <p:spPr>
            <a:xfrm flipH="1">
              <a:off x="937745" y="642744"/>
              <a:ext cx="175414" cy="6806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6A55F731-C1C6-426C-ADE9-EFE062C35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942" y="147995"/>
              <a:ext cx="723900" cy="415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Dormitory and Office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DBADDE-1BDC-45FC-B510-C0B00074ECC0}"/>
                </a:ext>
              </a:extLst>
            </p:cNvPr>
            <p:cNvCxnSpPr/>
            <p:nvPr/>
          </p:nvCxnSpPr>
          <p:spPr>
            <a:xfrm flipH="1">
              <a:off x="1687191" y="463036"/>
              <a:ext cx="448171" cy="5135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D792BE5C-2940-4B46-B87E-324E5DBA9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510" y="526439"/>
              <a:ext cx="723900" cy="2116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Settling Pond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8C9916-0BC4-41C6-B8A6-28623339A96D}"/>
                </a:ext>
              </a:extLst>
            </p:cNvPr>
            <p:cNvCxnSpPr/>
            <p:nvPr/>
          </p:nvCxnSpPr>
          <p:spPr>
            <a:xfrm>
              <a:off x="3857460" y="769598"/>
              <a:ext cx="45719" cy="6288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CA413D8-E3BA-4F9F-A8BE-007F2BBB0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114" y="2086019"/>
              <a:ext cx="708096" cy="367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Collection Basin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567226E-B29D-4BD1-AF5B-F160866EB072}"/>
                </a:ext>
              </a:extLst>
            </p:cNvPr>
            <p:cNvCxnSpPr/>
            <p:nvPr/>
          </p:nvCxnSpPr>
          <p:spPr>
            <a:xfrm flipH="1" flipV="1">
              <a:off x="3369240" y="1782331"/>
              <a:ext cx="135078" cy="3036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7C22D7DA-810D-4BCC-A727-6800E4F87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210" y="2378497"/>
              <a:ext cx="829810" cy="417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Outdoor Rearing Ponds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55FD51-60DF-40B4-AADF-0924F32CBE5A}"/>
                </a:ext>
              </a:extLst>
            </p:cNvPr>
            <p:cNvCxnSpPr/>
            <p:nvPr/>
          </p:nvCxnSpPr>
          <p:spPr>
            <a:xfrm flipV="1">
              <a:off x="2608969" y="1613193"/>
              <a:ext cx="118374" cy="7556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247ECC-FC5B-4487-A5FC-9C75F6E283FC}"/>
                </a:ext>
              </a:extLst>
            </p:cNvPr>
            <p:cNvCxnSpPr/>
            <p:nvPr/>
          </p:nvCxnSpPr>
          <p:spPr>
            <a:xfrm flipV="1">
              <a:off x="2640682" y="1919755"/>
              <a:ext cx="369724" cy="4270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49315441-2B4E-4650-8C91-46ED96D6F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824" y="2367926"/>
              <a:ext cx="840105" cy="427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Indoor </a:t>
              </a:r>
              <a:r>
                <a:rPr lang="en-US" sz="1200" dirty="0" err="1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Inc</a:t>
              </a:r>
              <a:r>
                <a:rPr lang="en-US" sz="1200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&amp; Early Rearing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903F5AF-101D-4299-8300-CA1DB745373F}"/>
                </a:ext>
              </a:extLst>
            </p:cNvPr>
            <p:cNvCxnSpPr/>
            <p:nvPr/>
          </p:nvCxnSpPr>
          <p:spPr>
            <a:xfrm flipV="1">
              <a:off x="1477862" y="1782331"/>
              <a:ext cx="480720" cy="575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5301032" y="3423925"/>
            <a:ext cx="1552702" cy="35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NEW PONDS</a:t>
            </a:r>
          </a:p>
        </p:txBody>
      </p:sp>
      <p:sp>
        <p:nvSpPr>
          <p:cNvPr id="24" name="Rounded Rectangle 23"/>
          <p:cNvSpPr/>
          <p:nvPr/>
        </p:nvSpPr>
        <p:spPr>
          <a:xfrm rot="2738574">
            <a:off x="1668471" y="4859318"/>
            <a:ext cx="1524000" cy="3077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NF Payette R</a:t>
            </a:r>
          </a:p>
        </p:txBody>
      </p:sp>
    </p:spTree>
    <p:extLst>
      <p:ext uri="{BB962C8B-B14F-4D97-AF65-F5344CB8AC3E}">
        <p14:creationId xmlns:p14="http://schemas.microsoft.com/office/powerpoint/2010/main" val="137836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D2B7-0E3F-45F5-91CB-4274AEEB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Supply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1FC0EF-6FC4-41D0-82D3-B6D59FD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86000"/>
            <a:ext cx="7765322" cy="4058751"/>
          </a:xfrm>
        </p:spPr>
        <p:txBody>
          <a:bodyPr/>
          <a:lstStyle/>
          <a:p>
            <a:r>
              <a:rPr lang="en-US" dirty="0"/>
              <a:t>Deep and Surface intakes (2) </a:t>
            </a:r>
          </a:p>
          <a:p>
            <a:r>
              <a:rPr lang="en-US" dirty="0"/>
              <a:t>20 </a:t>
            </a:r>
            <a:r>
              <a:rPr lang="en-US" dirty="0" err="1"/>
              <a:t>cfs</a:t>
            </a:r>
            <a:r>
              <a:rPr lang="en-US" dirty="0"/>
              <a:t> from a 1/4 mile 36” gravity line from </a:t>
            </a:r>
            <a:r>
              <a:rPr lang="en-US" dirty="0" err="1"/>
              <a:t>Lardo</a:t>
            </a:r>
            <a:r>
              <a:rPr lang="en-US" dirty="0"/>
              <a:t> Dam on Payette Lake</a:t>
            </a:r>
          </a:p>
          <a:p>
            <a:r>
              <a:rPr lang="en-US" dirty="0"/>
              <a:t>Low lake levels from November to April result in only 13.5 </a:t>
            </a:r>
            <a:r>
              <a:rPr lang="en-US" dirty="0" err="1"/>
              <a:t>cfs</a:t>
            </a:r>
            <a:r>
              <a:rPr lang="en-US" dirty="0"/>
              <a:t> during winter months</a:t>
            </a:r>
          </a:p>
          <a:p>
            <a:r>
              <a:rPr lang="en-US" dirty="0"/>
              <a:t>Water temp 37 to 56 F</a:t>
            </a:r>
          </a:p>
          <a:p>
            <a:r>
              <a:rPr lang="en-US" dirty="0"/>
              <a:t>Elevation of 5,000 feet</a:t>
            </a:r>
          </a:p>
        </p:txBody>
      </p:sp>
    </p:spTree>
    <p:extLst>
      <p:ext uri="{BB962C8B-B14F-4D97-AF65-F5344CB8AC3E}">
        <p14:creationId xmlns:p14="http://schemas.microsoft.com/office/powerpoint/2010/main" val="373052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SFSR- </a:t>
            </a:r>
            <a:r>
              <a:rPr lang="en-US" dirty="0" err="1"/>
              <a:t>Broodstock</a:t>
            </a:r>
            <a:r>
              <a:rPr lang="en-US" dirty="0"/>
              <a:t>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Satellite Facility</a:t>
            </a:r>
          </a:p>
          <a:p>
            <a:r>
              <a:rPr lang="en-US" dirty="0"/>
              <a:t>Upper end of South Fork Salmon River Watershed</a:t>
            </a:r>
          </a:p>
          <a:p>
            <a:r>
              <a:rPr lang="en-US" dirty="0"/>
              <a:t>~1,400 </a:t>
            </a:r>
            <a:r>
              <a:rPr lang="en-US" dirty="0" err="1"/>
              <a:t>Broodstock</a:t>
            </a:r>
            <a:r>
              <a:rPr lang="en-US" dirty="0"/>
              <a:t> are collected annually to meet production needs</a:t>
            </a:r>
          </a:p>
          <a:p>
            <a:r>
              <a:rPr lang="en-US" dirty="0"/>
              <a:t>New brood holding ponds are being constructed onsite at McCall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77E4C-7439-4440-9779-8EA327895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3657600"/>
            <a:ext cx="3625237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17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40 – eight tray stacks</a:t>
            </a:r>
          </a:p>
          <a:p>
            <a:r>
              <a:rPr lang="en-US" dirty="0"/>
              <a:t>Segregated eggs loaded at two females per tray (~8600 eggs/tray average at 5 </a:t>
            </a:r>
            <a:r>
              <a:rPr lang="en-US" dirty="0" err="1"/>
              <a:t>gpm</a:t>
            </a:r>
            <a:r>
              <a:rPr lang="en-US" dirty="0"/>
              <a:t>)</a:t>
            </a:r>
          </a:p>
          <a:p>
            <a:r>
              <a:rPr lang="en-US" dirty="0"/>
              <a:t>Integrated and Johnson </a:t>
            </a:r>
            <a:r>
              <a:rPr lang="en-US" dirty="0" err="1"/>
              <a:t>Ck</a:t>
            </a:r>
            <a:r>
              <a:rPr lang="en-US" dirty="0"/>
              <a:t> eggs loaded at 1-female per tray (4,000 eggs/tray)</a:t>
            </a:r>
          </a:p>
          <a:p>
            <a:r>
              <a:rPr lang="en-US" i="1" dirty="0"/>
              <a:t>IHOT</a:t>
            </a:r>
            <a:r>
              <a:rPr lang="en-US" dirty="0"/>
              <a:t> max is 8,000 eggs per tray</a:t>
            </a:r>
          </a:p>
        </p:txBody>
      </p:sp>
    </p:spTree>
    <p:extLst>
      <p:ext uri="{BB962C8B-B14F-4D97-AF65-F5344CB8AC3E}">
        <p14:creationId xmlns:p14="http://schemas.microsoft.com/office/powerpoint/2010/main" val="141282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Nursery Rearing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14 indoor vats (4’x 40’x2’)</a:t>
            </a:r>
          </a:p>
          <a:p>
            <a:r>
              <a:rPr lang="en-US" dirty="0"/>
              <a:t>Max DI &lt; 0.8</a:t>
            </a:r>
          </a:p>
          <a:p>
            <a:r>
              <a:rPr lang="en-US" dirty="0"/>
              <a:t>Max FI &lt; 1.5 at 80 </a:t>
            </a:r>
            <a:r>
              <a:rPr lang="en-US" dirty="0" err="1"/>
              <a:t>gpm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5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Marking occurs in June and July @ Move out</a:t>
            </a:r>
          </a:p>
          <a:p>
            <a:r>
              <a:rPr lang="en-US" dirty="0"/>
              <a:t>&lt;200 </a:t>
            </a:r>
            <a:r>
              <a:rPr lang="en-US" dirty="0" err="1"/>
              <a:t>fpp</a:t>
            </a:r>
            <a:r>
              <a:rPr lang="en-US" dirty="0"/>
              <a:t> target size for AD Only</a:t>
            </a:r>
          </a:p>
          <a:p>
            <a:r>
              <a:rPr lang="en-US" dirty="0"/>
              <a:t>&lt;150 </a:t>
            </a:r>
            <a:r>
              <a:rPr lang="en-US" dirty="0" err="1"/>
              <a:t>fpp</a:t>
            </a:r>
            <a:r>
              <a:rPr lang="en-US" dirty="0"/>
              <a:t> for CWT</a:t>
            </a:r>
          </a:p>
          <a:p>
            <a:r>
              <a:rPr lang="en-US" dirty="0"/>
              <a:t>SEGS - 730K AD Only, 120K AD and 26K PIT</a:t>
            </a:r>
          </a:p>
          <a:p>
            <a:r>
              <a:rPr lang="en-US" dirty="0"/>
              <a:t>INTS – 150K CWT ONLY and 26K PIT</a:t>
            </a:r>
          </a:p>
        </p:txBody>
      </p:sp>
    </p:spTree>
    <p:extLst>
      <p:ext uri="{BB962C8B-B14F-4D97-AF65-F5344CB8AC3E}">
        <p14:creationId xmlns:p14="http://schemas.microsoft.com/office/powerpoint/2010/main" val="393828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5C2B-34F9-4C98-AE6B-5A5BDE9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Outdoor Rearing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6B54-91AD-4ECA-8781-C33EB3EC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ponds (40’x196’x4.5’)</a:t>
            </a:r>
          </a:p>
          <a:p>
            <a:r>
              <a:rPr lang="en-US" dirty="0"/>
              <a:t>Collection Basin (15’x101’x4’) for Johnson Creek (BPA program)</a:t>
            </a:r>
          </a:p>
          <a:p>
            <a:r>
              <a:rPr lang="en-US" dirty="0"/>
              <a:t>DI &lt; 0.25</a:t>
            </a:r>
          </a:p>
          <a:p>
            <a:r>
              <a:rPr lang="en-US" dirty="0"/>
              <a:t>FI &lt; 2.00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08301-126D-45CA-A1D4-750A82935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06861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87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3050</TotalTime>
  <Words>552</Words>
  <Application>Microsoft Office PowerPoint</Application>
  <PresentationFormat>On-screen Show (4:3)</PresentationFormat>
  <Paragraphs>109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Calisto MT</vt:lpstr>
      <vt:lpstr>Times New Roman</vt:lpstr>
      <vt:lpstr>Wingdings 2</vt:lpstr>
      <vt:lpstr>Slate</vt:lpstr>
      <vt:lpstr>McCall Fish Hatchery Infrastructure Audit </vt:lpstr>
      <vt:lpstr>Mitigation Goal</vt:lpstr>
      <vt:lpstr>Facility Location</vt:lpstr>
      <vt:lpstr>Water Supply</vt:lpstr>
      <vt:lpstr>SFSR- Broodstock Collection</vt:lpstr>
      <vt:lpstr>Incubation</vt:lpstr>
      <vt:lpstr>Nursery Rearing</vt:lpstr>
      <vt:lpstr>Marking</vt:lpstr>
      <vt:lpstr>Outdoor Rearing</vt:lpstr>
      <vt:lpstr>Release</vt:lpstr>
      <vt:lpstr>IPDES</vt:lpstr>
      <vt:lpstr>Operational Changes (operation “more smolts please”)</vt:lpstr>
      <vt:lpstr>Operational Changes</vt:lpstr>
      <vt:lpstr>Operational Changes</vt:lpstr>
      <vt:lpstr>Summary of Operational Changes</vt:lpstr>
      <vt:lpstr>Operational Changes Feasible?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Becker,Bob</cp:lastModifiedBy>
  <cp:revision>39</cp:revision>
  <cp:lastPrinted>2018-06-04T15:49:20Z</cp:lastPrinted>
  <dcterms:created xsi:type="dcterms:W3CDTF">2022-10-20T12:13:50Z</dcterms:created>
  <dcterms:modified xsi:type="dcterms:W3CDTF">2023-04-25T14:20:49Z</dcterms:modified>
</cp:coreProperties>
</file>