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7" r:id="rId1"/>
  </p:sldMasterIdLst>
  <p:notesMasterIdLst>
    <p:notesMasterId r:id="rId16"/>
  </p:notesMasterIdLst>
  <p:handoutMasterIdLst>
    <p:handoutMasterId r:id="rId17"/>
  </p:handoutMasterIdLst>
  <p:sldIdLst>
    <p:sldId id="379" r:id="rId2"/>
    <p:sldId id="432" r:id="rId3"/>
    <p:sldId id="433" r:id="rId4"/>
    <p:sldId id="435" r:id="rId5"/>
    <p:sldId id="434" r:id="rId6"/>
    <p:sldId id="436" r:id="rId7"/>
    <p:sldId id="437" r:id="rId8"/>
    <p:sldId id="438" r:id="rId9"/>
    <p:sldId id="439" r:id="rId10"/>
    <p:sldId id="441" r:id="rId11"/>
    <p:sldId id="442" r:id="rId12"/>
    <p:sldId id="443" r:id="rId13"/>
    <p:sldId id="445" r:id="rId14"/>
    <p:sldId id="446" r:id="rId15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99FF"/>
    <a:srgbClr val="66FF33"/>
    <a:srgbClr val="4F81BD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343" autoAdjust="0"/>
  </p:normalViewPr>
  <p:slideViewPr>
    <p:cSldViewPr>
      <p:cViewPr varScale="1">
        <p:scale>
          <a:sx n="107" d="100"/>
          <a:sy n="107" d="100"/>
        </p:scale>
        <p:origin x="160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060" y="-10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38475" cy="465138"/>
          </a:xfrm>
          <a:prstGeom prst="rect">
            <a:avLst/>
          </a:prstGeom>
        </p:spPr>
        <p:txBody>
          <a:bodyPr vert="horz" lIns="91420" tIns="45712" rIns="91420" bIns="4571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1"/>
            <a:ext cx="3038475" cy="465138"/>
          </a:xfrm>
          <a:prstGeom prst="rect">
            <a:avLst/>
          </a:prstGeom>
        </p:spPr>
        <p:txBody>
          <a:bodyPr vert="horz" lIns="91420" tIns="45712" rIns="91420" bIns="45712" rtlCol="0"/>
          <a:lstStyle>
            <a:lvl1pPr algn="r">
              <a:defRPr sz="1200"/>
            </a:lvl1pPr>
          </a:lstStyle>
          <a:p>
            <a:fld id="{D372917F-4DE0-484C-9600-DB303082EDC9}" type="datetimeFigureOut">
              <a:rPr lang="en-US" smtClean="0"/>
              <a:t>4/22/2023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679"/>
            <a:ext cx="3038475" cy="465138"/>
          </a:xfrm>
          <a:prstGeom prst="rect">
            <a:avLst/>
          </a:prstGeom>
        </p:spPr>
        <p:txBody>
          <a:bodyPr vert="horz" lIns="91420" tIns="45712" rIns="91420" bIns="4571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829679"/>
            <a:ext cx="3038475" cy="465138"/>
          </a:xfrm>
          <a:prstGeom prst="rect">
            <a:avLst/>
          </a:prstGeom>
        </p:spPr>
        <p:txBody>
          <a:bodyPr vert="horz" lIns="91420" tIns="45712" rIns="91420" bIns="45712" rtlCol="0" anchor="b"/>
          <a:lstStyle>
            <a:lvl1pPr algn="r">
              <a:defRPr sz="1200"/>
            </a:lvl1pPr>
          </a:lstStyle>
          <a:p>
            <a:fld id="{386C48C4-1112-43AD-9611-122B5435E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28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3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3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3" y="4419604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2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b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2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0" tIns="45712" rIns="91420" bIns="45712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0000"/>
              </a:lnSpc>
              <a:spcBef>
                <a:spcPct val="20000"/>
              </a:spcBef>
              <a:buFontTx/>
              <a:buChar char="•"/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8983418-BE23-4C7A-BBD6-7F5FA6673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45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4064" indent="-28617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4715" indent="-228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2600" indent="-228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60486" indent="-2289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8372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6258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34144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92029" indent="-228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fld id="{05900DB9-FDFD-4AC6-9C53-C24471BA5EDB}" type="slidenum">
              <a:rPr lang="en-US" altLang="en-US" smtClean="0"/>
              <a:pPr eaLnBrk="1" hangingPunct="1">
                <a:spcBef>
                  <a:spcPct val="2000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983418-BE23-4C7A-BBD6-7F5FA6673B4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9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2954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567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E2DCF-8E5D-464E-9ED8-E0D42CEDC450}" type="datetime1">
              <a:rPr lang="en-US"/>
              <a:pPr>
                <a:defRPr/>
              </a:pPr>
              <a:t>4/22/2023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FF333-3D40-48A8-929D-C0EF5DB40E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486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90F23-A815-4FA0-BAA0-650DCEF0EECA}" type="datetime1">
              <a:rPr lang="en-US"/>
              <a:pPr>
                <a:defRPr/>
              </a:pPr>
              <a:t>4/22/2023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DF17F-57DA-41BB-BA1F-8F925A7718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67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C98-1C0C-4FF5-9929-B9759D94EF36}" type="datetime1">
              <a:rPr lang="en-US"/>
              <a:pPr>
                <a:defRPr/>
              </a:pPr>
              <a:t>4/22/2023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89385-C472-47F6-AA11-EF1D0DD2EE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47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59876-352B-4A19-A090-EE50B0E27952}" type="datetime1">
              <a:rPr lang="en-US"/>
              <a:pPr>
                <a:defRPr/>
              </a:pPr>
              <a:t>4/22/2023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AB064-21C3-4B68-B7E7-3A53CA65A2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6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99601-FC1C-4694-B4BA-EE58C34DEFD0}" type="datetime1">
              <a:rPr lang="en-US"/>
              <a:pPr>
                <a:defRPr/>
              </a:pPr>
              <a:t>4/22/2023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0081A-EEB5-4F12-8ADA-25F08C491F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04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D8281-5773-45E0-8B95-C9AB08C562F0}" type="datetime1">
              <a:rPr lang="en-US"/>
              <a:pPr>
                <a:defRPr/>
              </a:pPr>
              <a:t>4/22/2023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9B9BC-9880-4C87-9B56-4CAE68E6C6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3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CAF87-2022-48FB-82BE-D8953DD15559}" type="datetime1">
              <a:rPr lang="en-US"/>
              <a:pPr>
                <a:defRPr/>
              </a:pPr>
              <a:t>4/22/2023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0364C-7249-4D4E-8980-D5441468CF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87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E86CE-0C46-473C-9A4A-A0B41FEC4577}" type="datetime1">
              <a:rPr lang="en-US"/>
              <a:pPr>
                <a:defRPr/>
              </a:pPr>
              <a:t>4/22/2023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7C7CD-0726-4E8F-9264-D0BC46591D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85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E1D2C-20C5-47FC-B510-783461C17C50}" type="datetime1">
              <a:rPr lang="en-US"/>
              <a:pPr>
                <a:defRPr/>
              </a:pPr>
              <a:t>4/22/2023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329FB-235A-4E0C-A1D5-D5D46E6B9F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587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8FB8D-097A-4282-8212-801D7B5CF3F4}" type="datetime1">
              <a:rPr lang="en-US"/>
              <a:pPr>
                <a:defRPr/>
              </a:pPr>
              <a:t>4/22/2023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4CC36-7999-4932-9580-92CE9A5E91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6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9525" y="6553200"/>
            <a:ext cx="9144000" cy="3048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38888"/>
            <a:ext cx="9144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19800"/>
            <a:ext cx="91440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5562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496F48C-90D8-4FD7-A73E-F6E668721860}" type="datetime1">
              <a:rPr lang="en-US"/>
              <a:pPr>
                <a:defRPr/>
              </a:pPr>
              <a:t>4/22/2023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5626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72200" y="55626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7532C3E-5ECD-4DBD-AAA2-9ED8B4303B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4" name="Picture 2" descr="N:\Tools\FWSLogo\DOI_ArcGIS_CMYK.e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3" descr="N:\Tools\FWSLogo\logo2005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075" y="6053138"/>
            <a:ext cx="66992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Rectangle 11"/>
          <p:cNvSpPr>
            <a:spLocks noChangeArrowheads="1"/>
          </p:cNvSpPr>
          <p:nvPr/>
        </p:nvSpPr>
        <p:spPr bwMode="auto">
          <a:xfrm>
            <a:off x="5562600" y="6553200"/>
            <a:ext cx="335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>
                <a:solidFill>
                  <a:prstClr val="black"/>
                </a:solidFill>
              </a:rPr>
              <a:t>Conserving America’s Fisheries</a:t>
            </a:r>
          </a:p>
        </p:txBody>
      </p:sp>
      <p:sp>
        <p:nvSpPr>
          <p:cNvPr id="1037" name="Rectangle 12"/>
          <p:cNvSpPr>
            <a:spLocks noChangeArrowheads="1"/>
          </p:cNvSpPr>
          <p:nvPr/>
        </p:nvSpPr>
        <p:spPr bwMode="auto">
          <a:xfrm>
            <a:off x="792163" y="6005513"/>
            <a:ext cx="3800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>
                <a:solidFill>
                  <a:prstClr val="white"/>
                </a:solidFill>
              </a:rPr>
              <a:t>U.S. Fish and Wildlife Service</a:t>
            </a:r>
          </a:p>
        </p:txBody>
      </p:sp>
      <p:sp>
        <p:nvSpPr>
          <p:cNvPr id="1038" name="Rectangle 13"/>
          <p:cNvSpPr>
            <a:spLocks noChangeArrowheads="1"/>
          </p:cNvSpPr>
          <p:nvPr/>
        </p:nvSpPr>
        <p:spPr bwMode="auto">
          <a:xfrm>
            <a:off x="792163" y="6307138"/>
            <a:ext cx="4541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dirty="0">
                <a:solidFill>
                  <a:prstClr val="black"/>
                </a:solidFill>
              </a:rPr>
              <a:t>Lower Snake River Compensation Plan Office</a:t>
            </a:r>
          </a:p>
        </p:txBody>
      </p:sp>
      <p:pic>
        <p:nvPicPr>
          <p:cNvPr id="103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3" y="6362700"/>
            <a:ext cx="99536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ctrTitle"/>
          </p:nvPr>
        </p:nvSpPr>
        <p:spPr>
          <a:xfrm>
            <a:off x="287818" y="533400"/>
            <a:ext cx="8229600" cy="914400"/>
          </a:xfrm>
        </p:spPr>
        <p:txBody>
          <a:bodyPr/>
          <a:lstStyle/>
          <a:p>
            <a:pPr eaLnBrk="1" hangingPunct="1"/>
            <a:r>
              <a:rPr lang="en-US" altLang="en-US" dirty="0"/>
              <a:t>Lower Snake River Compensation Plan</a:t>
            </a:r>
            <a:br>
              <a:rPr lang="en-US" altLang="en-US" dirty="0"/>
            </a:br>
            <a:r>
              <a:rPr lang="en-US" altLang="en-US" dirty="0"/>
              <a:t>Infrastructure Audits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287818" y="5454074"/>
            <a:ext cx="8381999" cy="609600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Sawtooth Fish Hatchery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C1A8B-F8D1-9681-84CA-A7259750E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611" y="1295400"/>
            <a:ext cx="4672013" cy="40102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NPDES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compliance issues</a:t>
            </a:r>
          </a:p>
          <a:p>
            <a:r>
              <a:rPr lang="en-US" dirty="0"/>
              <a:t>Hatchery will dredge one of the two settling ponds in FY23</a:t>
            </a:r>
          </a:p>
        </p:txBody>
      </p:sp>
    </p:spTree>
    <p:extLst>
      <p:ext uri="{BB962C8B-B14F-4D97-AF65-F5344CB8AC3E}">
        <p14:creationId xmlns:p14="http://schemas.microsoft.com/office/powerpoint/2010/main" val="321178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Marking occurs in late May early June</a:t>
            </a:r>
          </a:p>
          <a:p>
            <a:r>
              <a:rPr lang="en-US" dirty="0">
                <a:solidFill>
                  <a:srgbClr val="000000"/>
                </a:solidFill>
              </a:rPr>
              <a:t>120 </a:t>
            </a:r>
            <a:r>
              <a:rPr lang="en-US" dirty="0" err="1">
                <a:solidFill>
                  <a:srgbClr val="000000"/>
                </a:solidFill>
              </a:rPr>
              <a:t>fp</a:t>
            </a:r>
            <a:r>
              <a:rPr lang="en-US" dirty="0">
                <a:solidFill>
                  <a:srgbClr val="000000"/>
                </a:solidFill>
              </a:rPr>
              <a:t> target size</a:t>
            </a:r>
          </a:p>
          <a:p>
            <a:r>
              <a:rPr lang="en-US" dirty="0">
                <a:solidFill>
                  <a:srgbClr val="000000"/>
                </a:solidFill>
              </a:rPr>
              <a:t>18,900 Segregated PIT tags</a:t>
            </a:r>
          </a:p>
          <a:p>
            <a:r>
              <a:rPr lang="en-US" dirty="0">
                <a:solidFill>
                  <a:srgbClr val="000000"/>
                </a:solidFill>
              </a:rPr>
              <a:t>8,500 Segregated YF PIT tags</a:t>
            </a:r>
          </a:p>
          <a:p>
            <a:r>
              <a:rPr lang="en-US" dirty="0">
                <a:solidFill>
                  <a:srgbClr val="000000"/>
                </a:solidFill>
              </a:rPr>
              <a:t>1,000 Integrated PIT tags</a:t>
            </a:r>
          </a:p>
        </p:txBody>
      </p:sp>
    </p:spTree>
    <p:extLst>
      <p:ext uri="{BB962C8B-B14F-4D97-AF65-F5344CB8AC3E}">
        <p14:creationId xmlns:p14="http://schemas.microsoft.com/office/powerpoint/2010/main" val="3938288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new vats</a:t>
            </a:r>
          </a:p>
          <a:p>
            <a:pPr lvl="1"/>
            <a:r>
              <a:rPr lang="en-US" dirty="0"/>
              <a:t>Early rearing space for 150,00 fry to reduce overall ponding numbers per container</a:t>
            </a:r>
          </a:p>
          <a:p>
            <a:pPr lvl="1"/>
            <a:r>
              <a:rPr lang="en-US" dirty="0"/>
              <a:t>Vats are not needed to expand production to 2.4m smolts, would just help reduce fish numbers between vats</a:t>
            </a:r>
          </a:p>
          <a:p>
            <a:pPr lvl="1"/>
            <a:r>
              <a:rPr lang="en-US" dirty="0"/>
              <a:t>Plumbing is already in place</a:t>
            </a:r>
          </a:p>
          <a:p>
            <a:pPr lvl="1"/>
            <a:r>
              <a:rPr lang="en-US" dirty="0"/>
              <a:t>$200k infrastructure cost</a:t>
            </a:r>
          </a:p>
        </p:txBody>
      </p:sp>
    </p:spTree>
    <p:extLst>
      <p:ext uri="{BB962C8B-B14F-4D97-AF65-F5344CB8AC3E}">
        <p14:creationId xmlns:p14="http://schemas.microsoft.com/office/powerpoint/2010/main" val="2138445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Optimize Final Rearing</a:t>
            </a:r>
          </a:p>
          <a:p>
            <a:pPr lvl="1"/>
            <a:r>
              <a:rPr lang="en-US" dirty="0"/>
              <a:t>Right size release groups to match rearing container maximums</a:t>
            </a:r>
          </a:p>
          <a:p>
            <a:pPr marL="514350" indent="-457200"/>
            <a:r>
              <a:rPr lang="en-US" dirty="0"/>
              <a:t>Spawning more A run steelhead</a:t>
            </a:r>
          </a:p>
          <a:p>
            <a:pPr marL="57150" indent="0">
              <a:buNone/>
            </a:pPr>
            <a:r>
              <a:rPr lang="en-US" dirty="0"/>
              <a:t>	</a:t>
            </a:r>
          </a:p>
          <a:p>
            <a:pPr marL="571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932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Operational Changes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696DEB4-E2A4-4576-8501-CAC38C6E9C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6798530"/>
              </p:ext>
            </p:extLst>
          </p:nvPr>
        </p:nvGraphicFramePr>
        <p:xfrm>
          <a:off x="609600" y="1295400"/>
          <a:ext cx="8077200" cy="536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91824">
                  <a:extLst>
                    <a:ext uri="{9D8B030D-6E8A-4147-A177-3AD203B41FA5}">
                      <a16:colId xmlns:a16="http://schemas.microsoft.com/office/drawing/2014/main" val="2987740925"/>
                    </a:ext>
                  </a:extLst>
                </a:gridCol>
                <a:gridCol w="2692688">
                  <a:extLst>
                    <a:ext uri="{9D8B030D-6E8A-4147-A177-3AD203B41FA5}">
                      <a16:colId xmlns:a16="http://schemas.microsoft.com/office/drawing/2014/main" val="1988377770"/>
                    </a:ext>
                  </a:extLst>
                </a:gridCol>
                <a:gridCol w="2692688">
                  <a:extLst>
                    <a:ext uri="{9D8B030D-6E8A-4147-A177-3AD203B41FA5}">
                      <a16:colId xmlns:a16="http://schemas.microsoft.com/office/drawing/2014/main" val="66446329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</a:rPr>
                        <a:t>Program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Current 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Proposed 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932901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</a:rPr>
                        <a:t>New Vats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</a:rPr>
                        <a:t>150,000 fry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3027596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</a:rPr>
                        <a:t>Addition of Chinook brood needed for 2.4m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</a:rPr>
                        <a:t>1150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</a:rPr>
                        <a:t>1380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6992125"/>
                  </a:ext>
                </a:extLst>
              </a:tr>
              <a:tr h="1600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</a:rPr>
                        <a:t>Increase Chinook Production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2,000,000 @ 18 </a:t>
                      </a:r>
                      <a:r>
                        <a:rPr lang="en-US" sz="2400" dirty="0" err="1">
                          <a:effectLst/>
                        </a:rPr>
                        <a:t>fpp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2,400,000 @ 18 </a:t>
                      </a:r>
                      <a:r>
                        <a:rPr lang="en-US" sz="2400" dirty="0" err="1">
                          <a:effectLst/>
                        </a:rPr>
                        <a:t>fpp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2242187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Addition USRA spawning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</a:rPr>
                        <a:t>427 Females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648 females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977829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</a:rPr>
                        <a:t>Total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2,000,000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</a:rPr>
                        <a:t>2,400,000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0810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9486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FB3BB-415C-4E12-80A9-0717420D1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5EDBFC-EBD9-44D9-9FE0-E30DF5CDE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4196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19,445 </a:t>
            </a:r>
            <a:r>
              <a:rPr lang="en-US" dirty="0"/>
              <a:t>spring Chinook adults </a:t>
            </a:r>
          </a:p>
          <a:p>
            <a:r>
              <a:rPr lang="en-US" dirty="0"/>
              <a:t>Upper Salmon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AA100-E828-437B-8409-B92A0973C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1000" y="2270414"/>
            <a:ext cx="4201795" cy="35439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062FB3E-D1B9-807A-9296-4A981C8DB726}"/>
              </a:ext>
            </a:extLst>
          </p:cNvPr>
          <p:cNvSpPr/>
          <p:nvPr/>
        </p:nvSpPr>
        <p:spPr>
          <a:xfrm>
            <a:off x="6477000" y="5029200"/>
            <a:ext cx="2286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46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D2B7-0E3F-45F5-91CB-4274AEEB4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Location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3AA9CD-BCBA-47B1-A53E-9CFD23034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Located on the Salmon river 5 miles south of Stanley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49706-6112-69B3-960C-733F06E997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97330" y="2190750"/>
            <a:ext cx="6149340" cy="3600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 Box 634">
            <a:extLst>
              <a:ext uri="{FF2B5EF4-FFF2-40B4-BE49-F238E27FC236}">
                <a16:creationId xmlns:a16="http://schemas.microsoft.com/office/drawing/2014/main" id="{8880967D-CF51-D638-18A4-A0B94BF93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0777" y="2286000"/>
            <a:ext cx="9525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Small Raceways</a:t>
            </a:r>
          </a:p>
        </p:txBody>
      </p:sp>
      <p:sp>
        <p:nvSpPr>
          <p:cNvPr id="24" name="Text Box 821">
            <a:extLst>
              <a:ext uri="{FF2B5EF4-FFF2-40B4-BE49-F238E27FC236}">
                <a16:creationId xmlns:a16="http://schemas.microsoft.com/office/drawing/2014/main" id="{51FE46D0-C554-E278-6011-B9EEB0863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0393" y="2168338"/>
            <a:ext cx="108585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Off-Line Settling Basin</a:t>
            </a:r>
          </a:p>
        </p:txBody>
      </p:sp>
      <p:sp>
        <p:nvSpPr>
          <p:cNvPr id="25" name="Text Box 635">
            <a:extLst>
              <a:ext uri="{FF2B5EF4-FFF2-40B4-BE49-F238E27FC236}">
                <a16:creationId xmlns:a16="http://schemas.microsoft.com/office/drawing/2014/main" id="{A06CDB5C-D363-DE2D-FC9A-E9577C74A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3318" y="4800600"/>
            <a:ext cx="1352550" cy="4762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Adult Holding/Trapping</a:t>
            </a:r>
          </a:p>
        </p:txBody>
      </p:sp>
      <p:sp>
        <p:nvSpPr>
          <p:cNvPr id="26" name="Text Box 638">
            <a:extLst>
              <a:ext uri="{FF2B5EF4-FFF2-40B4-BE49-F238E27FC236}">
                <a16:creationId xmlns:a16="http://schemas.microsoft.com/office/drawing/2014/main" id="{5584E96C-6F5A-871B-8246-91B650299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7468" y="4191000"/>
            <a:ext cx="108585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Full-Flow Settling Basin</a:t>
            </a:r>
          </a:p>
        </p:txBody>
      </p:sp>
      <p:sp>
        <p:nvSpPr>
          <p:cNvPr id="27" name="Text Box 797">
            <a:extLst>
              <a:ext uri="{FF2B5EF4-FFF2-40B4-BE49-F238E27FC236}">
                <a16:creationId xmlns:a16="http://schemas.microsoft.com/office/drawing/2014/main" id="{64A1513C-0F55-1729-C7BF-D62F71CB6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209" y="3868178"/>
            <a:ext cx="1038225" cy="266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Trout Pond</a:t>
            </a:r>
          </a:p>
        </p:txBody>
      </p:sp>
      <p:sp>
        <p:nvSpPr>
          <p:cNvPr id="28" name="Text Box 639">
            <a:extLst>
              <a:ext uri="{FF2B5EF4-FFF2-40B4-BE49-F238E27FC236}">
                <a16:creationId xmlns:a16="http://schemas.microsoft.com/office/drawing/2014/main" id="{6987C138-B128-A423-F315-43B908BB8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722" y="4179794"/>
            <a:ext cx="1038225" cy="266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14 Raceways</a:t>
            </a:r>
          </a:p>
        </p:txBody>
      </p:sp>
      <p:sp>
        <p:nvSpPr>
          <p:cNvPr id="29" name="Text Box 814">
            <a:extLst>
              <a:ext uri="{FF2B5EF4-FFF2-40B4-BE49-F238E27FC236}">
                <a16:creationId xmlns:a16="http://schemas.microsoft.com/office/drawing/2014/main" id="{EEFE7E56-8200-8DD1-32B4-CA5AD3531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475287"/>
            <a:ext cx="1038225" cy="266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Residences</a:t>
            </a:r>
          </a:p>
        </p:txBody>
      </p:sp>
      <p:sp>
        <p:nvSpPr>
          <p:cNvPr id="30" name="Text Box 768">
            <a:extLst>
              <a:ext uri="{FF2B5EF4-FFF2-40B4-BE49-F238E27FC236}">
                <a16:creationId xmlns:a16="http://schemas.microsoft.com/office/drawing/2014/main" id="{09ACAAE0-5BD6-0B64-53B8-915E363D7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985" y="4392425"/>
            <a:ext cx="751213" cy="676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Nursery/Admin/ Shop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C7F11AD-E476-103C-19D5-9FBB265E4871}"/>
              </a:ext>
            </a:extLst>
          </p:cNvPr>
          <p:cNvCxnSpPr>
            <a:cxnSpLocks/>
          </p:cNvCxnSpPr>
          <p:nvPr/>
        </p:nvCxnSpPr>
        <p:spPr>
          <a:xfrm>
            <a:off x="1986592" y="2798949"/>
            <a:ext cx="604208" cy="3447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27791F0-07B8-D3CC-1363-FD36947B541C}"/>
              </a:ext>
            </a:extLst>
          </p:cNvPr>
          <p:cNvCxnSpPr>
            <a:cxnSpLocks/>
          </p:cNvCxnSpPr>
          <p:nvPr/>
        </p:nvCxnSpPr>
        <p:spPr>
          <a:xfrm flipH="1">
            <a:off x="4038600" y="2286000"/>
            <a:ext cx="1447800" cy="22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47A95E-81E2-9736-B1E4-55EB76AA62F4}"/>
              </a:ext>
            </a:extLst>
          </p:cNvPr>
          <p:cNvCxnSpPr>
            <a:cxnSpLocks/>
          </p:cNvCxnSpPr>
          <p:nvPr/>
        </p:nvCxnSpPr>
        <p:spPr>
          <a:xfrm flipH="1">
            <a:off x="4876800" y="2286000"/>
            <a:ext cx="609600" cy="3602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849669A-64E6-851B-8348-A6B9C9234D70}"/>
              </a:ext>
            </a:extLst>
          </p:cNvPr>
          <p:cNvCxnSpPr>
            <a:cxnSpLocks/>
          </p:cNvCxnSpPr>
          <p:nvPr/>
        </p:nvCxnSpPr>
        <p:spPr>
          <a:xfrm flipH="1" flipV="1">
            <a:off x="6676243" y="4057650"/>
            <a:ext cx="29357" cy="67627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9059682-5749-DC92-5841-B8BEE6381B8B}"/>
              </a:ext>
            </a:extLst>
          </p:cNvPr>
          <p:cNvCxnSpPr>
            <a:cxnSpLocks/>
          </p:cNvCxnSpPr>
          <p:nvPr/>
        </p:nvCxnSpPr>
        <p:spPr>
          <a:xfrm flipH="1" flipV="1">
            <a:off x="5455756" y="3576825"/>
            <a:ext cx="134637" cy="5580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0E4EF24-2EAF-09E8-2DF3-B75BEA965D3A}"/>
              </a:ext>
            </a:extLst>
          </p:cNvPr>
          <p:cNvCxnSpPr>
            <a:cxnSpLocks/>
          </p:cNvCxnSpPr>
          <p:nvPr/>
        </p:nvCxnSpPr>
        <p:spPr>
          <a:xfrm flipH="1" flipV="1">
            <a:off x="4162652" y="3576825"/>
            <a:ext cx="322669" cy="2068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5D8D0FDD-6E3E-2ED7-546A-49B72EEC2545}"/>
              </a:ext>
            </a:extLst>
          </p:cNvPr>
          <p:cNvCxnSpPr>
            <a:cxnSpLocks/>
          </p:cNvCxnSpPr>
          <p:nvPr/>
        </p:nvCxnSpPr>
        <p:spPr>
          <a:xfrm flipH="1" flipV="1">
            <a:off x="3237547" y="3673196"/>
            <a:ext cx="84884" cy="4616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BD7DC08-74D0-5D2A-83D9-BECBA8180008}"/>
              </a:ext>
            </a:extLst>
          </p:cNvPr>
          <p:cNvCxnSpPr>
            <a:cxnSpLocks/>
          </p:cNvCxnSpPr>
          <p:nvPr/>
        </p:nvCxnSpPr>
        <p:spPr>
          <a:xfrm flipV="1">
            <a:off x="1972405" y="3904037"/>
            <a:ext cx="160760" cy="4155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A1E98BD-C993-C9F3-6EC0-D7E3C8AB6CD5}"/>
              </a:ext>
            </a:extLst>
          </p:cNvPr>
          <p:cNvCxnSpPr>
            <a:cxnSpLocks/>
          </p:cNvCxnSpPr>
          <p:nvPr/>
        </p:nvCxnSpPr>
        <p:spPr>
          <a:xfrm flipH="1" flipV="1">
            <a:off x="3048000" y="5068700"/>
            <a:ext cx="304800" cy="3459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C14159-6998-F7CB-A7A1-25B5786DD398}"/>
              </a:ext>
            </a:extLst>
          </p:cNvPr>
          <p:cNvCxnSpPr>
            <a:cxnSpLocks/>
          </p:cNvCxnSpPr>
          <p:nvPr/>
        </p:nvCxnSpPr>
        <p:spPr>
          <a:xfrm flipH="1" flipV="1">
            <a:off x="3581400" y="4953000"/>
            <a:ext cx="76200" cy="5222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0A5919-BE50-DE5B-04E9-ED934031DDC4}"/>
              </a:ext>
            </a:extLst>
          </p:cNvPr>
          <p:cNvCxnSpPr>
            <a:cxnSpLocks/>
          </p:cNvCxnSpPr>
          <p:nvPr/>
        </p:nvCxnSpPr>
        <p:spPr>
          <a:xfrm flipV="1">
            <a:off x="4038600" y="4953000"/>
            <a:ext cx="124052" cy="5222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26BBB74-B75F-C4F1-687B-5F1F1F98C901}"/>
              </a:ext>
            </a:extLst>
          </p:cNvPr>
          <p:cNvCxnSpPr>
            <a:cxnSpLocks/>
          </p:cNvCxnSpPr>
          <p:nvPr/>
        </p:nvCxnSpPr>
        <p:spPr>
          <a:xfrm flipV="1">
            <a:off x="4162652" y="5276850"/>
            <a:ext cx="161334" cy="2095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50E1EE-4272-205D-BB85-1919986D7EF3}"/>
              </a:ext>
            </a:extLst>
          </p:cNvPr>
          <p:cNvCxnSpPr>
            <a:cxnSpLocks/>
          </p:cNvCxnSpPr>
          <p:nvPr/>
        </p:nvCxnSpPr>
        <p:spPr>
          <a:xfrm flipV="1">
            <a:off x="4391025" y="4812459"/>
            <a:ext cx="505052" cy="6739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364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8D2B7-0E3F-45F5-91CB-4274AEEB4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Supply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1FC0EF-6FC4-41D0-82D3-B6D59FD54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35 </a:t>
            </a:r>
            <a:r>
              <a:rPr lang="en-US" dirty="0" err="1"/>
              <a:t>cfs</a:t>
            </a:r>
            <a:r>
              <a:rPr lang="en-US" dirty="0"/>
              <a:t> total from a 54” gravity line from Salmon River</a:t>
            </a:r>
          </a:p>
          <a:p>
            <a:r>
              <a:rPr lang="en-US" dirty="0"/>
              <a:t>River freezes resulting in low/no water during winter months</a:t>
            </a:r>
          </a:p>
          <a:p>
            <a:r>
              <a:rPr lang="en-US" dirty="0"/>
              <a:t>Water temp from 32 to 70 F</a:t>
            </a:r>
          </a:p>
          <a:p>
            <a:r>
              <a:rPr lang="en-US" dirty="0"/>
              <a:t>5 production wells, 1 well for de icing</a:t>
            </a:r>
          </a:p>
          <a:p>
            <a:r>
              <a:rPr lang="en-US" dirty="0"/>
              <a:t>Well water temp 41 to 56 F</a:t>
            </a:r>
          </a:p>
        </p:txBody>
      </p:sp>
    </p:spTree>
    <p:extLst>
      <p:ext uri="{BB962C8B-B14F-4D97-AF65-F5344CB8AC3E}">
        <p14:creationId xmlns:p14="http://schemas.microsoft.com/office/powerpoint/2010/main" val="3730520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Current BY22 Broodstock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62000"/>
            <a:ext cx="8229600" cy="4419600"/>
          </a:xfrm>
        </p:spPr>
        <p:txBody>
          <a:bodyPr/>
          <a:lstStyle/>
          <a:p>
            <a:r>
              <a:rPr lang="en-US" dirty="0"/>
              <a:t>1150 Chinook Broodstock are collected annually to meet current production needs</a:t>
            </a:r>
          </a:p>
          <a:p>
            <a:r>
              <a:rPr lang="en-US" dirty="0"/>
              <a:t>427 A run steelhead</a:t>
            </a:r>
          </a:p>
          <a:p>
            <a:r>
              <a:rPr lang="en-US" dirty="0"/>
              <a:t>Brood holding ponds on station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2ADDBB-38FD-3466-F650-582489E38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048" y="2941637"/>
            <a:ext cx="5053904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76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Incubation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run steelhead eggs loaded two females per tray</a:t>
            </a:r>
          </a:p>
          <a:p>
            <a:r>
              <a:rPr lang="en-US" dirty="0"/>
              <a:t>Segregated/Integrated Chinook eggs loaded one female per tray</a:t>
            </a:r>
          </a:p>
          <a:p>
            <a:r>
              <a:rPr lang="en-US" dirty="0"/>
              <a:t>80 – eight tray stacks (includes 20 – eight tray stacks that can be heated)</a:t>
            </a:r>
          </a:p>
        </p:txBody>
      </p:sp>
    </p:spTree>
    <p:extLst>
      <p:ext uri="{BB962C8B-B14F-4D97-AF65-F5344CB8AC3E}">
        <p14:creationId xmlns:p14="http://schemas.microsoft.com/office/powerpoint/2010/main" val="1412821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Nursery Rearing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14 Vats (4’x42’x2.5’)</a:t>
            </a:r>
          </a:p>
          <a:p>
            <a:r>
              <a:rPr lang="en-US" dirty="0"/>
              <a:t>1 Display vat (3.8’x17’x2.6’)</a:t>
            </a:r>
          </a:p>
          <a:p>
            <a:r>
              <a:rPr lang="en-US" dirty="0">
                <a:solidFill>
                  <a:srgbClr val="000000"/>
                </a:solidFill>
              </a:rPr>
              <a:t>6 Small raceways (6’x104x2.25’)</a:t>
            </a:r>
          </a:p>
          <a:p>
            <a:r>
              <a:rPr lang="en-US" dirty="0">
                <a:solidFill>
                  <a:srgbClr val="000000"/>
                </a:solidFill>
              </a:rPr>
              <a:t>Max DI &lt; 0.55</a:t>
            </a:r>
          </a:p>
          <a:p>
            <a:r>
              <a:rPr lang="en-US" dirty="0">
                <a:solidFill>
                  <a:srgbClr val="000000"/>
                </a:solidFill>
              </a:rPr>
              <a:t>Max FI &lt; 2.0 at 41 F</a:t>
            </a:r>
          </a:p>
        </p:txBody>
      </p:sp>
    </p:spTree>
    <p:extLst>
      <p:ext uri="{BB962C8B-B14F-4D97-AF65-F5344CB8AC3E}">
        <p14:creationId xmlns:p14="http://schemas.microsoft.com/office/powerpoint/2010/main" val="934955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Outdoor Rearing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14 Large raceways</a:t>
            </a:r>
          </a:p>
          <a:p>
            <a:r>
              <a:rPr lang="en-US" dirty="0"/>
              <a:t>DI &lt; 0.30</a:t>
            </a:r>
          </a:p>
          <a:p>
            <a:r>
              <a:rPr lang="en-US" dirty="0"/>
              <a:t>FI &lt; 1.80 @ release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604213-4D56-B588-85AA-77591D7A6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862" y="3352800"/>
            <a:ext cx="460586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87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C5C2B-34F9-4C98-AE6B-5A5BDE98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F6B54-91AD-4ECA-8781-C33EB3EC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 Chinook smolts are transported to the County line Bridge 10mi south of the Hatchery</a:t>
            </a:r>
          </a:p>
          <a:p>
            <a:r>
              <a:rPr lang="en-US" dirty="0"/>
              <a:t>YF Chinook smolts are transported to YF for direct release or Pond Series 1 for acclimation</a:t>
            </a:r>
          </a:p>
          <a:p>
            <a:r>
              <a:rPr lang="en-US" dirty="0"/>
              <a:t>SEG Chinook smolts released at dusk on station</a:t>
            </a:r>
          </a:p>
        </p:txBody>
      </p:sp>
    </p:spTree>
    <p:extLst>
      <p:ext uri="{BB962C8B-B14F-4D97-AF65-F5344CB8AC3E}">
        <p14:creationId xmlns:p14="http://schemas.microsoft.com/office/powerpoint/2010/main" val="3406031394"/>
      </p:ext>
    </p:extLst>
  </p:cSld>
  <p:clrMapOvr>
    <a:masterClrMapping/>
  </p:clrMapOvr>
</p:sld>
</file>

<file path=ppt/theme/theme1.xml><?xml version="1.0" encoding="utf-8"?>
<a:theme xmlns:a="http://schemas.openxmlformats.org/drawingml/2006/main" name="CRFPO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gle_FWCO_Opp_Chall.pptx" id="{E82E9F81-CE75-47E7-A644-F45A4490C2F4}" vid="{6313A85F-EE31-4120-A0AE-7A089DAFC4B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01_Nate_ISRP_Overview</Template>
  <TotalTime>221</TotalTime>
  <Words>395</Words>
  <Application>Microsoft Office PowerPoint</Application>
  <PresentationFormat>On-screen Show (4:3)</PresentationFormat>
  <Paragraphs>84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CRFPO Powerpoint Template</vt:lpstr>
      <vt:lpstr>Lower Snake River Compensation Plan Infrastructure Audits </vt:lpstr>
      <vt:lpstr>Mitigation Goal</vt:lpstr>
      <vt:lpstr>Facility Location</vt:lpstr>
      <vt:lpstr>Water Supply</vt:lpstr>
      <vt:lpstr>Current BY22 Broodstock Collection</vt:lpstr>
      <vt:lpstr>Incubation</vt:lpstr>
      <vt:lpstr>Nursery Rearing</vt:lpstr>
      <vt:lpstr>Outdoor Rearing</vt:lpstr>
      <vt:lpstr>Release</vt:lpstr>
      <vt:lpstr>NPDES</vt:lpstr>
      <vt:lpstr>Marking</vt:lpstr>
      <vt:lpstr>Operational Changes</vt:lpstr>
      <vt:lpstr>Operational Changes</vt:lpstr>
      <vt:lpstr>Summary of Operational Changes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Lower Snake River Compensation Plan</dc:title>
  <dc:creator>Wiese, Nathan</dc:creator>
  <cp:lastModifiedBy>Folsom,Anthony</cp:lastModifiedBy>
  <cp:revision>13</cp:revision>
  <cp:lastPrinted>2018-06-04T15:49:20Z</cp:lastPrinted>
  <dcterms:created xsi:type="dcterms:W3CDTF">2022-10-20T12:13:50Z</dcterms:created>
  <dcterms:modified xsi:type="dcterms:W3CDTF">2023-04-22T13:44:51Z</dcterms:modified>
</cp:coreProperties>
</file>