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handoutMasterIdLst>
    <p:handoutMasterId r:id="rId29"/>
  </p:handoutMasterIdLst>
  <p:sldIdLst>
    <p:sldId id="257" r:id="rId2"/>
    <p:sldId id="299" r:id="rId3"/>
    <p:sldId id="275" r:id="rId4"/>
    <p:sldId id="300" r:id="rId5"/>
    <p:sldId id="303" r:id="rId6"/>
    <p:sldId id="304" r:id="rId7"/>
    <p:sldId id="305" r:id="rId8"/>
    <p:sldId id="306" r:id="rId9"/>
    <p:sldId id="307" r:id="rId10"/>
    <p:sldId id="302" r:id="rId11"/>
    <p:sldId id="322" r:id="rId12"/>
    <p:sldId id="308" r:id="rId13"/>
    <p:sldId id="310" r:id="rId14"/>
    <p:sldId id="311" r:id="rId15"/>
    <p:sldId id="312" r:id="rId16"/>
    <p:sldId id="319" r:id="rId17"/>
    <p:sldId id="320" r:id="rId18"/>
    <p:sldId id="313" r:id="rId19"/>
    <p:sldId id="314" r:id="rId20"/>
    <p:sldId id="315" r:id="rId21"/>
    <p:sldId id="316" r:id="rId22"/>
    <p:sldId id="317" r:id="rId23"/>
    <p:sldId id="318" r:id="rId24"/>
    <p:sldId id="321" r:id="rId25"/>
    <p:sldId id="323" r:id="rId26"/>
    <p:sldId id="256"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00"/>
    <a:srgbClr val="66FF33"/>
    <a:srgbClr val="4F81BD"/>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75547" autoAdjust="0"/>
  </p:normalViewPr>
  <p:slideViewPr>
    <p:cSldViewPr>
      <p:cViewPr varScale="1">
        <p:scale>
          <a:sx n="110" d="100"/>
          <a:sy n="110" d="100"/>
        </p:scale>
        <p:origin x="1566"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8" d="100"/>
          <a:sy n="88" d="100"/>
        </p:scale>
        <p:origin x="-306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D372917F-4DE0-484C-9600-DB303082EDC9}" type="datetimeFigureOut">
              <a:rPr lang="en-US" smtClean="0"/>
              <a:t>5/7/2024</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9578"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71575" y="687388"/>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6057" y="4425638"/>
            <a:ext cx="5190987" cy="41967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9578"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5/7/2024</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531"/>
            <a:ext cx="9144000" cy="1470025"/>
          </a:xfrm>
        </p:spPr>
        <p:txBody>
          <a:bodyPr/>
          <a:lstStyle/>
          <a:p>
            <a:r>
              <a:rPr lang="en-US" sz="8000" dirty="0"/>
              <a:t>LSRCP 2024</a:t>
            </a:r>
          </a:p>
        </p:txBody>
      </p:sp>
      <p:sp>
        <p:nvSpPr>
          <p:cNvPr id="3" name="Subtitle 2"/>
          <p:cNvSpPr>
            <a:spLocks noGrp="1"/>
          </p:cNvSpPr>
          <p:nvPr>
            <p:ph type="subTitle" idx="1"/>
          </p:nvPr>
        </p:nvSpPr>
        <p:spPr>
          <a:xfrm>
            <a:off x="1371600" y="5181600"/>
            <a:ext cx="6400800" cy="762000"/>
          </a:xfrm>
        </p:spPr>
        <p:txBody>
          <a:bodyPr/>
          <a:lstStyle/>
          <a:p>
            <a:r>
              <a:rPr lang="en-US" dirty="0"/>
              <a:t>The Next Decade</a:t>
            </a:r>
          </a:p>
        </p:txBody>
      </p:sp>
      <p:pic>
        <p:nvPicPr>
          <p:cNvPr id="5" name="Picture 4">
            <a:extLst>
              <a:ext uri="{FF2B5EF4-FFF2-40B4-BE49-F238E27FC236}">
                <a16:creationId xmlns:a16="http://schemas.microsoft.com/office/drawing/2014/main" id="{2E4CE5B2-3509-0C45-C666-96A7A13F8A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7" b="91806" l="8750" r="92396">
                        <a14:foregroundMark x1="12500" y1="61944" x2="13750" y2="80556"/>
                        <a14:foregroundMark x1="13750" y1="80556" x2="23438" y2="91944"/>
                        <a14:foregroundMark x1="23438" y1="91944" x2="36563" y2="88194"/>
                        <a14:foregroundMark x1="36563" y1="88194" x2="29688" y2="91944"/>
                        <a14:foregroundMark x1="10729" y1="35556" x2="9375" y2="49583"/>
                        <a14:foregroundMark x1="9375" y1="49583" x2="10833" y2="54444"/>
                        <a14:foregroundMark x1="8854" y1="18472" x2="10000" y2="29444"/>
                        <a14:foregroundMark x1="17917" y1="10694" x2="25938" y2="9861"/>
                        <a14:foregroundMark x1="37500" y1="10694" x2="47500" y2="6944"/>
                        <a14:foregroundMark x1="47500" y1="6944" x2="58958" y2="7917"/>
                        <a14:foregroundMark x1="58958" y1="7917" x2="64583" y2="11806"/>
                        <a14:foregroundMark x1="90313" y1="44167" x2="92396" y2="56667"/>
                        <a14:foregroundMark x1="92396" y1="56667" x2="90104" y2="60278"/>
                      </a14:backgroundRemoval>
                    </a14:imgEffect>
                  </a14:imgLayer>
                </a14:imgProps>
              </a:ext>
              <a:ext uri="{28A0092B-C50C-407E-A947-70E740481C1C}">
                <a14:useLocalDpi xmlns:a14="http://schemas.microsoft.com/office/drawing/2010/main"/>
              </a:ext>
            </a:extLst>
          </a:blip>
          <a:stretch>
            <a:fillRect/>
          </a:stretch>
        </p:blipFill>
        <p:spPr>
          <a:xfrm>
            <a:off x="1676400" y="990600"/>
            <a:ext cx="6096000" cy="4572000"/>
          </a:xfrm>
          <a:prstGeom prst="rect">
            <a:avLst/>
          </a:prstGeom>
        </p:spPr>
      </p:pic>
    </p:spTree>
    <p:extLst>
      <p:ext uri="{BB962C8B-B14F-4D97-AF65-F5344CB8AC3E}">
        <p14:creationId xmlns:p14="http://schemas.microsoft.com/office/powerpoint/2010/main" val="348079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DA977A-9C6D-F580-8E41-DF353FBB3FA5}"/>
              </a:ext>
            </a:extLst>
          </p:cNvPr>
          <p:cNvSpPr>
            <a:spLocks noGrp="1"/>
          </p:cNvSpPr>
          <p:nvPr>
            <p:ph type="title"/>
          </p:nvPr>
        </p:nvSpPr>
        <p:spPr>
          <a:xfrm>
            <a:off x="381000" y="0"/>
            <a:ext cx="8229600" cy="792163"/>
          </a:xfrm>
        </p:spPr>
        <p:txBody>
          <a:bodyPr/>
          <a:lstStyle/>
          <a:p>
            <a:r>
              <a:rPr lang="en-US" sz="3200" dirty="0"/>
              <a:t>LSRCP FY24 RDC  Engineering - $17.2M</a:t>
            </a:r>
          </a:p>
        </p:txBody>
      </p:sp>
      <p:graphicFrame>
        <p:nvGraphicFramePr>
          <p:cNvPr id="2" name="Table 1">
            <a:extLst>
              <a:ext uri="{FF2B5EF4-FFF2-40B4-BE49-F238E27FC236}">
                <a16:creationId xmlns:a16="http://schemas.microsoft.com/office/drawing/2014/main" id="{7BC2E690-15E2-94A8-58AD-602CA8AD2143}"/>
              </a:ext>
            </a:extLst>
          </p:cNvPr>
          <p:cNvGraphicFramePr>
            <a:graphicFrameLocks noGrp="1"/>
          </p:cNvGraphicFramePr>
          <p:nvPr>
            <p:extLst>
              <p:ext uri="{D42A27DB-BD31-4B8C-83A1-F6EECF244321}">
                <p14:modId xmlns:p14="http://schemas.microsoft.com/office/powerpoint/2010/main" val="2092275422"/>
              </p:ext>
            </p:extLst>
          </p:nvPr>
        </p:nvGraphicFramePr>
        <p:xfrm>
          <a:off x="533400" y="792162"/>
          <a:ext cx="7696201" cy="4694235"/>
        </p:xfrm>
        <a:graphic>
          <a:graphicData uri="http://schemas.openxmlformats.org/drawingml/2006/table">
            <a:tbl>
              <a:tblPr>
                <a:tableStyleId>{5C22544A-7EE6-4342-B048-85BDC9FD1C3A}</a:tableStyleId>
              </a:tblPr>
              <a:tblGrid>
                <a:gridCol w="1723949">
                  <a:extLst>
                    <a:ext uri="{9D8B030D-6E8A-4147-A177-3AD203B41FA5}">
                      <a16:colId xmlns:a16="http://schemas.microsoft.com/office/drawing/2014/main" val="4126871327"/>
                    </a:ext>
                  </a:extLst>
                </a:gridCol>
                <a:gridCol w="4043071">
                  <a:extLst>
                    <a:ext uri="{9D8B030D-6E8A-4147-A177-3AD203B41FA5}">
                      <a16:colId xmlns:a16="http://schemas.microsoft.com/office/drawing/2014/main" val="2337754811"/>
                    </a:ext>
                  </a:extLst>
                </a:gridCol>
                <a:gridCol w="1929181">
                  <a:extLst>
                    <a:ext uri="{9D8B030D-6E8A-4147-A177-3AD203B41FA5}">
                      <a16:colId xmlns:a16="http://schemas.microsoft.com/office/drawing/2014/main" val="2553918841"/>
                    </a:ext>
                  </a:extLst>
                </a:gridCol>
              </a:tblGrid>
              <a:tr h="741194">
                <a:tc>
                  <a:txBody>
                    <a:bodyPr/>
                    <a:lstStyle/>
                    <a:p>
                      <a:pPr algn="ctr" fontAlgn="ctr"/>
                      <a:r>
                        <a:rPr lang="en-US" sz="1600" u="sng" strike="noStrike" dirty="0">
                          <a:effectLst/>
                        </a:rPr>
                        <a:t>Facility</a:t>
                      </a:r>
                      <a:endParaRPr lang="en-US" sz="1600" b="1" i="0" u="sng"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n-US" sz="1600" u="sng" strike="noStrike" dirty="0">
                          <a:effectLst/>
                        </a:rPr>
                        <a:t>Purchase Order Description</a:t>
                      </a:r>
                      <a:endParaRPr lang="en-US" sz="1600" b="1" i="0" u="sng"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n-US" sz="1600" u="sng" strike="noStrike" dirty="0">
                          <a:effectLst/>
                        </a:rPr>
                        <a:t>Obligation Amount</a:t>
                      </a:r>
                      <a:endParaRPr lang="en-US" sz="1600" b="1" i="0" u="sng"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432378566"/>
                  </a:ext>
                </a:extLst>
              </a:tr>
              <a:tr h="305198">
                <a:tc>
                  <a:txBody>
                    <a:bodyPr/>
                    <a:lstStyle/>
                    <a:p>
                      <a:pPr algn="l" fontAlgn="t"/>
                      <a:r>
                        <a:rPr lang="en-US" sz="1600" u="none" strike="noStrike">
                          <a:effectLst/>
                        </a:rPr>
                        <a:t>Hagerman</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Hagerman Repaving</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$ 3,171,897</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9409309"/>
                  </a:ext>
                </a:extLst>
              </a:tr>
              <a:tr h="305198">
                <a:tc>
                  <a:txBody>
                    <a:bodyPr/>
                    <a:lstStyle/>
                    <a:p>
                      <a:pPr algn="l" fontAlgn="t"/>
                      <a:r>
                        <a:rPr lang="en-US" sz="1600" u="none" strike="noStrike">
                          <a:effectLst/>
                        </a:rPr>
                        <a:t>Irrigon</a:t>
                      </a:r>
                      <a:endParaRPr lang="en-US" sz="1600" b="0"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600" u="none" strike="noStrike">
                          <a:effectLst/>
                        </a:rPr>
                        <a:t>Irrigon Raceway Valves</a:t>
                      </a:r>
                      <a:endParaRPr lang="en-US" sz="1600" b="0"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r" fontAlgn="t"/>
                      <a:r>
                        <a:rPr lang="en-US" sz="1600" u="none" strike="noStrike" dirty="0">
                          <a:effectLst/>
                        </a:rPr>
                        <a:t>$ 855,271</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532979828"/>
                  </a:ext>
                </a:extLst>
              </a:tr>
              <a:tr h="305198">
                <a:tc>
                  <a:txBody>
                    <a:bodyPr/>
                    <a:lstStyle/>
                    <a:p>
                      <a:pPr algn="l" fontAlgn="t"/>
                      <a:r>
                        <a:rPr lang="en-US" sz="1600" u="none" strike="noStrike" dirty="0">
                          <a:effectLst/>
                        </a:rPr>
                        <a:t>Lookingglass</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Lookingglass Incubation Rehab</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a:effectLst/>
                        </a:rPr>
                        <a:t>$ 650,000</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12592415"/>
                  </a:ext>
                </a:extLst>
              </a:tr>
              <a:tr h="305198">
                <a:tc>
                  <a:txBody>
                    <a:bodyPr/>
                    <a:lstStyle/>
                    <a:p>
                      <a:pPr algn="l" fontAlgn="t"/>
                      <a:r>
                        <a:rPr lang="en-US" sz="1600" u="none" strike="noStrike">
                          <a:effectLst/>
                        </a:rPr>
                        <a:t>Lookingglass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Lookingglass TW2 Well Back-up</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a:effectLst/>
                        </a:rPr>
                        <a:t>$ 400,000</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87177336"/>
                  </a:ext>
                </a:extLst>
              </a:tr>
              <a:tr h="305198">
                <a:tc>
                  <a:txBody>
                    <a:bodyPr/>
                    <a:lstStyle/>
                    <a:p>
                      <a:pPr algn="l" fontAlgn="t"/>
                      <a:r>
                        <a:rPr lang="en-US" sz="1600" u="none" strike="noStrike">
                          <a:effectLst/>
                        </a:rPr>
                        <a:t>Lookingglass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Lookingglass Raceway Expansion Design</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$ 150,000</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62717651"/>
                  </a:ext>
                </a:extLst>
              </a:tr>
              <a:tr h="305198">
                <a:tc>
                  <a:txBody>
                    <a:bodyPr/>
                    <a:lstStyle/>
                    <a:p>
                      <a:pPr algn="l" fontAlgn="t"/>
                      <a:r>
                        <a:rPr lang="en-US" sz="1600" u="none" strike="noStrike">
                          <a:effectLst/>
                        </a:rPr>
                        <a:t>Lookingglass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Lookingglass Intake NOAA Compliance</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$ 7,700,000</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796771120"/>
                  </a:ext>
                </a:extLst>
              </a:tr>
              <a:tr h="305198">
                <a:tc>
                  <a:txBody>
                    <a:bodyPr/>
                    <a:lstStyle/>
                    <a:p>
                      <a:pPr algn="l" fontAlgn="t"/>
                      <a:r>
                        <a:rPr lang="en-US" sz="1600" u="none" strike="noStrike" dirty="0">
                          <a:effectLst/>
                        </a:rPr>
                        <a:t>Magic Valley</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600" u="none" strike="noStrike" dirty="0">
                          <a:effectLst/>
                        </a:rPr>
                        <a:t>Magic Valley Rehab Raceways Study</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r" fontAlgn="t"/>
                      <a:r>
                        <a:rPr lang="en-US" sz="1600" u="none" strike="noStrike" dirty="0">
                          <a:effectLst/>
                        </a:rPr>
                        <a:t>$ 200,000</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263455977"/>
                  </a:ext>
                </a:extLst>
              </a:tr>
              <a:tr h="305198">
                <a:tc>
                  <a:txBody>
                    <a:bodyPr/>
                    <a:lstStyle/>
                    <a:p>
                      <a:pPr algn="l" fontAlgn="t"/>
                      <a:r>
                        <a:rPr lang="en-US" sz="1600" u="none" strike="noStrike">
                          <a:effectLst/>
                        </a:rPr>
                        <a:t>Magic Valley</a:t>
                      </a:r>
                      <a:endParaRPr lang="en-US" sz="1600" b="0"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600" u="none" strike="noStrike" dirty="0">
                          <a:effectLst/>
                        </a:rPr>
                        <a:t>Magic Valley Paving</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r" fontAlgn="t"/>
                      <a:r>
                        <a:rPr lang="en-US" sz="1600" u="none" strike="noStrike" dirty="0">
                          <a:effectLst/>
                        </a:rPr>
                        <a:t>$ 1,584,391</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33541586"/>
                  </a:ext>
                </a:extLst>
              </a:tr>
              <a:tr h="305198">
                <a:tc>
                  <a:txBody>
                    <a:bodyPr/>
                    <a:lstStyle/>
                    <a:p>
                      <a:pPr algn="l" fontAlgn="t"/>
                      <a:r>
                        <a:rPr lang="en-US" sz="1600" u="none" strike="noStrike">
                          <a:effectLst/>
                        </a:rPr>
                        <a:t>McCall</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McCall Hatchery Visitor Center Rehab</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$ 200,000</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93958069"/>
                  </a:ext>
                </a:extLst>
              </a:tr>
              <a:tr h="305198">
                <a:tc>
                  <a:txBody>
                    <a:bodyPr/>
                    <a:lstStyle/>
                    <a:p>
                      <a:pPr algn="l" fontAlgn="t"/>
                      <a:r>
                        <a:rPr lang="en-US" sz="1600" u="none" strike="noStrike">
                          <a:effectLst/>
                        </a:rPr>
                        <a:t>McCall</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a:effectLst/>
                        </a:rPr>
                        <a:t>McCall Epoxy Raceway bottoms</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$ 450,000</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754541671"/>
                  </a:ext>
                </a:extLst>
              </a:tr>
              <a:tr h="305198">
                <a:tc>
                  <a:txBody>
                    <a:bodyPr/>
                    <a:lstStyle/>
                    <a:p>
                      <a:pPr algn="l" fontAlgn="t"/>
                      <a:r>
                        <a:rPr lang="en-US" sz="1600" u="none" strike="noStrike">
                          <a:effectLst/>
                        </a:rPr>
                        <a:t>McCall</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McCall Rehab Fish Waste Treatment</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$ 80,000</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78844501"/>
                  </a:ext>
                </a:extLst>
              </a:tr>
              <a:tr h="305198">
                <a:tc>
                  <a:txBody>
                    <a:bodyPr/>
                    <a:lstStyle/>
                    <a:p>
                      <a:pPr algn="l" fontAlgn="t"/>
                      <a:r>
                        <a:rPr lang="en-US" sz="1600" u="none" strike="noStrike" dirty="0">
                          <a:effectLst/>
                        </a:rPr>
                        <a:t>Sawtooth</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n-US" sz="1600" u="none" strike="noStrike" dirty="0">
                          <a:effectLst/>
                        </a:rPr>
                        <a:t>Sawtooth Quarters Re-roof</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r" fontAlgn="t"/>
                      <a:r>
                        <a:rPr lang="en-US" sz="1600" u="none" strike="noStrike" dirty="0">
                          <a:effectLst/>
                        </a:rPr>
                        <a:t>$ 400,000</a:t>
                      </a:r>
                      <a:endParaRPr lang="en-US" sz="16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008980105"/>
                  </a:ext>
                </a:extLst>
              </a:tr>
              <a:tr h="290665">
                <a:tc>
                  <a:txBody>
                    <a:bodyPr/>
                    <a:lstStyle/>
                    <a:p>
                      <a:pPr algn="l" fontAlgn="t"/>
                      <a:r>
                        <a:rPr lang="en-US" sz="1600" u="none" strike="noStrike">
                          <a:effectLst/>
                        </a:rPr>
                        <a:t>Wallowa</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Wallowa Fish Ladder Rehab</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600" u="none" strike="noStrike" dirty="0">
                          <a:effectLst/>
                        </a:rPr>
                        <a:t>$ 1,300,000</a:t>
                      </a:r>
                      <a:endParaRPr lang="en-US"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77875788"/>
                  </a:ext>
                </a:extLst>
              </a:tr>
            </a:tbl>
          </a:graphicData>
        </a:graphic>
      </p:graphicFrame>
    </p:spTree>
    <p:extLst>
      <p:ext uri="{BB962C8B-B14F-4D97-AF65-F5344CB8AC3E}">
        <p14:creationId xmlns:p14="http://schemas.microsoft.com/office/powerpoint/2010/main" val="428856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DM List</a:t>
            </a:r>
          </a:p>
        </p:txBody>
      </p:sp>
      <p:sp>
        <p:nvSpPr>
          <p:cNvPr id="4" name="Content Placeholder 3">
            <a:extLst>
              <a:ext uri="{FF2B5EF4-FFF2-40B4-BE49-F238E27FC236}">
                <a16:creationId xmlns:a16="http://schemas.microsoft.com/office/drawing/2014/main" id="{093874D6-EAB1-E070-196A-8F534EC4580A}"/>
              </a:ext>
            </a:extLst>
          </p:cNvPr>
          <p:cNvSpPr>
            <a:spLocks noGrp="1"/>
          </p:cNvSpPr>
          <p:nvPr>
            <p:ph idx="1"/>
          </p:nvPr>
        </p:nvSpPr>
        <p:spPr>
          <a:xfrm>
            <a:off x="451607" y="1219200"/>
            <a:ext cx="8229600" cy="4419600"/>
          </a:xfrm>
        </p:spPr>
        <p:txBody>
          <a:bodyPr/>
          <a:lstStyle/>
          <a:p>
            <a:r>
              <a:rPr lang="en-US" dirty="0"/>
              <a:t>Annual budget of $3M of maintenance and a need of $227M</a:t>
            </a:r>
          </a:p>
          <a:p>
            <a:pPr lvl="1"/>
            <a:r>
              <a:rPr lang="en-US" dirty="0"/>
              <a:t>A lot of dreams and a few priorities</a:t>
            </a:r>
          </a:p>
          <a:p>
            <a:pPr lvl="1"/>
            <a:r>
              <a:rPr lang="en-US" dirty="0"/>
              <a:t>Now we have a lot of prioritizing and refining to do</a:t>
            </a:r>
          </a:p>
          <a:p>
            <a:pPr lvl="1"/>
            <a:endParaRPr lang="en-US" dirty="0"/>
          </a:p>
        </p:txBody>
      </p:sp>
      <p:pic>
        <p:nvPicPr>
          <p:cNvPr id="3" name="Picture 2">
            <a:extLst>
              <a:ext uri="{FF2B5EF4-FFF2-40B4-BE49-F238E27FC236}">
                <a16:creationId xmlns:a16="http://schemas.microsoft.com/office/drawing/2014/main" id="{923177AF-56E6-6D27-90BB-2444FEBA9C00}"/>
              </a:ext>
            </a:extLst>
          </p:cNvPr>
          <p:cNvPicPr>
            <a:picLocks noChangeAspect="1"/>
          </p:cNvPicPr>
          <p:nvPr/>
        </p:nvPicPr>
        <p:blipFill>
          <a:blip r:embed="rId2"/>
          <a:stretch>
            <a:fillRect/>
          </a:stretch>
        </p:blipFill>
        <p:spPr>
          <a:xfrm>
            <a:off x="1371600" y="3810000"/>
            <a:ext cx="2590800" cy="1943100"/>
          </a:xfrm>
          <a:prstGeom prst="rect">
            <a:avLst/>
          </a:prstGeom>
        </p:spPr>
      </p:pic>
      <p:sp>
        <p:nvSpPr>
          <p:cNvPr id="6" name="TextBox 5">
            <a:extLst>
              <a:ext uri="{FF2B5EF4-FFF2-40B4-BE49-F238E27FC236}">
                <a16:creationId xmlns:a16="http://schemas.microsoft.com/office/drawing/2014/main" id="{FB8B88B0-D00A-503E-C15E-DE14E085D4C7}"/>
              </a:ext>
            </a:extLst>
          </p:cNvPr>
          <p:cNvSpPr txBox="1"/>
          <p:nvPr/>
        </p:nvSpPr>
        <p:spPr>
          <a:xfrm>
            <a:off x="4545173" y="4273718"/>
            <a:ext cx="914400" cy="1015663"/>
          </a:xfrm>
          <a:prstGeom prst="rect">
            <a:avLst/>
          </a:prstGeom>
          <a:noFill/>
        </p:spPr>
        <p:txBody>
          <a:bodyPr wrap="square" rtlCol="0">
            <a:spAutoFit/>
          </a:bodyPr>
          <a:lstStyle/>
          <a:p>
            <a:r>
              <a:rPr lang="en-US" sz="6000" dirty="0"/>
              <a:t>to</a:t>
            </a:r>
          </a:p>
        </p:txBody>
      </p:sp>
      <p:pic>
        <p:nvPicPr>
          <p:cNvPr id="14338" name="Picture 2" descr="I'm A Salmon Video | Discover Fun and Educational Videos That Kids Love |  Epic Children's Books, Audiobooks, Videos &amp; More">
            <a:extLst>
              <a:ext uri="{FF2B5EF4-FFF2-40B4-BE49-F238E27FC236}">
                <a16:creationId xmlns:a16="http://schemas.microsoft.com/office/drawing/2014/main" id="{910454B2-6436-813B-55C9-72627BF076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6402" y="3981449"/>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3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Deferred Maintenance List - $227M</a:t>
            </a:r>
          </a:p>
        </p:txBody>
      </p:sp>
      <p:graphicFrame>
        <p:nvGraphicFramePr>
          <p:cNvPr id="11" name="Content Placeholder 10">
            <a:extLst>
              <a:ext uri="{FF2B5EF4-FFF2-40B4-BE49-F238E27FC236}">
                <a16:creationId xmlns:a16="http://schemas.microsoft.com/office/drawing/2014/main" id="{F8AB5B0A-9DC7-A084-5C01-46C745BECBCB}"/>
              </a:ext>
            </a:extLst>
          </p:cNvPr>
          <p:cNvGraphicFramePr>
            <a:graphicFrameLocks noGrp="1"/>
          </p:cNvGraphicFramePr>
          <p:nvPr>
            <p:ph idx="1"/>
            <p:extLst>
              <p:ext uri="{D42A27DB-BD31-4B8C-83A1-F6EECF244321}">
                <p14:modId xmlns:p14="http://schemas.microsoft.com/office/powerpoint/2010/main" val="2090724669"/>
              </p:ext>
            </p:extLst>
          </p:nvPr>
        </p:nvGraphicFramePr>
        <p:xfrm>
          <a:off x="838200" y="1371600"/>
          <a:ext cx="7543800" cy="4267206"/>
        </p:xfrm>
        <a:graphic>
          <a:graphicData uri="http://schemas.openxmlformats.org/drawingml/2006/table">
            <a:tbl>
              <a:tblPr>
                <a:tableStyleId>{5C22544A-7EE6-4342-B048-85BDC9FD1C3A}</a:tableStyleId>
              </a:tblPr>
              <a:tblGrid>
                <a:gridCol w="3637320">
                  <a:extLst>
                    <a:ext uri="{9D8B030D-6E8A-4147-A177-3AD203B41FA5}">
                      <a16:colId xmlns:a16="http://schemas.microsoft.com/office/drawing/2014/main" val="1523393483"/>
                    </a:ext>
                  </a:extLst>
                </a:gridCol>
                <a:gridCol w="3906480">
                  <a:extLst>
                    <a:ext uri="{9D8B030D-6E8A-4147-A177-3AD203B41FA5}">
                      <a16:colId xmlns:a16="http://schemas.microsoft.com/office/drawing/2014/main" val="4169509857"/>
                    </a:ext>
                  </a:extLst>
                </a:gridCol>
              </a:tblGrid>
              <a:tr h="474134">
                <a:tc>
                  <a:txBody>
                    <a:bodyPr/>
                    <a:lstStyle/>
                    <a:p>
                      <a:pPr algn="l" fontAlgn="b"/>
                      <a:r>
                        <a:rPr lang="en-US" sz="2000" u="none" strike="noStrike" dirty="0">
                          <a:effectLst/>
                        </a:rPr>
                        <a:t>Category</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2000" u="none" strike="noStrike" dirty="0">
                          <a:effectLst/>
                        </a:rPr>
                        <a:t>Cost Estimate</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1725947727"/>
                  </a:ext>
                </a:extLst>
              </a:tr>
              <a:tr h="474134">
                <a:tc>
                  <a:txBody>
                    <a:bodyPr/>
                    <a:lstStyle/>
                    <a:p>
                      <a:pPr algn="l" fontAlgn="b"/>
                      <a:r>
                        <a:rPr lang="en-US" sz="2000" u="none" strike="noStrike">
                          <a:effectLst/>
                        </a:rPr>
                        <a:t>COMPLIANCE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24,455,000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0277573"/>
                  </a:ext>
                </a:extLst>
              </a:tr>
              <a:tr h="474134">
                <a:tc>
                  <a:txBody>
                    <a:bodyPr/>
                    <a:lstStyle/>
                    <a:p>
                      <a:pPr algn="l" fontAlgn="b"/>
                      <a:r>
                        <a:rPr lang="en-US" sz="2000" u="none" strike="noStrike">
                          <a:effectLst/>
                        </a:rPr>
                        <a:t>FISH &amp; FISH HEALTH</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16,520,000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704083"/>
                  </a:ext>
                </a:extLst>
              </a:tr>
              <a:tr h="474134">
                <a:tc>
                  <a:txBody>
                    <a:bodyPr/>
                    <a:lstStyle/>
                    <a:p>
                      <a:pPr algn="l" fontAlgn="b"/>
                      <a:r>
                        <a:rPr lang="en-US" sz="2000" u="none" strike="noStrike">
                          <a:effectLst/>
                        </a:rPr>
                        <a:t>HUMAN SAFETY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1,625,000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3861200"/>
                  </a:ext>
                </a:extLst>
              </a:tr>
              <a:tr h="474134">
                <a:tc>
                  <a:txBody>
                    <a:bodyPr/>
                    <a:lstStyle/>
                    <a:p>
                      <a:pPr algn="l" fontAlgn="b"/>
                      <a:r>
                        <a:rPr lang="en-US" sz="2000" u="none" strike="noStrike">
                          <a:effectLst/>
                        </a:rPr>
                        <a:t>IMPROVEMENT</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29,300,000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515730"/>
                  </a:ext>
                </a:extLst>
              </a:tr>
              <a:tr h="474134">
                <a:tc>
                  <a:txBody>
                    <a:bodyPr/>
                    <a:lstStyle/>
                    <a:p>
                      <a:pPr algn="l" fontAlgn="b"/>
                      <a:r>
                        <a:rPr lang="en-US" sz="2000" u="none" strike="noStrike">
                          <a:effectLst/>
                        </a:rPr>
                        <a:t>INFRASTRUCTURE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15,679,500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1361755"/>
                  </a:ext>
                </a:extLst>
              </a:tr>
              <a:tr h="474134">
                <a:tc>
                  <a:txBody>
                    <a:bodyPr/>
                    <a:lstStyle/>
                    <a:p>
                      <a:pPr algn="l" fontAlgn="b"/>
                      <a:r>
                        <a:rPr lang="en-US" sz="2000" u="none" strike="noStrike">
                          <a:effectLst/>
                        </a:rPr>
                        <a:t>PIPELINE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105,400,000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9294589"/>
                  </a:ext>
                </a:extLst>
              </a:tr>
              <a:tr h="474134">
                <a:tc>
                  <a:txBody>
                    <a:bodyPr/>
                    <a:lstStyle/>
                    <a:p>
                      <a:pPr algn="l" fontAlgn="b"/>
                      <a:r>
                        <a:rPr lang="en-US" sz="2000" u="none" strike="noStrike">
                          <a:effectLst/>
                        </a:rPr>
                        <a:t>SOLAR/SHADE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33,600,000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420296"/>
                  </a:ext>
                </a:extLst>
              </a:tr>
              <a:tr h="474134">
                <a:tc>
                  <a:txBody>
                    <a:bodyPr/>
                    <a:lstStyle/>
                    <a:p>
                      <a:pPr algn="l" fontAlgn="b"/>
                      <a:r>
                        <a:rPr lang="en-US" sz="2000" u="none" strike="noStrike">
                          <a:effectLst/>
                        </a:rPr>
                        <a:t>Grand Total</a:t>
                      </a:r>
                      <a:endParaRPr lang="en-US" sz="2000" b="1"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2000" u="none" strike="noStrike" dirty="0">
                          <a:effectLst/>
                        </a:rPr>
                        <a:t> $                              226,579,500 </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367167752"/>
                  </a:ext>
                </a:extLst>
              </a:tr>
            </a:tbl>
          </a:graphicData>
        </a:graphic>
      </p:graphicFrame>
    </p:spTree>
    <p:extLst>
      <p:ext uri="{BB962C8B-B14F-4D97-AF65-F5344CB8AC3E}">
        <p14:creationId xmlns:p14="http://schemas.microsoft.com/office/powerpoint/2010/main" val="400019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Deferred Maintenance List - $227M</a:t>
            </a:r>
          </a:p>
        </p:txBody>
      </p:sp>
      <p:graphicFrame>
        <p:nvGraphicFramePr>
          <p:cNvPr id="11" name="Content Placeholder 10">
            <a:extLst>
              <a:ext uri="{FF2B5EF4-FFF2-40B4-BE49-F238E27FC236}">
                <a16:creationId xmlns:a16="http://schemas.microsoft.com/office/drawing/2014/main" id="{F8AB5B0A-9DC7-A084-5C01-46C745BECBCB}"/>
              </a:ext>
            </a:extLst>
          </p:cNvPr>
          <p:cNvGraphicFramePr>
            <a:graphicFrameLocks noGrp="1"/>
          </p:cNvGraphicFramePr>
          <p:nvPr>
            <p:ph idx="1"/>
            <p:extLst>
              <p:ext uri="{D42A27DB-BD31-4B8C-83A1-F6EECF244321}">
                <p14:modId xmlns:p14="http://schemas.microsoft.com/office/powerpoint/2010/main" val="2064571593"/>
              </p:ext>
            </p:extLst>
          </p:nvPr>
        </p:nvGraphicFramePr>
        <p:xfrm>
          <a:off x="838200" y="1371600"/>
          <a:ext cx="7543800" cy="4267206"/>
        </p:xfrm>
        <a:graphic>
          <a:graphicData uri="http://schemas.openxmlformats.org/drawingml/2006/table">
            <a:tbl>
              <a:tblPr>
                <a:tableStyleId>{5C22544A-7EE6-4342-B048-85BDC9FD1C3A}</a:tableStyleId>
              </a:tblPr>
              <a:tblGrid>
                <a:gridCol w="3637320">
                  <a:extLst>
                    <a:ext uri="{9D8B030D-6E8A-4147-A177-3AD203B41FA5}">
                      <a16:colId xmlns:a16="http://schemas.microsoft.com/office/drawing/2014/main" val="1523393483"/>
                    </a:ext>
                  </a:extLst>
                </a:gridCol>
                <a:gridCol w="3906480">
                  <a:extLst>
                    <a:ext uri="{9D8B030D-6E8A-4147-A177-3AD203B41FA5}">
                      <a16:colId xmlns:a16="http://schemas.microsoft.com/office/drawing/2014/main" val="4169509857"/>
                    </a:ext>
                  </a:extLst>
                </a:gridCol>
              </a:tblGrid>
              <a:tr h="474134">
                <a:tc>
                  <a:txBody>
                    <a:bodyPr/>
                    <a:lstStyle/>
                    <a:p>
                      <a:pPr algn="l" fontAlgn="b"/>
                      <a:r>
                        <a:rPr lang="en-US" sz="2000" u="none" strike="noStrike" dirty="0">
                          <a:effectLst/>
                        </a:rPr>
                        <a:t>Category</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2000" u="none" strike="noStrike" dirty="0">
                          <a:effectLst/>
                        </a:rPr>
                        <a:t>Cost Estimate</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1725947727"/>
                  </a:ext>
                </a:extLst>
              </a:tr>
              <a:tr h="474134">
                <a:tc>
                  <a:txBody>
                    <a:bodyPr/>
                    <a:lstStyle/>
                    <a:p>
                      <a:pPr algn="l" fontAlgn="b"/>
                      <a:r>
                        <a:rPr lang="en-US" sz="2000" u="none" strike="noStrike">
                          <a:effectLst/>
                        </a:rPr>
                        <a:t>COMPLIANCE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24,455,000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0277573"/>
                  </a:ext>
                </a:extLst>
              </a:tr>
              <a:tr h="474134">
                <a:tc>
                  <a:txBody>
                    <a:bodyPr/>
                    <a:lstStyle/>
                    <a:p>
                      <a:pPr algn="l" fontAlgn="b"/>
                      <a:r>
                        <a:rPr lang="en-US" sz="2000" u="none" strike="noStrike">
                          <a:effectLst/>
                        </a:rPr>
                        <a:t>FISH &amp; FISH HEALTH</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US" sz="2000" u="none" strike="noStrike" dirty="0">
                          <a:effectLst/>
                        </a:rPr>
                        <a:t> $                                16,520,000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36704083"/>
                  </a:ext>
                </a:extLst>
              </a:tr>
              <a:tr h="474134">
                <a:tc>
                  <a:txBody>
                    <a:bodyPr/>
                    <a:lstStyle/>
                    <a:p>
                      <a:pPr algn="l" fontAlgn="b"/>
                      <a:r>
                        <a:rPr lang="en-US" sz="2000" u="none" strike="noStrike">
                          <a:effectLst/>
                        </a:rPr>
                        <a:t>HUMAN SAFETY</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US" sz="2000" u="none" strike="noStrike" dirty="0">
                          <a:effectLst/>
                        </a:rPr>
                        <a:t> $                                  1,625,000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2753861200"/>
                  </a:ext>
                </a:extLst>
              </a:tr>
              <a:tr h="474134">
                <a:tc>
                  <a:txBody>
                    <a:bodyPr/>
                    <a:lstStyle/>
                    <a:p>
                      <a:pPr algn="l" fontAlgn="b"/>
                      <a:r>
                        <a:rPr lang="en-US" sz="2000" u="none" strike="noStrike" dirty="0">
                          <a:effectLst/>
                        </a:rPr>
                        <a:t>IMPROVEMENT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29,300,000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515730"/>
                  </a:ext>
                </a:extLst>
              </a:tr>
              <a:tr h="474134">
                <a:tc>
                  <a:txBody>
                    <a:bodyPr/>
                    <a:lstStyle/>
                    <a:p>
                      <a:pPr algn="l" fontAlgn="b"/>
                      <a:r>
                        <a:rPr lang="en-US" sz="2000" u="none" strike="noStrike">
                          <a:effectLst/>
                        </a:rPr>
                        <a:t>INFRASTRUCTURE</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US" sz="2000" u="none" strike="noStrike" dirty="0">
                          <a:effectLst/>
                        </a:rPr>
                        <a:t> $                                15,679,500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961361755"/>
                  </a:ext>
                </a:extLst>
              </a:tr>
              <a:tr h="474134">
                <a:tc>
                  <a:txBody>
                    <a:bodyPr/>
                    <a:lstStyle/>
                    <a:p>
                      <a:pPr algn="l" fontAlgn="b"/>
                      <a:r>
                        <a:rPr lang="en-US" sz="2000" u="none" strike="noStrike">
                          <a:effectLst/>
                        </a:rPr>
                        <a:t>PIPELINE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105,400,000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9294589"/>
                  </a:ext>
                </a:extLst>
              </a:tr>
              <a:tr h="474134">
                <a:tc>
                  <a:txBody>
                    <a:bodyPr/>
                    <a:lstStyle/>
                    <a:p>
                      <a:pPr algn="l" fontAlgn="b"/>
                      <a:r>
                        <a:rPr lang="en-US" sz="2000" u="none" strike="noStrike">
                          <a:effectLst/>
                        </a:rPr>
                        <a:t>SOLAR/SHADE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33,600,000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420296"/>
                  </a:ext>
                </a:extLst>
              </a:tr>
              <a:tr h="474134">
                <a:tc>
                  <a:txBody>
                    <a:bodyPr/>
                    <a:lstStyle/>
                    <a:p>
                      <a:pPr algn="l" fontAlgn="b"/>
                      <a:r>
                        <a:rPr lang="en-US" sz="2000" u="none" strike="noStrike">
                          <a:effectLst/>
                        </a:rPr>
                        <a:t>Grand Total</a:t>
                      </a:r>
                      <a:endParaRPr lang="en-US" sz="2000" b="1"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2000" u="none" strike="noStrike" dirty="0">
                          <a:effectLst/>
                        </a:rPr>
                        <a:t> $                              226,579,500 </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367167752"/>
                  </a:ext>
                </a:extLst>
              </a:tr>
            </a:tbl>
          </a:graphicData>
        </a:graphic>
      </p:graphicFrame>
    </p:spTree>
    <p:extLst>
      <p:ext uri="{BB962C8B-B14F-4D97-AF65-F5344CB8AC3E}">
        <p14:creationId xmlns:p14="http://schemas.microsoft.com/office/powerpoint/2010/main" val="45842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Immediate Needs - $34M</a:t>
            </a:r>
          </a:p>
        </p:txBody>
      </p:sp>
      <p:graphicFrame>
        <p:nvGraphicFramePr>
          <p:cNvPr id="5" name="Content Placeholder 4">
            <a:extLst>
              <a:ext uri="{FF2B5EF4-FFF2-40B4-BE49-F238E27FC236}">
                <a16:creationId xmlns:a16="http://schemas.microsoft.com/office/drawing/2014/main" id="{227E1D79-025A-83D7-8711-9C4D5C104583}"/>
              </a:ext>
            </a:extLst>
          </p:cNvPr>
          <p:cNvGraphicFramePr>
            <a:graphicFrameLocks noGrp="1"/>
          </p:cNvGraphicFramePr>
          <p:nvPr>
            <p:ph idx="1"/>
            <p:extLst>
              <p:ext uri="{D42A27DB-BD31-4B8C-83A1-F6EECF244321}">
                <p14:modId xmlns:p14="http://schemas.microsoft.com/office/powerpoint/2010/main" val="3270396608"/>
              </p:ext>
            </p:extLst>
          </p:nvPr>
        </p:nvGraphicFramePr>
        <p:xfrm>
          <a:off x="762000" y="1600200"/>
          <a:ext cx="7772401" cy="3581400"/>
        </p:xfrm>
        <a:graphic>
          <a:graphicData uri="http://schemas.openxmlformats.org/drawingml/2006/table">
            <a:tbl>
              <a:tblPr>
                <a:tableStyleId>{5C22544A-7EE6-4342-B048-85BDC9FD1C3A}</a:tableStyleId>
              </a:tblPr>
              <a:tblGrid>
                <a:gridCol w="2468996">
                  <a:extLst>
                    <a:ext uri="{9D8B030D-6E8A-4147-A177-3AD203B41FA5}">
                      <a16:colId xmlns:a16="http://schemas.microsoft.com/office/drawing/2014/main" val="1412944092"/>
                    </a:ext>
                  </a:extLst>
                </a:gridCol>
                <a:gridCol w="3558579">
                  <a:extLst>
                    <a:ext uri="{9D8B030D-6E8A-4147-A177-3AD203B41FA5}">
                      <a16:colId xmlns:a16="http://schemas.microsoft.com/office/drawing/2014/main" val="2627366988"/>
                    </a:ext>
                  </a:extLst>
                </a:gridCol>
                <a:gridCol w="1744826">
                  <a:extLst>
                    <a:ext uri="{9D8B030D-6E8A-4147-A177-3AD203B41FA5}">
                      <a16:colId xmlns:a16="http://schemas.microsoft.com/office/drawing/2014/main" val="2532328128"/>
                    </a:ext>
                  </a:extLst>
                </a:gridCol>
              </a:tblGrid>
              <a:tr h="434636">
                <a:tc>
                  <a:txBody>
                    <a:bodyPr/>
                    <a:lstStyle/>
                    <a:p>
                      <a:pPr algn="l" fontAlgn="b"/>
                      <a:r>
                        <a:rPr lang="en-US" sz="2000" u="none" strike="noStrike" dirty="0">
                          <a:effectLst/>
                        </a:rPr>
                        <a:t>Category</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Cost Estimate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b">
                    <a:solidFill>
                      <a:schemeClr val="tx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Number</a:t>
                      </a:r>
                    </a:p>
                  </a:txBody>
                  <a:tcPr marL="9525" marR="9525" marT="9525" marB="0" anchor="b">
                    <a:solidFill>
                      <a:schemeClr val="tx2">
                        <a:lumMod val="40000"/>
                        <a:lumOff val="60000"/>
                      </a:schemeClr>
                    </a:solidFill>
                  </a:tcPr>
                </a:tc>
                <a:extLst>
                  <a:ext uri="{0D108BD9-81ED-4DB2-BD59-A6C34878D82A}">
                    <a16:rowId xmlns:a16="http://schemas.microsoft.com/office/drawing/2014/main" val="2998231062"/>
                  </a:ext>
                </a:extLst>
              </a:tr>
              <a:tr h="786691">
                <a:tc>
                  <a:txBody>
                    <a:bodyPr/>
                    <a:lstStyle/>
                    <a:p>
                      <a:pPr algn="l" fontAlgn="b"/>
                      <a:r>
                        <a:rPr lang="en-US" sz="2000" u="none" strike="noStrike">
                          <a:effectLst/>
                        </a:rPr>
                        <a:t>FISH &amp; FISH HEALTH</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16,520,000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171169527"/>
                  </a:ext>
                </a:extLst>
              </a:tr>
              <a:tr h="786691">
                <a:tc>
                  <a:txBody>
                    <a:bodyPr/>
                    <a:lstStyle/>
                    <a:p>
                      <a:pPr algn="l" fontAlgn="b"/>
                      <a:r>
                        <a:rPr lang="en-US" sz="2000" u="none" strike="noStrike">
                          <a:effectLst/>
                        </a:rPr>
                        <a:t>HUMAN SAFETY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1,625,000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52748243"/>
                  </a:ext>
                </a:extLst>
              </a:tr>
              <a:tr h="786691">
                <a:tc>
                  <a:txBody>
                    <a:bodyPr/>
                    <a:lstStyle/>
                    <a:p>
                      <a:pPr algn="l" fontAlgn="b"/>
                      <a:r>
                        <a:rPr lang="en-US" sz="2000" u="none" strike="noStrike">
                          <a:effectLst/>
                        </a:rPr>
                        <a:t>INFRASTRUCTURE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15,679,500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61</a:t>
                      </a:r>
                    </a:p>
                  </a:txBody>
                  <a:tcPr marL="9525" marR="9525" marT="9525" marB="0" anchor="b"/>
                </a:tc>
                <a:extLst>
                  <a:ext uri="{0D108BD9-81ED-4DB2-BD59-A6C34878D82A}">
                    <a16:rowId xmlns:a16="http://schemas.microsoft.com/office/drawing/2014/main" val="2066236553"/>
                  </a:ext>
                </a:extLst>
              </a:tr>
              <a:tr h="786691">
                <a:tc>
                  <a:txBody>
                    <a:bodyPr/>
                    <a:lstStyle/>
                    <a:p>
                      <a:pPr algn="l" fontAlgn="b"/>
                      <a:r>
                        <a:rPr lang="en-US" sz="2000" u="none" strike="noStrike">
                          <a:effectLst/>
                        </a:rPr>
                        <a:t>Grand Total</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2000" u="none" strike="noStrike" dirty="0">
                          <a:effectLst/>
                        </a:rPr>
                        <a:t> $                                33,824,500 </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102</a:t>
                      </a:r>
                    </a:p>
                  </a:txBody>
                  <a:tcPr marL="9525" marR="9525" marT="9525" marB="0" anchor="b">
                    <a:solidFill>
                      <a:schemeClr val="tx2">
                        <a:lumMod val="40000"/>
                        <a:lumOff val="60000"/>
                      </a:schemeClr>
                    </a:solidFill>
                  </a:tcPr>
                </a:tc>
                <a:extLst>
                  <a:ext uri="{0D108BD9-81ED-4DB2-BD59-A6C34878D82A}">
                    <a16:rowId xmlns:a16="http://schemas.microsoft.com/office/drawing/2014/main" val="974063502"/>
                  </a:ext>
                </a:extLst>
              </a:tr>
            </a:tbl>
          </a:graphicData>
        </a:graphic>
      </p:graphicFrame>
    </p:spTree>
    <p:extLst>
      <p:ext uri="{BB962C8B-B14F-4D97-AF65-F5344CB8AC3E}">
        <p14:creationId xmlns:p14="http://schemas.microsoft.com/office/powerpoint/2010/main" val="146948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Immediate Needs - $34M</a:t>
            </a:r>
          </a:p>
        </p:txBody>
      </p:sp>
      <p:sp>
        <p:nvSpPr>
          <p:cNvPr id="4" name="Content Placeholder 3">
            <a:extLst>
              <a:ext uri="{FF2B5EF4-FFF2-40B4-BE49-F238E27FC236}">
                <a16:creationId xmlns:a16="http://schemas.microsoft.com/office/drawing/2014/main" id="{093874D6-EAB1-E070-196A-8F534EC4580A}"/>
              </a:ext>
            </a:extLst>
          </p:cNvPr>
          <p:cNvSpPr>
            <a:spLocks noGrp="1"/>
          </p:cNvSpPr>
          <p:nvPr>
            <p:ph idx="1"/>
          </p:nvPr>
        </p:nvSpPr>
        <p:spPr>
          <a:xfrm>
            <a:off x="451607" y="1219200"/>
            <a:ext cx="8229600" cy="4419600"/>
          </a:xfrm>
        </p:spPr>
        <p:txBody>
          <a:bodyPr/>
          <a:lstStyle/>
          <a:p>
            <a:r>
              <a:rPr lang="en-US" dirty="0"/>
              <a:t>Fish and Fish Health</a:t>
            </a:r>
          </a:p>
          <a:p>
            <a:pPr lvl="1"/>
            <a:r>
              <a:rPr lang="en-US" dirty="0"/>
              <a:t>Repair and epoxy raceways, valves, chillers, settling pond dredging, equipment</a:t>
            </a:r>
          </a:p>
          <a:p>
            <a:r>
              <a:rPr lang="en-US" dirty="0"/>
              <a:t>Human Safety</a:t>
            </a:r>
          </a:p>
          <a:p>
            <a:pPr lvl="1"/>
            <a:r>
              <a:rPr lang="en-US" dirty="0"/>
              <a:t>Quarters sprinklers, dormers, basement egress</a:t>
            </a:r>
          </a:p>
          <a:p>
            <a:r>
              <a:rPr lang="en-US" dirty="0"/>
              <a:t>Infrastructure</a:t>
            </a:r>
          </a:p>
          <a:p>
            <a:pPr lvl="1"/>
            <a:r>
              <a:rPr lang="en-US" dirty="0"/>
              <a:t>Windows, siding, quarters, asphalt, signage, equipment, roofs</a:t>
            </a:r>
          </a:p>
          <a:p>
            <a:pPr lvl="1"/>
            <a:endParaRPr lang="en-US" dirty="0"/>
          </a:p>
        </p:txBody>
      </p:sp>
    </p:spTree>
    <p:extLst>
      <p:ext uri="{BB962C8B-B14F-4D97-AF65-F5344CB8AC3E}">
        <p14:creationId xmlns:p14="http://schemas.microsoft.com/office/powerpoint/2010/main" val="343335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1"/>
            <a:ext cx="8229600" cy="792163"/>
          </a:xfrm>
        </p:spPr>
        <p:txBody>
          <a:bodyPr/>
          <a:lstStyle/>
          <a:p>
            <a:r>
              <a:rPr lang="en-US" sz="3600" dirty="0"/>
              <a:t>LSRCP Pipelines - $106M</a:t>
            </a:r>
          </a:p>
        </p:txBody>
      </p:sp>
      <p:graphicFrame>
        <p:nvGraphicFramePr>
          <p:cNvPr id="7" name="Content Placeholder 6">
            <a:extLst>
              <a:ext uri="{FF2B5EF4-FFF2-40B4-BE49-F238E27FC236}">
                <a16:creationId xmlns:a16="http://schemas.microsoft.com/office/drawing/2014/main" id="{CD6876D1-0ACB-7925-388E-575E0B4F42F2}"/>
              </a:ext>
            </a:extLst>
          </p:cNvPr>
          <p:cNvGraphicFramePr>
            <a:graphicFrameLocks noGrp="1"/>
          </p:cNvGraphicFramePr>
          <p:nvPr>
            <p:ph idx="1"/>
          </p:nvPr>
        </p:nvGraphicFramePr>
        <p:xfrm>
          <a:off x="457200" y="1371600"/>
          <a:ext cx="8382000" cy="4419600"/>
        </p:xfrm>
        <a:graphic>
          <a:graphicData uri="http://schemas.openxmlformats.org/drawingml/2006/table">
            <a:tbl>
              <a:tblPr>
                <a:tableStyleId>{5C22544A-7EE6-4342-B048-85BDC9FD1C3A}</a:tableStyleId>
              </a:tblPr>
              <a:tblGrid>
                <a:gridCol w="2329567">
                  <a:extLst>
                    <a:ext uri="{9D8B030D-6E8A-4147-A177-3AD203B41FA5}">
                      <a16:colId xmlns:a16="http://schemas.microsoft.com/office/drawing/2014/main" val="2717468686"/>
                    </a:ext>
                  </a:extLst>
                </a:gridCol>
                <a:gridCol w="3766433">
                  <a:extLst>
                    <a:ext uri="{9D8B030D-6E8A-4147-A177-3AD203B41FA5}">
                      <a16:colId xmlns:a16="http://schemas.microsoft.com/office/drawing/2014/main" val="3817398989"/>
                    </a:ext>
                  </a:extLst>
                </a:gridCol>
                <a:gridCol w="2286000">
                  <a:extLst>
                    <a:ext uri="{9D8B030D-6E8A-4147-A177-3AD203B41FA5}">
                      <a16:colId xmlns:a16="http://schemas.microsoft.com/office/drawing/2014/main" val="1962963950"/>
                    </a:ext>
                  </a:extLst>
                </a:gridCol>
              </a:tblGrid>
              <a:tr h="372648">
                <a:tc>
                  <a:txBody>
                    <a:bodyPr/>
                    <a:lstStyle/>
                    <a:p>
                      <a:pPr algn="l" fontAlgn="b"/>
                      <a:r>
                        <a:rPr lang="en-US" sz="1600" u="none" strike="noStrike">
                          <a:effectLst/>
                        </a:rPr>
                        <a:t>FACILITY</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a:effectLst/>
                        </a:rPr>
                        <a:t>PROJECT</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dirty="0">
                          <a:effectLst/>
                        </a:rPr>
                        <a:t>COST ESTIMATE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368531388"/>
                  </a:ext>
                </a:extLst>
              </a:tr>
              <a:tr h="674492">
                <a:tc>
                  <a:txBody>
                    <a:bodyPr/>
                    <a:lstStyle/>
                    <a:p>
                      <a:pPr algn="l" fontAlgn="b"/>
                      <a:r>
                        <a:rPr lang="en-US" sz="1600" u="none" strike="noStrike">
                          <a:effectLst/>
                        </a:rPr>
                        <a:t>LYONS FERRY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Main pipeline replacement - all design work, permitting, etc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2459081"/>
                  </a:ext>
                </a:extLst>
              </a:tr>
              <a:tr h="674492">
                <a:tc>
                  <a:txBody>
                    <a:bodyPr/>
                    <a:lstStyle/>
                    <a:p>
                      <a:pPr algn="l" fontAlgn="b"/>
                      <a:r>
                        <a:rPr lang="en-US" sz="1600" u="none" strike="noStrike">
                          <a:effectLst/>
                        </a:rPr>
                        <a:t>LYONS FERRY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Main pipeline replacement - all construction activities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40,000,000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3646097"/>
                  </a:ext>
                </a:extLst>
              </a:tr>
              <a:tr h="674492">
                <a:tc>
                  <a:txBody>
                    <a:bodyPr/>
                    <a:lstStyle/>
                    <a:p>
                      <a:pPr algn="l" fontAlgn="b"/>
                      <a:r>
                        <a:rPr lang="en-US" sz="1600" u="none" strike="noStrike">
                          <a:effectLst/>
                        </a:rPr>
                        <a:t>CLEARWATER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Pipeline scoping, include replacement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4472983"/>
                  </a:ext>
                </a:extLst>
              </a:tr>
              <a:tr h="674492">
                <a:tc>
                  <a:txBody>
                    <a:bodyPr/>
                    <a:lstStyle/>
                    <a:p>
                      <a:pPr algn="l" fontAlgn="b"/>
                      <a:r>
                        <a:rPr lang="en-US" sz="1600" u="none" strike="noStrike">
                          <a:effectLst/>
                        </a:rPr>
                        <a:t>CLEARWATER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Main pipeline replacement - all design work, permitting, etc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3,000,000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5490006"/>
                  </a:ext>
                </a:extLst>
              </a:tr>
              <a:tr h="674492">
                <a:tc>
                  <a:txBody>
                    <a:bodyPr/>
                    <a:lstStyle/>
                    <a:p>
                      <a:pPr algn="l" fontAlgn="b"/>
                      <a:r>
                        <a:rPr lang="en-US" sz="1600" u="none" strike="noStrike">
                          <a:effectLst/>
                        </a:rPr>
                        <a:t>CLEARWATER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Main pipeline replacement - all construction activities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60,000,000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7012326"/>
                  </a:ext>
                </a:extLst>
              </a:tr>
              <a:tr h="674492">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dirty="0">
                          <a:effectLst/>
                        </a:rPr>
                        <a:t> $                  105,400,000 </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3888675426"/>
                  </a:ext>
                </a:extLst>
              </a:tr>
            </a:tbl>
          </a:graphicData>
        </a:graphic>
      </p:graphicFrame>
    </p:spTree>
    <p:extLst>
      <p:ext uri="{BB962C8B-B14F-4D97-AF65-F5344CB8AC3E}">
        <p14:creationId xmlns:p14="http://schemas.microsoft.com/office/powerpoint/2010/main" val="101417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Pipelines - $106M</a:t>
            </a:r>
          </a:p>
        </p:txBody>
      </p:sp>
      <p:sp>
        <p:nvSpPr>
          <p:cNvPr id="4" name="Content Placeholder 3">
            <a:extLst>
              <a:ext uri="{FF2B5EF4-FFF2-40B4-BE49-F238E27FC236}">
                <a16:creationId xmlns:a16="http://schemas.microsoft.com/office/drawing/2014/main" id="{9CAF0F58-F289-10BF-5D33-38914B82D12B}"/>
              </a:ext>
            </a:extLst>
          </p:cNvPr>
          <p:cNvSpPr>
            <a:spLocks noGrp="1"/>
          </p:cNvSpPr>
          <p:nvPr>
            <p:ph idx="1"/>
          </p:nvPr>
        </p:nvSpPr>
        <p:spPr>
          <a:xfrm>
            <a:off x="457200" y="1250761"/>
            <a:ext cx="8229600" cy="4419600"/>
          </a:xfrm>
        </p:spPr>
        <p:txBody>
          <a:bodyPr/>
          <a:lstStyle/>
          <a:p>
            <a:r>
              <a:rPr lang="en-US" dirty="0"/>
              <a:t>New Clearwater Pipeline</a:t>
            </a:r>
          </a:p>
          <a:p>
            <a:pPr lvl="1"/>
            <a:r>
              <a:rPr lang="en-US" dirty="0"/>
              <a:t>1.6M spring Chinook at Clearwater</a:t>
            </a:r>
          </a:p>
          <a:p>
            <a:pPr lvl="1"/>
            <a:r>
              <a:rPr lang="en-US" dirty="0"/>
              <a:t>1.8M spring Chinook at Dworshak</a:t>
            </a:r>
          </a:p>
          <a:p>
            <a:r>
              <a:rPr lang="en-US" dirty="0"/>
              <a:t>Lyons Ferry Pipeline</a:t>
            </a:r>
          </a:p>
          <a:p>
            <a:pPr lvl="1"/>
            <a:r>
              <a:rPr lang="en-US" dirty="0"/>
              <a:t>Replace main pipeline that was repaired in 2017(?)</a:t>
            </a:r>
          </a:p>
          <a:p>
            <a:pPr lvl="1"/>
            <a:endParaRPr lang="en-US" dirty="0"/>
          </a:p>
          <a:p>
            <a:pPr marL="0" indent="0">
              <a:buNone/>
            </a:pPr>
            <a:endParaRPr lang="en-US" dirty="0"/>
          </a:p>
        </p:txBody>
      </p:sp>
    </p:spTree>
    <p:extLst>
      <p:ext uri="{BB962C8B-B14F-4D97-AF65-F5344CB8AC3E}">
        <p14:creationId xmlns:p14="http://schemas.microsoft.com/office/powerpoint/2010/main" val="49800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Compliance - $25M</a:t>
            </a:r>
          </a:p>
        </p:txBody>
      </p:sp>
      <p:graphicFrame>
        <p:nvGraphicFramePr>
          <p:cNvPr id="6" name="Content Placeholder 5">
            <a:extLst>
              <a:ext uri="{FF2B5EF4-FFF2-40B4-BE49-F238E27FC236}">
                <a16:creationId xmlns:a16="http://schemas.microsoft.com/office/drawing/2014/main" id="{5B4DF757-1644-9E0B-0522-6D18D5D3AC50}"/>
              </a:ext>
            </a:extLst>
          </p:cNvPr>
          <p:cNvGraphicFramePr>
            <a:graphicFrameLocks noGrp="1"/>
          </p:cNvGraphicFramePr>
          <p:nvPr>
            <p:ph idx="1"/>
            <p:extLst>
              <p:ext uri="{D42A27DB-BD31-4B8C-83A1-F6EECF244321}">
                <p14:modId xmlns:p14="http://schemas.microsoft.com/office/powerpoint/2010/main" val="1477726607"/>
              </p:ext>
            </p:extLst>
          </p:nvPr>
        </p:nvGraphicFramePr>
        <p:xfrm>
          <a:off x="571500" y="1259150"/>
          <a:ext cx="8001000" cy="4419603"/>
        </p:xfrm>
        <a:graphic>
          <a:graphicData uri="http://schemas.openxmlformats.org/drawingml/2006/table">
            <a:tbl>
              <a:tblPr>
                <a:tableStyleId>{5C22544A-7EE6-4342-B048-85BDC9FD1C3A}</a:tableStyleId>
              </a:tblPr>
              <a:tblGrid>
                <a:gridCol w="2223678">
                  <a:extLst>
                    <a:ext uri="{9D8B030D-6E8A-4147-A177-3AD203B41FA5}">
                      <a16:colId xmlns:a16="http://schemas.microsoft.com/office/drawing/2014/main" val="3042817211"/>
                    </a:ext>
                  </a:extLst>
                </a:gridCol>
                <a:gridCol w="3930612">
                  <a:extLst>
                    <a:ext uri="{9D8B030D-6E8A-4147-A177-3AD203B41FA5}">
                      <a16:colId xmlns:a16="http://schemas.microsoft.com/office/drawing/2014/main" val="4179280978"/>
                    </a:ext>
                  </a:extLst>
                </a:gridCol>
                <a:gridCol w="1846710">
                  <a:extLst>
                    <a:ext uri="{9D8B030D-6E8A-4147-A177-3AD203B41FA5}">
                      <a16:colId xmlns:a16="http://schemas.microsoft.com/office/drawing/2014/main" val="1230023133"/>
                    </a:ext>
                  </a:extLst>
                </a:gridCol>
              </a:tblGrid>
              <a:tr h="281391">
                <a:tc>
                  <a:txBody>
                    <a:bodyPr/>
                    <a:lstStyle/>
                    <a:p>
                      <a:pPr algn="l" fontAlgn="b"/>
                      <a:r>
                        <a:rPr lang="en-US" sz="1400" u="none" strike="noStrike">
                          <a:effectLst/>
                        </a:rPr>
                        <a:t>FACILITY</a:t>
                      </a:r>
                      <a:endParaRPr lang="en-US" sz="1400" b="0" i="0" u="none" strike="noStrike">
                        <a:solidFill>
                          <a:srgbClr val="000000"/>
                        </a:solidFill>
                        <a:effectLst/>
                        <a:latin typeface="Calibri" panose="020F0502020204030204" pitchFamily="34" charset="0"/>
                      </a:endParaRPr>
                    </a:p>
                  </a:txBody>
                  <a:tcPr marL="8793" marR="8793" marT="8793" marB="0" anchor="b">
                    <a:solidFill>
                      <a:schemeClr val="tx2">
                        <a:lumMod val="40000"/>
                        <a:lumOff val="60000"/>
                      </a:schemeClr>
                    </a:solidFill>
                  </a:tcPr>
                </a:tc>
                <a:tc>
                  <a:txBody>
                    <a:bodyPr/>
                    <a:lstStyle/>
                    <a:p>
                      <a:pPr algn="l" fontAlgn="b"/>
                      <a:r>
                        <a:rPr lang="en-US" sz="1400" u="none" strike="noStrike">
                          <a:effectLst/>
                        </a:rPr>
                        <a:t>PROJECT</a:t>
                      </a:r>
                      <a:endParaRPr lang="en-US" sz="1400" b="0" i="0" u="none" strike="noStrike">
                        <a:solidFill>
                          <a:srgbClr val="000000"/>
                        </a:solidFill>
                        <a:effectLst/>
                        <a:latin typeface="Calibri" panose="020F0502020204030204" pitchFamily="34" charset="0"/>
                      </a:endParaRPr>
                    </a:p>
                  </a:txBody>
                  <a:tcPr marL="8793" marR="8793" marT="8793" marB="0" anchor="b">
                    <a:solidFill>
                      <a:schemeClr val="tx2">
                        <a:lumMod val="40000"/>
                        <a:lumOff val="60000"/>
                      </a:schemeClr>
                    </a:solidFill>
                  </a:tcPr>
                </a:tc>
                <a:tc>
                  <a:txBody>
                    <a:bodyPr/>
                    <a:lstStyle/>
                    <a:p>
                      <a:pPr algn="l" fontAlgn="b"/>
                      <a:r>
                        <a:rPr lang="en-US" sz="1400" u="none" strike="noStrike" dirty="0">
                          <a:effectLst/>
                        </a:rPr>
                        <a:t>COST ESTIMATE</a:t>
                      </a:r>
                      <a:endParaRPr lang="en-US" sz="1400" b="0" i="0" u="none" strike="noStrike" dirty="0">
                        <a:solidFill>
                          <a:srgbClr val="000000"/>
                        </a:solidFill>
                        <a:effectLst/>
                        <a:latin typeface="Calibri" panose="020F0502020204030204" pitchFamily="34" charset="0"/>
                      </a:endParaRPr>
                    </a:p>
                  </a:txBody>
                  <a:tcPr marL="8793" marR="8793" marT="8793" marB="0" anchor="b">
                    <a:solidFill>
                      <a:schemeClr val="tx2">
                        <a:lumMod val="40000"/>
                        <a:lumOff val="60000"/>
                      </a:schemeClr>
                    </a:solidFill>
                  </a:tcPr>
                </a:tc>
                <a:extLst>
                  <a:ext uri="{0D108BD9-81ED-4DB2-BD59-A6C34878D82A}">
                    <a16:rowId xmlns:a16="http://schemas.microsoft.com/office/drawing/2014/main" val="343020333"/>
                  </a:ext>
                </a:extLst>
              </a:tr>
              <a:tr h="318324">
                <a:tc>
                  <a:txBody>
                    <a:bodyPr/>
                    <a:lstStyle/>
                    <a:p>
                      <a:pPr algn="l" fontAlgn="b"/>
                      <a:r>
                        <a:rPr lang="en-US" sz="1400" u="none" strike="noStrike">
                          <a:effectLst/>
                        </a:rPr>
                        <a:t>CURL LAKE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dirty="0">
                          <a:effectLst/>
                        </a:rPr>
                        <a:t>Intake</a:t>
                      </a:r>
                      <a:endParaRPr lang="en-US" sz="1400" b="0" i="0" u="none" strike="noStrike" dirty="0">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550,000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1822655569"/>
                  </a:ext>
                </a:extLst>
              </a:tr>
              <a:tr h="318324">
                <a:tc>
                  <a:txBody>
                    <a:bodyPr/>
                    <a:lstStyle/>
                    <a:p>
                      <a:pPr algn="l" fontAlgn="b"/>
                      <a:r>
                        <a:rPr lang="en-US" sz="1400" u="none" strike="noStrike">
                          <a:effectLst/>
                        </a:rPr>
                        <a:t>TUCANNON</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Improve intake, fish ladder, fish passage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6,750,000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631177320"/>
                  </a:ext>
                </a:extLst>
              </a:tr>
              <a:tr h="318324">
                <a:tc>
                  <a:txBody>
                    <a:bodyPr/>
                    <a:lstStyle/>
                    <a:p>
                      <a:pPr algn="l" fontAlgn="b"/>
                      <a:r>
                        <a:rPr lang="en-US" sz="1400" u="none" strike="noStrike">
                          <a:effectLst/>
                        </a:rPr>
                        <a:t>IMNAHA</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650,000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4155430796"/>
                  </a:ext>
                </a:extLst>
              </a:tr>
              <a:tr h="318324">
                <a:tc>
                  <a:txBody>
                    <a:bodyPr/>
                    <a:lstStyle/>
                    <a:p>
                      <a:pPr algn="l" fontAlgn="b"/>
                      <a:r>
                        <a:rPr lang="en-US" sz="1400" u="none" strike="noStrike">
                          <a:effectLst/>
                        </a:rPr>
                        <a:t>SAWTOOTH</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Weir, intake, fish ladder</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7,550,000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1420874152"/>
                  </a:ext>
                </a:extLst>
              </a:tr>
              <a:tr h="318324">
                <a:tc>
                  <a:txBody>
                    <a:bodyPr/>
                    <a:lstStyle/>
                    <a:p>
                      <a:pPr algn="l" fontAlgn="b"/>
                      <a:r>
                        <a:rPr lang="en-US" sz="1400" u="none" strike="noStrike">
                          <a:effectLst/>
                        </a:rPr>
                        <a:t>RED RIVER</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 Exclusion Barrier, Fish Ladder, Trap</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2,300,000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3836497675"/>
                  </a:ext>
                </a:extLst>
              </a:tr>
              <a:tr h="318324">
                <a:tc>
                  <a:txBody>
                    <a:bodyPr/>
                    <a:lstStyle/>
                    <a:p>
                      <a:pPr algn="l" fontAlgn="b"/>
                      <a:r>
                        <a:rPr lang="en-US" sz="1400" u="none" strike="noStrike">
                          <a:effectLst/>
                        </a:rPr>
                        <a:t>SOUTH FORK</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500,000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1591201526"/>
                  </a:ext>
                </a:extLst>
              </a:tr>
              <a:tr h="318324">
                <a:tc>
                  <a:txBody>
                    <a:bodyPr/>
                    <a:lstStyle/>
                    <a:p>
                      <a:pPr algn="l" fontAlgn="b"/>
                      <a:r>
                        <a:rPr lang="en-US" sz="1400" u="none" strike="noStrike">
                          <a:effectLst/>
                        </a:rPr>
                        <a:t>COTTONWOOD</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 and Adulit Holding</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dirty="0">
                          <a:effectLst/>
                        </a:rPr>
                        <a:t> $                             80,000 </a:t>
                      </a:r>
                      <a:endParaRPr lang="en-US" sz="1400" b="0" i="0" u="none" strike="noStrike" dirty="0">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603950732"/>
                  </a:ext>
                </a:extLst>
              </a:tr>
              <a:tr h="318324">
                <a:tc>
                  <a:txBody>
                    <a:bodyPr/>
                    <a:lstStyle/>
                    <a:p>
                      <a:pPr algn="l" fontAlgn="b"/>
                      <a:r>
                        <a:rPr lang="en-US" sz="1400" u="none" strike="noStrike">
                          <a:effectLst/>
                        </a:rPr>
                        <a:t>BIG CANYON - OR</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Bridges</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400,000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252863021"/>
                  </a:ext>
                </a:extLst>
              </a:tr>
              <a:tr h="318324">
                <a:tc>
                  <a:txBody>
                    <a:bodyPr/>
                    <a:lstStyle/>
                    <a:p>
                      <a:pPr algn="l" fontAlgn="b"/>
                      <a:r>
                        <a:rPr lang="en-US" sz="1400" u="none" strike="noStrike">
                          <a:effectLst/>
                        </a:rPr>
                        <a:t>EAST FORK</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5,000,000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813678108"/>
                  </a:ext>
                </a:extLst>
              </a:tr>
              <a:tr h="318324">
                <a:tc>
                  <a:txBody>
                    <a:bodyPr/>
                    <a:lstStyle/>
                    <a:p>
                      <a:pPr algn="l" fontAlgn="b"/>
                      <a:r>
                        <a:rPr lang="en-US" sz="1400" u="none" strike="noStrike">
                          <a:effectLst/>
                        </a:rPr>
                        <a:t>LITTLE SHEEP</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 and Fish Ladder</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75,000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605823737"/>
                  </a:ext>
                </a:extLst>
              </a:tr>
              <a:tr h="318324">
                <a:tc>
                  <a:txBody>
                    <a:bodyPr/>
                    <a:lstStyle/>
                    <a:p>
                      <a:pPr algn="l" fontAlgn="b"/>
                      <a:r>
                        <a:rPr lang="en-US" sz="1400" u="none" strike="noStrike">
                          <a:effectLst/>
                        </a:rPr>
                        <a:t>POWELL</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50,000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236918915"/>
                  </a:ext>
                </a:extLst>
              </a:tr>
              <a:tr h="318324">
                <a:tc>
                  <a:txBody>
                    <a:bodyPr/>
                    <a:lstStyle/>
                    <a:p>
                      <a:pPr algn="l" fontAlgn="b"/>
                      <a:r>
                        <a:rPr lang="en-US" sz="1400" u="none" strike="noStrike">
                          <a:effectLst/>
                        </a:rPr>
                        <a:t>SOUTH FORK</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Intake</a:t>
                      </a:r>
                      <a:endParaRPr lang="en-US" sz="1400" b="0" i="0" u="none" strike="noStrike">
                        <a:solidFill>
                          <a:srgbClr val="000000"/>
                        </a:solidFill>
                        <a:effectLst/>
                        <a:latin typeface="Calibri" panose="020F0502020204030204" pitchFamily="34" charset="0"/>
                      </a:endParaRPr>
                    </a:p>
                  </a:txBody>
                  <a:tcPr marL="8793" marR="8793" marT="8793" marB="0" anchor="b"/>
                </a:tc>
                <a:tc>
                  <a:txBody>
                    <a:bodyPr/>
                    <a:lstStyle/>
                    <a:p>
                      <a:pPr algn="l" fontAlgn="b"/>
                      <a:r>
                        <a:rPr lang="en-US" sz="1400" u="none" strike="noStrike">
                          <a:effectLst/>
                        </a:rPr>
                        <a:t> $                           550,000 </a:t>
                      </a:r>
                      <a:endParaRPr lang="en-US" sz="1400" b="0" i="0" u="none" strike="noStrike">
                        <a:solidFill>
                          <a:srgbClr val="000000"/>
                        </a:solidFill>
                        <a:effectLst/>
                        <a:latin typeface="Calibri" panose="020F0502020204030204" pitchFamily="34" charset="0"/>
                      </a:endParaRPr>
                    </a:p>
                  </a:txBody>
                  <a:tcPr marL="8793" marR="8793" marT="8793" marB="0" anchor="b"/>
                </a:tc>
                <a:extLst>
                  <a:ext uri="{0D108BD9-81ED-4DB2-BD59-A6C34878D82A}">
                    <a16:rowId xmlns:a16="http://schemas.microsoft.com/office/drawing/2014/main" val="3327072443"/>
                  </a:ext>
                </a:extLst>
              </a:tr>
              <a:tr h="318324">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793" marR="8793" marT="8793" marB="0" anchor="b">
                    <a:solidFill>
                      <a:schemeClr val="tx2">
                        <a:lumMod val="40000"/>
                        <a:lumOff val="60000"/>
                      </a:schemeClr>
                    </a:solidFill>
                  </a:tcPr>
                </a:tc>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8793" marR="8793" marT="8793" marB="0" anchor="b">
                    <a:solidFill>
                      <a:schemeClr val="tx2">
                        <a:lumMod val="40000"/>
                        <a:lumOff val="60000"/>
                      </a:schemeClr>
                    </a:solidFill>
                  </a:tcPr>
                </a:tc>
                <a:tc>
                  <a:txBody>
                    <a:bodyPr/>
                    <a:lstStyle/>
                    <a:p>
                      <a:pPr algn="l" fontAlgn="b"/>
                      <a:r>
                        <a:rPr lang="en-US" sz="1400" u="none" strike="noStrike" dirty="0">
                          <a:effectLst/>
                        </a:rPr>
                        <a:t> $                     24,455,000 </a:t>
                      </a:r>
                      <a:endParaRPr lang="en-US" sz="1400" b="0" i="0" u="none" strike="noStrike" dirty="0">
                        <a:solidFill>
                          <a:srgbClr val="000000"/>
                        </a:solidFill>
                        <a:effectLst/>
                        <a:latin typeface="Calibri" panose="020F0502020204030204" pitchFamily="34" charset="0"/>
                      </a:endParaRPr>
                    </a:p>
                  </a:txBody>
                  <a:tcPr marL="8793" marR="8793" marT="8793" marB="0" anchor="b">
                    <a:solidFill>
                      <a:schemeClr val="tx2">
                        <a:lumMod val="40000"/>
                        <a:lumOff val="60000"/>
                      </a:schemeClr>
                    </a:solidFill>
                  </a:tcPr>
                </a:tc>
                <a:extLst>
                  <a:ext uri="{0D108BD9-81ED-4DB2-BD59-A6C34878D82A}">
                    <a16:rowId xmlns:a16="http://schemas.microsoft.com/office/drawing/2014/main" val="2159764685"/>
                  </a:ext>
                </a:extLst>
              </a:tr>
            </a:tbl>
          </a:graphicData>
        </a:graphic>
      </p:graphicFrame>
    </p:spTree>
    <p:extLst>
      <p:ext uri="{BB962C8B-B14F-4D97-AF65-F5344CB8AC3E}">
        <p14:creationId xmlns:p14="http://schemas.microsoft.com/office/powerpoint/2010/main" val="299338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Compliance - $25M</a:t>
            </a:r>
          </a:p>
        </p:txBody>
      </p:sp>
      <p:sp>
        <p:nvSpPr>
          <p:cNvPr id="4" name="Content Placeholder 3">
            <a:extLst>
              <a:ext uri="{FF2B5EF4-FFF2-40B4-BE49-F238E27FC236}">
                <a16:creationId xmlns:a16="http://schemas.microsoft.com/office/drawing/2014/main" id="{9CAF0F58-F289-10BF-5D33-38914B82D12B}"/>
              </a:ext>
            </a:extLst>
          </p:cNvPr>
          <p:cNvSpPr>
            <a:spLocks noGrp="1"/>
          </p:cNvSpPr>
          <p:nvPr>
            <p:ph idx="1"/>
          </p:nvPr>
        </p:nvSpPr>
        <p:spPr>
          <a:xfrm>
            <a:off x="457200" y="1250761"/>
            <a:ext cx="8229600" cy="4419600"/>
          </a:xfrm>
        </p:spPr>
        <p:txBody>
          <a:bodyPr/>
          <a:lstStyle/>
          <a:p>
            <a:r>
              <a:rPr lang="en-US" dirty="0"/>
              <a:t>Excludes Lookingglass - $7.7M slated for 2025 construction</a:t>
            </a:r>
          </a:p>
          <a:p>
            <a:r>
              <a:rPr lang="en-US" dirty="0"/>
              <a:t>Excludes Wallowa – on FY24 list but still has real estate issue</a:t>
            </a:r>
          </a:p>
          <a:p>
            <a:r>
              <a:rPr lang="en-US" dirty="0"/>
              <a:t>Sawtooth Weir ($7.5M) is high priority for Sockeye program and Chinook trapping</a:t>
            </a:r>
          </a:p>
          <a:p>
            <a:endParaRPr lang="en-US" dirty="0"/>
          </a:p>
        </p:txBody>
      </p:sp>
    </p:spTree>
    <p:extLst>
      <p:ext uri="{BB962C8B-B14F-4D97-AF65-F5344CB8AC3E}">
        <p14:creationId xmlns:p14="http://schemas.microsoft.com/office/powerpoint/2010/main" val="92673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46015" y="457200"/>
            <a:ext cx="8229600" cy="792163"/>
          </a:xfrm>
        </p:spPr>
        <p:txBody>
          <a:bodyPr/>
          <a:lstStyle/>
          <a:p>
            <a:r>
              <a:rPr lang="en-US" dirty="0"/>
              <a:t>Columbia Basin Restoration Initiative</a:t>
            </a:r>
          </a:p>
        </p:txBody>
      </p:sp>
      <p:sp>
        <p:nvSpPr>
          <p:cNvPr id="3" name="Content Placeholder 2">
            <a:extLst>
              <a:ext uri="{FF2B5EF4-FFF2-40B4-BE49-F238E27FC236}">
                <a16:creationId xmlns:a16="http://schemas.microsoft.com/office/drawing/2014/main" id="{1C3242E5-9810-41BB-9D77-7886BA32C10F}"/>
              </a:ext>
            </a:extLst>
          </p:cNvPr>
          <p:cNvSpPr>
            <a:spLocks noGrp="1"/>
          </p:cNvSpPr>
          <p:nvPr>
            <p:ph idx="1"/>
          </p:nvPr>
        </p:nvSpPr>
        <p:spPr>
          <a:xfrm>
            <a:off x="509587" y="1714500"/>
            <a:ext cx="8229600" cy="4419600"/>
          </a:xfrm>
        </p:spPr>
        <p:txBody>
          <a:bodyPr/>
          <a:lstStyle/>
          <a:p>
            <a:r>
              <a:rPr lang="en-US" sz="2400" b="0" i="0" dirty="0">
                <a:solidFill>
                  <a:srgbClr val="242424"/>
                </a:solidFill>
                <a:effectLst/>
                <a:latin typeface="Calibri" panose="020F0502020204030204" pitchFamily="34" charset="0"/>
              </a:rPr>
              <a:t>“$200M over 10 years in additional capital funding will be made available by Bonneville to the U.S. Fish and Wildlife Service (FWS) for Lower Snake River Compensation Plan (LSRCP) hatchery modernization, upgrades, and maintenance, as guided by the priorities of other fishery managers including the Six Sovereigns.”</a:t>
            </a:r>
            <a:endParaRPr lang="en-US" sz="2400" dirty="0"/>
          </a:p>
        </p:txBody>
      </p:sp>
      <p:pic>
        <p:nvPicPr>
          <p:cNvPr id="18434" name="Picture 2">
            <a:extLst>
              <a:ext uri="{FF2B5EF4-FFF2-40B4-BE49-F238E27FC236}">
                <a16:creationId xmlns:a16="http://schemas.microsoft.com/office/drawing/2014/main" id="{E89834CA-28D8-04C1-9D20-7226BD4D78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3810000"/>
            <a:ext cx="352606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Improvements - $55M</a:t>
            </a:r>
          </a:p>
        </p:txBody>
      </p:sp>
      <p:graphicFrame>
        <p:nvGraphicFramePr>
          <p:cNvPr id="9" name="Content Placeholder 8">
            <a:extLst>
              <a:ext uri="{FF2B5EF4-FFF2-40B4-BE49-F238E27FC236}">
                <a16:creationId xmlns:a16="http://schemas.microsoft.com/office/drawing/2014/main" id="{0CA16FE9-73B4-0DB8-63BA-3DFD046A2B0A}"/>
              </a:ext>
            </a:extLst>
          </p:cNvPr>
          <p:cNvGraphicFramePr>
            <a:graphicFrameLocks noGrp="1"/>
          </p:cNvGraphicFramePr>
          <p:nvPr>
            <p:ph idx="1"/>
            <p:extLst>
              <p:ext uri="{D42A27DB-BD31-4B8C-83A1-F6EECF244321}">
                <p14:modId xmlns:p14="http://schemas.microsoft.com/office/powerpoint/2010/main" val="2661564433"/>
              </p:ext>
            </p:extLst>
          </p:nvPr>
        </p:nvGraphicFramePr>
        <p:xfrm>
          <a:off x="762000" y="1371600"/>
          <a:ext cx="7848600" cy="4191003"/>
        </p:xfrm>
        <a:graphic>
          <a:graphicData uri="http://schemas.openxmlformats.org/drawingml/2006/table">
            <a:tbl>
              <a:tblPr>
                <a:tableStyleId>{5C22544A-7EE6-4342-B048-85BDC9FD1C3A}</a:tableStyleId>
              </a:tblPr>
              <a:tblGrid>
                <a:gridCol w="2181321">
                  <a:extLst>
                    <a:ext uri="{9D8B030D-6E8A-4147-A177-3AD203B41FA5}">
                      <a16:colId xmlns:a16="http://schemas.microsoft.com/office/drawing/2014/main" val="720025966"/>
                    </a:ext>
                  </a:extLst>
                </a:gridCol>
                <a:gridCol w="3855744">
                  <a:extLst>
                    <a:ext uri="{9D8B030D-6E8A-4147-A177-3AD203B41FA5}">
                      <a16:colId xmlns:a16="http://schemas.microsoft.com/office/drawing/2014/main" val="3019318032"/>
                    </a:ext>
                  </a:extLst>
                </a:gridCol>
                <a:gridCol w="1811535">
                  <a:extLst>
                    <a:ext uri="{9D8B030D-6E8A-4147-A177-3AD203B41FA5}">
                      <a16:colId xmlns:a16="http://schemas.microsoft.com/office/drawing/2014/main" val="3543923673"/>
                    </a:ext>
                  </a:extLst>
                </a:gridCol>
              </a:tblGrid>
              <a:tr h="353373">
                <a:tc>
                  <a:txBody>
                    <a:bodyPr/>
                    <a:lstStyle/>
                    <a:p>
                      <a:pPr algn="l" fontAlgn="b"/>
                      <a:r>
                        <a:rPr lang="en-US" sz="1400" u="none" strike="noStrike">
                          <a:effectLst/>
                        </a:rPr>
                        <a:t>FACILITY</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400" u="none" strike="noStrike">
                          <a:effectLst/>
                        </a:rPr>
                        <a:t>PROJECT</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400" u="none" strike="noStrike" dirty="0">
                          <a:effectLst/>
                        </a:rPr>
                        <a:t>COST ESTIMATE</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3052898328"/>
                  </a:ext>
                </a:extLst>
              </a:tr>
              <a:tr h="639605">
                <a:tc>
                  <a:txBody>
                    <a:bodyPr/>
                    <a:lstStyle/>
                    <a:p>
                      <a:pPr algn="l" fontAlgn="b"/>
                      <a:r>
                        <a:rPr lang="en-US" sz="1400" u="none" strike="noStrike" dirty="0">
                          <a:effectLst/>
                        </a:rPr>
                        <a:t>HAGERMAN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Additional employee dorm space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                           300,000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7746724"/>
                  </a:ext>
                </a:extLst>
              </a:tr>
              <a:tr h="639605">
                <a:tc>
                  <a:txBody>
                    <a:bodyPr/>
                    <a:lstStyle/>
                    <a:p>
                      <a:pPr algn="l" fontAlgn="b"/>
                      <a:r>
                        <a:rPr lang="en-US" sz="1400" u="none" strike="noStrike">
                          <a:effectLst/>
                        </a:rPr>
                        <a:t>YANKEE FORK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Improve release structures, resistance weirs, etc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                           250,000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0594170"/>
                  </a:ext>
                </a:extLst>
              </a:tr>
              <a:tr h="639605">
                <a:tc>
                  <a:txBody>
                    <a:bodyPr/>
                    <a:lstStyle/>
                    <a:p>
                      <a:pPr algn="l" fontAlgn="b"/>
                      <a:r>
                        <a:rPr lang="en-US" sz="1400" u="none" strike="noStrike">
                          <a:effectLst/>
                        </a:rPr>
                        <a:t>HAGERMAN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Raceway waterflow improvements - CONSTRUCT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                       2,750,000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4210152"/>
                  </a:ext>
                </a:extLst>
              </a:tr>
              <a:tr h="639605">
                <a:tc>
                  <a:txBody>
                    <a:bodyPr/>
                    <a:lstStyle/>
                    <a:p>
                      <a:pPr algn="l" fontAlgn="b"/>
                      <a:r>
                        <a:rPr lang="en-US" sz="1400" u="none" strike="noStrike">
                          <a:effectLst/>
                        </a:rPr>
                        <a:t>LYONS FERRY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New Rearing Lakes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                     10,000,000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6888228"/>
                  </a:ext>
                </a:extLst>
              </a:tr>
              <a:tr h="639605">
                <a:tc>
                  <a:txBody>
                    <a:bodyPr/>
                    <a:lstStyle/>
                    <a:p>
                      <a:pPr algn="l" fontAlgn="b"/>
                      <a:r>
                        <a:rPr lang="en-US" sz="1400" u="none" strike="noStrike">
                          <a:effectLst/>
                        </a:rPr>
                        <a:t>MAGIC VALLEY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Raceway Replacement - Final design and any permitting</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                     16,000,000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1605319"/>
                  </a:ext>
                </a:extLst>
              </a:tr>
              <a:tr h="639605">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400" u="none" strike="noStrike" dirty="0">
                          <a:effectLst/>
                        </a:rPr>
                        <a:t> $                     54,430,000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956859625"/>
                  </a:ext>
                </a:extLst>
              </a:tr>
            </a:tbl>
          </a:graphicData>
        </a:graphic>
      </p:graphicFrame>
    </p:spTree>
    <p:extLst>
      <p:ext uri="{BB962C8B-B14F-4D97-AF65-F5344CB8AC3E}">
        <p14:creationId xmlns:p14="http://schemas.microsoft.com/office/powerpoint/2010/main" val="2786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Improvements - $55M</a:t>
            </a:r>
          </a:p>
        </p:txBody>
      </p:sp>
      <p:sp>
        <p:nvSpPr>
          <p:cNvPr id="4" name="Content Placeholder 3">
            <a:extLst>
              <a:ext uri="{FF2B5EF4-FFF2-40B4-BE49-F238E27FC236}">
                <a16:creationId xmlns:a16="http://schemas.microsoft.com/office/drawing/2014/main" id="{9CAF0F58-F289-10BF-5D33-38914B82D12B}"/>
              </a:ext>
            </a:extLst>
          </p:cNvPr>
          <p:cNvSpPr>
            <a:spLocks noGrp="1"/>
          </p:cNvSpPr>
          <p:nvPr>
            <p:ph idx="1"/>
          </p:nvPr>
        </p:nvSpPr>
        <p:spPr>
          <a:xfrm>
            <a:off x="457200" y="1250761"/>
            <a:ext cx="8229600" cy="4419600"/>
          </a:xfrm>
        </p:spPr>
        <p:txBody>
          <a:bodyPr/>
          <a:lstStyle/>
          <a:p>
            <a:r>
              <a:rPr lang="en-US" dirty="0"/>
              <a:t>Lyons Ferry project is scoped, Magic Valley scoping begins in FY24, Hagerman isn’t started</a:t>
            </a:r>
          </a:p>
          <a:p>
            <a:r>
              <a:rPr lang="en-US" dirty="0"/>
              <a:t>New facility in Upper Salmon?</a:t>
            </a:r>
          </a:p>
          <a:p>
            <a:pPr lvl="1"/>
            <a:r>
              <a:rPr lang="en-US" dirty="0"/>
              <a:t>Walla Walla Hatchery (1M smolts) = $30M</a:t>
            </a:r>
          </a:p>
          <a:p>
            <a:pPr lvl="1"/>
            <a:r>
              <a:rPr lang="en-US" dirty="0"/>
              <a:t>Jack Hernandez (6M smolts) = $135M</a:t>
            </a:r>
          </a:p>
          <a:p>
            <a:pPr lvl="2"/>
            <a:r>
              <a:rPr lang="en-US" dirty="0"/>
              <a:t>3,000 </a:t>
            </a:r>
            <a:r>
              <a:rPr lang="en-US" dirty="0" err="1"/>
              <a:t>gpm</a:t>
            </a:r>
            <a:r>
              <a:rPr lang="en-US" dirty="0"/>
              <a:t> on full RAS</a:t>
            </a:r>
          </a:p>
          <a:p>
            <a:pPr lvl="2"/>
            <a:r>
              <a:rPr lang="en-US" dirty="0"/>
              <a:t>300,000 pounds production</a:t>
            </a:r>
          </a:p>
          <a:p>
            <a:pPr lvl="2"/>
            <a:r>
              <a:rPr lang="en-US" dirty="0"/>
              <a:t>Location for Sockeye rearing and captive brood refugia needs?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54902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1"/>
            <a:ext cx="8229600" cy="792163"/>
          </a:xfrm>
        </p:spPr>
        <p:txBody>
          <a:bodyPr/>
          <a:lstStyle/>
          <a:p>
            <a:r>
              <a:rPr lang="en-US" sz="3600" dirty="0"/>
              <a:t>LSRCP Solar/Shade - $55M</a:t>
            </a:r>
          </a:p>
        </p:txBody>
      </p:sp>
      <p:graphicFrame>
        <p:nvGraphicFramePr>
          <p:cNvPr id="5" name="Content Placeholder 4">
            <a:extLst>
              <a:ext uri="{FF2B5EF4-FFF2-40B4-BE49-F238E27FC236}">
                <a16:creationId xmlns:a16="http://schemas.microsoft.com/office/drawing/2014/main" id="{684642AB-2F4D-14BB-B73D-6BE9DF18D512}"/>
              </a:ext>
            </a:extLst>
          </p:cNvPr>
          <p:cNvGraphicFramePr>
            <a:graphicFrameLocks noGrp="1"/>
          </p:cNvGraphicFramePr>
          <p:nvPr>
            <p:ph idx="1"/>
            <p:extLst>
              <p:ext uri="{D42A27DB-BD31-4B8C-83A1-F6EECF244321}">
                <p14:modId xmlns:p14="http://schemas.microsoft.com/office/powerpoint/2010/main" val="3677676382"/>
              </p:ext>
            </p:extLst>
          </p:nvPr>
        </p:nvGraphicFramePr>
        <p:xfrm>
          <a:off x="381000" y="1249364"/>
          <a:ext cx="8458200" cy="4465634"/>
        </p:xfrm>
        <a:graphic>
          <a:graphicData uri="http://schemas.openxmlformats.org/drawingml/2006/table">
            <a:tbl>
              <a:tblPr>
                <a:tableStyleId>{5C22544A-7EE6-4342-B048-85BDC9FD1C3A}</a:tableStyleId>
              </a:tblPr>
              <a:tblGrid>
                <a:gridCol w="2350744">
                  <a:extLst>
                    <a:ext uri="{9D8B030D-6E8A-4147-A177-3AD203B41FA5}">
                      <a16:colId xmlns:a16="http://schemas.microsoft.com/office/drawing/2014/main" val="3765299530"/>
                    </a:ext>
                  </a:extLst>
                </a:gridCol>
                <a:gridCol w="3821456">
                  <a:extLst>
                    <a:ext uri="{9D8B030D-6E8A-4147-A177-3AD203B41FA5}">
                      <a16:colId xmlns:a16="http://schemas.microsoft.com/office/drawing/2014/main" val="2975570900"/>
                    </a:ext>
                  </a:extLst>
                </a:gridCol>
                <a:gridCol w="2286000">
                  <a:extLst>
                    <a:ext uri="{9D8B030D-6E8A-4147-A177-3AD203B41FA5}">
                      <a16:colId xmlns:a16="http://schemas.microsoft.com/office/drawing/2014/main" val="1648928990"/>
                    </a:ext>
                  </a:extLst>
                </a:gridCol>
              </a:tblGrid>
              <a:tr h="326674">
                <a:tc>
                  <a:txBody>
                    <a:bodyPr/>
                    <a:lstStyle/>
                    <a:p>
                      <a:pPr algn="l" fontAlgn="b"/>
                      <a:r>
                        <a:rPr lang="en-US" sz="1600" u="none" strike="noStrike">
                          <a:effectLst/>
                        </a:rPr>
                        <a:t>FACILITY</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dirty="0">
                          <a:effectLst/>
                        </a:rPr>
                        <a:t>PROJECT</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dirty="0">
                          <a:effectLst/>
                        </a:rPr>
                        <a:t>COST ESTIMATE</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148785187"/>
                  </a:ext>
                </a:extLst>
              </a:tr>
              <a:tr h="591280">
                <a:tc>
                  <a:txBody>
                    <a:bodyPr/>
                    <a:lstStyle/>
                    <a:p>
                      <a:pPr algn="l" fontAlgn="b"/>
                      <a:r>
                        <a:rPr lang="en-US" sz="1600" u="none" strike="noStrike">
                          <a:effectLst/>
                        </a:rPr>
                        <a:t>CLEARWATER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Raceway shade stucture (design &amp; construct)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5,900,000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4327835"/>
                  </a:ext>
                </a:extLst>
              </a:tr>
              <a:tr h="591280">
                <a:tc>
                  <a:txBody>
                    <a:bodyPr/>
                    <a:lstStyle/>
                    <a:p>
                      <a:pPr algn="l" fontAlgn="b"/>
                      <a:r>
                        <a:rPr lang="en-US" sz="1600" u="none" strike="noStrike">
                          <a:effectLst/>
                        </a:rPr>
                        <a:t>SAWTOOTH</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Raceway shade stucture (design &amp; construct)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5,900,000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3966591"/>
                  </a:ext>
                </a:extLst>
              </a:tr>
              <a:tr h="591280">
                <a:tc>
                  <a:txBody>
                    <a:bodyPr/>
                    <a:lstStyle/>
                    <a:p>
                      <a:pPr algn="l" fontAlgn="b"/>
                      <a:r>
                        <a:rPr lang="en-US" sz="1600" u="none" strike="noStrike">
                          <a:effectLst/>
                        </a:rPr>
                        <a:t>LYONS FERRY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Raceway shade stucture (design &amp; construct)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5,900,000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043919"/>
                  </a:ext>
                </a:extLst>
              </a:tr>
              <a:tr h="591280">
                <a:tc>
                  <a:txBody>
                    <a:bodyPr/>
                    <a:lstStyle/>
                    <a:p>
                      <a:pPr algn="l" fontAlgn="b"/>
                      <a:r>
                        <a:rPr lang="en-US" sz="1600" u="none" strike="noStrike">
                          <a:effectLst/>
                        </a:rPr>
                        <a:t>LOOKINGGLASS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Raceway shade stucture (design &amp; construct)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5,900,000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646137"/>
                  </a:ext>
                </a:extLst>
              </a:tr>
              <a:tr h="591280">
                <a:tc>
                  <a:txBody>
                    <a:bodyPr/>
                    <a:lstStyle/>
                    <a:p>
                      <a:pPr algn="l" fontAlgn="b"/>
                      <a:r>
                        <a:rPr lang="en-US" sz="1600" u="none" strike="noStrike">
                          <a:effectLst/>
                        </a:rPr>
                        <a:t>IRRIGON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Raceway shade stucture (design &amp; construct)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5,900,000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2056334"/>
                  </a:ext>
                </a:extLst>
              </a:tr>
              <a:tr h="591280">
                <a:tc>
                  <a:txBody>
                    <a:bodyPr/>
                    <a:lstStyle/>
                    <a:p>
                      <a:pPr algn="l" fontAlgn="b"/>
                      <a:r>
                        <a:rPr lang="en-US" sz="1600" u="none" strike="noStrike">
                          <a:effectLst/>
                        </a:rPr>
                        <a:t>DWORSHAK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Raceway shade stucture (design &amp; construct)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4,100,000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941380"/>
                  </a:ext>
                </a:extLst>
              </a:tr>
              <a:tr h="591280">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l" fontAlgn="b"/>
                      <a:r>
                        <a:rPr lang="en-US" sz="1600" u="none" strike="noStrike" dirty="0">
                          <a:effectLst/>
                        </a:rPr>
                        <a:t> $                     33,600,000 </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648071550"/>
                  </a:ext>
                </a:extLst>
              </a:tr>
            </a:tbl>
          </a:graphicData>
        </a:graphic>
      </p:graphicFrame>
    </p:spTree>
    <p:extLst>
      <p:ext uri="{BB962C8B-B14F-4D97-AF65-F5344CB8AC3E}">
        <p14:creationId xmlns:p14="http://schemas.microsoft.com/office/powerpoint/2010/main" val="297343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Solar/Shade - $33M</a:t>
            </a:r>
          </a:p>
        </p:txBody>
      </p:sp>
      <p:sp>
        <p:nvSpPr>
          <p:cNvPr id="4" name="Content Placeholder 3">
            <a:extLst>
              <a:ext uri="{FF2B5EF4-FFF2-40B4-BE49-F238E27FC236}">
                <a16:creationId xmlns:a16="http://schemas.microsoft.com/office/drawing/2014/main" id="{9CAF0F58-F289-10BF-5D33-38914B82D12B}"/>
              </a:ext>
            </a:extLst>
          </p:cNvPr>
          <p:cNvSpPr>
            <a:spLocks noGrp="1"/>
          </p:cNvSpPr>
          <p:nvPr>
            <p:ph idx="1"/>
          </p:nvPr>
        </p:nvSpPr>
        <p:spPr>
          <a:xfrm>
            <a:off x="457200" y="1250761"/>
            <a:ext cx="8229600" cy="4419600"/>
          </a:xfrm>
        </p:spPr>
        <p:txBody>
          <a:bodyPr/>
          <a:lstStyle/>
          <a:p>
            <a:r>
              <a:rPr lang="en-US" dirty="0"/>
              <a:t>Dworshak Design complete </a:t>
            </a:r>
          </a:p>
          <a:p>
            <a:r>
              <a:rPr lang="en-US" dirty="0"/>
              <a:t>Difficult engineering by landing on raceway walls on thirty 8’x80’ raceways</a:t>
            </a:r>
          </a:p>
          <a:p>
            <a:pPr lvl="1"/>
            <a:r>
              <a:rPr lang="en-US" dirty="0"/>
              <a:t>$4.1M McMillen Estimate</a:t>
            </a:r>
          </a:p>
          <a:p>
            <a:pPr lvl="1"/>
            <a:r>
              <a:rPr lang="en-US" dirty="0"/>
              <a:t>$2.5M estimate by independent contractor</a:t>
            </a:r>
          </a:p>
          <a:p>
            <a:pPr lvl="1"/>
            <a:r>
              <a:rPr lang="en-US" dirty="0"/>
              <a:t>Ready for bid</a:t>
            </a:r>
          </a:p>
          <a:p>
            <a:r>
              <a:rPr lang="en-US" dirty="0"/>
              <a:t>Other facilities were put “on the list”, but haven’t gone to design yet</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94777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What’s Next?</a:t>
            </a:r>
          </a:p>
        </p:txBody>
      </p:sp>
      <p:sp>
        <p:nvSpPr>
          <p:cNvPr id="4" name="Content Placeholder 3">
            <a:extLst>
              <a:ext uri="{FF2B5EF4-FFF2-40B4-BE49-F238E27FC236}">
                <a16:creationId xmlns:a16="http://schemas.microsoft.com/office/drawing/2014/main" id="{9CAF0F58-F289-10BF-5D33-38914B82D12B}"/>
              </a:ext>
            </a:extLst>
          </p:cNvPr>
          <p:cNvSpPr>
            <a:spLocks noGrp="1"/>
          </p:cNvSpPr>
          <p:nvPr>
            <p:ph idx="1"/>
          </p:nvPr>
        </p:nvSpPr>
        <p:spPr>
          <a:xfrm>
            <a:off x="457200" y="1250761"/>
            <a:ext cx="8229600" cy="4419600"/>
          </a:xfrm>
        </p:spPr>
        <p:txBody>
          <a:bodyPr/>
          <a:lstStyle/>
          <a:p>
            <a:r>
              <a:rPr lang="en-US" sz="2800" dirty="0"/>
              <a:t>Solicit additional projects and prioritize all projects</a:t>
            </a:r>
          </a:p>
          <a:p>
            <a:r>
              <a:rPr lang="en-US" sz="2800" dirty="0"/>
              <a:t>Review 5-year condition assessments in 2024 – Chris Starr, Mark Olson, Stan </a:t>
            </a:r>
            <a:r>
              <a:rPr lang="en-US" sz="2800" dirty="0" err="1"/>
              <a:t>Zazado</a:t>
            </a:r>
            <a:endParaRPr lang="en-US" sz="2800" dirty="0"/>
          </a:p>
          <a:p>
            <a:r>
              <a:rPr lang="en-US" sz="2800" dirty="0"/>
              <a:t>Solicit comments from Asset Recommendation Team</a:t>
            </a:r>
          </a:p>
          <a:p>
            <a:r>
              <a:rPr lang="en-US" sz="2800" dirty="0"/>
              <a:t>Develop 9-year plan (FY25-33) </a:t>
            </a:r>
          </a:p>
          <a:p>
            <a:r>
              <a:rPr lang="en-US" sz="2800" dirty="0"/>
              <a:t>Develop action plan and staff needs for engineering, contracting, execution</a:t>
            </a:r>
          </a:p>
          <a:p>
            <a:r>
              <a:rPr lang="en-US" sz="2800" dirty="0"/>
              <a:t>Submit project list over $2.5M to BPA by August 2024</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1551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a:xfrm>
            <a:off x="457200" y="457200"/>
            <a:ext cx="8229600" cy="792163"/>
          </a:xfrm>
        </p:spPr>
        <p:txBody>
          <a:bodyPr/>
          <a:lstStyle/>
          <a:p>
            <a:r>
              <a:rPr lang="en-US" sz="3600" dirty="0"/>
              <a:t>LSRCP Asset Management Recommendation Team</a:t>
            </a:r>
          </a:p>
        </p:txBody>
      </p:sp>
      <p:sp>
        <p:nvSpPr>
          <p:cNvPr id="4" name="Content Placeholder 3">
            <a:extLst>
              <a:ext uri="{FF2B5EF4-FFF2-40B4-BE49-F238E27FC236}">
                <a16:creationId xmlns:a16="http://schemas.microsoft.com/office/drawing/2014/main" id="{9CAF0F58-F289-10BF-5D33-38914B82D12B}"/>
              </a:ext>
            </a:extLst>
          </p:cNvPr>
          <p:cNvSpPr>
            <a:spLocks noGrp="1"/>
          </p:cNvSpPr>
          <p:nvPr>
            <p:ph idx="1"/>
          </p:nvPr>
        </p:nvSpPr>
        <p:spPr>
          <a:xfrm>
            <a:off x="533400" y="1600200"/>
            <a:ext cx="8229600" cy="4419600"/>
          </a:xfrm>
        </p:spPr>
        <p:txBody>
          <a:bodyPr/>
          <a:lstStyle/>
          <a:p>
            <a:r>
              <a:rPr lang="en-US" sz="2800" dirty="0"/>
              <a:t>Lead – Chris Starr LSRCP</a:t>
            </a:r>
          </a:p>
          <a:p>
            <a:r>
              <a:rPr lang="en-US" sz="2800" dirty="0"/>
              <a:t>NPT – Becky Johnson (alt Jeremy Sommer)</a:t>
            </a:r>
          </a:p>
          <a:p>
            <a:r>
              <a:rPr lang="en-US" sz="2800" dirty="0"/>
              <a:t>USFWS – Chris Foster (Dworshak NFH)</a:t>
            </a:r>
          </a:p>
          <a:p>
            <a:r>
              <a:rPr lang="en-US" sz="2800" dirty="0"/>
              <a:t>ODFW – Andrew Gibbs</a:t>
            </a:r>
          </a:p>
          <a:p>
            <a:r>
              <a:rPr lang="en-US" sz="2800" dirty="0"/>
              <a:t>IDFG – Cassie </a:t>
            </a:r>
            <a:r>
              <a:rPr lang="en-US" sz="2800" dirty="0" err="1"/>
              <a:t>Sundquist</a:t>
            </a:r>
            <a:endParaRPr lang="en-US" sz="2800" dirty="0"/>
          </a:p>
          <a:p>
            <a:r>
              <a:rPr lang="en-US" sz="2800" dirty="0"/>
              <a:t>WDFW – Ace Trump</a:t>
            </a:r>
          </a:p>
          <a:p>
            <a:r>
              <a:rPr lang="en-US" sz="2800" dirty="0"/>
              <a:t>CTUIR – Jen </a:t>
            </a:r>
            <a:r>
              <a:rPr lang="en-US" sz="2800" dirty="0" err="1"/>
              <a:t>Krajcik</a:t>
            </a:r>
            <a:endParaRPr lang="en-US" sz="2800" dirty="0"/>
          </a:p>
          <a:p>
            <a:r>
              <a:rPr lang="en-US" sz="2800" dirty="0"/>
              <a:t>SBT – Lytle Denny</a:t>
            </a:r>
          </a:p>
          <a:p>
            <a:endParaRPr lang="en-US" sz="2800"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4635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14" y="-6531"/>
            <a:ext cx="8364486" cy="1470025"/>
          </a:xfrm>
        </p:spPr>
        <p:txBody>
          <a:bodyPr/>
          <a:lstStyle/>
          <a:p>
            <a:r>
              <a:rPr lang="en-US" sz="8000" dirty="0"/>
              <a:t>Fish for the Future</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63" y="-398814"/>
            <a:ext cx="8956572" cy="7256814"/>
          </a:xfrm>
          <a:prstGeom prst="rect">
            <a:avLst/>
          </a:prstGeom>
        </p:spPr>
      </p:pic>
    </p:spTree>
    <p:extLst>
      <p:ext uri="{BB962C8B-B14F-4D97-AF65-F5344CB8AC3E}">
        <p14:creationId xmlns:p14="http://schemas.microsoft.com/office/powerpoint/2010/main" val="62970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p:txBody>
          <a:bodyPr/>
          <a:lstStyle/>
          <a:p>
            <a:r>
              <a:rPr lang="en-US" dirty="0"/>
              <a:t>RDC Update</a:t>
            </a:r>
          </a:p>
        </p:txBody>
      </p:sp>
      <p:sp>
        <p:nvSpPr>
          <p:cNvPr id="3" name="Content Placeholder 2">
            <a:extLst>
              <a:ext uri="{FF2B5EF4-FFF2-40B4-BE49-F238E27FC236}">
                <a16:creationId xmlns:a16="http://schemas.microsoft.com/office/drawing/2014/main" id="{1C3242E5-9810-41BB-9D77-7886BA32C10F}"/>
              </a:ext>
            </a:extLst>
          </p:cNvPr>
          <p:cNvSpPr>
            <a:spLocks noGrp="1"/>
          </p:cNvSpPr>
          <p:nvPr>
            <p:ph idx="1"/>
          </p:nvPr>
        </p:nvSpPr>
        <p:spPr>
          <a:xfrm>
            <a:off x="457200" y="1524000"/>
            <a:ext cx="8229600" cy="4419600"/>
          </a:xfrm>
        </p:spPr>
        <p:txBody>
          <a:bodyPr/>
          <a:lstStyle/>
          <a:p>
            <a:r>
              <a:rPr lang="en-US" dirty="0"/>
              <a:t>$25M over five years (2023-2028)</a:t>
            </a:r>
          </a:p>
          <a:p>
            <a:r>
              <a:rPr lang="en-US" dirty="0"/>
              <a:t>$8.7M obligated ($3.6M expended) in FY23</a:t>
            </a:r>
          </a:p>
          <a:p>
            <a:r>
              <a:rPr lang="en-US" dirty="0"/>
              <a:t>$16.3M planned for obligation in FY24/FY25</a:t>
            </a:r>
          </a:p>
          <a:p>
            <a:r>
              <a:rPr lang="en-US" dirty="0"/>
              <a:t>$1M In-house hatchery projects (ODFW, IDFG, WDFW) in FY23-24</a:t>
            </a:r>
          </a:p>
          <a:p>
            <a:pPr marL="0" indent="0">
              <a:buNone/>
            </a:pPr>
            <a:endParaRPr lang="en-US" dirty="0"/>
          </a:p>
        </p:txBody>
      </p:sp>
    </p:spTree>
    <p:extLst>
      <p:ext uri="{BB962C8B-B14F-4D97-AF65-F5344CB8AC3E}">
        <p14:creationId xmlns:p14="http://schemas.microsoft.com/office/powerpoint/2010/main" val="9944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9B1A0C8-7915-2550-3188-FDEC94CA0F3C}"/>
              </a:ext>
            </a:extLst>
          </p:cNvPr>
          <p:cNvGraphicFramePr>
            <a:graphicFrameLocks noGrp="1"/>
          </p:cNvGraphicFramePr>
          <p:nvPr>
            <p:extLst>
              <p:ext uri="{D42A27DB-BD31-4B8C-83A1-F6EECF244321}">
                <p14:modId xmlns:p14="http://schemas.microsoft.com/office/powerpoint/2010/main" val="3349441681"/>
              </p:ext>
            </p:extLst>
          </p:nvPr>
        </p:nvGraphicFramePr>
        <p:xfrm>
          <a:off x="914400" y="609600"/>
          <a:ext cx="7543800" cy="5317461"/>
        </p:xfrm>
        <a:graphic>
          <a:graphicData uri="http://schemas.openxmlformats.org/drawingml/2006/table">
            <a:tbl>
              <a:tblPr>
                <a:tableStyleId>{5C22544A-7EE6-4342-B048-85BDC9FD1C3A}</a:tableStyleId>
              </a:tblPr>
              <a:tblGrid>
                <a:gridCol w="1689811">
                  <a:extLst>
                    <a:ext uri="{9D8B030D-6E8A-4147-A177-3AD203B41FA5}">
                      <a16:colId xmlns:a16="http://schemas.microsoft.com/office/drawing/2014/main" val="3832451375"/>
                    </a:ext>
                  </a:extLst>
                </a:gridCol>
                <a:gridCol w="3963010">
                  <a:extLst>
                    <a:ext uri="{9D8B030D-6E8A-4147-A177-3AD203B41FA5}">
                      <a16:colId xmlns:a16="http://schemas.microsoft.com/office/drawing/2014/main" val="1419820553"/>
                    </a:ext>
                  </a:extLst>
                </a:gridCol>
                <a:gridCol w="1890979">
                  <a:extLst>
                    <a:ext uri="{9D8B030D-6E8A-4147-A177-3AD203B41FA5}">
                      <a16:colId xmlns:a16="http://schemas.microsoft.com/office/drawing/2014/main" val="3834698602"/>
                    </a:ext>
                  </a:extLst>
                </a:gridCol>
              </a:tblGrid>
              <a:tr h="501674">
                <a:tc>
                  <a:txBody>
                    <a:bodyPr/>
                    <a:lstStyle/>
                    <a:p>
                      <a:pPr algn="ctr" fontAlgn="ctr"/>
                      <a:r>
                        <a:rPr lang="en-US" sz="1800" u="sng" strike="noStrike" dirty="0">
                          <a:effectLst/>
                        </a:rPr>
                        <a:t>Facility</a:t>
                      </a:r>
                      <a:endParaRPr lang="en-US" sz="1800" b="1" i="0" u="sng" strike="noStrike" dirty="0">
                        <a:solidFill>
                          <a:srgbClr val="000000"/>
                        </a:solidFill>
                        <a:effectLst/>
                        <a:latin typeface="Calibri" panose="020F0502020204030204" pitchFamily="34" charset="0"/>
                      </a:endParaRPr>
                    </a:p>
                  </a:txBody>
                  <a:tcPr marL="8697" marR="8697" marT="8697" marB="0" anchor="ctr">
                    <a:solidFill>
                      <a:schemeClr val="tx2">
                        <a:lumMod val="40000"/>
                        <a:lumOff val="60000"/>
                      </a:schemeClr>
                    </a:solidFill>
                  </a:tcPr>
                </a:tc>
                <a:tc>
                  <a:txBody>
                    <a:bodyPr/>
                    <a:lstStyle/>
                    <a:p>
                      <a:pPr algn="ctr" fontAlgn="ctr"/>
                      <a:r>
                        <a:rPr lang="en-US" sz="1800" u="sng" strike="noStrike" dirty="0">
                          <a:effectLst/>
                        </a:rPr>
                        <a:t>Purchase Order Description</a:t>
                      </a:r>
                      <a:endParaRPr lang="en-US" sz="1800" b="1" i="0" u="sng" strike="noStrike" dirty="0">
                        <a:solidFill>
                          <a:srgbClr val="000000"/>
                        </a:solidFill>
                        <a:effectLst/>
                        <a:latin typeface="Calibri" panose="020F0502020204030204" pitchFamily="34" charset="0"/>
                      </a:endParaRPr>
                    </a:p>
                  </a:txBody>
                  <a:tcPr marL="8697" marR="8697" marT="8697" marB="0" anchor="ctr">
                    <a:solidFill>
                      <a:schemeClr val="tx2">
                        <a:lumMod val="40000"/>
                        <a:lumOff val="60000"/>
                      </a:schemeClr>
                    </a:solidFill>
                  </a:tcPr>
                </a:tc>
                <a:tc>
                  <a:txBody>
                    <a:bodyPr/>
                    <a:lstStyle/>
                    <a:p>
                      <a:pPr algn="ctr" fontAlgn="ctr"/>
                      <a:r>
                        <a:rPr lang="en-US" sz="1800" u="sng" strike="noStrike" dirty="0">
                          <a:effectLst/>
                        </a:rPr>
                        <a:t>Obligation Amount</a:t>
                      </a:r>
                      <a:endParaRPr lang="en-US" sz="1800" b="1" i="0" u="sng" strike="noStrike" dirty="0">
                        <a:solidFill>
                          <a:srgbClr val="000000"/>
                        </a:solidFill>
                        <a:effectLst/>
                        <a:latin typeface="Calibri" panose="020F0502020204030204" pitchFamily="34" charset="0"/>
                      </a:endParaRPr>
                    </a:p>
                  </a:txBody>
                  <a:tcPr marL="8697" marR="8697" marT="8697" marB="0" anchor="ctr">
                    <a:solidFill>
                      <a:schemeClr val="tx2">
                        <a:lumMod val="40000"/>
                        <a:lumOff val="60000"/>
                      </a:schemeClr>
                    </a:solidFill>
                  </a:tcPr>
                </a:tc>
                <a:extLst>
                  <a:ext uri="{0D108BD9-81ED-4DB2-BD59-A6C34878D82A}">
                    <a16:rowId xmlns:a16="http://schemas.microsoft.com/office/drawing/2014/main" val="622007609"/>
                  </a:ext>
                </a:extLst>
              </a:tr>
              <a:tr h="226244">
                <a:tc>
                  <a:txBody>
                    <a:bodyPr/>
                    <a:lstStyle/>
                    <a:p>
                      <a:pPr algn="l" fontAlgn="t"/>
                      <a:r>
                        <a:rPr lang="en-US" sz="1400" u="none" strike="noStrike" dirty="0">
                          <a:effectLst/>
                        </a:rPr>
                        <a:t>Clearwater</a:t>
                      </a:r>
                      <a:endParaRPr lang="en-US" sz="1400" b="0" i="0" u="none" strike="noStrike" dirty="0">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a:effectLst/>
                        </a:rPr>
                        <a:t>Clearwater Pipeline leak Assessment</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a:effectLst/>
                        </a:rPr>
                        <a:t>$ 176,426</a:t>
                      </a:r>
                      <a:endParaRPr lang="en-US" sz="1400" b="0" i="0" u="none" strike="noStrike">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213419932"/>
                  </a:ext>
                </a:extLst>
              </a:tr>
              <a:tr h="206572">
                <a:tc>
                  <a:txBody>
                    <a:bodyPr/>
                    <a:lstStyle/>
                    <a:p>
                      <a:pPr algn="l" fontAlgn="t"/>
                      <a:r>
                        <a:rPr lang="en-US" sz="1400" u="none" strike="noStrike">
                          <a:effectLst/>
                        </a:rPr>
                        <a:t>Clearwater</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a:effectLst/>
                        </a:rPr>
                        <a:t>Clearwater Roof Project</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dirty="0">
                          <a:effectLst/>
                        </a:rPr>
                        <a:t>$ 613,796</a:t>
                      </a:r>
                      <a:endParaRPr lang="en-US" sz="1400" b="0" i="0" u="none" strike="noStrike" dirty="0">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2051184956"/>
                  </a:ext>
                </a:extLst>
              </a:tr>
              <a:tr h="206572">
                <a:tc>
                  <a:txBody>
                    <a:bodyPr/>
                    <a:lstStyle/>
                    <a:p>
                      <a:pPr algn="l" fontAlgn="t"/>
                      <a:r>
                        <a:rPr lang="en-US" sz="1400" u="none" strike="noStrike">
                          <a:effectLst/>
                        </a:rPr>
                        <a:t>Dworshak</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dirty="0">
                          <a:effectLst/>
                        </a:rPr>
                        <a:t>Dworshak Flow Meter, Forklift, Chiller</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$ 133,500</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3238877533"/>
                  </a:ext>
                </a:extLst>
              </a:tr>
              <a:tr h="206572">
                <a:tc>
                  <a:txBody>
                    <a:bodyPr/>
                    <a:lstStyle/>
                    <a:p>
                      <a:pPr algn="l" fontAlgn="t"/>
                      <a:r>
                        <a:rPr lang="en-US" sz="1400" u="none" strike="noStrike">
                          <a:effectLst/>
                        </a:rPr>
                        <a:t>IDFG</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a:effectLst/>
                        </a:rPr>
                        <a:t>IDFG In-house Maintenance Projects</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a:effectLst/>
                        </a:rPr>
                        <a:t>$ 490,000</a:t>
                      </a:r>
                      <a:endParaRPr lang="en-US" sz="1400" b="0" i="0" u="none" strike="noStrike">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893483901"/>
                  </a:ext>
                </a:extLst>
              </a:tr>
              <a:tr h="206572">
                <a:tc>
                  <a:txBody>
                    <a:bodyPr/>
                    <a:lstStyle/>
                    <a:p>
                      <a:pPr algn="l" fontAlgn="t"/>
                      <a:r>
                        <a:rPr lang="en-US" sz="1400" u="none" strike="noStrike">
                          <a:effectLst/>
                        </a:rPr>
                        <a:t>Irrigon</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dirty="0" err="1">
                          <a:effectLst/>
                        </a:rPr>
                        <a:t>Irrigon</a:t>
                      </a:r>
                      <a:r>
                        <a:rPr lang="en-US" sz="1400" u="none" strike="noStrike" dirty="0">
                          <a:effectLst/>
                        </a:rPr>
                        <a:t> Raceway Valves</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$ 275,174</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2658107773"/>
                  </a:ext>
                </a:extLst>
              </a:tr>
              <a:tr h="206572">
                <a:tc>
                  <a:txBody>
                    <a:bodyPr/>
                    <a:lstStyle/>
                    <a:p>
                      <a:pPr algn="l" fontAlgn="t"/>
                      <a:r>
                        <a:rPr lang="en-US" sz="1400" u="none" strike="noStrike">
                          <a:effectLst/>
                        </a:rPr>
                        <a:t>Lookingglass</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dirty="0">
                          <a:effectLst/>
                        </a:rPr>
                        <a:t>Lookingglass Intake Design</a:t>
                      </a:r>
                      <a:endParaRPr lang="en-US" sz="1400" b="0" i="0" u="none" strike="noStrike" dirty="0">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dirty="0">
                          <a:effectLst/>
                        </a:rPr>
                        <a:t>$ 257,703</a:t>
                      </a:r>
                      <a:endParaRPr lang="en-US" sz="1400" b="0" i="0" u="none" strike="noStrike" dirty="0">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2664521945"/>
                  </a:ext>
                </a:extLst>
              </a:tr>
              <a:tr h="206572">
                <a:tc>
                  <a:txBody>
                    <a:bodyPr/>
                    <a:lstStyle/>
                    <a:p>
                      <a:pPr algn="l" fontAlgn="t"/>
                      <a:r>
                        <a:rPr lang="en-US" sz="1400" u="none" strike="noStrike">
                          <a:effectLst/>
                        </a:rPr>
                        <a:t>Lookingglass</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dirty="0">
                          <a:effectLst/>
                        </a:rPr>
                        <a:t>Lookingglass Quarters roofing</a:t>
                      </a:r>
                      <a:endParaRPr lang="en-US" sz="1400" b="0" i="0" u="none" strike="noStrike" dirty="0">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a:effectLst/>
                        </a:rPr>
                        <a:t>$ 501,167</a:t>
                      </a:r>
                      <a:endParaRPr lang="en-US" sz="1400" b="0" i="0" u="none" strike="noStrike">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748350875"/>
                  </a:ext>
                </a:extLst>
              </a:tr>
              <a:tr h="206572">
                <a:tc>
                  <a:txBody>
                    <a:bodyPr/>
                    <a:lstStyle/>
                    <a:p>
                      <a:pPr algn="l" fontAlgn="t"/>
                      <a:r>
                        <a:rPr lang="en-US" sz="1400" u="none" strike="noStrike">
                          <a:effectLst/>
                        </a:rPr>
                        <a:t>Lookingglass</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a:effectLst/>
                        </a:rPr>
                        <a:t>Lookingglass New Chiller</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a:effectLst/>
                        </a:rPr>
                        <a:t>$ 931,100</a:t>
                      </a:r>
                      <a:endParaRPr lang="en-US" sz="1400" b="0" i="0" u="none" strike="noStrike">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21099285"/>
                  </a:ext>
                </a:extLst>
              </a:tr>
              <a:tr h="206572">
                <a:tc>
                  <a:txBody>
                    <a:bodyPr/>
                    <a:lstStyle/>
                    <a:p>
                      <a:pPr algn="l" fontAlgn="t"/>
                      <a:r>
                        <a:rPr lang="en-US" sz="1400" u="none" strike="noStrike">
                          <a:effectLst/>
                        </a:rPr>
                        <a:t>LSRCP</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dirty="0">
                          <a:effectLst/>
                        </a:rPr>
                        <a:t>LSRCP/Fisheries Program Support</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$ 96,780</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4149696523"/>
                  </a:ext>
                </a:extLst>
              </a:tr>
              <a:tr h="206572">
                <a:tc>
                  <a:txBody>
                    <a:bodyPr/>
                    <a:lstStyle/>
                    <a:p>
                      <a:pPr algn="l" fontAlgn="t"/>
                      <a:r>
                        <a:rPr lang="en-US" sz="1400" u="none" strike="noStrike">
                          <a:effectLst/>
                        </a:rPr>
                        <a:t>Lyons Ferry</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dirty="0">
                          <a:effectLst/>
                        </a:rPr>
                        <a:t>Dayton Dam Repair</a:t>
                      </a:r>
                      <a:endParaRPr lang="en-US" sz="1400" b="0" i="0" u="none" strike="noStrike" dirty="0">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dirty="0">
                          <a:effectLst/>
                        </a:rPr>
                        <a:t>$ 1,264,251</a:t>
                      </a:r>
                      <a:endParaRPr lang="en-US" sz="1400" b="0" i="0" u="none" strike="noStrike" dirty="0">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3650931882"/>
                  </a:ext>
                </a:extLst>
              </a:tr>
              <a:tr h="206572">
                <a:tc>
                  <a:txBody>
                    <a:bodyPr/>
                    <a:lstStyle/>
                    <a:p>
                      <a:pPr algn="l" fontAlgn="t"/>
                      <a:r>
                        <a:rPr lang="en-US" sz="1400" u="none" strike="noStrike">
                          <a:effectLst/>
                        </a:rPr>
                        <a:t>Lyons Ferry</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dirty="0">
                          <a:effectLst/>
                        </a:rPr>
                        <a:t>Lyons Ferry </a:t>
                      </a:r>
                      <a:r>
                        <a:rPr lang="en-US" sz="1400" u="none" strike="noStrike" dirty="0" err="1">
                          <a:effectLst/>
                        </a:rPr>
                        <a:t>Marmes</a:t>
                      </a:r>
                      <a:r>
                        <a:rPr lang="en-US" sz="1400" u="none" strike="noStrike" dirty="0">
                          <a:effectLst/>
                        </a:rPr>
                        <a:t> Check Valves</a:t>
                      </a:r>
                      <a:endParaRPr lang="en-US" sz="1400" b="0" i="0" u="none" strike="noStrike" dirty="0">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a:effectLst/>
                        </a:rPr>
                        <a:t>$ 1,185,085</a:t>
                      </a:r>
                      <a:endParaRPr lang="en-US" sz="1400" b="0" i="0" u="none" strike="noStrike">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515797688"/>
                  </a:ext>
                </a:extLst>
              </a:tr>
              <a:tr h="236427">
                <a:tc>
                  <a:txBody>
                    <a:bodyPr/>
                    <a:lstStyle/>
                    <a:p>
                      <a:pPr algn="l" fontAlgn="t"/>
                      <a:r>
                        <a:rPr lang="en-US" sz="1400" u="none" strike="noStrike">
                          <a:effectLst/>
                        </a:rPr>
                        <a:t>McCall</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a:effectLst/>
                        </a:rPr>
                        <a:t>McCall Adult Holding Shade Structure</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a:effectLst/>
                        </a:rPr>
                        <a:t>$ 552,802</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71377770"/>
                  </a:ext>
                </a:extLst>
              </a:tr>
              <a:tr h="356090">
                <a:tc>
                  <a:txBody>
                    <a:bodyPr/>
                    <a:lstStyle/>
                    <a:p>
                      <a:pPr algn="l" fontAlgn="t"/>
                      <a:r>
                        <a:rPr lang="en-US" sz="1400" u="none" strike="noStrike">
                          <a:effectLst/>
                        </a:rPr>
                        <a:t>McCall</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dirty="0">
                          <a:effectLst/>
                        </a:rPr>
                        <a:t>MCCALL FISH HATCHERY SETTLING POND DREDG</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$ 170,000</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2684254046"/>
                  </a:ext>
                </a:extLst>
              </a:tr>
              <a:tr h="206572">
                <a:tc>
                  <a:txBody>
                    <a:bodyPr/>
                    <a:lstStyle/>
                    <a:p>
                      <a:pPr algn="l" fontAlgn="t"/>
                      <a:r>
                        <a:rPr lang="en-US" sz="1400" u="none" strike="noStrike">
                          <a:effectLst/>
                        </a:rPr>
                        <a:t>ODFW</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a:effectLst/>
                        </a:rPr>
                        <a:t>ODFW In-house Maintenance Projects</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a:effectLst/>
                        </a:rPr>
                        <a:t>$ 359,780</a:t>
                      </a:r>
                      <a:endParaRPr lang="en-US" sz="1400" b="0" i="0" u="none" strike="noStrike">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612985837"/>
                  </a:ext>
                </a:extLst>
              </a:tr>
              <a:tr h="206572">
                <a:tc>
                  <a:txBody>
                    <a:bodyPr/>
                    <a:lstStyle/>
                    <a:p>
                      <a:pPr algn="l" fontAlgn="t"/>
                      <a:r>
                        <a:rPr lang="en-US" sz="1400" u="none" strike="noStrike">
                          <a:effectLst/>
                        </a:rPr>
                        <a:t>Sawtooth</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dirty="0">
                          <a:effectLst/>
                        </a:rPr>
                        <a:t>Sawtooth Well Rehab</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a:effectLst/>
                        </a:rPr>
                        <a:t>$ 373,903</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951744416"/>
                  </a:ext>
                </a:extLst>
              </a:tr>
              <a:tr h="206572">
                <a:tc>
                  <a:txBody>
                    <a:bodyPr/>
                    <a:lstStyle/>
                    <a:p>
                      <a:pPr algn="l" fontAlgn="t"/>
                      <a:r>
                        <a:rPr lang="en-US" sz="1400" u="none" strike="noStrike">
                          <a:effectLst/>
                        </a:rPr>
                        <a:t>Sawtooth</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dirty="0">
                          <a:effectLst/>
                        </a:rPr>
                        <a:t>Sawtooth Back-up Generator</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a:effectLst/>
                        </a:rPr>
                        <a:t>$ 170,905</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2267415030"/>
                  </a:ext>
                </a:extLst>
              </a:tr>
              <a:tr h="206572">
                <a:tc>
                  <a:txBody>
                    <a:bodyPr/>
                    <a:lstStyle/>
                    <a:p>
                      <a:pPr algn="l" fontAlgn="t"/>
                      <a:r>
                        <a:rPr lang="en-US" sz="1400" u="none" strike="noStrike">
                          <a:effectLst/>
                        </a:rPr>
                        <a:t>Sawtooth</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a:effectLst/>
                        </a:rPr>
                        <a:t>Sawtooth Early Rearing Vats</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$ 178,342</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2389584369"/>
                  </a:ext>
                </a:extLst>
              </a:tr>
              <a:tr h="206572">
                <a:tc>
                  <a:txBody>
                    <a:bodyPr/>
                    <a:lstStyle/>
                    <a:p>
                      <a:pPr algn="l" fontAlgn="t"/>
                      <a:r>
                        <a:rPr lang="en-US" sz="1400" u="none" strike="noStrike">
                          <a:effectLst/>
                        </a:rPr>
                        <a:t>Tucannon</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dirty="0">
                          <a:effectLst/>
                        </a:rPr>
                        <a:t>Tucannon Siding Replacement</a:t>
                      </a:r>
                      <a:endParaRPr lang="en-US" sz="1400" b="0" i="0" u="none" strike="noStrike" dirty="0">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dirty="0">
                          <a:effectLst/>
                        </a:rPr>
                        <a:t>$ 325,000</a:t>
                      </a:r>
                      <a:endParaRPr lang="en-US" sz="1400" b="0" i="0" u="none" strike="noStrike" dirty="0">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155471276"/>
                  </a:ext>
                </a:extLst>
              </a:tr>
              <a:tr h="206572">
                <a:tc>
                  <a:txBody>
                    <a:bodyPr/>
                    <a:lstStyle/>
                    <a:p>
                      <a:pPr algn="l" fontAlgn="t"/>
                      <a:r>
                        <a:rPr lang="en-US" sz="1400" u="none" strike="noStrike">
                          <a:effectLst/>
                        </a:rPr>
                        <a:t>Wallowa</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a:effectLst/>
                        </a:rPr>
                        <a:t>Wallowa Bridges</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$ 397,060</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1945982412"/>
                  </a:ext>
                </a:extLst>
              </a:tr>
              <a:tr h="206572">
                <a:tc>
                  <a:txBody>
                    <a:bodyPr/>
                    <a:lstStyle/>
                    <a:p>
                      <a:pPr algn="l" fontAlgn="t"/>
                      <a:r>
                        <a:rPr lang="en-US" sz="1400" u="none" strike="noStrike">
                          <a:effectLst/>
                        </a:rPr>
                        <a:t>WDFW</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l" fontAlgn="t"/>
                      <a:r>
                        <a:rPr lang="en-US" sz="1400" u="none" strike="noStrike">
                          <a:effectLst/>
                        </a:rPr>
                        <a:t>WDFW In-house Maintenance Projects</a:t>
                      </a:r>
                      <a:endParaRPr lang="en-US" sz="1400" b="0" i="0" u="none" strike="noStrike">
                        <a:solidFill>
                          <a:srgbClr val="000000"/>
                        </a:solidFill>
                        <a:effectLst/>
                        <a:latin typeface="Calibri" panose="020F0502020204030204" pitchFamily="34" charset="0"/>
                      </a:endParaRPr>
                    </a:p>
                  </a:txBody>
                  <a:tcPr marL="8697" marR="8697" marT="8697" marB="0"/>
                </a:tc>
                <a:tc>
                  <a:txBody>
                    <a:bodyPr/>
                    <a:lstStyle/>
                    <a:p>
                      <a:pPr algn="r" fontAlgn="t"/>
                      <a:r>
                        <a:rPr lang="en-US" sz="1400" u="none" strike="noStrike" dirty="0">
                          <a:effectLst/>
                        </a:rPr>
                        <a:t>$ 153,217</a:t>
                      </a:r>
                      <a:endParaRPr lang="en-US" sz="1400" b="0" i="0" u="none" strike="noStrike" dirty="0">
                        <a:solidFill>
                          <a:srgbClr val="000000"/>
                        </a:solidFill>
                        <a:effectLst/>
                        <a:latin typeface="Calibri" panose="020F0502020204030204" pitchFamily="34" charset="0"/>
                      </a:endParaRPr>
                    </a:p>
                  </a:txBody>
                  <a:tcPr marL="8697" marR="8697" marT="8697" marB="0"/>
                </a:tc>
                <a:extLst>
                  <a:ext uri="{0D108BD9-81ED-4DB2-BD59-A6C34878D82A}">
                    <a16:rowId xmlns:a16="http://schemas.microsoft.com/office/drawing/2014/main" val="1024634947"/>
                  </a:ext>
                </a:extLst>
              </a:tr>
              <a:tr h="196735">
                <a:tc>
                  <a:txBody>
                    <a:bodyPr/>
                    <a:lstStyle/>
                    <a:p>
                      <a:pPr algn="l" fontAlgn="t"/>
                      <a:r>
                        <a:rPr lang="en-US" sz="1400" u="none" strike="noStrike">
                          <a:effectLst/>
                        </a:rPr>
                        <a:t>Yankee Fork</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l" fontAlgn="t"/>
                      <a:r>
                        <a:rPr lang="en-US" sz="1400" u="none" strike="noStrike">
                          <a:effectLst/>
                        </a:rPr>
                        <a:t>Yankee Fork Resistance Board Weir</a:t>
                      </a:r>
                      <a:endParaRPr lang="en-US" sz="1400" b="0" i="0" u="none" strike="noStrike">
                        <a:solidFill>
                          <a:srgbClr val="000000"/>
                        </a:solidFill>
                        <a:effectLst/>
                        <a:latin typeface="Calibri" panose="020F0502020204030204" pitchFamily="34" charset="0"/>
                      </a:endParaRPr>
                    </a:p>
                  </a:txBody>
                  <a:tcPr marL="8697" marR="8697" marT="8697" marB="0">
                    <a:solidFill>
                      <a:schemeClr val="bg1"/>
                    </a:solidFill>
                  </a:tcPr>
                </a:tc>
                <a:tc>
                  <a:txBody>
                    <a:bodyPr/>
                    <a:lstStyle/>
                    <a:p>
                      <a:pPr algn="r" fontAlgn="t"/>
                      <a:r>
                        <a:rPr lang="en-US" sz="1400" u="none" strike="noStrike" dirty="0">
                          <a:effectLst/>
                        </a:rPr>
                        <a:t>$ 100,000</a:t>
                      </a:r>
                      <a:endParaRPr lang="en-US" sz="1400" b="0" i="0" u="none" strike="noStrike" dirty="0">
                        <a:solidFill>
                          <a:srgbClr val="000000"/>
                        </a:solidFill>
                        <a:effectLst/>
                        <a:latin typeface="Calibri" panose="020F0502020204030204" pitchFamily="34" charset="0"/>
                      </a:endParaRPr>
                    </a:p>
                  </a:txBody>
                  <a:tcPr marL="8697" marR="8697" marT="8697" marB="0">
                    <a:solidFill>
                      <a:schemeClr val="bg1"/>
                    </a:solidFill>
                  </a:tcPr>
                </a:tc>
                <a:extLst>
                  <a:ext uri="{0D108BD9-81ED-4DB2-BD59-A6C34878D82A}">
                    <a16:rowId xmlns:a16="http://schemas.microsoft.com/office/drawing/2014/main" val="1497700592"/>
                  </a:ext>
                </a:extLst>
              </a:tr>
            </a:tbl>
          </a:graphicData>
        </a:graphic>
      </p:graphicFrame>
      <p:sp>
        <p:nvSpPr>
          <p:cNvPr id="5" name="Title 1">
            <a:extLst>
              <a:ext uri="{FF2B5EF4-FFF2-40B4-BE49-F238E27FC236}">
                <a16:creationId xmlns:a16="http://schemas.microsoft.com/office/drawing/2014/main" id="{69DA977A-9C6D-F580-8E41-DF353FBB3FA5}"/>
              </a:ext>
            </a:extLst>
          </p:cNvPr>
          <p:cNvSpPr>
            <a:spLocks noGrp="1"/>
          </p:cNvSpPr>
          <p:nvPr>
            <p:ph type="title"/>
          </p:nvPr>
        </p:nvSpPr>
        <p:spPr>
          <a:xfrm>
            <a:off x="381000" y="0"/>
            <a:ext cx="8229600" cy="792163"/>
          </a:xfrm>
        </p:spPr>
        <p:txBody>
          <a:bodyPr/>
          <a:lstStyle/>
          <a:p>
            <a:r>
              <a:rPr lang="en-US" sz="3200" dirty="0"/>
              <a:t>LSRCP FY23 RDC  Obligations - $8.7M</a:t>
            </a:r>
          </a:p>
        </p:txBody>
      </p:sp>
    </p:spTree>
    <p:extLst>
      <p:ext uri="{BB962C8B-B14F-4D97-AF65-F5344CB8AC3E}">
        <p14:creationId xmlns:p14="http://schemas.microsoft.com/office/powerpoint/2010/main" val="352770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86A8-3954-2898-8A24-B68494E2560A}"/>
              </a:ext>
            </a:extLst>
          </p:cNvPr>
          <p:cNvSpPr>
            <a:spLocks noGrp="1"/>
          </p:cNvSpPr>
          <p:nvPr>
            <p:ph type="title"/>
          </p:nvPr>
        </p:nvSpPr>
        <p:spPr/>
        <p:txBody>
          <a:bodyPr/>
          <a:lstStyle/>
          <a:p>
            <a:r>
              <a:rPr lang="en-US" dirty="0"/>
              <a:t>Dayton Dam</a:t>
            </a:r>
          </a:p>
        </p:txBody>
      </p:sp>
      <p:pic>
        <p:nvPicPr>
          <p:cNvPr id="5" name="Picture 4" descr="A picture containing outdoor, tree, power shovel, transport&#10;&#10;Description automatically generated">
            <a:extLst>
              <a:ext uri="{FF2B5EF4-FFF2-40B4-BE49-F238E27FC236}">
                <a16:creationId xmlns:a16="http://schemas.microsoft.com/office/drawing/2014/main" id="{53F8CFE5-111E-417E-784D-1DE41CA0DE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143000"/>
            <a:ext cx="3302000" cy="2476500"/>
          </a:xfrm>
          <a:prstGeom prst="rect">
            <a:avLst/>
          </a:prstGeom>
        </p:spPr>
      </p:pic>
      <p:pic>
        <p:nvPicPr>
          <p:cNvPr id="7" name="Picture 6" descr="A picture containing outdoor, ground, sky, tree&#10;&#10;Description automatically generated">
            <a:extLst>
              <a:ext uri="{FF2B5EF4-FFF2-40B4-BE49-F238E27FC236}">
                <a16:creationId xmlns:a16="http://schemas.microsoft.com/office/drawing/2014/main" id="{C501B48E-18DD-5827-726F-26CAD77982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101" y="1447800"/>
            <a:ext cx="3302001" cy="2476501"/>
          </a:xfrm>
          <a:prstGeom prst="rect">
            <a:avLst/>
          </a:prstGeom>
        </p:spPr>
      </p:pic>
      <p:pic>
        <p:nvPicPr>
          <p:cNvPr id="9" name="Picture 8" descr="A picture containing ground, outdoor, rock, nature&#10;&#10;Description automatically generated">
            <a:extLst>
              <a:ext uri="{FF2B5EF4-FFF2-40B4-BE49-F238E27FC236}">
                <a16:creationId xmlns:a16="http://schemas.microsoft.com/office/drawing/2014/main" id="{97179D86-C5A1-75DA-9C34-21F785B6FC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800" y="1333500"/>
            <a:ext cx="3143250" cy="4191000"/>
          </a:xfrm>
          <a:prstGeom prst="rect">
            <a:avLst/>
          </a:prstGeom>
        </p:spPr>
      </p:pic>
    </p:spTree>
    <p:extLst>
      <p:ext uri="{BB962C8B-B14F-4D97-AF65-F5344CB8AC3E}">
        <p14:creationId xmlns:p14="http://schemas.microsoft.com/office/powerpoint/2010/main" val="281959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2AA0-D937-72D6-B225-6740D3ACEACC}"/>
              </a:ext>
            </a:extLst>
          </p:cNvPr>
          <p:cNvSpPr>
            <a:spLocks noGrp="1"/>
          </p:cNvSpPr>
          <p:nvPr>
            <p:ph type="title"/>
          </p:nvPr>
        </p:nvSpPr>
        <p:spPr/>
        <p:txBody>
          <a:bodyPr/>
          <a:lstStyle/>
          <a:p>
            <a:r>
              <a:rPr lang="en-US" dirty="0"/>
              <a:t>McCall</a:t>
            </a:r>
          </a:p>
        </p:txBody>
      </p:sp>
      <p:pic>
        <p:nvPicPr>
          <p:cNvPr id="5" name="Content Placeholder 4" descr="A person standing next to a crashed car in the snow&#10;&#10;Description automatically generated with low confidence">
            <a:extLst>
              <a:ext uri="{FF2B5EF4-FFF2-40B4-BE49-F238E27FC236}">
                <a16:creationId xmlns:a16="http://schemas.microsoft.com/office/drawing/2014/main" id="{8FBB4959-7DC8-9051-0029-4390F30D9E9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81000" y="1154113"/>
            <a:ext cx="3454400" cy="2590800"/>
          </a:xfrm>
        </p:spPr>
      </p:pic>
      <p:pic>
        <p:nvPicPr>
          <p:cNvPr id="7" name="Picture 6" descr="A picture containing snow, tree, outdoor, orange&#10;&#10;Description automatically generated">
            <a:extLst>
              <a:ext uri="{FF2B5EF4-FFF2-40B4-BE49-F238E27FC236}">
                <a16:creationId xmlns:a16="http://schemas.microsoft.com/office/drawing/2014/main" id="{A5DE0C65-BBF1-BF49-908B-972FC3CC2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901" y="3198813"/>
            <a:ext cx="3289299" cy="2466974"/>
          </a:xfrm>
          <a:prstGeom prst="rect">
            <a:avLst/>
          </a:prstGeom>
        </p:spPr>
      </p:pic>
      <p:pic>
        <p:nvPicPr>
          <p:cNvPr id="9" name="Picture 8" descr="A picture containing snow, tree, outdoor, building&#10;&#10;Description automatically generated">
            <a:extLst>
              <a:ext uri="{FF2B5EF4-FFF2-40B4-BE49-F238E27FC236}">
                <a16:creationId xmlns:a16="http://schemas.microsoft.com/office/drawing/2014/main" id="{71539E42-48AE-E6C5-F6A7-30B2EB9501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990600"/>
            <a:ext cx="2865835" cy="3821113"/>
          </a:xfrm>
          <a:prstGeom prst="rect">
            <a:avLst/>
          </a:prstGeom>
        </p:spPr>
      </p:pic>
      <p:pic>
        <p:nvPicPr>
          <p:cNvPr id="15" name="Picture 14" descr="A picture containing outdoor, person, child, green&#10;&#10;Description automatically generated">
            <a:extLst>
              <a:ext uri="{FF2B5EF4-FFF2-40B4-BE49-F238E27FC236}">
                <a16:creationId xmlns:a16="http://schemas.microsoft.com/office/drawing/2014/main" id="{993A3916-47C1-DC16-F381-5A9DA9EB0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905125" y="2085975"/>
            <a:ext cx="3581400" cy="2686050"/>
          </a:xfrm>
          <a:prstGeom prst="rect">
            <a:avLst/>
          </a:prstGeom>
        </p:spPr>
      </p:pic>
    </p:spTree>
    <p:extLst>
      <p:ext uri="{BB962C8B-B14F-4D97-AF65-F5344CB8AC3E}">
        <p14:creationId xmlns:p14="http://schemas.microsoft.com/office/powerpoint/2010/main" val="50288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DCF4-25D5-56E1-118F-3282D46AEFEC}"/>
              </a:ext>
            </a:extLst>
          </p:cNvPr>
          <p:cNvSpPr>
            <a:spLocks noGrp="1"/>
          </p:cNvSpPr>
          <p:nvPr>
            <p:ph type="title"/>
          </p:nvPr>
        </p:nvSpPr>
        <p:spPr/>
        <p:txBody>
          <a:bodyPr/>
          <a:lstStyle/>
          <a:p>
            <a:r>
              <a:rPr lang="en-US" dirty="0"/>
              <a:t>Clearwater</a:t>
            </a:r>
          </a:p>
        </p:txBody>
      </p:sp>
      <p:pic>
        <p:nvPicPr>
          <p:cNvPr id="5" name="Content Placeholder 4" descr="A picture containing outdoor, ground, sky, way&#10;&#10;Description automatically generated">
            <a:extLst>
              <a:ext uri="{FF2B5EF4-FFF2-40B4-BE49-F238E27FC236}">
                <a16:creationId xmlns:a16="http://schemas.microsoft.com/office/drawing/2014/main" id="{2F2A92E5-A39E-C50F-5985-140EFCF8816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7651" y="971550"/>
            <a:ext cx="3276600" cy="2457450"/>
          </a:xfrm>
        </p:spPr>
      </p:pic>
      <p:pic>
        <p:nvPicPr>
          <p:cNvPr id="7" name="Picture 6" descr="A picture containing person&#10;&#10;Description automatically generated">
            <a:extLst>
              <a:ext uri="{FF2B5EF4-FFF2-40B4-BE49-F238E27FC236}">
                <a16:creationId xmlns:a16="http://schemas.microsoft.com/office/drawing/2014/main" id="{323251E0-A724-A6B6-28F9-85B2AAA9D9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14550" y="2247900"/>
            <a:ext cx="3962400" cy="2971800"/>
          </a:xfrm>
          <a:prstGeom prst="rect">
            <a:avLst/>
          </a:prstGeom>
        </p:spPr>
      </p:pic>
      <p:pic>
        <p:nvPicPr>
          <p:cNvPr id="9" name="Picture 8" descr="A picture containing cement, stone&#10;&#10;Description automatically generated">
            <a:extLst>
              <a:ext uri="{FF2B5EF4-FFF2-40B4-BE49-F238E27FC236}">
                <a16:creationId xmlns:a16="http://schemas.microsoft.com/office/drawing/2014/main" id="{1D56308E-1944-F3EB-A9FC-2846493AFB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72075" y="1609725"/>
            <a:ext cx="4343400" cy="3257550"/>
          </a:xfrm>
          <a:prstGeom prst="rect">
            <a:avLst/>
          </a:prstGeom>
        </p:spPr>
      </p:pic>
    </p:spTree>
    <p:extLst>
      <p:ext uri="{BB962C8B-B14F-4D97-AF65-F5344CB8AC3E}">
        <p14:creationId xmlns:p14="http://schemas.microsoft.com/office/powerpoint/2010/main" val="277279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DCF4-25D5-56E1-118F-3282D46AEFEC}"/>
              </a:ext>
            </a:extLst>
          </p:cNvPr>
          <p:cNvSpPr>
            <a:spLocks noGrp="1"/>
          </p:cNvSpPr>
          <p:nvPr>
            <p:ph type="title"/>
          </p:nvPr>
        </p:nvSpPr>
        <p:spPr/>
        <p:txBody>
          <a:bodyPr/>
          <a:lstStyle/>
          <a:p>
            <a:r>
              <a:rPr lang="en-US" dirty="0"/>
              <a:t>Sawtooth</a:t>
            </a:r>
          </a:p>
        </p:txBody>
      </p:sp>
      <p:pic>
        <p:nvPicPr>
          <p:cNvPr id="6" name="Content Placeholder 5" descr="A picture containing indoor, dirty&#10;&#10;Description automatically generated">
            <a:extLst>
              <a:ext uri="{FF2B5EF4-FFF2-40B4-BE49-F238E27FC236}">
                <a16:creationId xmlns:a16="http://schemas.microsoft.com/office/drawing/2014/main" id="{E766B984-D8C9-66FB-8568-F3324AD92F1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19075" y="1695450"/>
            <a:ext cx="4419600" cy="3314700"/>
          </a:xfrm>
        </p:spPr>
      </p:pic>
      <p:pic>
        <p:nvPicPr>
          <p:cNvPr id="16" name="Picture 15" descr="A picture containing indoor, basket, container&#10;&#10;Description automatically generated">
            <a:extLst>
              <a:ext uri="{FF2B5EF4-FFF2-40B4-BE49-F238E27FC236}">
                <a16:creationId xmlns:a16="http://schemas.microsoft.com/office/drawing/2014/main" id="{4EE3B01D-5688-2C6A-BDF6-9E7E3ACF55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944563"/>
            <a:ext cx="3819525" cy="2864644"/>
          </a:xfrm>
          <a:prstGeom prst="rect">
            <a:avLst/>
          </a:prstGeom>
        </p:spPr>
      </p:pic>
      <p:pic>
        <p:nvPicPr>
          <p:cNvPr id="18" name="Picture 17" descr="A picture containing outdoor, grass, water, sky&#10;&#10;Description automatically generated">
            <a:extLst>
              <a:ext uri="{FF2B5EF4-FFF2-40B4-BE49-F238E27FC236}">
                <a16:creationId xmlns:a16="http://schemas.microsoft.com/office/drawing/2014/main" id="{1D812797-7189-5A3F-A539-4E76FDFA6B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3048793"/>
            <a:ext cx="3819525" cy="2864644"/>
          </a:xfrm>
          <a:prstGeom prst="rect">
            <a:avLst/>
          </a:prstGeom>
        </p:spPr>
      </p:pic>
    </p:spTree>
    <p:extLst>
      <p:ext uri="{BB962C8B-B14F-4D97-AF65-F5344CB8AC3E}">
        <p14:creationId xmlns:p14="http://schemas.microsoft.com/office/powerpoint/2010/main" val="98152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67E1-34F6-762A-262F-3DFAE03902AC}"/>
              </a:ext>
            </a:extLst>
          </p:cNvPr>
          <p:cNvSpPr>
            <a:spLocks noGrp="1"/>
          </p:cNvSpPr>
          <p:nvPr>
            <p:ph type="title"/>
          </p:nvPr>
        </p:nvSpPr>
        <p:spPr/>
        <p:txBody>
          <a:bodyPr/>
          <a:lstStyle/>
          <a:p>
            <a:r>
              <a:rPr lang="en-US" dirty="0"/>
              <a:t>Yankee Fork</a:t>
            </a:r>
          </a:p>
        </p:txBody>
      </p:sp>
      <p:pic>
        <p:nvPicPr>
          <p:cNvPr id="5" name="Content Placeholder 4" descr="A picture containing outdoor, tree, nature, bridge&#10;&#10;Description automatically generated">
            <a:extLst>
              <a:ext uri="{FF2B5EF4-FFF2-40B4-BE49-F238E27FC236}">
                <a16:creationId xmlns:a16="http://schemas.microsoft.com/office/drawing/2014/main" id="{F64D6BE1-7453-5A5E-E18D-DC8F4FA07E7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9600" y="904875"/>
            <a:ext cx="3251200" cy="2438400"/>
          </a:xfrm>
        </p:spPr>
      </p:pic>
      <p:pic>
        <p:nvPicPr>
          <p:cNvPr id="9" name="Picture 8" descr="A picture containing snow, outdoor, sky, nature&#10;&#10;Description automatically generated">
            <a:extLst>
              <a:ext uri="{FF2B5EF4-FFF2-40B4-BE49-F238E27FC236}">
                <a16:creationId xmlns:a16="http://schemas.microsoft.com/office/drawing/2014/main" id="{CEAEE0E6-FAD5-5A17-CBE8-C9B3D85A3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100" y="944563"/>
            <a:ext cx="2571750" cy="3429000"/>
          </a:xfrm>
          <a:prstGeom prst="rect">
            <a:avLst/>
          </a:prstGeom>
        </p:spPr>
      </p:pic>
      <p:pic>
        <p:nvPicPr>
          <p:cNvPr id="11" name="Picture 10" descr="A body of water with snow and mountains in the background&#10;&#10;Description automatically generated with low confidence">
            <a:extLst>
              <a:ext uri="{FF2B5EF4-FFF2-40B4-BE49-F238E27FC236}">
                <a16:creationId xmlns:a16="http://schemas.microsoft.com/office/drawing/2014/main" id="{911E2E26-845C-93AF-D248-93720BF1B5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3433082"/>
            <a:ext cx="5574012" cy="2510518"/>
          </a:xfrm>
          <a:prstGeom prst="rect">
            <a:avLst/>
          </a:prstGeom>
        </p:spPr>
      </p:pic>
    </p:spTree>
    <p:extLst>
      <p:ext uri="{BB962C8B-B14F-4D97-AF65-F5344CB8AC3E}">
        <p14:creationId xmlns:p14="http://schemas.microsoft.com/office/powerpoint/2010/main" val="2823163129"/>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B57B23F-0E08-4703-ACFD-1FB1117CE72C}" vid="{9D319614-80E4-41BF-B8FE-192841B268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LSRCP Custom Template</Template>
  <TotalTime>7625</TotalTime>
  <Words>1232</Words>
  <Application>Microsoft Office PowerPoint</Application>
  <PresentationFormat>On-screen Show (4:3)</PresentationFormat>
  <Paragraphs>353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CRFPO Powerpoint Template</vt:lpstr>
      <vt:lpstr>LSRCP 2024</vt:lpstr>
      <vt:lpstr>Columbia Basin Restoration Initiative</vt:lpstr>
      <vt:lpstr>RDC Update</vt:lpstr>
      <vt:lpstr>LSRCP FY23 RDC  Obligations - $8.7M</vt:lpstr>
      <vt:lpstr>Dayton Dam</vt:lpstr>
      <vt:lpstr>McCall</vt:lpstr>
      <vt:lpstr>Clearwater</vt:lpstr>
      <vt:lpstr>Sawtooth</vt:lpstr>
      <vt:lpstr>Yankee Fork</vt:lpstr>
      <vt:lpstr>LSRCP FY24 RDC  Engineering - $17.2M</vt:lpstr>
      <vt:lpstr>LSRCP DM List</vt:lpstr>
      <vt:lpstr>LSRCP Deferred Maintenance List - $227M</vt:lpstr>
      <vt:lpstr>LSRCP Deferred Maintenance List - $227M</vt:lpstr>
      <vt:lpstr>LSRCP Immediate Needs - $34M</vt:lpstr>
      <vt:lpstr>LSRCP Immediate Needs - $34M</vt:lpstr>
      <vt:lpstr>LSRCP Pipelines - $106M</vt:lpstr>
      <vt:lpstr>LSRCP Pipelines - $106M</vt:lpstr>
      <vt:lpstr>LSRCP Compliance - $25M</vt:lpstr>
      <vt:lpstr>LSRCP Compliance - $25M</vt:lpstr>
      <vt:lpstr>LSRCP Improvements - $55M</vt:lpstr>
      <vt:lpstr>LSRCP Improvements - $55M</vt:lpstr>
      <vt:lpstr>LSRCP Solar/Shade - $55M</vt:lpstr>
      <vt:lpstr>LSRCP Solar/Shade - $33M</vt:lpstr>
      <vt:lpstr>What’s Next?</vt:lpstr>
      <vt:lpstr>LSRCP Asset Management Recommendation Team</vt:lpstr>
      <vt:lpstr>Fish for the Future</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Wiese, Nathan</dc:creator>
  <cp:lastModifiedBy>Wiese, Nathan</cp:lastModifiedBy>
  <cp:revision>55</cp:revision>
  <cp:lastPrinted>2024-05-07T14:58:56Z</cp:lastPrinted>
  <dcterms:created xsi:type="dcterms:W3CDTF">2021-04-21T22:45:03Z</dcterms:created>
  <dcterms:modified xsi:type="dcterms:W3CDTF">2024-05-07T15:54:47Z</dcterms:modified>
</cp:coreProperties>
</file>