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7" r:id="rId1"/>
    <p:sldMasterId id="2147483954" r:id="rId2"/>
  </p:sldMasterIdLst>
  <p:notesMasterIdLst>
    <p:notesMasterId r:id="rId23"/>
  </p:notesMasterIdLst>
  <p:handoutMasterIdLst>
    <p:handoutMasterId r:id="rId24"/>
  </p:handoutMasterIdLst>
  <p:sldIdLst>
    <p:sldId id="377" r:id="rId3"/>
    <p:sldId id="795" r:id="rId4"/>
    <p:sldId id="435" r:id="rId5"/>
    <p:sldId id="818" r:id="rId6"/>
    <p:sldId id="478" r:id="rId7"/>
    <p:sldId id="480" r:id="rId8"/>
    <p:sldId id="405" r:id="rId9"/>
    <p:sldId id="814" r:id="rId10"/>
    <p:sldId id="438" r:id="rId11"/>
    <p:sldId id="817" r:id="rId12"/>
    <p:sldId id="419" r:id="rId13"/>
    <p:sldId id="807" r:id="rId14"/>
    <p:sldId id="808" r:id="rId15"/>
    <p:sldId id="815" r:id="rId16"/>
    <p:sldId id="816" r:id="rId17"/>
    <p:sldId id="810" r:id="rId18"/>
    <p:sldId id="819" r:id="rId19"/>
    <p:sldId id="820" r:id="rId20"/>
    <p:sldId id="411" r:id="rId21"/>
    <p:sldId id="482"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00"/>
    <a:srgbClr val="4F81BD"/>
    <a:srgbClr val="33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76616" autoAdjust="0"/>
  </p:normalViewPr>
  <p:slideViewPr>
    <p:cSldViewPr>
      <p:cViewPr varScale="1">
        <p:scale>
          <a:sx n="51" d="100"/>
          <a:sy n="51" d="100"/>
        </p:scale>
        <p:origin x="15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LSRCP Steelhead Returns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Steelhead!$B$1</c:f>
              <c:strCache>
                <c:ptCount val="1"/>
                <c:pt idx="0">
                  <c:v>Project Area Returns</c:v>
                </c:pt>
              </c:strCache>
            </c:strRef>
          </c:tx>
          <c:spPr>
            <a:ln w="28575" cap="rnd">
              <a:solidFill>
                <a:schemeClr val="accent1"/>
              </a:solidFill>
              <a:round/>
            </a:ln>
            <a:effectLst/>
          </c:spPr>
          <c:marker>
            <c:symbol val="none"/>
          </c:marker>
          <c:cat>
            <c:strRef>
              <c:f>Steelhead!$A$2:$A$20</c:f>
              <c:strCache>
                <c:ptCount val="19"/>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strCache>
            </c:strRef>
          </c:cat>
          <c:val>
            <c:numRef>
              <c:f>Steelhead!$B$2:$B$20</c:f>
              <c:numCache>
                <c:formatCode>General</c:formatCode>
                <c:ptCount val="19"/>
                <c:pt idx="0">
                  <c:v>44522</c:v>
                </c:pt>
                <c:pt idx="1">
                  <c:v>77160</c:v>
                </c:pt>
                <c:pt idx="2">
                  <c:v>63030</c:v>
                </c:pt>
                <c:pt idx="3">
                  <c:v>71836</c:v>
                </c:pt>
                <c:pt idx="4">
                  <c:v>70996</c:v>
                </c:pt>
                <c:pt idx="5">
                  <c:v>78599</c:v>
                </c:pt>
                <c:pt idx="6">
                  <c:v>78822</c:v>
                </c:pt>
                <c:pt idx="7">
                  <c:v>136950</c:v>
                </c:pt>
                <c:pt idx="8">
                  <c:v>69537</c:v>
                </c:pt>
                <c:pt idx="9">
                  <c:v>76671</c:v>
                </c:pt>
                <c:pt idx="10">
                  <c:v>61928</c:v>
                </c:pt>
                <c:pt idx="11">
                  <c:v>31212</c:v>
                </c:pt>
                <c:pt idx="12">
                  <c:v>31946</c:v>
                </c:pt>
                <c:pt idx="13">
                  <c:v>47647</c:v>
                </c:pt>
                <c:pt idx="14">
                  <c:v>33181</c:v>
                </c:pt>
                <c:pt idx="15">
                  <c:v>22208</c:v>
                </c:pt>
                <c:pt idx="16">
                  <c:v>17400</c:v>
                </c:pt>
                <c:pt idx="17">
                  <c:v>9771</c:v>
                </c:pt>
                <c:pt idx="18">
                  <c:v>17986</c:v>
                </c:pt>
              </c:numCache>
            </c:numRef>
          </c:val>
          <c:smooth val="0"/>
          <c:extLst>
            <c:ext xmlns:c16="http://schemas.microsoft.com/office/drawing/2014/chart" uri="{C3380CC4-5D6E-409C-BE32-E72D297353CC}">
              <c16:uniqueId val="{00000000-963C-4676-BC34-6D3182DCE28C}"/>
            </c:ext>
          </c:extLst>
        </c:ser>
        <c:ser>
          <c:idx val="1"/>
          <c:order val="1"/>
          <c:tx>
            <c:strRef>
              <c:f>Steelhead!$D$1</c:f>
              <c:strCache>
                <c:ptCount val="1"/>
                <c:pt idx="0">
                  <c:v>Project Area Goal</c:v>
                </c:pt>
              </c:strCache>
            </c:strRef>
          </c:tx>
          <c:spPr>
            <a:ln w="28575" cap="rnd">
              <a:solidFill>
                <a:schemeClr val="accent2"/>
              </a:solidFill>
              <a:round/>
            </a:ln>
            <a:effectLst/>
          </c:spPr>
          <c:marker>
            <c:symbol val="none"/>
          </c:marker>
          <c:cat>
            <c:strRef>
              <c:f>Steelhead!$A$2:$A$20</c:f>
              <c:strCache>
                <c:ptCount val="19"/>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strCache>
            </c:strRef>
          </c:cat>
          <c:val>
            <c:numRef>
              <c:f>Steelhead!$D$2:$D$20</c:f>
              <c:numCache>
                <c:formatCode>General</c:formatCode>
                <c:ptCount val="19"/>
                <c:pt idx="0">
                  <c:v>55100</c:v>
                </c:pt>
                <c:pt idx="1">
                  <c:v>55100</c:v>
                </c:pt>
                <c:pt idx="2">
                  <c:v>55100</c:v>
                </c:pt>
                <c:pt idx="3">
                  <c:v>55100</c:v>
                </c:pt>
                <c:pt idx="4">
                  <c:v>55100</c:v>
                </c:pt>
                <c:pt idx="5">
                  <c:v>55100</c:v>
                </c:pt>
                <c:pt idx="6">
                  <c:v>55100</c:v>
                </c:pt>
                <c:pt idx="7">
                  <c:v>55100</c:v>
                </c:pt>
                <c:pt idx="8">
                  <c:v>55100</c:v>
                </c:pt>
                <c:pt idx="9">
                  <c:v>55100</c:v>
                </c:pt>
                <c:pt idx="10">
                  <c:v>55100</c:v>
                </c:pt>
                <c:pt idx="11">
                  <c:v>55100</c:v>
                </c:pt>
                <c:pt idx="12">
                  <c:v>55100</c:v>
                </c:pt>
                <c:pt idx="13">
                  <c:v>55100</c:v>
                </c:pt>
                <c:pt idx="14">
                  <c:v>55100</c:v>
                </c:pt>
                <c:pt idx="15">
                  <c:v>55100</c:v>
                </c:pt>
                <c:pt idx="16">
                  <c:v>55100</c:v>
                </c:pt>
                <c:pt idx="17">
                  <c:v>55100</c:v>
                </c:pt>
                <c:pt idx="18">
                  <c:v>55100</c:v>
                </c:pt>
              </c:numCache>
            </c:numRef>
          </c:val>
          <c:smooth val="0"/>
          <c:extLst>
            <c:ext xmlns:c16="http://schemas.microsoft.com/office/drawing/2014/chart" uri="{C3380CC4-5D6E-409C-BE32-E72D297353CC}">
              <c16:uniqueId val="{00000001-963C-4676-BC34-6D3182DCE28C}"/>
            </c:ext>
          </c:extLst>
        </c:ser>
        <c:dLbls>
          <c:showLegendKey val="0"/>
          <c:showVal val="0"/>
          <c:showCatName val="0"/>
          <c:showSerName val="0"/>
          <c:showPercent val="0"/>
          <c:showBubbleSize val="0"/>
        </c:dLbls>
        <c:smooth val="0"/>
        <c:axId val="443661056"/>
        <c:axId val="443654784"/>
      </c:lineChart>
      <c:catAx>
        <c:axId val="44366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3654784"/>
        <c:crosses val="autoZero"/>
        <c:auto val="1"/>
        <c:lblAlgn val="ctr"/>
        <c:lblOffset val="100"/>
        <c:noMultiLvlLbl val="0"/>
      </c:catAx>
      <c:valAx>
        <c:axId val="44365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Adult Returns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366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600" baseline="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LSRCP Steelhead Mitigation = 55,100</a:t>
            </a:r>
          </a:p>
        </c:rich>
      </c:tx>
      <c:layout>
        <c:manualLayout>
          <c:xMode val="edge"/>
          <c:yMode val="edge"/>
          <c:x val="0.20557466612936323"/>
          <c:y val="9.30386961437815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Steelhead Mitigation</c:v>
                </c:pt>
              </c:strCache>
            </c:strRef>
          </c:tx>
          <c:explosion val="5"/>
          <c:dPt>
            <c:idx val="0"/>
            <c:bubble3D val="0"/>
            <c:spPr>
              <a:solidFill>
                <a:schemeClr val="accent2"/>
              </a:solidFill>
              <a:ln w="19050">
                <a:solidFill>
                  <a:schemeClr val="lt1"/>
                </a:solidFill>
              </a:ln>
              <a:effectLst/>
            </c:spPr>
            <c:extLst>
              <c:ext xmlns:c16="http://schemas.microsoft.com/office/drawing/2014/chart" uri="{C3380CC4-5D6E-409C-BE32-E72D297353CC}">
                <c16:uniqueId val="{00000003-01F9-4873-84C4-5633571AED0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01F9-4873-84C4-5633571AED0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01F9-4873-84C4-5633571AED07}"/>
              </c:ext>
            </c:extLst>
          </c:dPt>
          <c:dLbls>
            <c:dLbl>
              <c:idx val="0"/>
              <c:layout>
                <c:manualLayout>
                  <c:x val="-6.1462584981936894E-2"/>
                  <c:y val="7.82403755224436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F9-4873-84C4-5633571AED07}"/>
                </c:ext>
              </c:extLst>
            </c:dLbl>
            <c:dLbl>
              <c:idx val="1"/>
              <c:layout>
                <c:manualLayout>
                  <c:x val="1.8580923320007971E-2"/>
                  <c:y val="-5.691301344021485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F9-4873-84C4-5633571AED07}"/>
                </c:ext>
              </c:extLst>
            </c:dLbl>
            <c:dLbl>
              <c:idx val="2"/>
              <c:layout>
                <c:manualLayout>
                  <c:x val="5.685475571855737E-3"/>
                  <c:y val="-9.58307405102680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F9-4873-84C4-5633571AED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Idaho</c:v>
                </c:pt>
                <c:pt idx="1">
                  <c:v>Oregon</c:v>
                </c:pt>
                <c:pt idx="2">
                  <c:v>Washington</c:v>
                </c:pt>
              </c:strCache>
            </c:strRef>
          </c:cat>
          <c:val>
            <c:numRef>
              <c:f>Sheet1!$B$2:$B$4</c:f>
              <c:numCache>
                <c:formatCode>#,##0</c:formatCode>
                <c:ptCount val="3"/>
                <c:pt idx="0">
                  <c:v>39264</c:v>
                </c:pt>
                <c:pt idx="1">
                  <c:v>11184</c:v>
                </c:pt>
                <c:pt idx="2">
                  <c:v>4656</c:v>
                </c:pt>
              </c:numCache>
            </c:numRef>
          </c:val>
          <c:extLst>
            <c:ext xmlns:c16="http://schemas.microsoft.com/office/drawing/2014/chart" uri="{C3380CC4-5D6E-409C-BE32-E72D297353CC}">
              <c16:uniqueId val="{00000000-01F9-4873-84C4-5633571AED07}"/>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A-Steelhead Abundance at Lower Granite Dam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'Lower Granite Passage'!$B$1</c:f>
              <c:strCache>
                <c:ptCount val="1"/>
                <c:pt idx="0">
                  <c:v>A-Wild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'Lower Granite Passage'!$A$2:$A$37</c:f>
              <c:strCache>
                <c:ptCount val="36"/>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pt idx="34">
                  <c:v>2020–21</c:v>
                </c:pt>
                <c:pt idx="35">
                  <c:v>2021–22</c:v>
                </c:pt>
              </c:strCache>
            </c:strRef>
          </c:cat>
          <c:val>
            <c:numRef>
              <c:f>'Lower Granite Passage'!$B$2:$B$37</c:f>
              <c:numCache>
                <c:formatCode>#,##0</c:formatCode>
                <c:ptCount val="36"/>
                <c:pt idx="0">
                  <c:v>16613</c:v>
                </c:pt>
                <c:pt idx="1">
                  <c:v>20164</c:v>
                </c:pt>
                <c:pt idx="2">
                  <c:v>15700</c:v>
                </c:pt>
                <c:pt idx="3">
                  <c:v>16937</c:v>
                </c:pt>
                <c:pt idx="4">
                  <c:v>4806</c:v>
                </c:pt>
                <c:pt idx="5">
                  <c:v>14135</c:v>
                </c:pt>
                <c:pt idx="6">
                  <c:v>13617</c:v>
                </c:pt>
                <c:pt idx="7">
                  <c:v>7332</c:v>
                </c:pt>
                <c:pt idx="8">
                  <c:v>5873</c:v>
                </c:pt>
                <c:pt idx="9">
                  <c:v>6721</c:v>
                </c:pt>
                <c:pt idx="10">
                  <c:v>5980</c:v>
                </c:pt>
                <c:pt idx="11">
                  <c:v>7424</c:v>
                </c:pt>
                <c:pt idx="12">
                  <c:v>7074</c:v>
                </c:pt>
                <c:pt idx="13">
                  <c:v>10184</c:v>
                </c:pt>
                <c:pt idx="14">
                  <c:v>17689</c:v>
                </c:pt>
                <c:pt idx="15">
                  <c:v>37545</c:v>
                </c:pt>
                <c:pt idx="16">
                  <c:v>28308</c:v>
                </c:pt>
                <c:pt idx="17">
                  <c:v>21892</c:v>
                </c:pt>
                <c:pt idx="18">
                  <c:v>18297</c:v>
                </c:pt>
                <c:pt idx="19">
                  <c:v>14586</c:v>
                </c:pt>
                <c:pt idx="20">
                  <c:v>7877</c:v>
                </c:pt>
                <c:pt idx="21">
                  <c:v>11242</c:v>
                </c:pt>
                <c:pt idx="22">
                  <c:v>18216</c:v>
                </c:pt>
                <c:pt idx="23">
                  <c:v>38210</c:v>
                </c:pt>
                <c:pt idx="24">
                  <c:v>34549</c:v>
                </c:pt>
                <c:pt idx="25">
                  <c:v>35240</c:v>
                </c:pt>
                <c:pt idx="26">
                  <c:v>19806</c:v>
                </c:pt>
                <c:pt idx="27">
                  <c:v>23470</c:v>
                </c:pt>
                <c:pt idx="28">
                  <c:v>38861</c:v>
                </c:pt>
                <c:pt idx="29">
                  <c:v>30806</c:v>
                </c:pt>
                <c:pt idx="30">
                  <c:v>12575</c:v>
                </c:pt>
                <c:pt idx="31">
                  <c:v>10454</c:v>
                </c:pt>
                <c:pt idx="32">
                  <c:v>7055</c:v>
                </c:pt>
                <c:pt idx="33">
                  <c:v>9234</c:v>
                </c:pt>
                <c:pt idx="34">
                  <c:v>12213</c:v>
                </c:pt>
                <c:pt idx="35">
                  <c:v>7565</c:v>
                </c:pt>
              </c:numCache>
            </c:numRef>
          </c:val>
          <c:smooth val="0"/>
          <c:extLst>
            <c:ext xmlns:c16="http://schemas.microsoft.com/office/drawing/2014/chart" uri="{C3380CC4-5D6E-409C-BE32-E72D297353CC}">
              <c16:uniqueId val="{00000000-5B0F-4C89-ADB7-1C666843E083}"/>
            </c:ext>
          </c:extLst>
        </c:ser>
        <c:ser>
          <c:idx val="1"/>
          <c:order val="1"/>
          <c:tx>
            <c:strRef>
              <c:f>'Lower Granite Passage'!$C$1</c:f>
              <c:strCache>
                <c:ptCount val="1"/>
                <c:pt idx="0">
                  <c:v>A-Hatchery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'Lower Granite Passage'!$A$2:$A$37</c:f>
              <c:strCache>
                <c:ptCount val="36"/>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pt idx="34">
                  <c:v>2020–21</c:v>
                </c:pt>
                <c:pt idx="35">
                  <c:v>2021–22</c:v>
                </c:pt>
              </c:strCache>
            </c:strRef>
          </c:cat>
          <c:val>
            <c:numRef>
              <c:f>'Lower Granite Passage'!$C$2:$C$37</c:f>
              <c:numCache>
                <c:formatCode>General</c:formatCode>
                <c:ptCount val="36"/>
                <c:pt idx="0">
                  <c:v>70900</c:v>
                </c:pt>
                <c:pt idx="1">
                  <c:v>32418</c:v>
                </c:pt>
                <c:pt idx="2">
                  <c:v>44743</c:v>
                </c:pt>
                <c:pt idx="3">
                  <c:v>66503</c:v>
                </c:pt>
                <c:pt idx="4">
                  <c:v>25577</c:v>
                </c:pt>
                <c:pt idx="5">
                  <c:v>69885</c:v>
                </c:pt>
                <c:pt idx="6">
                  <c:v>83420</c:v>
                </c:pt>
                <c:pt idx="7">
                  <c:v>34657</c:v>
                </c:pt>
                <c:pt idx="8">
                  <c:v>31956</c:v>
                </c:pt>
                <c:pt idx="9">
                  <c:v>62773</c:v>
                </c:pt>
                <c:pt idx="10">
                  <c:v>67075</c:v>
                </c:pt>
                <c:pt idx="11">
                  <c:v>67019</c:v>
                </c:pt>
                <c:pt idx="12">
                  <c:v>43832</c:v>
                </c:pt>
                <c:pt idx="13">
                  <c:v>54119</c:v>
                </c:pt>
                <c:pt idx="14">
                  <c:v>79599</c:v>
                </c:pt>
                <c:pt idx="15">
                  <c:v>197070</c:v>
                </c:pt>
                <c:pt idx="16">
                  <c:v>122269</c:v>
                </c:pt>
                <c:pt idx="17">
                  <c:v>118174</c:v>
                </c:pt>
                <c:pt idx="18">
                  <c:v>103391</c:v>
                </c:pt>
                <c:pt idx="19">
                  <c:v>110547</c:v>
                </c:pt>
                <c:pt idx="20">
                  <c:v>100444</c:v>
                </c:pt>
                <c:pt idx="21">
                  <c:v>117017</c:v>
                </c:pt>
                <c:pt idx="22">
                  <c:v>107284</c:v>
                </c:pt>
                <c:pt idx="23">
                  <c:v>261388</c:v>
                </c:pt>
                <c:pt idx="24">
                  <c:v>128471</c:v>
                </c:pt>
                <c:pt idx="25">
                  <c:v>120968</c:v>
                </c:pt>
                <c:pt idx="26">
                  <c:v>68378</c:v>
                </c:pt>
                <c:pt idx="27">
                  <c:v>75660</c:v>
                </c:pt>
                <c:pt idx="28">
                  <c:v>95096</c:v>
                </c:pt>
                <c:pt idx="29">
                  <c:v>92341</c:v>
                </c:pt>
                <c:pt idx="30">
                  <c:v>56381</c:v>
                </c:pt>
                <c:pt idx="31">
                  <c:v>58996</c:v>
                </c:pt>
                <c:pt idx="32">
                  <c:v>28198</c:v>
                </c:pt>
                <c:pt idx="33">
                  <c:v>21711</c:v>
                </c:pt>
                <c:pt idx="34">
                  <c:v>27776</c:v>
                </c:pt>
                <c:pt idx="35">
                  <c:v>25813</c:v>
                </c:pt>
              </c:numCache>
            </c:numRef>
          </c:val>
          <c:smooth val="0"/>
          <c:extLst>
            <c:ext xmlns:c16="http://schemas.microsoft.com/office/drawing/2014/chart" uri="{C3380CC4-5D6E-409C-BE32-E72D297353CC}">
              <c16:uniqueId val="{00000001-5B0F-4C89-ADB7-1C666843E083}"/>
            </c:ext>
          </c:extLst>
        </c:ser>
        <c:dLbls>
          <c:showLegendKey val="0"/>
          <c:showVal val="0"/>
          <c:showCatName val="0"/>
          <c:showSerName val="0"/>
          <c:showPercent val="0"/>
          <c:showBubbleSize val="0"/>
        </c:dLbls>
        <c:marker val="1"/>
        <c:smooth val="0"/>
        <c:axId val="1389383040"/>
        <c:axId val="1389384288"/>
      </c:lineChart>
      <c:catAx>
        <c:axId val="13893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384288"/>
        <c:crosses val="autoZero"/>
        <c:auto val="1"/>
        <c:lblAlgn val="ctr"/>
        <c:lblOffset val="100"/>
        <c:noMultiLvlLbl val="0"/>
      </c:catAx>
      <c:valAx>
        <c:axId val="1389384288"/>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38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B-Steelhead Abundance at Lower Granite Dam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'Lower Granite Passage'!$F$1</c:f>
              <c:strCache>
                <c:ptCount val="1"/>
                <c:pt idx="0">
                  <c:v>B-Wild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'Lower Granite Passage'!$E$2:$E$37</c:f>
              <c:strCache>
                <c:ptCount val="36"/>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pt idx="34">
                  <c:v>2020–21</c:v>
                </c:pt>
                <c:pt idx="35">
                  <c:v>2021–22</c:v>
                </c:pt>
              </c:strCache>
            </c:strRef>
          </c:cat>
          <c:val>
            <c:numRef>
              <c:f>'Lower Granite Passage'!$F$2:$F$37</c:f>
              <c:numCache>
                <c:formatCode>#,##0</c:formatCode>
                <c:ptCount val="36"/>
                <c:pt idx="0">
                  <c:v>5463</c:v>
                </c:pt>
                <c:pt idx="1">
                  <c:v>5347</c:v>
                </c:pt>
                <c:pt idx="2">
                  <c:v>4614</c:v>
                </c:pt>
                <c:pt idx="3">
                  <c:v>8042</c:v>
                </c:pt>
                <c:pt idx="4">
                  <c:v>4483</c:v>
                </c:pt>
                <c:pt idx="5">
                  <c:v>3182</c:v>
                </c:pt>
                <c:pt idx="6">
                  <c:v>5777</c:v>
                </c:pt>
                <c:pt idx="7">
                  <c:v>1790</c:v>
                </c:pt>
                <c:pt idx="8">
                  <c:v>2231</c:v>
                </c:pt>
                <c:pt idx="9">
                  <c:v>1334</c:v>
                </c:pt>
                <c:pt idx="10">
                  <c:v>1645</c:v>
                </c:pt>
                <c:pt idx="11">
                  <c:v>1325</c:v>
                </c:pt>
                <c:pt idx="12">
                  <c:v>2301</c:v>
                </c:pt>
                <c:pt idx="13" formatCode="0">
                  <c:v>914</c:v>
                </c:pt>
                <c:pt idx="14">
                  <c:v>2886</c:v>
                </c:pt>
                <c:pt idx="15">
                  <c:v>3174</c:v>
                </c:pt>
                <c:pt idx="16">
                  <c:v>13623</c:v>
                </c:pt>
                <c:pt idx="17">
                  <c:v>7254</c:v>
                </c:pt>
                <c:pt idx="18">
                  <c:v>4774</c:v>
                </c:pt>
                <c:pt idx="19">
                  <c:v>3544</c:v>
                </c:pt>
                <c:pt idx="20">
                  <c:v>1633</c:v>
                </c:pt>
                <c:pt idx="21">
                  <c:v>2924</c:v>
                </c:pt>
                <c:pt idx="22">
                  <c:v>5659</c:v>
                </c:pt>
                <c:pt idx="23">
                  <c:v>4529</c:v>
                </c:pt>
                <c:pt idx="24">
                  <c:v>9584</c:v>
                </c:pt>
                <c:pt idx="25">
                  <c:v>4198</c:v>
                </c:pt>
                <c:pt idx="26">
                  <c:v>3337</c:v>
                </c:pt>
                <c:pt idx="27">
                  <c:v>1885</c:v>
                </c:pt>
                <c:pt idx="28">
                  <c:v>6928</c:v>
                </c:pt>
                <c:pt idx="29">
                  <c:v>3130</c:v>
                </c:pt>
                <c:pt idx="30">
                  <c:v>3001</c:v>
                </c:pt>
                <c:pt idx="31" formatCode="0">
                  <c:v>263</c:v>
                </c:pt>
                <c:pt idx="32">
                  <c:v>1229</c:v>
                </c:pt>
                <c:pt idx="33" formatCode="0">
                  <c:v>400</c:v>
                </c:pt>
                <c:pt idx="34">
                  <c:v>3265</c:v>
                </c:pt>
                <c:pt idx="35">
                  <c:v>1200</c:v>
                </c:pt>
              </c:numCache>
            </c:numRef>
          </c:val>
          <c:smooth val="0"/>
          <c:extLst>
            <c:ext xmlns:c16="http://schemas.microsoft.com/office/drawing/2014/chart" uri="{C3380CC4-5D6E-409C-BE32-E72D297353CC}">
              <c16:uniqueId val="{00000000-0585-4390-9CB1-C5AF20EECB84}"/>
            </c:ext>
          </c:extLst>
        </c:ser>
        <c:ser>
          <c:idx val="1"/>
          <c:order val="1"/>
          <c:tx>
            <c:strRef>
              <c:f>'Lower Granite Passage'!$G$1</c:f>
              <c:strCache>
                <c:ptCount val="1"/>
                <c:pt idx="0">
                  <c:v>B-Hatchery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'Lower Granite Passage'!$E$2:$E$37</c:f>
              <c:strCache>
                <c:ptCount val="36"/>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pt idx="34">
                  <c:v>2020–21</c:v>
                </c:pt>
                <c:pt idx="35">
                  <c:v>2021–22</c:v>
                </c:pt>
              </c:strCache>
            </c:strRef>
          </c:cat>
          <c:val>
            <c:numRef>
              <c:f>'Lower Granite Passage'!$G$2:$G$37</c:f>
              <c:numCache>
                <c:formatCode>General</c:formatCode>
                <c:ptCount val="36"/>
                <c:pt idx="0">
                  <c:v>36969</c:v>
                </c:pt>
                <c:pt idx="1">
                  <c:v>13473</c:v>
                </c:pt>
                <c:pt idx="2">
                  <c:v>22006</c:v>
                </c:pt>
                <c:pt idx="3">
                  <c:v>39866</c:v>
                </c:pt>
                <c:pt idx="4">
                  <c:v>22015</c:v>
                </c:pt>
                <c:pt idx="5">
                  <c:v>11883</c:v>
                </c:pt>
                <c:pt idx="6">
                  <c:v>25566</c:v>
                </c:pt>
                <c:pt idx="7">
                  <c:v>15895</c:v>
                </c:pt>
                <c:pt idx="8">
                  <c:v>7178</c:v>
                </c:pt>
                <c:pt idx="9">
                  <c:v>8317</c:v>
                </c:pt>
                <c:pt idx="10">
                  <c:v>12211</c:v>
                </c:pt>
                <c:pt idx="11">
                  <c:v>10878</c:v>
                </c:pt>
                <c:pt idx="12">
                  <c:v>17455</c:v>
                </c:pt>
                <c:pt idx="13">
                  <c:v>8834</c:v>
                </c:pt>
                <c:pt idx="14">
                  <c:v>17128</c:v>
                </c:pt>
                <c:pt idx="15">
                  <c:v>30677</c:v>
                </c:pt>
                <c:pt idx="16">
                  <c:v>57976</c:v>
                </c:pt>
                <c:pt idx="17">
                  <c:v>25190</c:v>
                </c:pt>
                <c:pt idx="18">
                  <c:v>25184</c:v>
                </c:pt>
                <c:pt idx="19">
                  <c:v>29488</c:v>
                </c:pt>
                <c:pt idx="20">
                  <c:v>39212</c:v>
                </c:pt>
                <c:pt idx="21">
                  <c:v>23959</c:v>
                </c:pt>
                <c:pt idx="22">
                  <c:v>47711</c:v>
                </c:pt>
                <c:pt idx="23">
                  <c:v>19255</c:v>
                </c:pt>
                <c:pt idx="24">
                  <c:v>35692</c:v>
                </c:pt>
                <c:pt idx="25">
                  <c:v>19914</c:v>
                </c:pt>
                <c:pt idx="26">
                  <c:v>17665</c:v>
                </c:pt>
                <c:pt idx="27">
                  <c:v>7139</c:v>
                </c:pt>
                <c:pt idx="28">
                  <c:v>24706</c:v>
                </c:pt>
                <c:pt idx="29">
                  <c:v>9873</c:v>
                </c:pt>
                <c:pt idx="30">
                  <c:v>29869</c:v>
                </c:pt>
                <c:pt idx="31">
                  <c:v>4384</c:v>
                </c:pt>
                <c:pt idx="32">
                  <c:v>15336</c:v>
                </c:pt>
                <c:pt idx="33">
                  <c:v>3065</c:v>
                </c:pt>
                <c:pt idx="34">
                  <c:v>18061</c:v>
                </c:pt>
                <c:pt idx="35">
                  <c:v>6175</c:v>
                </c:pt>
              </c:numCache>
            </c:numRef>
          </c:val>
          <c:smooth val="0"/>
          <c:extLst>
            <c:ext xmlns:c16="http://schemas.microsoft.com/office/drawing/2014/chart" uri="{C3380CC4-5D6E-409C-BE32-E72D297353CC}">
              <c16:uniqueId val="{00000001-0585-4390-9CB1-C5AF20EECB84}"/>
            </c:ext>
          </c:extLst>
        </c:ser>
        <c:dLbls>
          <c:showLegendKey val="0"/>
          <c:showVal val="0"/>
          <c:showCatName val="0"/>
          <c:showSerName val="0"/>
          <c:showPercent val="0"/>
          <c:showBubbleSize val="0"/>
        </c:dLbls>
        <c:marker val="1"/>
        <c:smooth val="0"/>
        <c:axId val="1389575104"/>
        <c:axId val="1389577184"/>
      </c:lineChart>
      <c:catAx>
        <c:axId val="13895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577184"/>
        <c:crosses val="autoZero"/>
        <c:auto val="1"/>
        <c:lblAlgn val="ctr"/>
        <c:lblOffset val="100"/>
        <c:noMultiLvlLbl val="0"/>
      </c:catAx>
      <c:valAx>
        <c:axId val="1389577184"/>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5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LSRCP Steelhead Programs SAR 2000-2015</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Clearwater</c:v>
                </c:pt>
              </c:strCache>
            </c:strRef>
          </c:tx>
          <c:spPr>
            <a:ln w="28575" cap="rnd">
              <a:solidFill>
                <a:schemeClr val="accent1"/>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0.00%</c:formatCode>
                <c:ptCount val="16"/>
                <c:pt idx="0">
                  <c:v>1.7100000000000001E-2</c:v>
                </c:pt>
                <c:pt idx="1">
                  <c:v>1.37E-2</c:v>
                </c:pt>
                <c:pt idx="2">
                  <c:v>1.2500000000000001E-2</c:v>
                </c:pt>
                <c:pt idx="3">
                  <c:v>1.7100000000000001E-2</c:v>
                </c:pt>
                <c:pt idx="4">
                  <c:v>1.7500000000000002E-2</c:v>
                </c:pt>
                <c:pt idx="5">
                  <c:v>2.5499999999999998E-2</c:v>
                </c:pt>
                <c:pt idx="6">
                  <c:v>1.3599999999999999E-2</c:v>
                </c:pt>
                <c:pt idx="7">
                  <c:v>2.4E-2</c:v>
                </c:pt>
                <c:pt idx="8">
                  <c:v>1.8800000000000001E-2</c:v>
                </c:pt>
                <c:pt idx="9">
                  <c:v>1.61E-2</c:v>
                </c:pt>
                <c:pt idx="10">
                  <c:v>5.7999999999999996E-3</c:v>
                </c:pt>
                <c:pt idx="11">
                  <c:v>1.47E-2</c:v>
                </c:pt>
                <c:pt idx="12">
                  <c:v>5.5999999999999999E-3</c:v>
                </c:pt>
                <c:pt idx="13">
                  <c:v>1.41E-2</c:v>
                </c:pt>
                <c:pt idx="14">
                  <c:v>1.1999999999999999E-3</c:v>
                </c:pt>
                <c:pt idx="15">
                  <c:v>1.2999999999999999E-3</c:v>
                </c:pt>
              </c:numCache>
            </c:numRef>
          </c:val>
          <c:smooth val="0"/>
          <c:extLst>
            <c:ext xmlns:c16="http://schemas.microsoft.com/office/drawing/2014/chart" uri="{C3380CC4-5D6E-409C-BE32-E72D297353CC}">
              <c16:uniqueId val="{00000000-2BF8-4653-A698-80172C2E8551}"/>
            </c:ext>
          </c:extLst>
        </c:ser>
        <c:ser>
          <c:idx val="1"/>
          <c:order val="1"/>
          <c:tx>
            <c:strRef>
              <c:f>Sheet1!$C$1</c:f>
              <c:strCache>
                <c:ptCount val="1"/>
                <c:pt idx="0">
                  <c:v>Salmon-Hagerman</c:v>
                </c:pt>
              </c:strCache>
            </c:strRef>
          </c:tx>
          <c:spPr>
            <a:ln w="28575" cap="rnd">
              <a:solidFill>
                <a:schemeClr val="accent2"/>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0.00%</c:formatCode>
                <c:ptCount val="16"/>
                <c:pt idx="0">
                  <c:v>1.09E-2</c:v>
                </c:pt>
                <c:pt idx="1">
                  <c:v>1.2E-2</c:v>
                </c:pt>
                <c:pt idx="2">
                  <c:v>1.2800000000000001E-2</c:v>
                </c:pt>
                <c:pt idx="3">
                  <c:v>7.1000000000000004E-3</c:v>
                </c:pt>
                <c:pt idx="4">
                  <c:v>1.6299999999999999E-2</c:v>
                </c:pt>
                <c:pt idx="5">
                  <c:v>1.6E-2</c:v>
                </c:pt>
                <c:pt idx="6">
                  <c:v>1.55E-2</c:v>
                </c:pt>
                <c:pt idx="7">
                  <c:v>2.9000000000000001E-2</c:v>
                </c:pt>
                <c:pt idx="8">
                  <c:v>9.1999999999999998E-3</c:v>
                </c:pt>
                <c:pt idx="9">
                  <c:v>1.67E-2</c:v>
                </c:pt>
                <c:pt idx="10">
                  <c:v>1.32E-2</c:v>
                </c:pt>
                <c:pt idx="11">
                  <c:v>1.4800000000000001E-2</c:v>
                </c:pt>
                <c:pt idx="12">
                  <c:v>1.5699999999999999E-2</c:v>
                </c:pt>
                <c:pt idx="13">
                  <c:v>1.54E-2</c:v>
                </c:pt>
                <c:pt idx="14">
                  <c:v>1.1000000000000001E-3</c:v>
                </c:pt>
                <c:pt idx="15">
                  <c:v>5.7999999999999996E-3</c:v>
                </c:pt>
              </c:numCache>
            </c:numRef>
          </c:val>
          <c:smooth val="0"/>
          <c:extLst>
            <c:ext xmlns:c16="http://schemas.microsoft.com/office/drawing/2014/chart" uri="{C3380CC4-5D6E-409C-BE32-E72D297353CC}">
              <c16:uniqueId val="{00000001-2BF8-4653-A698-80172C2E8551}"/>
            </c:ext>
          </c:extLst>
        </c:ser>
        <c:ser>
          <c:idx val="2"/>
          <c:order val="2"/>
          <c:tx>
            <c:strRef>
              <c:f>Sheet1!$D$1</c:f>
              <c:strCache>
                <c:ptCount val="1"/>
                <c:pt idx="0">
                  <c:v>Salmon- Magic Valley</c:v>
                </c:pt>
              </c:strCache>
            </c:strRef>
          </c:tx>
          <c:spPr>
            <a:ln w="28575" cap="rnd">
              <a:solidFill>
                <a:schemeClr val="accent3"/>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0.00%</c:formatCode>
                <c:ptCount val="16"/>
                <c:pt idx="0">
                  <c:v>1.5299999999999999E-2</c:v>
                </c:pt>
                <c:pt idx="1">
                  <c:v>1.15E-2</c:v>
                </c:pt>
                <c:pt idx="2">
                  <c:v>9.1999999999999998E-3</c:v>
                </c:pt>
                <c:pt idx="3">
                  <c:v>8.8999999999999999E-3</c:v>
                </c:pt>
                <c:pt idx="4">
                  <c:v>1.01E-2</c:v>
                </c:pt>
                <c:pt idx="5">
                  <c:v>1.3100000000000001E-2</c:v>
                </c:pt>
                <c:pt idx="6">
                  <c:v>1.1599999999999999E-2</c:v>
                </c:pt>
                <c:pt idx="7">
                  <c:v>2.5700000000000001E-2</c:v>
                </c:pt>
                <c:pt idx="8">
                  <c:v>1.17E-2</c:v>
                </c:pt>
                <c:pt idx="9">
                  <c:v>1.14E-2</c:v>
                </c:pt>
                <c:pt idx="10">
                  <c:v>6.4999999999999997E-3</c:v>
                </c:pt>
                <c:pt idx="11">
                  <c:v>1.11E-2</c:v>
                </c:pt>
                <c:pt idx="12">
                  <c:v>7.1000000000000004E-3</c:v>
                </c:pt>
                <c:pt idx="13">
                  <c:v>8.2000000000000007E-3</c:v>
                </c:pt>
                <c:pt idx="14">
                  <c:v>1E-3</c:v>
                </c:pt>
                <c:pt idx="15">
                  <c:v>2.8E-3</c:v>
                </c:pt>
              </c:numCache>
            </c:numRef>
          </c:val>
          <c:smooth val="0"/>
          <c:extLst>
            <c:ext xmlns:c16="http://schemas.microsoft.com/office/drawing/2014/chart" uri="{C3380CC4-5D6E-409C-BE32-E72D297353CC}">
              <c16:uniqueId val="{00000002-2BF8-4653-A698-80172C2E8551}"/>
            </c:ext>
          </c:extLst>
        </c:ser>
        <c:ser>
          <c:idx val="3"/>
          <c:order val="3"/>
          <c:tx>
            <c:strRef>
              <c:f>Sheet1!$E$1</c:f>
              <c:strCache>
                <c:ptCount val="1"/>
                <c:pt idx="0">
                  <c:v>Imnaha</c:v>
                </c:pt>
              </c:strCache>
            </c:strRef>
          </c:tx>
          <c:spPr>
            <a:ln w="28575" cap="rnd">
              <a:solidFill>
                <a:schemeClr val="accent4"/>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Sheet1!$E$2:$E$17</c:f>
              <c:numCache>
                <c:formatCode>0.00%</c:formatCode>
                <c:ptCount val="16"/>
                <c:pt idx="0">
                  <c:v>1.01E-2</c:v>
                </c:pt>
                <c:pt idx="1">
                  <c:v>1.7299999999999999E-2</c:v>
                </c:pt>
                <c:pt idx="2">
                  <c:v>1.47E-2</c:v>
                </c:pt>
                <c:pt idx="3">
                  <c:v>1.26E-2</c:v>
                </c:pt>
                <c:pt idx="4">
                  <c:v>0.01</c:v>
                </c:pt>
                <c:pt idx="5">
                  <c:v>1.6799999999999999E-2</c:v>
                </c:pt>
                <c:pt idx="6">
                  <c:v>1.18E-2</c:v>
                </c:pt>
                <c:pt idx="7">
                  <c:v>3.2500000000000001E-2</c:v>
                </c:pt>
                <c:pt idx="8">
                  <c:v>1.4800000000000001E-2</c:v>
                </c:pt>
                <c:pt idx="9">
                  <c:v>1.6400000000000001E-2</c:v>
                </c:pt>
                <c:pt idx="10">
                  <c:v>9.1999999999999998E-3</c:v>
                </c:pt>
                <c:pt idx="11">
                  <c:v>2.3400000000000001E-2</c:v>
                </c:pt>
                <c:pt idx="12">
                  <c:v>2.1899999999999999E-2</c:v>
                </c:pt>
              </c:numCache>
            </c:numRef>
          </c:val>
          <c:smooth val="0"/>
          <c:extLst>
            <c:ext xmlns:c16="http://schemas.microsoft.com/office/drawing/2014/chart" uri="{C3380CC4-5D6E-409C-BE32-E72D297353CC}">
              <c16:uniqueId val="{00000003-2BF8-4653-A698-80172C2E8551}"/>
            </c:ext>
          </c:extLst>
        </c:ser>
        <c:ser>
          <c:idx val="4"/>
          <c:order val="4"/>
          <c:tx>
            <c:strRef>
              <c:f>Sheet1!$F$1</c:f>
              <c:strCache>
                <c:ptCount val="1"/>
                <c:pt idx="0">
                  <c:v>Grande Ronde</c:v>
                </c:pt>
              </c:strCache>
            </c:strRef>
          </c:tx>
          <c:spPr>
            <a:ln w="28575" cap="rnd">
              <a:solidFill>
                <a:schemeClr val="accent5"/>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Sheet1!$F$2:$F$17</c:f>
              <c:numCache>
                <c:formatCode>0.00%</c:formatCode>
                <c:ptCount val="16"/>
                <c:pt idx="0">
                  <c:v>8.2000000000000007E-3</c:v>
                </c:pt>
                <c:pt idx="1">
                  <c:v>2.0299999999999999E-2</c:v>
                </c:pt>
                <c:pt idx="2">
                  <c:v>1.84E-2</c:v>
                </c:pt>
                <c:pt idx="3">
                  <c:v>1.78E-2</c:v>
                </c:pt>
                <c:pt idx="4">
                  <c:v>1.3599999999999999E-2</c:v>
                </c:pt>
                <c:pt idx="5">
                  <c:v>2.0299999999999999E-2</c:v>
                </c:pt>
                <c:pt idx="6">
                  <c:v>1.41E-2</c:v>
                </c:pt>
                <c:pt idx="7">
                  <c:v>4.3799999999999999E-2</c:v>
                </c:pt>
                <c:pt idx="8">
                  <c:v>1.7600000000000001E-2</c:v>
                </c:pt>
                <c:pt idx="9">
                  <c:v>2.1399999999999999E-2</c:v>
                </c:pt>
                <c:pt idx="10">
                  <c:v>5.5999999999999999E-3</c:v>
                </c:pt>
                <c:pt idx="11">
                  <c:v>1.6799999999999999E-2</c:v>
                </c:pt>
                <c:pt idx="12">
                  <c:v>1.3599999999999999E-2</c:v>
                </c:pt>
              </c:numCache>
            </c:numRef>
          </c:val>
          <c:smooth val="0"/>
          <c:extLst>
            <c:ext xmlns:c16="http://schemas.microsoft.com/office/drawing/2014/chart" uri="{C3380CC4-5D6E-409C-BE32-E72D297353CC}">
              <c16:uniqueId val="{00000004-2BF8-4653-A698-80172C2E8551}"/>
            </c:ext>
          </c:extLst>
        </c:ser>
        <c:ser>
          <c:idx val="5"/>
          <c:order val="5"/>
          <c:tx>
            <c:strRef>
              <c:f>Sheet1!$G$1</c:f>
              <c:strCache>
                <c:ptCount val="1"/>
                <c:pt idx="0">
                  <c:v>SE Washington</c:v>
                </c:pt>
              </c:strCache>
            </c:strRef>
          </c:tx>
          <c:spPr>
            <a:ln w="28575" cap="rnd">
              <a:solidFill>
                <a:schemeClr val="accent6"/>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Sheet1!$G$2:$G$17</c:f>
              <c:numCache>
                <c:formatCode>0.00%</c:formatCode>
                <c:ptCount val="16"/>
                <c:pt idx="0">
                  <c:v>1.5900000000000001E-2</c:v>
                </c:pt>
                <c:pt idx="1">
                  <c:v>1.6E-2</c:v>
                </c:pt>
                <c:pt idx="2">
                  <c:v>1.83E-2</c:v>
                </c:pt>
                <c:pt idx="3">
                  <c:v>1.6299999999999999E-2</c:v>
                </c:pt>
                <c:pt idx="4">
                  <c:v>1.32E-2</c:v>
                </c:pt>
                <c:pt idx="5">
                  <c:v>3.0599999999999999E-2</c:v>
                </c:pt>
                <c:pt idx="6">
                  <c:v>3.0499999999999999E-2</c:v>
                </c:pt>
                <c:pt idx="7">
                  <c:v>5.3900000000000003E-2</c:v>
                </c:pt>
                <c:pt idx="8">
                  <c:v>2.53E-2</c:v>
                </c:pt>
                <c:pt idx="9">
                  <c:v>3.0300000000000001E-2</c:v>
                </c:pt>
                <c:pt idx="10">
                  <c:v>1.04E-2</c:v>
                </c:pt>
                <c:pt idx="11">
                  <c:v>2.0799999999999999E-2</c:v>
                </c:pt>
                <c:pt idx="12">
                  <c:v>2.4E-2</c:v>
                </c:pt>
                <c:pt idx="13">
                  <c:v>1.9599999999999999E-2</c:v>
                </c:pt>
                <c:pt idx="14">
                  <c:v>6.1000000000000004E-3</c:v>
                </c:pt>
                <c:pt idx="15">
                  <c:v>1.5699999999999999E-2</c:v>
                </c:pt>
              </c:numCache>
            </c:numRef>
          </c:val>
          <c:smooth val="0"/>
          <c:extLst>
            <c:ext xmlns:c16="http://schemas.microsoft.com/office/drawing/2014/chart" uri="{C3380CC4-5D6E-409C-BE32-E72D297353CC}">
              <c16:uniqueId val="{00000005-2BF8-4653-A698-80172C2E8551}"/>
            </c:ext>
          </c:extLst>
        </c:ser>
        <c:dLbls>
          <c:showLegendKey val="0"/>
          <c:showVal val="0"/>
          <c:showCatName val="0"/>
          <c:showSerName val="0"/>
          <c:showPercent val="0"/>
          <c:showBubbleSize val="0"/>
        </c:dLbls>
        <c:smooth val="0"/>
        <c:axId val="1096849423"/>
        <c:axId val="940931567"/>
      </c:lineChart>
      <c:catAx>
        <c:axId val="109684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40931567"/>
        <c:crosses val="autoZero"/>
        <c:auto val="1"/>
        <c:lblAlgn val="ctr"/>
        <c:lblOffset val="100"/>
        <c:noMultiLvlLbl val="0"/>
      </c:catAx>
      <c:valAx>
        <c:axId val="9409315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684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0.65454</cdr:x>
      <cdr:y>0.07606</cdr:y>
    </cdr:from>
    <cdr:to>
      <cdr:x>0.94025</cdr:x>
      <cdr:y>0.277</cdr:y>
    </cdr:to>
    <cdr:pic>
      <cdr:nvPicPr>
        <cdr:cNvPr id="6" name="Picture 5">
          <a:extLst xmlns:a="http://schemas.openxmlformats.org/drawingml/2006/main">
            <a:ext uri="{FF2B5EF4-FFF2-40B4-BE49-F238E27FC236}">
              <a16:creationId xmlns:a16="http://schemas.microsoft.com/office/drawing/2014/main" id="{63254E9D-5403-B961-53DE-D39660C4EF9F}"/>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286828" y="411490"/>
          <a:ext cx="2307771" cy="10871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0.65574</cdr:x>
      <cdr:y>0.23777</cdr:y>
    </cdr:from>
    <cdr:to>
      <cdr:x>1</cdr:x>
      <cdr:y>0.47988</cdr:y>
    </cdr:to>
    <cdr:pic>
      <cdr:nvPicPr>
        <cdr:cNvPr id="7" name="Picture 6">
          <a:extLst xmlns:a="http://schemas.openxmlformats.org/drawingml/2006/main">
            <a:ext uri="{FF2B5EF4-FFF2-40B4-BE49-F238E27FC236}">
              <a16:creationId xmlns:a16="http://schemas.microsoft.com/office/drawing/2014/main" id="{47DCEED9-2A59-5819-4283-5FC3BA2DC9F9}"/>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80755" y="1286404"/>
          <a:ext cx="2780645" cy="13098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D372917F-4DE0-484C-9600-DB303082EDC9}" type="datetimeFigureOut">
              <a:rPr lang="en-US" smtClean="0"/>
              <a:t>5/8/2024</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9578"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7157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6057" y="4425638"/>
            <a:ext cx="5190987" cy="41967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9578"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4064" indent="-286179" eaLnBrk="0" hangingPunct="0">
              <a:spcBef>
                <a:spcPct val="30000"/>
              </a:spcBef>
              <a:defRPr sz="1200">
                <a:solidFill>
                  <a:schemeClr val="tx1"/>
                </a:solidFill>
                <a:latin typeface="Times New Roman" pitchFamily="18" charset="0"/>
              </a:defRPr>
            </a:lvl2pPr>
            <a:lvl3pPr marL="1144715" indent="-228943" eaLnBrk="0" hangingPunct="0">
              <a:spcBef>
                <a:spcPct val="30000"/>
              </a:spcBef>
              <a:defRPr sz="1200">
                <a:solidFill>
                  <a:schemeClr val="tx1"/>
                </a:solidFill>
                <a:latin typeface="Times New Roman" pitchFamily="18" charset="0"/>
              </a:defRPr>
            </a:lvl3pPr>
            <a:lvl4pPr marL="1602600" indent="-228943" eaLnBrk="0" hangingPunct="0">
              <a:spcBef>
                <a:spcPct val="30000"/>
              </a:spcBef>
              <a:defRPr sz="1200">
                <a:solidFill>
                  <a:schemeClr val="tx1"/>
                </a:solidFill>
                <a:latin typeface="Times New Roman" pitchFamily="18" charset="0"/>
              </a:defRPr>
            </a:lvl4pPr>
            <a:lvl5pPr marL="2060486" indent="-228943" eaLnBrk="0" hangingPunct="0">
              <a:spcBef>
                <a:spcPct val="30000"/>
              </a:spcBef>
              <a:defRPr sz="1200">
                <a:solidFill>
                  <a:schemeClr val="tx1"/>
                </a:solidFill>
                <a:latin typeface="Times New Roman" pitchFamily="18" charset="0"/>
              </a:defRPr>
            </a:lvl5pPr>
            <a:lvl6pPr marL="2518372" indent="-228943" eaLnBrk="0" fontAlgn="base" hangingPunct="0">
              <a:spcBef>
                <a:spcPct val="30000"/>
              </a:spcBef>
              <a:spcAft>
                <a:spcPct val="0"/>
              </a:spcAft>
              <a:defRPr sz="1200">
                <a:solidFill>
                  <a:schemeClr val="tx1"/>
                </a:solidFill>
                <a:latin typeface="Times New Roman" pitchFamily="18" charset="0"/>
              </a:defRPr>
            </a:lvl6pPr>
            <a:lvl7pPr marL="2976258" indent="-228943" eaLnBrk="0" fontAlgn="base" hangingPunct="0">
              <a:spcBef>
                <a:spcPct val="30000"/>
              </a:spcBef>
              <a:spcAft>
                <a:spcPct val="0"/>
              </a:spcAft>
              <a:defRPr sz="1200">
                <a:solidFill>
                  <a:schemeClr val="tx1"/>
                </a:solidFill>
                <a:latin typeface="Times New Roman" pitchFamily="18" charset="0"/>
              </a:defRPr>
            </a:lvl7pPr>
            <a:lvl8pPr marL="3434144" indent="-228943" eaLnBrk="0" fontAlgn="base" hangingPunct="0">
              <a:spcBef>
                <a:spcPct val="30000"/>
              </a:spcBef>
              <a:spcAft>
                <a:spcPct val="0"/>
              </a:spcAft>
              <a:defRPr sz="1200">
                <a:solidFill>
                  <a:schemeClr val="tx1"/>
                </a:solidFill>
                <a:latin typeface="Times New Roman" pitchFamily="18" charset="0"/>
              </a:defRPr>
            </a:lvl8pPr>
            <a:lvl9pPr marL="3892029" indent="-228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20000"/>
              </a:spcBef>
            </a:pPr>
            <a:fld id="{05900DB9-FDFD-4AC6-9C53-C24471BA5EDB}" type="slidenum">
              <a:rPr lang="en-US" altLang="en-US" smtClean="0"/>
              <a:pPr eaLnBrk="1" hangingPunct="1">
                <a:spcBef>
                  <a:spcPct val="2000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goals for the three species (plus Rainbow</a:t>
            </a:r>
            <a:r>
              <a:rPr lang="en-US" baseline="0" dirty="0"/>
              <a:t> trout).  Other species were obviously impacted but through negotiations between COE and States, these species were the only ones identified for compensation in the documents.</a:t>
            </a:r>
          </a:p>
          <a:p>
            <a:endParaRPr lang="en-US" baseline="0" dirty="0"/>
          </a:p>
          <a:p>
            <a:pPr marL="302036" indent="-302036">
              <a:buFont typeface="Arial" panose="020B0604020202020204" pitchFamily="34" charset="0"/>
              <a:buChar char="•"/>
            </a:pPr>
            <a:r>
              <a:rPr lang="en-US" baseline="0" dirty="0"/>
              <a:t>Rainbow trout were predominantly a Washington request for loss of angler days due to the dams.  Concern was expressed over loss of the river fishing environment in the areas of the dams (140 miles impacted) and that lake/reservoir fishing wouldn’t be as beneficial.   </a:t>
            </a:r>
          </a:p>
          <a:p>
            <a:pPr marL="302036" indent="-302036">
              <a:buFont typeface="Arial" panose="020B0604020202020204" pitchFamily="34" charset="0"/>
              <a:buChar char="•"/>
            </a:pPr>
            <a:r>
              <a:rPr lang="en-US" dirty="0"/>
              <a:t>Total Production goals reflect harvest at time of goal development. </a:t>
            </a:r>
          </a:p>
          <a:p>
            <a:endParaRPr lang="en-US" dirty="0"/>
          </a:p>
          <a:p>
            <a:r>
              <a:rPr lang="en-US" dirty="0"/>
              <a:t>Providing harvest downstream of the project area (predominantly through sport and commercial fisheries) was identified as an objective in the historical documentation of the program (NMFS and USFWS 1973) although exact estimates of the Snake Basin production in those fisheries was not possible at the time. </a:t>
            </a:r>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3</a:t>
            </a:fld>
            <a:endParaRPr lang="en-US"/>
          </a:p>
        </p:txBody>
      </p:sp>
    </p:spTree>
    <p:extLst>
      <p:ext uri="{BB962C8B-B14F-4D97-AF65-F5344CB8AC3E}">
        <p14:creationId xmlns:p14="http://schemas.microsoft.com/office/powerpoint/2010/main" val="67151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7</a:t>
            </a:fld>
            <a:endParaRPr lang="en-US"/>
          </a:p>
        </p:txBody>
      </p:sp>
    </p:spTree>
    <p:extLst>
      <p:ext uri="{BB962C8B-B14F-4D97-AF65-F5344CB8AC3E}">
        <p14:creationId xmlns:p14="http://schemas.microsoft.com/office/powerpoint/2010/main" val="198779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8</a:t>
            </a:fld>
            <a:endParaRPr lang="en-US"/>
          </a:p>
        </p:txBody>
      </p:sp>
    </p:spTree>
    <p:extLst>
      <p:ext uri="{BB962C8B-B14F-4D97-AF65-F5344CB8AC3E}">
        <p14:creationId xmlns:p14="http://schemas.microsoft.com/office/powerpoint/2010/main" val="27773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numbered tables and figures are from the Draft LSRCP 2018 Biennial Report (Version February 2020). </a:t>
            </a:r>
          </a:p>
          <a:p>
            <a:endParaRPr lang="en-US" dirty="0"/>
          </a:p>
          <a:p>
            <a:endParaRPr lang="en-US" baseline="0" dirty="0"/>
          </a:p>
          <a:p>
            <a:r>
              <a:rPr lang="en-US" baseline="0" dirty="0"/>
              <a:t>The Clearwater and Salmon River breakdown of spring/summer Chinook and steelhead reflected where the committee thought salmon/steelhead production was coming from.  As the table caption states, the committee was specific to say that these areas should not be used as specific indicator of release sites (</a:t>
            </a:r>
            <a:r>
              <a:rPr lang="en-US" baseline="0" dirty="0" err="1"/>
              <a:t>ie</a:t>
            </a:r>
            <a:r>
              <a:rPr lang="en-US" baseline="0" dirty="0"/>
              <a:t>. There’s flexibility).  </a:t>
            </a:r>
          </a:p>
          <a:p>
            <a:endParaRPr lang="en-US" baseline="0" dirty="0"/>
          </a:p>
          <a:p>
            <a:r>
              <a:rPr lang="en-US" baseline="0" dirty="0"/>
              <a:t>The Hells Canyon </a:t>
            </a:r>
            <a:endParaRPr lang="en-US" dirty="0"/>
          </a:p>
        </p:txBody>
      </p:sp>
      <p:sp>
        <p:nvSpPr>
          <p:cNvPr id="4" name="Slide Number Placeholder 3"/>
          <p:cNvSpPr>
            <a:spLocks noGrp="1"/>
          </p:cNvSpPr>
          <p:nvPr>
            <p:ph type="sldNum" sz="quarter" idx="10"/>
          </p:nvPr>
        </p:nvSpPr>
        <p:spPr/>
        <p:txBody>
          <a:bodyPr/>
          <a:lstStyle/>
          <a:p>
            <a:fld id="{70380270-5D85-425C-8CBF-4100059A5D9B}" type="slidenum">
              <a:rPr lang="en-US" smtClean="0"/>
              <a:t>9</a:t>
            </a:fld>
            <a:endParaRPr lang="en-US"/>
          </a:p>
        </p:txBody>
      </p:sp>
    </p:spTree>
    <p:extLst>
      <p:ext uri="{BB962C8B-B14F-4D97-AF65-F5344CB8AC3E}">
        <p14:creationId xmlns:p14="http://schemas.microsoft.com/office/powerpoint/2010/main" val="244252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Wilson et al. </a:t>
            </a:r>
            <a:r>
              <a:rPr lang="en-US" dirty="0" err="1"/>
              <a:t>Phenological</a:t>
            </a:r>
            <a:r>
              <a:rPr lang="en-US" dirty="0"/>
              <a:t> mismatch, carryover effects, and marine survival in a wild steelhead trout </a:t>
            </a:r>
            <a:r>
              <a:rPr lang="en-US" dirty="0" err="1"/>
              <a:t>Oncorhynchus</a:t>
            </a:r>
            <a:r>
              <a:rPr lang="en-US" dirty="0"/>
              <a:t> mykiss population – ocean prey and surface</a:t>
            </a:r>
            <a:r>
              <a:rPr lang="en-US" baseline="0" dirty="0"/>
              <a:t> temperature</a:t>
            </a:r>
          </a:p>
          <a:p>
            <a:r>
              <a:rPr lang="en-US" baseline="0" dirty="0"/>
              <a:t>Yesterday – L. </a:t>
            </a:r>
            <a:r>
              <a:rPr lang="en-US" baseline="0" dirty="0" err="1"/>
              <a:t>Weitkamp</a:t>
            </a:r>
            <a:r>
              <a:rPr lang="en-US" baseline="0" dirty="0"/>
              <a:t>, blob prey availability, sea surface temps. </a:t>
            </a:r>
          </a:p>
          <a:p>
            <a:r>
              <a:rPr lang="en-US" baseline="0" dirty="0"/>
              <a:t>Kendall et al. 2017 - Declining patterns of Pacific Northwest steelhead trout (</a:t>
            </a:r>
            <a:r>
              <a:rPr lang="en-US" baseline="0" dirty="0" err="1"/>
              <a:t>Oncorhynchus</a:t>
            </a:r>
            <a:r>
              <a:rPr lang="en-US" baseline="0" dirty="0"/>
              <a:t> mykiss) adult abundance and smolt survival in the ocean</a:t>
            </a:r>
          </a:p>
          <a:p>
            <a:r>
              <a:rPr lang="en-US" baseline="0" dirty="0" err="1"/>
              <a:t>Thalmann</a:t>
            </a:r>
            <a:r>
              <a:rPr lang="en-US" baseline="0" dirty="0"/>
              <a:t> et al. 2020 - Two Anomalously Warm Years in the Northern California Current: Impacts on Early Marine Steelhead Diet Composition, Morphology, and Potential Survival</a:t>
            </a:r>
          </a:p>
          <a:p>
            <a:r>
              <a:rPr lang="en-US" baseline="0" dirty="0"/>
              <a:t>Van </a:t>
            </a:r>
            <a:r>
              <a:rPr lang="en-US" baseline="0" dirty="0" err="1"/>
              <a:t>Doornik</a:t>
            </a:r>
            <a:r>
              <a:rPr lang="en-US" baseline="0" dirty="0"/>
              <a:t> et al. 2019 - Insights, from genetic analyses, into stock-specific distribution of juvenile steelhead (</a:t>
            </a:r>
            <a:r>
              <a:rPr lang="en-US" baseline="0" dirty="0" err="1"/>
              <a:t>Oncorhynchus</a:t>
            </a:r>
            <a:r>
              <a:rPr lang="en-US" baseline="0" dirty="0"/>
              <a:t> mykiss) from the Columbia River during early marine migration</a:t>
            </a:r>
          </a:p>
          <a:p>
            <a:r>
              <a:rPr lang="en-US" baseline="0" dirty="0"/>
              <a:t>Bowersox et al. – Examining life history shifts and genetic composition in a hatchery steelhead population, with implication for fishery and ocean selection. </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11</a:t>
            </a:fld>
            <a:endParaRPr lang="en-US"/>
          </a:p>
        </p:txBody>
      </p:sp>
    </p:spTree>
    <p:extLst>
      <p:ext uri="{BB962C8B-B14F-4D97-AF65-F5344CB8AC3E}">
        <p14:creationId xmlns:p14="http://schemas.microsoft.com/office/powerpoint/2010/main" val="106709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Interannual change in abundances of Columbia River B-run summer steelhead (black line) and North Pacific pink salmon (pink line) during 1984−2021</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14</a:t>
            </a:fld>
            <a:endParaRPr lang="en-US"/>
          </a:p>
        </p:txBody>
      </p:sp>
    </p:spTree>
    <p:extLst>
      <p:ext uri="{BB962C8B-B14F-4D97-AF65-F5344CB8AC3E}">
        <p14:creationId xmlns:p14="http://schemas.microsoft.com/office/powerpoint/2010/main" val="262016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Autofit/>
          </a:bodyPr>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6602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64865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134148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328378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294806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2404249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59398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44132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1689651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0454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29359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5/8/2024</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prstClr val="white"/>
              </a:solidFill>
            </a:endParaRPr>
          </a:p>
        </p:txBody>
      </p:sp>
      <p:sp>
        <p:nvSpPr>
          <p:cNvPr id="1029" name="Title Placeholder 1"/>
          <p:cNvSpPr>
            <a:spLocks noGrp="1"/>
          </p:cNvSpPr>
          <p:nvPr>
            <p:ph type="title"/>
          </p:nvPr>
        </p:nvSpPr>
        <p:spPr bwMode="auto">
          <a:xfrm>
            <a:off x="457200" y="152402"/>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defRPr>
            </a:lvl1pPr>
          </a:lstStyle>
          <a:p>
            <a:pPr>
              <a:defRPr/>
            </a:pPr>
            <a:fld id="{4496F48C-90D8-4FD7-A73E-F6E668721860}" type="datetime1">
              <a:rPr lang="en-US"/>
              <a:pPr>
                <a:defRPr/>
              </a:pPr>
              <a:t>5/8/2024</a:t>
            </a:fld>
            <a:endParaRPr lang="en-US" dirty="0"/>
          </a:p>
        </p:txBody>
      </p:sp>
      <p:sp>
        <p:nvSpPr>
          <p:cNvPr id="5" name="Footer Placeholder 4"/>
          <p:cNvSpPr>
            <a:spLocks noGrp="1"/>
          </p:cNvSpPr>
          <p:nvPr>
            <p:ph type="ftr" sz="quarter" idx="3"/>
          </p:nvPr>
        </p:nvSpPr>
        <p:spPr>
          <a:xfrm>
            <a:off x="3124200" y="556260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6"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sz="1350" dirty="0">
                <a:solidFill>
                  <a:prstClr val="black"/>
                </a:solidFill>
              </a:rPr>
              <a:t>Conserving America’s Fisheries</a:t>
            </a:r>
          </a:p>
        </p:txBody>
      </p:sp>
      <p:sp>
        <p:nvSpPr>
          <p:cNvPr id="1037" name="Rectangle 12"/>
          <p:cNvSpPr>
            <a:spLocks noChangeArrowheads="1"/>
          </p:cNvSpPr>
          <p:nvPr/>
        </p:nvSpPr>
        <p:spPr bwMode="auto">
          <a:xfrm>
            <a:off x="792164" y="6005513"/>
            <a:ext cx="38004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sz="1350" dirty="0">
                <a:solidFill>
                  <a:prstClr val="white"/>
                </a:solidFill>
              </a:rPr>
              <a:t>U.S. Fish and Wildlife Service</a:t>
            </a:r>
          </a:p>
        </p:txBody>
      </p:sp>
      <p:sp>
        <p:nvSpPr>
          <p:cNvPr id="1038" name="Rectangle 13"/>
          <p:cNvSpPr>
            <a:spLocks noChangeArrowheads="1"/>
          </p:cNvSpPr>
          <p:nvPr/>
        </p:nvSpPr>
        <p:spPr bwMode="auto">
          <a:xfrm>
            <a:off x="792164" y="6307139"/>
            <a:ext cx="45418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sz="1350"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4" y="6362702"/>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09582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ws.gov/sites/default/files/documents/2018%20LSRCP%20Annual%20Report.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https://www.fws.gov/sites/default/files/documents/2018%20LSRCP%20Annual%20Report.pdf"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fws.gov/sites/default/files/documents/2018%20LSRCP%20Annual%20Report.pd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442" y="3780578"/>
            <a:ext cx="2595940" cy="10279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18" y="3657600"/>
            <a:ext cx="3345842" cy="1922170"/>
          </a:xfrm>
          <a:prstGeom prst="rect">
            <a:avLst/>
          </a:prstGeom>
          <a:effectLst/>
        </p:spPr>
      </p:pic>
      <p:sp>
        <p:nvSpPr>
          <p:cNvPr id="15362" name="Title 1"/>
          <p:cNvSpPr>
            <a:spLocks noGrp="1"/>
          </p:cNvSpPr>
          <p:nvPr>
            <p:ph type="ctrTitle"/>
          </p:nvPr>
        </p:nvSpPr>
        <p:spPr>
          <a:xfrm>
            <a:off x="0" y="14748"/>
            <a:ext cx="9220200" cy="914400"/>
          </a:xfrm>
        </p:spPr>
        <p:txBody>
          <a:bodyPr/>
          <a:lstStyle/>
          <a:p>
            <a:pPr eaLnBrk="1" hangingPunct="1"/>
            <a:r>
              <a:rPr lang="en-US" altLang="en-US" dirty="0"/>
              <a:t>Lower Snake River Compensation Plan</a:t>
            </a:r>
            <a:br>
              <a:rPr lang="en-US" altLang="en-US" dirty="0"/>
            </a:br>
            <a:r>
              <a:rPr lang="en-US" altLang="en-US" sz="2400" dirty="0"/>
              <a:t> – ISRP Review(s) and Program Performance</a:t>
            </a:r>
          </a:p>
        </p:txBody>
      </p:sp>
      <p:sp>
        <p:nvSpPr>
          <p:cNvPr id="15363" name="Subtitle 2"/>
          <p:cNvSpPr>
            <a:spLocks noGrp="1"/>
          </p:cNvSpPr>
          <p:nvPr>
            <p:ph type="subTitle" idx="1"/>
          </p:nvPr>
        </p:nvSpPr>
        <p:spPr>
          <a:xfrm>
            <a:off x="287818" y="5454074"/>
            <a:ext cx="8381999" cy="609600"/>
          </a:xfrm>
        </p:spPr>
        <p:txBody>
          <a:bodyPr/>
          <a:lstStyle/>
          <a:p>
            <a:pPr eaLnBrk="1" hangingPunct="1"/>
            <a:r>
              <a:rPr lang="en-US" altLang="en-US" sz="2800" dirty="0"/>
              <a:t> Rod Engle USFWS-LSRCP, 5/8/2024</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7507" y="1066800"/>
            <a:ext cx="6209493" cy="271377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0382" y="3200683"/>
            <a:ext cx="1947326" cy="106685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8427" y="4163065"/>
            <a:ext cx="2531390" cy="1291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66D747-D2A9-7D9D-8345-604846681BAA}"/>
              </a:ext>
            </a:extLst>
          </p:cNvPr>
          <p:cNvGraphicFramePr>
            <a:graphicFrameLocks noGrp="1"/>
          </p:cNvGraphicFramePr>
          <p:nvPr>
            <p:extLst>
              <p:ext uri="{D42A27DB-BD31-4B8C-83A1-F6EECF244321}">
                <p14:modId xmlns:p14="http://schemas.microsoft.com/office/powerpoint/2010/main" val="3468197472"/>
              </p:ext>
            </p:extLst>
          </p:nvPr>
        </p:nvGraphicFramePr>
        <p:xfrm>
          <a:off x="419100" y="1143000"/>
          <a:ext cx="8039100" cy="4614155"/>
        </p:xfrm>
        <a:graphic>
          <a:graphicData uri="http://schemas.openxmlformats.org/drawingml/2006/table">
            <a:tbl>
              <a:tblPr firstRow="1" firstCol="1" bandRow="1"/>
              <a:tblGrid>
                <a:gridCol w="2095500">
                  <a:extLst>
                    <a:ext uri="{9D8B030D-6E8A-4147-A177-3AD203B41FA5}">
                      <a16:colId xmlns:a16="http://schemas.microsoft.com/office/drawing/2014/main" val="1775534220"/>
                    </a:ext>
                  </a:extLst>
                </a:gridCol>
                <a:gridCol w="1371600">
                  <a:extLst>
                    <a:ext uri="{9D8B030D-6E8A-4147-A177-3AD203B41FA5}">
                      <a16:colId xmlns:a16="http://schemas.microsoft.com/office/drawing/2014/main" val="391694451"/>
                    </a:ext>
                  </a:extLst>
                </a:gridCol>
                <a:gridCol w="1143000">
                  <a:extLst>
                    <a:ext uri="{9D8B030D-6E8A-4147-A177-3AD203B41FA5}">
                      <a16:colId xmlns:a16="http://schemas.microsoft.com/office/drawing/2014/main" val="2943301760"/>
                    </a:ext>
                  </a:extLst>
                </a:gridCol>
                <a:gridCol w="646235">
                  <a:extLst>
                    <a:ext uri="{9D8B030D-6E8A-4147-A177-3AD203B41FA5}">
                      <a16:colId xmlns:a16="http://schemas.microsoft.com/office/drawing/2014/main" val="107811944"/>
                    </a:ext>
                  </a:extLst>
                </a:gridCol>
                <a:gridCol w="1236784">
                  <a:extLst>
                    <a:ext uri="{9D8B030D-6E8A-4147-A177-3AD203B41FA5}">
                      <a16:colId xmlns:a16="http://schemas.microsoft.com/office/drawing/2014/main" val="1592993137"/>
                    </a:ext>
                  </a:extLst>
                </a:gridCol>
                <a:gridCol w="927588">
                  <a:extLst>
                    <a:ext uri="{9D8B030D-6E8A-4147-A177-3AD203B41FA5}">
                      <a16:colId xmlns:a16="http://schemas.microsoft.com/office/drawing/2014/main" val="2063949731"/>
                    </a:ext>
                  </a:extLst>
                </a:gridCol>
                <a:gridCol w="618393">
                  <a:extLst>
                    <a:ext uri="{9D8B030D-6E8A-4147-A177-3AD203B41FA5}">
                      <a16:colId xmlns:a16="http://schemas.microsoft.com/office/drawing/2014/main" val="1567814079"/>
                    </a:ext>
                  </a:extLst>
                </a:gridCol>
              </a:tblGrid>
              <a:tr h="855407">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Basin/Area</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Steelhead Type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Distribution of the Project Area Goal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SAR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Coastwide Harvest Objectives (2:1)</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Total Adults Produced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SAS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3855"/>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Clearwater (Idaho)</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B-Steelhead</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42,000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4.98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5660206"/>
                  </a:ext>
                </a:extLst>
              </a:tr>
              <a:tr h="445524">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Salmon (Idaho, Hagerman NFH Production)</a:t>
                      </a:r>
                    </a:p>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13,600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0.94</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27,200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40,800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2.82</a:t>
                      </a:r>
                    </a:p>
                  </a:txBody>
                  <a:tcPr marL="68580" marR="68580" marT="0" marB="0">
                    <a:lnL>
                      <a:noFill/>
                    </a:lnL>
                    <a:lnR>
                      <a:noFill/>
                    </a:lnR>
                    <a:lnT>
                      <a:noFill/>
                    </a:lnT>
                    <a:lnB>
                      <a:noFill/>
                    </a:lnB>
                  </a:tcPr>
                </a:tc>
                <a:extLst>
                  <a:ext uri="{0D108BD9-81ED-4DB2-BD59-A6C34878D82A}">
                    <a16:rowId xmlns:a16="http://schemas.microsoft.com/office/drawing/2014/main" val="1106897161"/>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Salmon (Idaho, Magic Valley Production)</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11,660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0.73</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23,320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34,980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2.19</a:t>
                      </a:r>
                    </a:p>
                  </a:txBody>
                  <a:tcPr marL="68580" marR="68580" marT="0" marB="0">
                    <a:lnL>
                      <a:noFill/>
                    </a:lnL>
                    <a:lnR>
                      <a:noFill/>
                    </a:lnR>
                    <a:lnT>
                      <a:noFill/>
                    </a:lnT>
                    <a:lnB>
                      <a:noFill/>
                    </a:lnB>
                  </a:tcPr>
                </a:tc>
                <a:extLst>
                  <a:ext uri="{0D108BD9-81ED-4DB2-BD59-A6C34878D82A}">
                    <a16:rowId xmlns:a16="http://schemas.microsoft.com/office/drawing/2014/main" val="2702284239"/>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B-Steelhead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37856670"/>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Grande Ronde (Oregon)</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9,184</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0.68</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18,368</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27,552</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2.04</a:t>
                      </a:r>
                    </a:p>
                  </a:txBody>
                  <a:tcPr marL="68580" marR="68580" marT="0" marB="0">
                    <a:lnL>
                      <a:noFill/>
                    </a:lnL>
                    <a:lnR>
                      <a:noFill/>
                    </a:lnR>
                    <a:lnT>
                      <a:noFill/>
                    </a:lnT>
                    <a:lnB>
                      <a:noFill/>
                    </a:lnB>
                  </a:tcPr>
                </a:tc>
                <a:extLst>
                  <a:ext uri="{0D108BD9-81ED-4DB2-BD59-A6C34878D82A}">
                    <a16:rowId xmlns:a16="http://schemas.microsoft.com/office/drawing/2014/main" val="3053461206"/>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Imnaha (Oregon)</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0.61</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6,000</a:t>
                      </a:r>
                    </a:p>
                  </a:txBody>
                  <a:tcPr marL="68580" marR="68580" marT="0" marB="0">
                    <a:lnL>
                      <a:noFill/>
                    </a:lnL>
                    <a:lnR>
                      <a:noFill/>
                    </a:lnR>
                    <a:lnT>
                      <a:noFill/>
                    </a:lnT>
                    <a:lnB>
                      <a:noFill/>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1.83</a:t>
                      </a:r>
                    </a:p>
                  </a:txBody>
                  <a:tcPr marL="68580" marR="68580" marT="0" marB="0">
                    <a:lnL>
                      <a:noFill/>
                    </a:lnL>
                    <a:lnR>
                      <a:noFill/>
                    </a:lnR>
                    <a:lnT>
                      <a:noFill/>
                    </a:lnT>
                    <a:lnB>
                      <a:noFill/>
                    </a:lnB>
                  </a:tcPr>
                </a:tc>
                <a:extLst>
                  <a:ext uri="{0D108BD9-81ED-4DB2-BD59-A6C34878D82A}">
                    <a16:rowId xmlns:a16="http://schemas.microsoft.com/office/drawing/2014/main" val="3032918700"/>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SE Washington</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4,656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0.79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9,312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13,968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2.37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593244"/>
                  </a:ext>
                </a:extLst>
              </a:tr>
              <a:tr h="445524">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Totals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55,100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110,200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165,300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dirty="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957315"/>
                  </a:ext>
                </a:extLst>
              </a:tr>
            </a:tbl>
          </a:graphicData>
        </a:graphic>
      </p:graphicFrame>
      <p:sp>
        <p:nvSpPr>
          <p:cNvPr id="4" name="Rectangle 1">
            <a:extLst>
              <a:ext uri="{FF2B5EF4-FFF2-40B4-BE49-F238E27FC236}">
                <a16:creationId xmlns:a16="http://schemas.microsoft.com/office/drawing/2014/main" id="{D34C1C78-4DB8-2C70-74E9-88E5AC55469B}"/>
              </a:ext>
            </a:extLst>
          </p:cNvPr>
          <p:cNvSpPr>
            <a:spLocks noChangeArrowheads="1"/>
          </p:cNvSpPr>
          <p:nvPr/>
        </p:nvSpPr>
        <p:spPr bwMode="auto">
          <a:xfrm>
            <a:off x="419100" y="150474"/>
            <a:ext cx="8305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bmk="_Toc4865904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Steelhead project area goal distributed by basin or area for the Lower Snake River Compensation Plan Program.  Associated targets for smolt-to-adult recovery (SAR), coastwide harvest, total adults produced (includes jacks) and smolt-to-adult survival (SAS) are also provided.  Distribution of the adult goal for B-Steelhead in the Salmon Basin will be determined in 2020.</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historical SAR of 0.50% used to size the LSRCP program to achieve 55,100 steelhead (WDFW 1974) has changed over time.  The Clearwater Basin SAR reflects a higher rate of survival due to limited rearing space for LSRCP steelhead (Warren 2018).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679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05FF-DC46-46E0-A81A-F38D3B85103A}"/>
              </a:ext>
            </a:extLst>
          </p:cNvPr>
          <p:cNvSpPr>
            <a:spLocks noGrp="1"/>
          </p:cNvSpPr>
          <p:nvPr>
            <p:ph type="title"/>
          </p:nvPr>
        </p:nvSpPr>
        <p:spPr/>
        <p:txBody>
          <a:bodyPr/>
          <a:lstStyle/>
          <a:p>
            <a:r>
              <a:rPr lang="en-US" dirty="0"/>
              <a:t>What is happening with steelhead?</a:t>
            </a:r>
          </a:p>
        </p:txBody>
      </p:sp>
      <p:sp>
        <p:nvSpPr>
          <p:cNvPr id="3" name="Content Placeholder 2">
            <a:extLst>
              <a:ext uri="{FF2B5EF4-FFF2-40B4-BE49-F238E27FC236}">
                <a16:creationId xmlns:a16="http://schemas.microsoft.com/office/drawing/2014/main" id="{D6A02F89-7C75-48AE-A4FF-9B2DF6317991}"/>
              </a:ext>
            </a:extLst>
          </p:cNvPr>
          <p:cNvSpPr>
            <a:spLocks noGrp="1"/>
          </p:cNvSpPr>
          <p:nvPr>
            <p:ph sz="half" idx="1"/>
          </p:nvPr>
        </p:nvSpPr>
        <p:spPr>
          <a:xfrm>
            <a:off x="-31689" y="925287"/>
            <a:ext cx="4213736" cy="4525963"/>
          </a:xfrm>
        </p:spPr>
        <p:txBody>
          <a:bodyPr/>
          <a:lstStyle/>
          <a:p>
            <a:r>
              <a:rPr lang="en-US" dirty="0"/>
              <a:t>Ocean prey and surface temperature changes, ocean warming, blob.</a:t>
            </a:r>
          </a:p>
          <a:p>
            <a:r>
              <a:rPr lang="en-US" dirty="0"/>
              <a:t>Population declines coastwide and in-basin.</a:t>
            </a:r>
          </a:p>
          <a:p>
            <a:r>
              <a:rPr lang="en-US" dirty="0"/>
              <a:t>Declines in adult size/age (environment, fisheries)</a:t>
            </a:r>
          </a:p>
          <a:p>
            <a:r>
              <a:rPr lang="en-US" dirty="0"/>
              <a:t>Rapidly decreasing abundance and fisheries (2015)</a:t>
            </a:r>
          </a:p>
          <a:p>
            <a:endParaRPr lang="en-US" dirty="0"/>
          </a:p>
        </p:txBody>
      </p:sp>
      <p:pic>
        <p:nvPicPr>
          <p:cNvPr id="10" name="Picture 9"/>
          <p:cNvPicPr>
            <a:picLocks noChangeAspect="1"/>
          </p:cNvPicPr>
          <p:nvPr/>
        </p:nvPicPr>
        <p:blipFill>
          <a:blip r:embed="rId3"/>
          <a:stretch>
            <a:fillRect/>
          </a:stretch>
        </p:blipFill>
        <p:spPr>
          <a:xfrm>
            <a:off x="4094617" y="934925"/>
            <a:ext cx="3803614" cy="4770438"/>
          </a:xfrm>
          <a:prstGeom prst="rect">
            <a:avLst/>
          </a:prstGeom>
        </p:spPr>
      </p:pic>
      <p:pic>
        <p:nvPicPr>
          <p:cNvPr id="8" name="Picture 7"/>
          <p:cNvPicPr>
            <a:picLocks noChangeAspect="1"/>
          </p:cNvPicPr>
          <p:nvPr/>
        </p:nvPicPr>
        <p:blipFill>
          <a:blip r:embed="rId4"/>
          <a:stretch>
            <a:fillRect/>
          </a:stretch>
        </p:blipFill>
        <p:spPr>
          <a:xfrm>
            <a:off x="4428466" y="934925"/>
            <a:ext cx="3700182" cy="4770438"/>
          </a:xfrm>
          <a:prstGeom prst="rect">
            <a:avLst/>
          </a:prstGeom>
        </p:spPr>
      </p:pic>
      <p:pic>
        <p:nvPicPr>
          <p:cNvPr id="7" name="Picture 6"/>
          <p:cNvPicPr>
            <a:picLocks noChangeAspect="1"/>
          </p:cNvPicPr>
          <p:nvPr/>
        </p:nvPicPr>
        <p:blipFill>
          <a:blip r:embed="rId5"/>
          <a:stretch>
            <a:fillRect/>
          </a:stretch>
        </p:blipFill>
        <p:spPr>
          <a:xfrm>
            <a:off x="4716884" y="934925"/>
            <a:ext cx="3690840" cy="4770437"/>
          </a:xfrm>
          <a:prstGeom prst="rect">
            <a:avLst/>
          </a:prstGeom>
        </p:spPr>
      </p:pic>
      <p:pic>
        <p:nvPicPr>
          <p:cNvPr id="4" name="Picture 3"/>
          <p:cNvPicPr>
            <a:picLocks noChangeAspect="1"/>
          </p:cNvPicPr>
          <p:nvPr/>
        </p:nvPicPr>
        <p:blipFill>
          <a:blip r:embed="rId6"/>
          <a:stretch>
            <a:fillRect/>
          </a:stretch>
        </p:blipFill>
        <p:spPr>
          <a:xfrm>
            <a:off x="5087187" y="944563"/>
            <a:ext cx="3639396" cy="4770437"/>
          </a:xfrm>
          <a:prstGeom prst="rect">
            <a:avLst/>
          </a:prstGeom>
        </p:spPr>
      </p:pic>
      <p:pic>
        <p:nvPicPr>
          <p:cNvPr id="11" name="Picture 10"/>
          <p:cNvPicPr>
            <a:picLocks noChangeAspect="1"/>
          </p:cNvPicPr>
          <p:nvPr/>
        </p:nvPicPr>
        <p:blipFill>
          <a:blip r:embed="rId7"/>
          <a:stretch>
            <a:fillRect/>
          </a:stretch>
        </p:blipFill>
        <p:spPr>
          <a:xfrm>
            <a:off x="5417367" y="925287"/>
            <a:ext cx="3659964" cy="4770438"/>
          </a:xfrm>
          <a:prstGeom prst="rect">
            <a:avLst/>
          </a:prstGeom>
        </p:spPr>
      </p:pic>
    </p:spTree>
    <p:extLst>
      <p:ext uri="{BB962C8B-B14F-4D97-AF65-F5344CB8AC3E}">
        <p14:creationId xmlns:p14="http://schemas.microsoft.com/office/powerpoint/2010/main" val="7839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anim calcmode="lin" valueType="num">
                                      <p:cBhvr>
                                        <p:cTn id="14" dur="3000" fill="hold"/>
                                        <p:tgtEl>
                                          <p:spTgt spid="8"/>
                                        </p:tgtEl>
                                        <p:attrNameLst>
                                          <p:attrName>ppt_x</p:attrName>
                                        </p:attrNameLst>
                                      </p:cBhvr>
                                      <p:tavLst>
                                        <p:tav tm="0">
                                          <p:val>
                                            <p:strVal val="#ppt_x"/>
                                          </p:val>
                                        </p:tav>
                                        <p:tav tm="100000">
                                          <p:val>
                                            <p:strVal val="#ppt_x"/>
                                          </p:val>
                                        </p:tav>
                                      </p:tavLst>
                                    </p:anim>
                                    <p:anim calcmode="lin" valueType="num">
                                      <p:cBhvr>
                                        <p:cTn id="15" dur="3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9000"/>
                            </p:stCondLst>
                            <p:childTnLst>
                              <p:par>
                                <p:cTn id="17" presetID="42"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3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4000"/>
                            </p:stCondLst>
                            <p:childTnLst>
                              <p:par>
                                <p:cTn id="23" presetID="42" presetClass="entr" presetSubtype="0" fill="hold" nodeType="afterEffect">
                                  <p:stCondLst>
                                    <p:cond delay="2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3000"/>
                                        <p:tgtEl>
                                          <p:spTgt spid="4"/>
                                        </p:tgtEl>
                                      </p:cBhvr>
                                    </p:animEffect>
                                    <p:anim calcmode="lin" valueType="num">
                                      <p:cBhvr>
                                        <p:cTn id="26" dur="3000" fill="hold"/>
                                        <p:tgtEl>
                                          <p:spTgt spid="4"/>
                                        </p:tgtEl>
                                        <p:attrNameLst>
                                          <p:attrName>ppt_x</p:attrName>
                                        </p:attrNameLst>
                                      </p:cBhvr>
                                      <p:tavLst>
                                        <p:tav tm="0">
                                          <p:val>
                                            <p:strVal val="#ppt_x"/>
                                          </p:val>
                                        </p:tav>
                                        <p:tav tm="100000">
                                          <p:val>
                                            <p:strVal val="#ppt_x"/>
                                          </p:val>
                                        </p:tav>
                                      </p:tavLst>
                                    </p:anim>
                                    <p:anim calcmode="lin" valueType="num">
                                      <p:cBhvr>
                                        <p:cTn id="27" dur="3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9000"/>
                            </p:stCondLst>
                            <p:childTnLst>
                              <p:par>
                                <p:cTn id="29" presetID="42" presetClass="entr" presetSubtype="0" fill="hold" nodeType="after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0"/>
                                        <p:tgtEl>
                                          <p:spTgt spid="11"/>
                                        </p:tgtEl>
                                      </p:cBhvr>
                                    </p:animEffect>
                                    <p:anim calcmode="lin" valueType="num">
                                      <p:cBhvr>
                                        <p:cTn id="32" dur="3000" fill="hold"/>
                                        <p:tgtEl>
                                          <p:spTgt spid="11"/>
                                        </p:tgtEl>
                                        <p:attrNameLst>
                                          <p:attrName>ppt_x</p:attrName>
                                        </p:attrNameLst>
                                      </p:cBhvr>
                                      <p:tavLst>
                                        <p:tav tm="0">
                                          <p:val>
                                            <p:strVal val="#ppt_x"/>
                                          </p:val>
                                        </p:tav>
                                        <p:tav tm="100000">
                                          <p:val>
                                            <p:strVal val="#ppt_x"/>
                                          </p:val>
                                        </p:tav>
                                      </p:tavLst>
                                    </p:anim>
                                    <p:anim calcmode="lin" valueType="num">
                                      <p:cBhvr>
                                        <p:cTn id="33"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B953EDB-D204-41D3-861B-36F971FE3AAD}"/>
              </a:ext>
            </a:extLst>
          </p:cNvPr>
          <p:cNvGraphicFramePr>
            <a:graphicFrameLocks/>
          </p:cNvGraphicFramePr>
          <p:nvPr>
            <p:extLst>
              <p:ext uri="{D42A27DB-BD31-4B8C-83A1-F6EECF244321}">
                <p14:modId xmlns:p14="http://schemas.microsoft.com/office/powerpoint/2010/main" val="3366728601"/>
              </p:ext>
            </p:extLst>
          </p:nvPr>
        </p:nvGraphicFramePr>
        <p:xfrm>
          <a:off x="0" y="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98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BE13BD1-1609-40FA-873D-36D0B473A868}"/>
              </a:ext>
            </a:extLst>
          </p:cNvPr>
          <p:cNvGraphicFramePr>
            <a:graphicFrameLocks/>
          </p:cNvGraphicFramePr>
          <p:nvPr>
            <p:extLst>
              <p:ext uri="{D42A27DB-BD31-4B8C-83A1-F6EECF244321}">
                <p14:modId xmlns:p14="http://schemas.microsoft.com/office/powerpoint/2010/main" val="1077525786"/>
              </p:ext>
            </p:extLst>
          </p:nvPr>
        </p:nvGraphicFramePr>
        <p:xfrm>
          <a:off x="0" y="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376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9D6BB7-ADB3-CAC5-F1E4-E236EBFE7E89}"/>
              </a:ext>
            </a:extLst>
          </p:cNvPr>
          <p:cNvSpPr>
            <a:spLocks noGrp="1"/>
          </p:cNvSpPr>
          <p:nvPr>
            <p:ph type="title"/>
          </p:nvPr>
        </p:nvSpPr>
        <p:spPr/>
        <p:txBody>
          <a:bodyPr/>
          <a:lstStyle/>
          <a:p>
            <a:r>
              <a:rPr lang="en-US" dirty="0"/>
              <a:t>Interaction with Pink Salmon</a:t>
            </a:r>
          </a:p>
        </p:txBody>
      </p:sp>
      <p:sp>
        <p:nvSpPr>
          <p:cNvPr id="14" name="Content Placeholder 13">
            <a:extLst>
              <a:ext uri="{FF2B5EF4-FFF2-40B4-BE49-F238E27FC236}">
                <a16:creationId xmlns:a16="http://schemas.microsoft.com/office/drawing/2014/main" id="{135F0740-F534-9107-9D9D-993EC3AB004D}"/>
              </a:ext>
            </a:extLst>
          </p:cNvPr>
          <p:cNvSpPr>
            <a:spLocks noGrp="1"/>
          </p:cNvSpPr>
          <p:nvPr>
            <p:ph sz="half" idx="1"/>
          </p:nvPr>
        </p:nvSpPr>
        <p:spPr>
          <a:xfrm>
            <a:off x="457200" y="4524626"/>
            <a:ext cx="8229600" cy="1572485"/>
          </a:xfrm>
        </p:spPr>
        <p:txBody>
          <a:bodyPr/>
          <a:lstStyle/>
          <a:p>
            <a:r>
              <a:rPr lang="en-US" dirty="0" err="1"/>
              <a:t>Ruggerone</a:t>
            </a:r>
            <a:r>
              <a:rPr lang="en-US" dirty="0"/>
              <a:t> et al. 2023, interaction with B-steelhead and odd-year pink abundance over 38 years. </a:t>
            </a:r>
          </a:p>
          <a:p>
            <a:r>
              <a:rPr lang="en-US" dirty="0"/>
              <a:t>Less interaction with A-run (1 year in ocean).  </a:t>
            </a:r>
          </a:p>
          <a:p>
            <a:endParaRPr lang="en-US" dirty="0"/>
          </a:p>
        </p:txBody>
      </p:sp>
      <p:pic>
        <p:nvPicPr>
          <p:cNvPr id="17" name="Content Placeholder 16">
            <a:extLst>
              <a:ext uri="{FF2B5EF4-FFF2-40B4-BE49-F238E27FC236}">
                <a16:creationId xmlns:a16="http://schemas.microsoft.com/office/drawing/2014/main" id="{80E25C8C-4BBA-4FA8-EAE7-EADF1BCE03D0}"/>
              </a:ext>
            </a:extLst>
          </p:cNvPr>
          <p:cNvPicPr>
            <a:picLocks noGrp="1" noChangeAspect="1"/>
          </p:cNvPicPr>
          <p:nvPr>
            <p:ph sz="half" idx="2"/>
          </p:nvPr>
        </p:nvPicPr>
        <p:blipFill>
          <a:blip r:embed="rId3"/>
          <a:stretch>
            <a:fillRect/>
          </a:stretch>
        </p:blipFill>
        <p:spPr>
          <a:xfrm>
            <a:off x="457200" y="814169"/>
            <a:ext cx="8362709" cy="3840851"/>
          </a:xfrm>
        </p:spPr>
      </p:pic>
    </p:spTree>
    <p:extLst>
      <p:ext uri="{BB962C8B-B14F-4D97-AF65-F5344CB8AC3E}">
        <p14:creationId xmlns:p14="http://schemas.microsoft.com/office/powerpoint/2010/main" val="175895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269F-30B1-A7F4-CB9A-B0D5AAD966A5}"/>
              </a:ext>
            </a:extLst>
          </p:cNvPr>
          <p:cNvSpPr>
            <a:spLocks noGrp="1"/>
          </p:cNvSpPr>
          <p:nvPr>
            <p:ph type="title"/>
          </p:nvPr>
        </p:nvSpPr>
        <p:spPr/>
        <p:txBody>
          <a:bodyPr/>
          <a:lstStyle/>
          <a:p>
            <a:r>
              <a:rPr lang="en-US" dirty="0"/>
              <a:t>LSRCP Trout Program</a:t>
            </a:r>
            <a:endParaRPr lang="en-US"/>
          </a:p>
        </p:txBody>
      </p:sp>
      <p:sp>
        <p:nvSpPr>
          <p:cNvPr id="3" name="Content Placeholder 2">
            <a:extLst>
              <a:ext uri="{FF2B5EF4-FFF2-40B4-BE49-F238E27FC236}">
                <a16:creationId xmlns:a16="http://schemas.microsoft.com/office/drawing/2014/main" id="{0F2FA9E3-1ADC-A318-14E8-BCDDCFF39771}"/>
              </a:ext>
            </a:extLst>
          </p:cNvPr>
          <p:cNvSpPr>
            <a:spLocks noGrp="1"/>
          </p:cNvSpPr>
          <p:nvPr>
            <p:ph sz="half" idx="1"/>
          </p:nvPr>
        </p:nvSpPr>
        <p:spPr>
          <a:xfrm>
            <a:off x="23149" y="916853"/>
            <a:ext cx="4539381" cy="4525963"/>
          </a:xfrm>
        </p:spPr>
        <p:txBody>
          <a:bodyPr/>
          <a:lstStyle/>
          <a:p>
            <a:pPr marL="0" indent="0">
              <a:buNone/>
            </a:pPr>
            <a:r>
              <a:rPr lang="en-US" dirty="0"/>
              <a:t>Wooten Hills Project Kickoff</a:t>
            </a:r>
          </a:p>
          <a:p>
            <a:pPr lvl="1"/>
            <a:r>
              <a:rPr lang="en-US" dirty="0"/>
              <a:t>Restoration efforts supported by WDFW, NPT, CTUIR others to look at more channel meandering in Tucannon.</a:t>
            </a:r>
          </a:p>
          <a:p>
            <a:pPr lvl="1"/>
            <a:r>
              <a:rPr lang="en-US" dirty="0"/>
              <a:t>Discussing impact to lakes in Tucannon and potential changes to LSRCP trout mitigation efforts </a:t>
            </a:r>
          </a:p>
        </p:txBody>
      </p:sp>
      <p:pic>
        <p:nvPicPr>
          <p:cNvPr id="6" name="Content Placeholder 5">
            <a:extLst>
              <a:ext uri="{FF2B5EF4-FFF2-40B4-BE49-F238E27FC236}">
                <a16:creationId xmlns:a16="http://schemas.microsoft.com/office/drawing/2014/main" id="{F7A64C95-CCE2-8734-AD85-EABDEBB49C30}"/>
              </a:ext>
            </a:extLst>
          </p:cNvPr>
          <p:cNvPicPr>
            <a:picLocks noGrp="1" noChangeAspect="1"/>
          </p:cNvPicPr>
          <p:nvPr>
            <p:ph sz="half" idx="2"/>
          </p:nvPr>
        </p:nvPicPr>
        <p:blipFill>
          <a:blip r:embed="rId2"/>
          <a:stretch>
            <a:fillRect/>
          </a:stretch>
        </p:blipFill>
        <p:spPr>
          <a:xfrm>
            <a:off x="4443011" y="1417636"/>
            <a:ext cx="4700990" cy="3230563"/>
          </a:xfrm>
        </p:spPr>
      </p:pic>
    </p:spTree>
    <p:extLst>
      <p:ext uri="{BB962C8B-B14F-4D97-AF65-F5344CB8AC3E}">
        <p14:creationId xmlns:p14="http://schemas.microsoft.com/office/powerpoint/2010/main" val="402064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F78D-BBC9-42AF-A74E-D16A6ABB5B1A}"/>
              </a:ext>
            </a:extLst>
          </p:cNvPr>
          <p:cNvSpPr>
            <a:spLocks noGrp="1"/>
          </p:cNvSpPr>
          <p:nvPr>
            <p:ph type="title"/>
          </p:nvPr>
        </p:nvSpPr>
        <p:spPr>
          <a:xfrm>
            <a:off x="457200" y="0"/>
            <a:ext cx="8229600" cy="792163"/>
          </a:xfrm>
        </p:spPr>
        <p:txBody>
          <a:bodyPr/>
          <a:lstStyle/>
          <a:p>
            <a:r>
              <a:rPr lang="en-US" dirty="0"/>
              <a:t>Upcoming ISRP Review</a:t>
            </a:r>
          </a:p>
        </p:txBody>
      </p:sp>
      <p:sp>
        <p:nvSpPr>
          <p:cNvPr id="3" name="Content Placeholder 2">
            <a:extLst>
              <a:ext uri="{FF2B5EF4-FFF2-40B4-BE49-F238E27FC236}">
                <a16:creationId xmlns:a16="http://schemas.microsoft.com/office/drawing/2014/main" id="{41F18F9E-567A-4095-A24B-52379A881949}"/>
              </a:ext>
            </a:extLst>
          </p:cNvPr>
          <p:cNvSpPr>
            <a:spLocks noGrp="1"/>
          </p:cNvSpPr>
          <p:nvPr>
            <p:ph idx="1"/>
          </p:nvPr>
        </p:nvSpPr>
        <p:spPr>
          <a:xfrm>
            <a:off x="0" y="914400"/>
            <a:ext cx="9144000" cy="4876800"/>
          </a:xfrm>
        </p:spPr>
        <p:txBody>
          <a:bodyPr/>
          <a:lstStyle/>
          <a:p>
            <a:r>
              <a:rPr lang="en-US" sz="2800" dirty="0"/>
              <a:t>LSRCP performance since 2011</a:t>
            </a:r>
            <a:endParaRPr lang="en-US" sz="2400" dirty="0"/>
          </a:p>
          <a:p>
            <a:r>
              <a:rPr lang="en-US" sz="2800" dirty="0"/>
              <a:t>Discussion and presentation of several items and steelhead programs expected</a:t>
            </a:r>
          </a:p>
          <a:p>
            <a:pPr lvl="1"/>
            <a:r>
              <a:rPr lang="en-US" sz="2400" dirty="0"/>
              <a:t>Reciprocal study results (Wallowa Stock steelhead)</a:t>
            </a:r>
          </a:p>
          <a:p>
            <a:pPr lvl="1"/>
            <a:r>
              <a:rPr lang="en-US" sz="2400" dirty="0"/>
              <a:t>Early vs. Late brood (Wallowa stock)</a:t>
            </a:r>
          </a:p>
          <a:p>
            <a:pPr lvl="1"/>
            <a:r>
              <a:rPr lang="en-US" sz="2400" dirty="0"/>
              <a:t>A/B changes in upper Salmon River</a:t>
            </a:r>
          </a:p>
          <a:p>
            <a:pPr lvl="1"/>
            <a:r>
              <a:rPr lang="en-US" sz="2400" dirty="0"/>
              <a:t>Changes in size of steelhead performance over time</a:t>
            </a:r>
          </a:p>
          <a:p>
            <a:pPr lvl="1"/>
            <a:r>
              <a:rPr lang="en-US" sz="2400" dirty="0"/>
              <a:t>PRAS evaluation</a:t>
            </a:r>
          </a:p>
          <a:p>
            <a:pPr lvl="1"/>
            <a:r>
              <a:rPr lang="en-US" sz="2400" dirty="0"/>
              <a:t>So many more….!</a:t>
            </a:r>
          </a:p>
          <a:p>
            <a:r>
              <a:rPr lang="en-US" sz="2400" dirty="0"/>
              <a:t>January 21-24, 2025 – Oxford Suites hotel block, </a:t>
            </a:r>
          </a:p>
        </p:txBody>
      </p:sp>
    </p:spTree>
    <p:extLst>
      <p:ext uri="{BB962C8B-B14F-4D97-AF65-F5344CB8AC3E}">
        <p14:creationId xmlns:p14="http://schemas.microsoft.com/office/powerpoint/2010/main" val="121412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F582-C083-22AD-1210-CC5902F88748}"/>
              </a:ext>
            </a:extLst>
          </p:cNvPr>
          <p:cNvSpPr>
            <a:spLocks noGrp="1"/>
          </p:cNvSpPr>
          <p:nvPr>
            <p:ph type="title"/>
          </p:nvPr>
        </p:nvSpPr>
        <p:spPr/>
        <p:txBody>
          <a:bodyPr/>
          <a:lstStyle/>
          <a:p>
            <a:r>
              <a:rPr lang="en-US" dirty="0"/>
              <a:t>Miscellaneous - LSRCP Report!</a:t>
            </a:r>
          </a:p>
        </p:txBody>
      </p:sp>
      <p:sp>
        <p:nvSpPr>
          <p:cNvPr id="3" name="Content Placeholder 2">
            <a:extLst>
              <a:ext uri="{FF2B5EF4-FFF2-40B4-BE49-F238E27FC236}">
                <a16:creationId xmlns:a16="http://schemas.microsoft.com/office/drawing/2014/main" id="{C7C5FF4B-B118-DE98-FD39-4857619D7393}"/>
              </a:ext>
            </a:extLst>
          </p:cNvPr>
          <p:cNvSpPr>
            <a:spLocks noGrp="1"/>
          </p:cNvSpPr>
          <p:nvPr>
            <p:ph sz="half" idx="1"/>
          </p:nvPr>
        </p:nvSpPr>
        <p:spPr>
          <a:xfrm>
            <a:off x="457200" y="1066800"/>
            <a:ext cx="4038600" cy="5059365"/>
          </a:xfrm>
        </p:spPr>
        <p:txBody>
          <a:bodyPr/>
          <a:lstStyle/>
          <a:p>
            <a:r>
              <a:rPr lang="en-US" dirty="0"/>
              <a:t>FY2018 was when last report was completed (2020).  </a:t>
            </a:r>
          </a:p>
          <a:p>
            <a:r>
              <a:rPr lang="en-US" dirty="0"/>
              <a:t>LSRCP has started a report that will cover FY19-23</a:t>
            </a:r>
          </a:p>
          <a:p>
            <a:pPr lvl="1"/>
            <a:r>
              <a:rPr lang="en-US" dirty="0"/>
              <a:t>Will have updated performance information for all three programs</a:t>
            </a:r>
          </a:p>
          <a:p>
            <a:pPr lvl="1"/>
            <a:r>
              <a:rPr lang="en-US" dirty="0"/>
              <a:t>Programmatic changes and background on administration of the program.</a:t>
            </a:r>
          </a:p>
          <a:p>
            <a:pPr lvl="1"/>
            <a:r>
              <a:rPr lang="en-US" dirty="0"/>
              <a:t>Targeting October for DRAFT for review. </a:t>
            </a:r>
          </a:p>
          <a:p>
            <a:pPr lvl="1"/>
            <a:r>
              <a:rPr lang="en-US" dirty="0"/>
              <a:t>Question yesterday regarding how programs compare to one another….</a:t>
            </a:r>
          </a:p>
        </p:txBody>
      </p:sp>
      <p:pic>
        <p:nvPicPr>
          <p:cNvPr id="6" name="Content Placeholder 5">
            <a:extLst>
              <a:ext uri="{FF2B5EF4-FFF2-40B4-BE49-F238E27FC236}">
                <a16:creationId xmlns:a16="http://schemas.microsoft.com/office/drawing/2014/main" id="{08C84281-3A31-B82E-5A7A-CD8617DC6B7F}"/>
              </a:ext>
            </a:extLst>
          </p:cNvPr>
          <p:cNvPicPr>
            <a:picLocks noGrp="1" noChangeAspect="1"/>
          </p:cNvPicPr>
          <p:nvPr>
            <p:ph sz="half" idx="2"/>
          </p:nvPr>
        </p:nvPicPr>
        <p:blipFill>
          <a:blip r:embed="rId2"/>
          <a:stretch>
            <a:fillRect/>
          </a:stretch>
        </p:blipFill>
        <p:spPr>
          <a:xfrm>
            <a:off x="4953000" y="944565"/>
            <a:ext cx="3789969" cy="4921787"/>
          </a:xfrm>
        </p:spPr>
      </p:pic>
    </p:spTree>
    <p:extLst>
      <p:ext uri="{BB962C8B-B14F-4D97-AF65-F5344CB8AC3E}">
        <p14:creationId xmlns:p14="http://schemas.microsoft.com/office/powerpoint/2010/main" val="341594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D020DC3-416E-830C-45EF-473739AF254C}"/>
              </a:ext>
            </a:extLst>
          </p:cNvPr>
          <p:cNvGraphicFramePr>
            <a:graphicFrameLocks/>
          </p:cNvGraphicFramePr>
          <p:nvPr>
            <p:extLst>
              <p:ext uri="{D42A27DB-BD31-4B8C-83A1-F6EECF244321}">
                <p14:modId xmlns:p14="http://schemas.microsoft.com/office/powerpoint/2010/main" val="2510373945"/>
              </p:ext>
            </p:extLst>
          </p:nvPr>
        </p:nvGraphicFramePr>
        <p:xfrm>
          <a:off x="152400" y="228600"/>
          <a:ext cx="8763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93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3745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959B-40A6-4F24-87FE-A31BE8A970F3}"/>
              </a:ext>
            </a:extLst>
          </p:cNvPr>
          <p:cNvSpPr>
            <a:spLocks noGrp="1"/>
          </p:cNvSpPr>
          <p:nvPr>
            <p:ph type="title"/>
          </p:nvPr>
        </p:nvSpPr>
        <p:spPr/>
        <p:txBody>
          <a:bodyPr/>
          <a:lstStyle/>
          <a:p>
            <a:r>
              <a:rPr lang="en-US" dirty="0"/>
              <a:t>ISRP – Program Reviews</a:t>
            </a:r>
          </a:p>
        </p:txBody>
      </p:sp>
      <p:sp>
        <p:nvSpPr>
          <p:cNvPr id="3" name="Content Placeholder 2">
            <a:extLst>
              <a:ext uri="{FF2B5EF4-FFF2-40B4-BE49-F238E27FC236}">
                <a16:creationId xmlns:a16="http://schemas.microsoft.com/office/drawing/2014/main" id="{19956788-C966-482E-9CBA-591C7AACDA0D}"/>
              </a:ext>
            </a:extLst>
          </p:cNvPr>
          <p:cNvSpPr>
            <a:spLocks noGrp="1"/>
          </p:cNvSpPr>
          <p:nvPr>
            <p:ph sz="half" idx="1"/>
          </p:nvPr>
        </p:nvSpPr>
        <p:spPr>
          <a:xfrm>
            <a:off x="152400" y="1066800"/>
            <a:ext cx="5410200" cy="5181600"/>
          </a:xfrm>
        </p:spPr>
        <p:txBody>
          <a:bodyPr/>
          <a:lstStyle/>
          <a:p>
            <a:r>
              <a:rPr lang="en-US" sz="2000" dirty="0"/>
              <a:t>Chinook program review completed last year (Spring ‘23 report). </a:t>
            </a:r>
          </a:p>
          <a:p>
            <a:r>
              <a:rPr lang="en-US" sz="2000" dirty="0"/>
              <a:t>Steelhead Jan. 21-24, 2025 </a:t>
            </a:r>
          </a:p>
          <a:p>
            <a:pPr lvl="1"/>
            <a:r>
              <a:rPr lang="en-US" sz="1600" dirty="0"/>
              <a:t>Tuesday – Friday after MLK Day</a:t>
            </a:r>
          </a:p>
          <a:p>
            <a:pPr lvl="1"/>
            <a:r>
              <a:rPr lang="en-US" sz="1600" dirty="0"/>
              <a:t>Boise, ID at Federal Building (LSRCP)</a:t>
            </a:r>
          </a:p>
          <a:p>
            <a:pPr lvl="1"/>
            <a:r>
              <a:rPr lang="en-US" sz="1600" dirty="0"/>
              <a:t>Block of rooms at Oxford Suites, call to reserve</a:t>
            </a:r>
          </a:p>
          <a:p>
            <a:r>
              <a:rPr lang="en-US" sz="2000" dirty="0"/>
              <a:t>Last Steelhead review 11 years ago</a:t>
            </a:r>
          </a:p>
          <a:p>
            <a:r>
              <a:rPr lang="en-US" sz="2000" dirty="0"/>
              <a:t>Initiated discussions on narratives, presentations, agenda….. More work to come. </a:t>
            </a:r>
          </a:p>
          <a:p>
            <a:r>
              <a:rPr lang="en-US" sz="2000" dirty="0"/>
              <a:t>Products</a:t>
            </a:r>
          </a:p>
          <a:p>
            <a:pPr lvl="1"/>
            <a:r>
              <a:rPr lang="en-US" sz="1600" dirty="0"/>
              <a:t>Report card associated with steelhead program performance </a:t>
            </a:r>
          </a:p>
          <a:p>
            <a:pPr lvl="1"/>
            <a:r>
              <a:rPr lang="en-US" sz="1600" dirty="0"/>
              <a:t>Presentations/narratives/reports/studies</a:t>
            </a:r>
          </a:p>
          <a:p>
            <a:pPr lvl="1"/>
            <a:r>
              <a:rPr lang="en-US" sz="1600" dirty="0"/>
              <a:t>Overall report (similar to spring/summer Chinook) in May 2025  </a:t>
            </a:r>
          </a:p>
          <a:p>
            <a:pPr marL="457200" lvl="1" indent="0">
              <a:buNone/>
            </a:pPr>
            <a:endParaRPr lang="en-US" sz="1600" dirty="0"/>
          </a:p>
          <a:p>
            <a:pPr lvl="2"/>
            <a:endParaRPr lang="en-US" dirty="0"/>
          </a:p>
        </p:txBody>
      </p:sp>
      <p:pic>
        <p:nvPicPr>
          <p:cNvPr id="7" name="Content Placeholder 6">
            <a:extLst>
              <a:ext uri="{FF2B5EF4-FFF2-40B4-BE49-F238E27FC236}">
                <a16:creationId xmlns:a16="http://schemas.microsoft.com/office/drawing/2014/main" id="{BB4D5CF5-AA47-8969-EC54-4BDB3FDE5A6C}"/>
              </a:ext>
            </a:extLst>
          </p:cNvPr>
          <p:cNvPicPr>
            <a:picLocks noGrp="1" noChangeAspect="1"/>
          </p:cNvPicPr>
          <p:nvPr>
            <p:ph sz="half" idx="2"/>
          </p:nvPr>
        </p:nvPicPr>
        <p:blipFill>
          <a:blip r:embed="rId2"/>
          <a:stretch>
            <a:fillRect/>
          </a:stretch>
        </p:blipFill>
        <p:spPr>
          <a:xfrm>
            <a:off x="5486400" y="925909"/>
            <a:ext cx="3506165" cy="4625155"/>
          </a:xfrm>
        </p:spPr>
      </p:pic>
    </p:spTree>
    <p:extLst>
      <p:ext uri="{BB962C8B-B14F-4D97-AF65-F5344CB8AC3E}">
        <p14:creationId xmlns:p14="http://schemas.microsoft.com/office/powerpoint/2010/main" val="28047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60E6-9368-71FD-62F7-429C856A9914}"/>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5B855AA2-0D42-8EA1-8769-B14382983CB8}"/>
              </a:ext>
            </a:extLst>
          </p:cNvPr>
          <p:cNvSpPr>
            <a:spLocks noGrp="1"/>
          </p:cNvSpPr>
          <p:nvPr>
            <p:ph sz="half" idx="1"/>
          </p:nvPr>
        </p:nvSpPr>
        <p:spPr>
          <a:xfrm>
            <a:off x="228600" y="762000"/>
            <a:ext cx="4610100" cy="3825003"/>
          </a:xfrm>
        </p:spPr>
        <p:txBody>
          <a:bodyPr/>
          <a:lstStyle/>
          <a:p>
            <a:r>
              <a:rPr lang="en-US" sz="2400" dirty="0"/>
              <a:t>Change happens and is happening…, flexibility and communication is paramount to LSRCP involvement and partnerships we maintain.  </a:t>
            </a:r>
          </a:p>
          <a:p>
            <a:r>
              <a:rPr lang="en-US" sz="2400" dirty="0"/>
              <a:t>Adult-based compensation for anadromous salmon/steelhead species ensures adaptive management framework and requires adequate monitoring/infrastructure. </a:t>
            </a:r>
          </a:p>
          <a:p>
            <a:endParaRPr lang="en-US" sz="2400" dirty="0"/>
          </a:p>
          <a:p>
            <a:endParaRPr lang="en-US" sz="2400" dirty="0"/>
          </a:p>
        </p:txBody>
      </p:sp>
      <p:pic>
        <p:nvPicPr>
          <p:cNvPr id="5" name="Content Placeholder 4">
            <a:extLst>
              <a:ext uri="{FF2B5EF4-FFF2-40B4-BE49-F238E27FC236}">
                <a16:creationId xmlns:a16="http://schemas.microsoft.com/office/drawing/2014/main" id="{42715CE5-49BE-D0DE-655D-C5EB46552B63}"/>
              </a:ext>
            </a:extLst>
          </p:cNvPr>
          <p:cNvPicPr>
            <a:picLocks noGrp="1" noChangeAspect="1"/>
          </p:cNvPicPr>
          <p:nvPr>
            <p:ph sz="half" idx="2"/>
          </p:nvPr>
        </p:nvPicPr>
        <p:blipFill>
          <a:blip r:embed="rId2"/>
          <a:stretch>
            <a:fillRect/>
          </a:stretch>
        </p:blipFill>
        <p:spPr>
          <a:xfrm>
            <a:off x="4932967" y="1565672"/>
            <a:ext cx="3881024" cy="3394472"/>
          </a:xfrm>
          <a:prstGeom prst="rect">
            <a:avLst/>
          </a:prstGeom>
        </p:spPr>
      </p:pic>
    </p:spTree>
    <p:extLst>
      <p:ext uri="{BB962C8B-B14F-4D97-AF65-F5344CB8AC3E}">
        <p14:creationId xmlns:p14="http://schemas.microsoft.com/office/powerpoint/2010/main" val="294751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LSRCP ”In Place, In-Kind”</a:t>
            </a:r>
          </a:p>
        </p:txBody>
      </p:sp>
      <p:graphicFrame>
        <p:nvGraphicFramePr>
          <p:cNvPr id="5" name="Content Placeholder 4"/>
          <p:cNvGraphicFramePr>
            <a:graphicFrameLocks noGrp="1"/>
          </p:cNvGraphicFramePr>
          <p:nvPr>
            <p:ph sz="half" idx="1"/>
          </p:nvPr>
        </p:nvGraphicFramePr>
        <p:xfrm>
          <a:off x="1828947" y="1697757"/>
          <a:ext cx="5486107" cy="1731245"/>
        </p:xfrm>
        <a:graphic>
          <a:graphicData uri="http://schemas.openxmlformats.org/drawingml/2006/table">
            <a:tbl>
              <a:tblPr firstRow="1" bandRow="1">
                <a:tableStyleId>{5C22544A-7EE6-4342-B048-85BDC9FD1C3A}</a:tableStyleId>
              </a:tblPr>
              <a:tblGrid>
                <a:gridCol w="1333072">
                  <a:extLst>
                    <a:ext uri="{9D8B030D-6E8A-4147-A177-3AD203B41FA5}">
                      <a16:colId xmlns:a16="http://schemas.microsoft.com/office/drawing/2014/main" val="20000"/>
                    </a:ext>
                  </a:extLst>
                </a:gridCol>
                <a:gridCol w="1030415">
                  <a:extLst>
                    <a:ext uri="{9D8B030D-6E8A-4147-A177-3AD203B41FA5}">
                      <a16:colId xmlns:a16="http://schemas.microsoft.com/office/drawing/2014/main" val="20001"/>
                    </a:ext>
                  </a:extLst>
                </a:gridCol>
                <a:gridCol w="1344135">
                  <a:extLst>
                    <a:ext uri="{9D8B030D-6E8A-4147-A177-3AD203B41FA5}">
                      <a16:colId xmlns:a16="http://schemas.microsoft.com/office/drawing/2014/main" val="20002"/>
                    </a:ext>
                  </a:extLst>
                </a:gridCol>
                <a:gridCol w="1778485">
                  <a:extLst>
                    <a:ext uri="{9D8B030D-6E8A-4147-A177-3AD203B41FA5}">
                      <a16:colId xmlns:a16="http://schemas.microsoft.com/office/drawing/2014/main" val="20003"/>
                    </a:ext>
                  </a:extLst>
                </a:gridCol>
              </a:tblGrid>
              <a:tr h="468454">
                <a:tc>
                  <a:txBody>
                    <a:bodyPr/>
                    <a:lstStyle/>
                    <a:p>
                      <a:pPr algn="l"/>
                      <a:r>
                        <a:rPr lang="en-US" sz="1100" dirty="0"/>
                        <a:t>Species</a:t>
                      </a:r>
                    </a:p>
                  </a:txBody>
                  <a:tcPr marL="51435" marR="51435" marT="25718" marB="25718"/>
                </a:tc>
                <a:tc>
                  <a:txBody>
                    <a:bodyPr/>
                    <a:lstStyle/>
                    <a:p>
                      <a:pPr algn="ctr"/>
                      <a:r>
                        <a:rPr lang="en-US" sz="1100" dirty="0"/>
                        <a:t>Project</a:t>
                      </a:r>
                      <a:r>
                        <a:rPr lang="en-US" sz="1100" baseline="0" dirty="0"/>
                        <a:t> Area Goals</a:t>
                      </a:r>
                      <a:endParaRPr lang="en-US" sz="1100" dirty="0"/>
                    </a:p>
                  </a:txBody>
                  <a:tcPr marL="51435" marR="51435" marT="25718" marB="25718"/>
                </a:tc>
                <a:tc>
                  <a:txBody>
                    <a:bodyPr/>
                    <a:lstStyle/>
                    <a:p>
                      <a:pPr algn="ctr"/>
                      <a:r>
                        <a:rPr lang="en-US" sz="1100" dirty="0"/>
                        <a:t>Coastwide</a:t>
                      </a:r>
                      <a:r>
                        <a:rPr lang="en-US" sz="1100" baseline="0" dirty="0"/>
                        <a:t> Harvest Objectives </a:t>
                      </a:r>
                      <a:endParaRPr lang="en-US" sz="1100" dirty="0"/>
                    </a:p>
                  </a:txBody>
                  <a:tcPr marL="51435" marR="51435" marT="25718" marB="25718"/>
                </a:tc>
                <a:tc>
                  <a:txBody>
                    <a:bodyPr/>
                    <a:lstStyle/>
                    <a:p>
                      <a:pPr algn="ctr"/>
                      <a:r>
                        <a:rPr lang="en-US" sz="1100" dirty="0"/>
                        <a:t>Total Adults </a:t>
                      </a:r>
                    </a:p>
                    <a:p>
                      <a:pPr algn="ctr"/>
                      <a:r>
                        <a:rPr lang="en-US" sz="1100" dirty="0"/>
                        <a:t>(Goals + Objectives)</a:t>
                      </a:r>
                    </a:p>
                  </a:txBody>
                  <a:tcPr marL="51435" marR="51435" marT="25718" marB="25718"/>
                </a:tc>
                <a:extLst>
                  <a:ext uri="{0D108BD9-81ED-4DB2-BD59-A6C34878D82A}">
                    <a16:rowId xmlns:a16="http://schemas.microsoft.com/office/drawing/2014/main" val="10000"/>
                  </a:ext>
                </a:extLst>
              </a:tr>
              <a:tr h="264779">
                <a:tc>
                  <a:txBody>
                    <a:bodyPr/>
                    <a:lstStyle/>
                    <a:p>
                      <a:r>
                        <a:rPr lang="en-US" sz="1100" dirty="0">
                          <a:solidFill>
                            <a:srgbClr val="00B050"/>
                          </a:solidFill>
                        </a:rPr>
                        <a:t>Fall Chinook </a:t>
                      </a:r>
                    </a:p>
                  </a:txBody>
                  <a:tcPr marL="51435" marR="51435" marT="25718" marB="25718"/>
                </a:tc>
                <a:tc>
                  <a:txBody>
                    <a:bodyPr/>
                    <a:lstStyle/>
                    <a:p>
                      <a:pPr algn="ctr"/>
                      <a:r>
                        <a:rPr lang="en-US" sz="1100" dirty="0">
                          <a:solidFill>
                            <a:srgbClr val="00B050"/>
                          </a:solidFill>
                        </a:rPr>
                        <a:t>18,300</a:t>
                      </a:r>
                    </a:p>
                  </a:txBody>
                  <a:tcPr marL="51435" marR="51435" marT="25718" marB="25718"/>
                </a:tc>
                <a:tc>
                  <a:txBody>
                    <a:bodyPr/>
                    <a:lstStyle/>
                    <a:p>
                      <a:pPr algn="ctr"/>
                      <a:r>
                        <a:rPr lang="en-US" sz="1100" dirty="0">
                          <a:solidFill>
                            <a:srgbClr val="00B050"/>
                          </a:solidFill>
                        </a:rPr>
                        <a:t>73,200</a:t>
                      </a:r>
                    </a:p>
                  </a:txBody>
                  <a:tcPr marL="51435" marR="51435" marT="25718" marB="25718"/>
                </a:tc>
                <a:tc>
                  <a:txBody>
                    <a:bodyPr/>
                    <a:lstStyle/>
                    <a:p>
                      <a:pPr algn="ctr"/>
                      <a:r>
                        <a:rPr lang="en-US" sz="1100" dirty="0">
                          <a:solidFill>
                            <a:srgbClr val="00B050"/>
                          </a:solidFill>
                        </a:rPr>
                        <a:t>91,500</a:t>
                      </a:r>
                    </a:p>
                  </a:txBody>
                  <a:tcPr marL="51435" marR="51435" marT="25718" marB="25718"/>
                </a:tc>
                <a:extLst>
                  <a:ext uri="{0D108BD9-81ED-4DB2-BD59-A6C34878D82A}">
                    <a16:rowId xmlns:a16="http://schemas.microsoft.com/office/drawing/2014/main" val="10001"/>
                  </a:ext>
                </a:extLst>
              </a:tr>
              <a:tr h="468454">
                <a:tc>
                  <a:txBody>
                    <a:bodyPr/>
                    <a:lstStyle/>
                    <a:p>
                      <a:r>
                        <a:rPr lang="en-US" sz="1100" dirty="0">
                          <a:solidFill>
                            <a:srgbClr val="3399FF"/>
                          </a:solidFill>
                        </a:rPr>
                        <a:t>Spring/Summer Chinook</a:t>
                      </a:r>
                    </a:p>
                  </a:txBody>
                  <a:tcPr marL="51435" marR="51435" marT="25718" marB="25718"/>
                </a:tc>
                <a:tc>
                  <a:txBody>
                    <a:bodyPr/>
                    <a:lstStyle/>
                    <a:p>
                      <a:pPr algn="ctr"/>
                      <a:r>
                        <a:rPr lang="en-US" sz="1100" dirty="0">
                          <a:solidFill>
                            <a:srgbClr val="3399FF"/>
                          </a:solidFill>
                        </a:rPr>
                        <a:t>58,700</a:t>
                      </a:r>
                    </a:p>
                  </a:txBody>
                  <a:tcPr marL="51435" marR="51435" marT="25718" marB="25718"/>
                </a:tc>
                <a:tc>
                  <a:txBody>
                    <a:bodyPr/>
                    <a:lstStyle/>
                    <a:p>
                      <a:pPr algn="ctr"/>
                      <a:r>
                        <a:rPr lang="en-US" sz="1100" dirty="0">
                          <a:solidFill>
                            <a:srgbClr val="3399FF"/>
                          </a:solidFill>
                        </a:rPr>
                        <a:t>234,800</a:t>
                      </a:r>
                    </a:p>
                  </a:txBody>
                  <a:tcPr marL="51435" marR="51435" marT="25718" marB="25718"/>
                </a:tc>
                <a:tc>
                  <a:txBody>
                    <a:bodyPr/>
                    <a:lstStyle/>
                    <a:p>
                      <a:pPr algn="ctr"/>
                      <a:r>
                        <a:rPr lang="en-US" sz="1100" dirty="0">
                          <a:solidFill>
                            <a:srgbClr val="3399FF"/>
                          </a:solidFill>
                        </a:rPr>
                        <a:t>293,500</a:t>
                      </a:r>
                    </a:p>
                  </a:txBody>
                  <a:tcPr marL="51435" marR="51435" marT="25718" marB="25718"/>
                </a:tc>
                <a:extLst>
                  <a:ext uri="{0D108BD9-81ED-4DB2-BD59-A6C34878D82A}">
                    <a16:rowId xmlns:a16="http://schemas.microsoft.com/office/drawing/2014/main" val="10002"/>
                  </a:ext>
                </a:extLst>
              </a:tr>
              <a:tr h="264779">
                <a:tc>
                  <a:txBody>
                    <a:bodyPr/>
                    <a:lstStyle/>
                    <a:p>
                      <a:r>
                        <a:rPr lang="en-US" sz="1100" dirty="0">
                          <a:solidFill>
                            <a:srgbClr val="FF0000"/>
                          </a:solidFill>
                        </a:rPr>
                        <a:t>Steelhead</a:t>
                      </a:r>
                    </a:p>
                  </a:txBody>
                  <a:tcPr marL="51435" marR="51435" marT="25718" marB="25718"/>
                </a:tc>
                <a:tc>
                  <a:txBody>
                    <a:bodyPr/>
                    <a:lstStyle/>
                    <a:p>
                      <a:pPr algn="ctr"/>
                      <a:r>
                        <a:rPr lang="en-US" sz="1100" dirty="0">
                          <a:solidFill>
                            <a:srgbClr val="FF0000"/>
                          </a:solidFill>
                        </a:rPr>
                        <a:t>55,100</a:t>
                      </a:r>
                    </a:p>
                  </a:txBody>
                  <a:tcPr marL="51435" marR="51435" marT="25718" marB="25718"/>
                </a:tc>
                <a:tc>
                  <a:txBody>
                    <a:bodyPr/>
                    <a:lstStyle/>
                    <a:p>
                      <a:pPr algn="ctr"/>
                      <a:r>
                        <a:rPr lang="en-US" sz="1100" dirty="0">
                          <a:solidFill>
                            <a:srgbClr val="FF0000"/>
                          </a:solidFill>
                        </a:rPr>
                        <a:t>110,200</a:t>
                      </a:r>
                    </a:p>
                  </a:txBody>
                  <a:tcPr marL="51435" marR="51435" marT="25718" marB="25718"/>
                </a:tc>
                <a:tc>
                  <a:txBody>
                    <a:bodyPr/>
                    <a:lstStyle/>
                    <a:p>
                      <a:pPr algn="ctr"/>
                      <a:r>
                        <a:rPr lang="en-US" sz="1100" dirty="0">
                          <a:solidFill>
                            <a:srgbClr val="FF0000"/>
                          </a:solidFill>
                        </a:rPr>
                        <a:t>165,300</a:t>
                      </a:r>
                    </a:p>
                  </a:txBody>
                  <a:tcPr marL="51435" marR="51435" marT="25718" marB="25718"/>
                </a:tc>
                <a:extLst>
                  <a:ext uri="{0D108BD9-81ED-4DB2-BD59-A6C34878D82A}">
                    <a16:rowId xmlns:a16="http://schemas.microsoft.com/office/drawing/2014/main" val="10003"/>
                  </a:ext>
                </a:extLst>
              </a:tr>
              <a:tr h="264779">
                <a:tc>
                  <a:txBody>
                    <a:bodyPr/>
                    <a:lstStyle/>
                    <a:p>
                      <a:r>
                        <a:rPr lang="en-US" sz="1100" dirty="0"/>
                        <a:t>Rainbow</a:t>
                      </a:r>
                      <a:r>
                        <a:rPr lang="en-US" sz="1100" baseline="0" dirty="0"/>
                        <a:t> Trout</a:t>
                      </a:r>
                      <a:endParaRPr lang="en-US" sz="1100" dirty="0"/>
                    </a:p>
                  </a:txBody>
                  <a:tcPr marL="51435" marR="51435" marT="25718" marB="25718"/>
                </a:tc>
                <a:tc gridSpan="3">
                  <a:txBody>
                    <a:bodyPr/>
                    <a:lstStyle/>
                    <a:p>
                      <a:r>
                        <a:rPr lang="en-US" sz="1100" dirty="0"/>
                        <a:t>86,000 pounds</a:t>
                      </a:r>
                      <a:r>
                        <a:rPr lang="en-US" sz="1100" baseline="0" dirty="0"/>
                        <a:t> stocked</a:t>
                      </a:r>
                      <a:endParaRPr lang="en-US" sz="1100" dirty="0"/>
                    </a:p>
                  </a:txBody>
                  <a:tcPr marL="51435" marR="51435" marT="25718" marB="25718"/>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828947" y="3439761"/>
            <a:ext cx="5721481" cy="1569660"/>
          </a:xfrm>
          <a:prstGeom prst="rect">
            <a:avLst/>
          </a:prstGeom>
          <a:noFill/>
        </p:spPr>
        <p:txBody>
          <a:bodyPr wrap="square" rtlCol="0">
            <a:spAutoFit/>
          </a:bodyPr>
          <a:lstStyle/>
          <a:p>
            <a:pPr marL="160735" indent="-160735">
              <a:buFont typeface="Arial" panose="020B0604020202020204" pitchFamily="34" charset="0"/>
              <a:buChar char="•"/>
            </a:pPr>
            <a:r>
              <a:rPr lang="en-US" sz="1200" dirty="0"/>
              <a:t>Goals developed from pre-dam escapement estimates (1955-67)</a:t>
            </a:r>
          </a:p>
          <a:p>
            <a:pPr marL="160735" indent="-160735">
              <a:buFont typeface="Arial" panose="020B0604020202020204" pitchFamily="34" charset="0"/>
              <a:buChar char="•"/>
            </a:pPr>
            <a:r>
              <a:rPr lang="en-US" sz="1200" dirty="0"/>
              <a:t>Addressed 48% loss due to construction and operation of the dams in lower Snake River.</a:t>
            </a:r>
          </a:p>
          <a:p>
            <a:pPr marL="160735" indent="-160735">
              <a:buFont typeface="Arial" panose="020B0604020202020204" pitchFamily="34" charset="0"/>
              <a:buChar char="•"/>
            </a:pPr>
            <a:r>
              <a:rPr lang="en-US" sz="1200" dirty="0"/>
              <a:t>52% natural spawning escapement assumption into the future.</a:t>
            </a:r>
          </a:p>
          <a:p>
            <a:pPr marL="160735" indent="-160735">
              <a:buFont typeface="Arial" panose="020B0604020202020204" pitchFamily="34" charset="0"/>
              <a:buChar char="•"/>
            </a:pPr>
            <a:r>
              <a:rPr lang="en-US" sz="1200" dirty="0"/>
              <a:t>Project Area goals are primary focus due to ESA-listings, decline of natural production and effects on downstream harvest structure over time. </a:t>
            </a:r>
          </a:p>
          <a:p>
            <a:pPr marL="160735" indent="-160735">
              <a:buFont typeface="Arial" panose="020B0604020202020204" pitchFamily="34" charset="0"/>
              <a:buChar char="•"/>
            </a:pPr>
            <a:endParaRPr lang="en-US" sz="1200" dirty="0"/>
          </a:p>
          <a:p>
            <a:pPr marL="160735" indent="-160735">
              <a:buFont typeface="Arial" panose="020B0604020202020204" pitchFamily="34" charset="0"/>
              <a:buChar char="•"/>
            </a:pPr>
            <a:endParaRPr lang="en-US" sz="1200" dirty="0"/>
          </a:p>
        </p:txBody>
      </p:sp>
      <p:sp>
        <p:nvSpPr>
          <p:cNvPr id="4" name="Rectangle 3">
            <a:extLst>
              <a:ext uri="{FF2B5EF4-FFF2-40B4-BE49-F238E27FC236}">
                <a16:creationId xmlns:a16="http://schemas.microsoft.com/office/drawing/2014/main" id="{102D8EF6-A2CA-C086-A4D1-C1CA8798CA1D}"/>
              </a:ext>
            </a:extLst>
          </p:cNvPr>
          <p:cNvSpPr/>
          <p:nvPr/>
        </p:nvSpPr>
        <p:spPr>
          <a:xfrm>
            <a:off x="1836291" y="2895600"/>
            <a:ext cx="5714137" cy="6096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2F3931-0B8A-4C94-C0E1-5FD6D4FD8970}"/>
              </a:ext>
            </a:extLst>
          </p:cNvPr>
          <p:cNvSpPr txBox="1"/>
          <p:nvPr/>
        </p:nvSpPr>
        <p:spPr>
          <a:xfrm>
            <a:off x="1122537" y="4986338"/>
            <a:ext cx="6898926" cy="646331"/>
          </a:xfrm>
          <a:prstGeom prst="rect">
            <a:avLst/>
          </a:prstGeom>
          <a:noFill/>
        </p:spPr>
        <p:txBody>
          <a:bodyPr wrap="square">
            <a:spAutoFit/>
          </a:bodyPr>
          <a:lstStyle/>
          <a:p>
            <a:r>
              <a:rPr lang="en-US" sz="900" dirty="0"/>
              <a:t>U.S. Fish and Wildlife Service (USFWS). 2020. Lower Snake River Compensation Plan: Fiscal Year 2018 Report.  U.S. Fish and Wildlife Service, Lower Snake River Compensation Plan Office.  Available: </a:t>
            </a:r>
            <a:r>
              <a:rPr lang="en-US" sz="900" dirty="0">
                <a:hlinkClick r:id="rId3"/>
              </a:rPr>
              <a:t>https://www.fws.gov/sites/default/files/documents/2018%20LSRCP%20Annual%20Report.pdf</a:t>
            </a:r>
            <a:endParaRPr lang="en-US" sz="900" dirty="0"/>
          </a:p>
          <a:p>
            <a:endParaRPr lang="en-US" sz="900" dirty="0"/>
          </a:p>
        </p:txBody>
      </p:sp>
    </p:spTree>
    <p:extLst>
      <p:ext uri="{BB962C8B-B14F-4D97-AF65-F5344CB8AC3E}">
        <p14:creationId xmlns:p14="http://schemas.microsoft.com/office/powerpoint/2010/main" val="12561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3183D-217B-2D74-3D7E-B61B0FB8A6B1}"/>
              </a:ext>
            </a:extLst>
          </p:cNvPr>
          <p:cNvSpPr>
            <a:spLocks noGrp="1"/>
          </p:cNvSpPr>
          <p:nvPr>
            <p:ph type="title"/>
          </p:nvPr>
        </p:nvSpPr>
        <p:spPr/>
        <p:txBody>
          <a:bodyPr/>
          <a:lstStyle/>
          <a:p>
            <a:r>
              <a:rPr lang="en-US" dirty="0"/>
              <a:t>1975 COE Report to Congress – Appendix A, B</a:t>
            </a:r>
          </a:p>
        </p:txBody>
      </p:sp>
      <p:sp>
        <p:nvSpPr>
          <p:cNvPr id="4" name="Content Placeholder 3">
            <a:extLst>
              <a:ext uri="{FF2B5EF4-FFF2-40B4-BE49-F238E27FC236}">
                <a16:creationId xmlns:a16="http://schemas.microsoft.com/office/drawing/2014/main" id="{FB2544A4-8857-A757-822C-4BCF64461002}"/>
              </a:ext>
            </a:extLst>
          </p:cNvPr>
          <p:cNvSpPr>
            <a:spLocks noGrp="1"/>
          </p:cNvSpPr>
          <p:nvPr>
            <p:ph sz="half" idx="1"/>
          </p:nvPr>
        </p:nvSpPr>
        <p:spPr>
          <a:xfrm>
            <a:off x="31247" y="1219200"/>
            <a:ext cx="4038600" cy="4754563"/>
          </a:xfrm>
        </p:spPr>
        <p:txBody>
          <a:bodyPr/>
          <a:lstStyle/>
          <a:p>
            <a:r>
              <a:rPr lang="en-US" sz="2400" dirty="0"/>
              <a:t>A- 1972 Report by NOAA-Fisheries and USFWS</a:t>
            </a:r>
          </a:p>
          <a:p>
            <a:r>
              <a:rPr lang="en-US" sz="2400" dirty="0"/>
              <a:t>Discusses multiple facets of mitigation (wildlife, fisheries, lands). </a:t>
            </a:r>
          </a:p>
          <a:p>
            <a:r>
              <a:rPr lang="en-US" sz="2400" dirty="0"/>
              <a:t>Concept of trout mitigation for lost angler days due to reservoir inundation… WA. </a:t>
            </a:r>
          </a:p>
          <a:p>
            <a:r>
              <a:rPr lang="en-US" sz="2400" dirty="0"/>
              <a:t>WDFW Response to the report identified what would (mostly) become LSRCP mitigation. </a:t>
            </a:r>
          </a:p>
          <a:p>
            <a:endParaRPr lang="en-US" sz="2400" dirty="0"/>
          </a:p>
        </p:txBody>
      </p:sp>
      <p:pic>
        <p:nvPicPr>
          <p:cNvPr id="7" name="Content Placeholder 6">
            <a:extLst>
              <a:ext uri="{FF2B5EF4-FFF2-40B4-BE49-F238E27FC236}">
                <a16:creationId xmlns:a16="http://schemas.microsoft.com/office/drawing/2014/main" id="{7AF9881D-2236-F32D-807C-C08F8F42E593}"/>
              </a:ext>
            </a:extLst>
          </p:cNvPr>
          <p:cNvPicPr>
            <a:picLocks noGrp="1" noChangeAspect="1"/>
          </p:cNvPicPr>
          <p:nvPr>
            <p:ph sz="half" idx="2"/>
          </p:nvPr>
        </p:nvPicPr>
        <p:blipFill>
          <a:blip r:embed="rId2"/>
          <a:stretch>
            <a:fillRect/>
          </a:stretch>
        </p:blipFill>
        <p:spPr>
          <a:xfrm>
            <a:off x="4040910" y="1332385"/>
            <a:ext cx="4837659" cy="990600"/>
          </a:xfrm>
        </p:spPr>
      </p:pic>
      <p:pic>
        <p:nvPicPr>
          <p:cNvPr id="9" name="Picture 8">
            <a:extLst>
              <a:ext uri="{FF2B5EF4-FFF2-40B4-BE49-F238E27FC236}">
                <a16:creationId xmlns:a16="http://schemas.microsoft.com/office/drawing/2014/main" id="{D69C4DBC-8A7B-9A2B-5C94-8A8BCB9D0AC2}"/>
              </a:ext>
            </a:extLst>
          </p:cNvPr>
          <p:cNvPicPr>
            <a:picLocks noChangeAspect="1"/>
          </p:cNvPicPr>
          <p:nvPr/>
        </p:nvPicPr>
        <p:blipFill>
          <a:blip r:embed="rId3"/>
          <a:stretch>
            <a:fillRect/>
          </a:stretch>
        </p:blipFill>
        <p:spPr>
          <a:xfrm>
            <a:off x="4069847" y="4486818"/>
            <a:ext cx="4895711" cy="1228804"/>
          </a:xfrm>
          <a:prstGeom prst="rect">
            <a:avLst/>
          </a:prstGeom>
        </p:spPr>
      </p:pic>
      <p:pic>
        <p:nvPicPr>
          <p:cNvPr id="13" name="Picture 12">
            <a:extLst>
              <a:ext uri="{FF2B5EF4-FFF2-40B4-BE49-F238E27FC236}">
                <a16:creationId xmlns:a16="http://schemas.microsoft.com/office/drawing/2014/main" id="{E94AB389-9ABC-6A1B-61FC-9E0F0B9D1FD1}"/>
              </a:ext>
            </a:extLst>
          </p:cNvPr>
          <p:cNvPicPr>
            <a:picLocks noChangeAspect="1"/>
          </p:cNvPicPr>
          <p:nvPr/>
        </p:nvPicPr>
        <p:blipFill>
          <a:blip r:embed="rId4"/>
          <a:stretch>
            <a:fillRect/>
          </a:stretch>
        </p:blipFill>
        <p:spPr>
          <a:xfrm>
            <a:off x="4414786" y="2328255"/>
            <a:ext cx="4089906" cy="3657600"/>
          </a:xfrm>
          <a:prstGeom prst="rect">
            <a:avLst/>
          </a:prstGeom>
        </p:spPr>
      </p:pic>
    </p:spTree>
    <p:extLst>
      <p:ext uri="{BB962C8B-B14F-4D97-AF65-F5344CB8AC3E}">
        <p14:creationId xmlns:p14="http://schemas.microsoft.com/office/powerpoint/2010/main" val="40972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xit" presetSubtype="4" fill="hold" nodeType="with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B28DE-174F-C1F8-FF4C-29E0DA3FE85F}"/>
              </a:ext>
            </a:extLst>
          </p:cNvPr>
          <p:cNvSpPr txBox="1"/>
          <p:nvPr/>
        </p:nvSpPr>
        <p:spPr>
          <a:xfrm>
            <a:off x="946893" y="533400"/>
            <a:ext cx="7637526" cy="3139321"/>
          </a:xfrm>
          <a:prstGeom prst="rect">
            <a:avLst/>
          </a:prstGeom>
          <a:noFill/>
        </p:spPr>
        <p:txBody>
          <a:bodyPr wrap="square">
            <a:spAutoFit/>
          </a:bodyPr>
          <a:lstStyle/>
          <a:p>
            <a:pPr defTabSz="685800" fontAlgn="auto">
              <a:spcBef>
                <a:spcPts val="0"/>
              </a:spcBef>
              <a:spcAft>
                <a:spcPts val="0"/>
              </a:spcAft>
            </a:pPr>
            <a:r>
              <a:rPr lang="en-US" i="1" dirty="0">
                <a:solidFill>
                  <a:prstClr val="black"/>
                </a:solidFill>
                <a:latin typeface="Calibri"/>
              </a:rPr>
              <a:t>Other specific losses related to inundation were identified, including spawning habitat for 5,000 fall Chinook salmon adults through inundation, as well as significant loss of angler days for the steelhead trout fisheries in the free-flowing 140 miles of rivers and streams, and resident species angling opportunities. This latter impact was planned to be addressed by acquiring and providing permanent public fishing areas (see Wildlife Mitigation section) and stocking 93,000 pounds of catchable trout (233,000 fish at 2.5 per pound) in the State of Washington where most inundation impacts occurred. Through discussions between the USACE and Washington, this goal was later reduced to 86,000 pounds after instream habitat improvements in the form of structures were placed in southeast Washington tributaries -  (</a:t>
            </a:r>
            <a:r>
              <a:rPr lang="en-US" i="1" dirty="0" err="1">
                <a:solidFill>
                  <a:prstClr val="black"/>
                </a:solidFill>
                <a:latin typeface="Calibri"/>
              </a:rPr>
              <a:t>Herrig</a:t>
            </a:r>
            <a:r>
              <a:rPr lang="en-US" i="1" dirty="0">
                <a:solidFill>
                  <a:prstClr val="black"/>
                </a:solidFill>
                <a:latin typeface="Calibri"/>
              </a:rPr>
              <a:t> 1990). </a:t>
            </a:r>
          </a:p>
        </p:txBody>
      </p:sp>
      <p:sp>
        <p:nvSpPr>
          <p:cNvPr id="4" name="TextBox 3">
            <a:extLst>
              <a:ext uri="{FF2B5EF4-FFF2-40B4-BE49-F238E27FC236}">
                <a16:creationId xmlns:a16="http://schemas.microsoft.com/office/drawing/2014/main" id="{82222FCB-3758-93C1-5E76-599BD8821195}"/>
              </a:ext>
            </a:extLst>
          </p:cNvPr>
          <p:cNvSpPr txBox="1"/>
          <p:nvPr/>
        </p:nvSpPr>
        <p:spPr>
          <a:xfrm>
            <a:off x="1362456" y="4139947"/>
            <a:ext cx="6806401" cy="830997"/>
          </a:xfrm>
          <a:prstGeom prst="rect">
            <a:avLst/>
          </a:prstGeom>
          <a:noFill/>
        </p:spPr>
        <p:txBody>
          <a:bodyPr wrap="square">
            <a:spAutoFit/>
          </a:bodyPr>
          <a:lstStyle/>
          <a:p>
            <a:pPr defTabSz="685800" fontAlgn="auto">
              <a:spcBef>
                <a:spcPts val="0"/>
              </a:spcBef>
              <a:spcAft>
                <a:spcPts val="0"/>
              </a:spcAft>
            </a:pPr>
            <a:r>
              <a:rPr lang="en-US" sz="1200" dirty="0">
                <a:solidFill>
                  <a:prstClr val="black"/>
                </a:solidFill>
                <a:latin typeface="Calibri"/>
              </a:rPr>
              <a:t>U.S. Fish and Wildlife Service (USFWS). 2020. Lower Snake River Compensation Plan: Fiscal Year 2018 Report.  U.S. Fish and Wildlife Service, Lower Snake River Compensation Plan Office.  Available: </a:t>
            </a:r>
            <a:r>
              <a:rPr lang="en-US" sz="1200" dirty="0">
                <a:solidFill>
                  <a:prstClr val="black"/>
                </a:solidFill>
                <a:latin typeface="Calibri"/>
                <a:hlinkClick r:id="rId2"/>
              </a:rPr>
              <a:t>https://www.fws.gov/sites/default/files/documents/2018%20LSRCP%20Annual%20Report.pdf</a:t>
            </a:r>
            <a:endParaRPr lang="en-US" sz="1200" dirty="0">
              <a:solidFill>
                <a:prstClr val="black"/>
              </a:solidFill>
              <a:latin typeface="Calibri"/>
            </a:endParaRPr>
          </a:p>
          <a:p>
            <a:pPr defTabSz="685800" fontAlgn="auto">
              <a:spcBef>
                <a:spcPts val="0"/>
              </a:spcBef>
              <a:spcAft>
                <a:spcPts val="0"/>
              </a:spcAft>
            </a:pPr>
            <a:endParaRPr lang="en-US" sz="1200" dirty="0">
              <a:solidFill>
                <a:prstClr val="black"/>
              </a:solidFill>
              <a:latin typeface="Calibri"/>
            </a:endParaRPr>
          </a:p>
        </p:txBody>
      </p:sp>
    </p:spTree>
    <p:extLst>
      <p:ext uri="{BB962C8B-B14F-4D97-AF65-F5344CB8AC3E}">
        <p14:creationId xmlns:p14="http://schemas.microsoft.com/office/powerpoint/2010/main" val="368924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22FCB-3758-93C1-5E76-599BD8821195}"/>
              </a:ext>
            </a:extLst>
          </p:cNvPr>
          <p:cNvSpPr txBox="1"/>
          <p:nvPr/>
        </p:nvSpPr>
        <p:spPr>
          <a:xfrm>
            <a:off x="1362456" y="4139947"/>
            <a:ext cx="6806401" cy="830997"/>
          </a:xfrm>
          <a:prstGeom prst="rect">
            <a:avLst/>
          </a:prstGeom>
          <a:noFill/>
        </p:spPr>
        <p:txBody>
          <a:bodyPr wrap="square">
            <a:spAutoFit/>
          </a:bodyPr>
          <a:lstStyle/>
          <a:p>
            <a:pPr defTabSz="685800" fontAlgn="auto">
              <a:spcBef>
                <a:spcPts val="0"/>
              </a:spcBef>
              <a:spcAft>
                <a:spcPts val="0"/>
              </a:spcAft>
            </a:pPr>
            <a:r>
              <a:rPr lang="en-US" sz="1200" dirty="0">
                <a:solidFill>
                  <a:prstClr val="black"/>
                </a:solidFill>
                <a:latin typeface="Calibri"/>
              </a:rPr>
              <a:t>U.S. Fish and Wildlife Service (USFWS). 2020. Lower Snake River Compensation Plan: Fiscal Year 2018 Report.  U.S. Fish and Wildlife Service, Lower Snake River Compensation Plan Office.  Available: </a:t>
            </a:r>
            <a:r>
              <a:rPr lang="en-US" sz="1200" dirty="0">
                <a:solidFill>
                  <a:prstClr val="black"/>
                </a:solidFill>
                <a:latin typeface="Calibri"/>
                <a:hlinkClick r:id="rId2"/>
              </a:rPr>
              <a:t>https://www.fws.gov/sites/default/files/documents/2018%20LSRCP%20Annual%20Report.pdf</a:t>
            </a:r>
            <a:endParaRPr lang="en-US" sz="1200" dirty="0">
              <a:solidFill>
                <a:prstClr val="black"/>
              </a:solidFill>
              <a:latin typeface="Calibri"/>
            </a:endParaRPr>
          </a:p>
          <a:p>
            <a:pPr defTabSz="685800" fontAlgn="auto">
              <a:spcBef>
                <a:spcPts val="0"/>
              </a:spcBef>
              <a:spcAft>
                <a:spcPts val="0"/>
              </a:spcAft>
            </a:pPr>
            <a:endParaRPr lang="en-US" sz="1200" dirty="0">
              <a:solidFill>
                <a:prstClr val="black"/>
              </a:solidFill>
              <a:latin typeface="Calibri"/>
            </a:endParaRPr>
          </a:p>
        </p:txBody>
      </p:sp>
      <p:sp>
        <p:nvSpPr>
          <p:cNvPr id="5" name="TextBox 4">
            <a:extLst>
              <a:ext uri="{FF2B5EF4-FFF2-40B4-BE49-F238E27FC236}">
                <a16:creationId xmlns:a16="http://schemas.microsoft.com/office/drawing/2014/main" id="{7F366AAC-38DD-C028-534F-1C54E2608637}"/>
              </a:ext>
            </a:extLst>
          </p:cNvPr>
          <p:cNvSpPr txBox="1"/>
          <p:nvPr/>
        </p:nvSpPr>
        <p:spPr>
          <a:xfrm>
            <a:off x="1325880" y="762000"/>
            <a:ext cx="6492240" cy="2862322"/>
          </a:xfrm>
          <a:prstGeom prst="rect">
            <a:avLst/>
          </a:prstGeom>
          <a:noFill/>
        </p:spPr>
        <p:txBody>
          <a:bodyPr wrap="square">
            <a:spAutoFit/>
          </a:bodyPr>
          <a:lstStyle/>
          <a:p>
            <a:pPr defTabSz="685800" fontAlgn="auto">
              <a:spcBef>
                <a:spcPts val="0"/>
              </a:spcBef>
              <a:spcAft>
                <a:spcPts val="0"/>
              </a:spcAft>
            </a:pPr>
            <a:r>
              <a:rPr lang="en-US" i="1" dirty="0">
                <a:solidFill>
                  <a:prstClr val="black"/>
                </a:solidFill>
                <a:latin typeface="Calibri"/>
              </a:rPr>
              <a:t>The LSRCP project area is defined as the area upstream of Ice Harbor Dam extending to Lower Granite Dam and is inclusive of the Walla Walla Basin, a Columbia River Basin tributary in SE Washington adjacent to the Snake River basin. Early in the LSRCP implementation process, Washington selected the Walla Walla basin for portions of its summer steelhead mitigation program due to the paucity of suitable anadromous fish streams in SE Washington (</a:t>
            </a:r>
            <a:r>
              <a:rPr lang="en-US" i="1" dirty="0" err="1">
                <a:solidFill>
                  <a:prstClr val="black"/>
                </a:solidFill>
                <a:latin typeface="Calibri"/>
              </a:rPr>
              <a:t>Herrig</a:t>
            </a:r>
            <a:r>
              <a:rPr lang="en-US" i="1" dirty="0">
                <a:solidFill>
                  <a:prstClr val="black"/>
                </a:solidFill>
                <a:latin typeface="Calibri"/>
              </a:rPr>
              <a:t> 1990). Trout mitigation occurs predominantly within the State of Washington waters except for 6,200 pounds raised for Idaho waters.</a:t>
            </a:r>
          </a:p>
        </p:txBody>
      </p:sp>
    </p:spTree>
    <p:extLst>
      <p:ext uri="{BB962C8B-B14F-4D97-AF65-F5344CB8AC3E}">
        <p14:creationId xmlns:p14="http://schemas.microsoft.com/office/powerpoint/2010/main" val="302839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5528746"/>
            <a:ext cx="2895600" cy="369332"/>
          </a:xfrm>
          <a:prstGeom prst="rect">
            <a:avLst/>
          </a:prstGeom>
          <a:noFill/>
        </p:spPr>
        <p:txBody>
          <a:bodyPr wrap="square" rtlCol="0">
            <a:spAutoFit/>
          </a:bodyPr>
          <a:lstStyle/>
          <a:p>
            <a:r>
              <a:rPr lang="en-US" dirty="0"/>
              <a:t>Let’s talk about steelhead!</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97490091"/>
              </p:ext>
            </p:extLst>
          </p:nvPr>
        </p:nvGraphicFramePr>
        <p:xfrm>
          <a:off x="533400" y="0"/>
          <a:ext cx="8077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AF40D3C-6C84-8F07-D9DD-AB2765C828A7}"/>
              </a:ext>
            </a:extLst>
          </p:cNvPr>
          <p:cNvSpPr txBox="1"/>
          <p:nvPr/>
        </p:nvSpPr>
        <p:spPr>
          <a:xfrm>
            <a:off x="4495800" y="436702"/>
            <a:ext cx="1219195" cy="523220"/>
          </a:xfrm>
          <a:prstGeom prst="rect">
            <a:avLst/>
          </a:prstGeom>
          <a:noFill/>
        </p:spPr>
        <p:txBody>
          <a:bodyPr wrap="square" rtlCol="0">
            <a:spAutoFit/>
          </a:bodyPr>
          <a:lstStyle/>
          <a:p>
            <a:pPr algn="ctr"/>
            <a:r>
              <a:rPr lang="en-US" sz="1400" dirty="0">
                <a:solidFill>
                  <a:srgbClr val="FF0000"/>
                </a:solidFill>
                <a:effectLst>
                  <a:outerShdw blurRad="38100" dist="38100" dir="2700000" algn="tl">
                    <a:srgbClr val="000000">
                      <a:alpha val="43137"/>
                    </a:srgbClr>
                  </a:outerShdw>
                </a:effectLst>
              </a:rPr>
              <a:t>2011 ISRP Review</a:t>
            </a:r>
          </a:p>
        </p:txBody>
      </p:sp>
      <p:cxnSp>
        <p:nvCxnSpPr>
          <p:cNvPr id="10" name="Straight Connector 9">
            <a:extLst>
              <a:ext uri="{FF2B5EF4-FFF2-40B4-BE49-F238E27FC236}">
                <a16:creationId xmlns:a16="http://schemas.microsoft.com/office/drawing/2014/main" id="{98CD4395-E539-434D-605A-82CF22DFF9D6}"/>
              </a:ext>
            </a:extLst>
          </p:cNvPr>
          <p:cNvCxnSpPr>
            <a:cxnSpLocks/>
          </p:cNvCxnSpPr>
          <p:nvPr/>
        </p:nvCxnSpPr>
        <p:spPr>
          <a:xfrm>
            <a:off x="5105397" y="1143000"/>
            <a:ext cx="0" cy="29718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364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A1A6-1D40-5E41-70E0-14E115864018}"/>
              </a:ext>
            </a:extLst>
          </p:cNvPr>
          <p:cNvSpPr>
            <a:spLocks noGrp="1"/>
          </p:cNvSpPr>
          <p:nvPr>
            <p:ph type="title"/>
          </p:nvPr>
        </p:nvSpPr>
        <p:spPr/>
        <p:txBody>
          <a:bodyPr/>
          <a:lstStyle/>
          <a:p>
            <a:r>
              <a:rPr lang="en-US" dirty="0"/>
              <a:t>LSRCP Steelhead Goals</a:t>
            </a:r>
          </a:p>
        </p:txBody>
      </p:sp>
      <p:graphicFrame>
        <p:nvGraphicFramePr>
          <p:cNvPr id="7" name="Content Placeholder 6">
            <a:extLst>
              <a:ext uri="{FF2B5EF4-FFF2-40B4-BE49-F238E27FC236}">
                <a16:creationId xmlns:a16="http://schemas.microsoft.com/office/drawing/2014/main" id="{5BBB393A-CEBF-AE12-F3C2-97A10FE48DF3}"/>
              </a:ext>
            </a:extLst>
          </p:cNvPr>
          <p:cNvGraphicFramePr>
            <a:graphicFrameLocks noGrp="1"/>
          </p:cNvGraphicFramePr>
          <p:nvPr>
            <p:ph sz="half" idx="1"/>
            <p:extLst>
              <p:ext uri="{D42A27DB-BD31-4B8C-83A1-F6EECF244321}">
                <p14:modId xmlns:p14="http://schemas.microsoft.com/office/powerpoint/2010/main" val="1127326610"/>
              </p:ext>
            </p:extLst>
          </p:nvPr>
        </p:nvGraphicFramePr>
        <p:xfrm>
          <a:off x="76199" y="841375"/>
          <a:ext cx="4572001" cy="510222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C5A22D27-6FF1-FE71-939E-3DDE681F118C}"/>
              </a:ext>
            </a:extLst>
          </p:cNvPr>
          <p:cNvSpPr>
            <a:spLocks noGrp="1"/>
          </p:cNvSpPr>
          <p:nvPr>
            <p:ph sz="half" idx="2"/>
          </p:nvPr>
        </p:nvSpPr>
        <p:spPr>
          <a:xfrm>
            <a:off x="4648200" y="1600200"/>
            <a:ext cx="4495800" cy="4525963"/>
          </a:xfrm>
        </p:spPr>
        <p:txBody>
          <a:bodyPr/>
          <a:lstStyle/>
          <a:p>
            <a:r>
              <a:rPr lang="en-US" dirty="0"/>
              <a:t>Steelhead goals estimated same as other LSRCP goals for spring/summer and fall Chinook.</a:t>
            </a:r>
          </a:p>
          <a:p>
            <a:r>
              <a:rPr lang="en-US" dirty="0"/>
              <a:t>Trout mitigation also to be addressed during ISRP review (86,000 </a:t>
            </a:r>
            <a:r>
              <a:rPr lang="en-US" dirty="0" err="1"/>
              <a:t>lbs</a:t>
            </a:r>
            <a:r>
              <a:rPr lang="en-US" dirty="0"/>
              <a:t>)</a:t>
            </a:r>
          </a:p>
          <a:p>
            <a:endParaRPr lang="en-US" dirty="0"/>
          </a:p>
        </p:txBody>
      </p:sp>
      <p:pic>
        <p:nvPicPr>
          <p:cNvPr id="8" name="Picture 2">
            <a:extLst>
              <a:ext uri="{FF2B5EF4-FFF2-40B4-BE49-F238E27FC236}">
                <a16:creationId xmlns:a16="http://schemas.microsoft.com/office/drawing/2014/main" id="{92CFF347-B253-6CD0-46ED-3F61EAD5A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1561"/>
            <a:ext cx="2133600" cy="1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28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0076" y="1621630"/>
          <a:ext cx="7743826" cy="3406070"/>
        </p:xfrm>
        <a:graphic>
          <a:graphicData uri="http://schemas.openxmlformats.org/drawingml/2006/table">
            <a:tbl>
              <a:tblPr firstRow="1" firstCol="1" bandRow="1"/>
              <a:tblGrid>
                <a:gridCol w="1799780">
                  <a:extLst>
                    <a:ext uri="{9D8B030D-6E8A-4147-A177-3AD203B41FA5}">
                      <a16:colId xmlns:a16="http://schemas.microsoft.com/office/drawing/2014/main" val="1205665324"/>
                    </a:ext>
                  </a:extLst>
                </a:gridCol>
                <a:gridCol w="814808">
                  <a:extLst>
                    <a:ext uri="{9D8B030D-6E8A-4147-A177-3AD203B41FA5}">
                      <a16:colId xmlns:a16="http://schemas.microsoft.com/office/drawing/2014/main" val="2224971636"/>
                    </a:ext>
                  </a:extLst>
                </a:gridCol>
                <a:gridCol w="814808">
                  <a:extLst>
                    <a:ext uri="{9D8B030D-6E8A-4147-A177-3AD203B41FA5}">
                      <a16:colId xmlns:a16="http://schemas.microsoft.com/office/drawing/2014/main" val="3905306484"/>
                    </a:ext>
                  </a:extLst>
                </a:gridCol>
                <a:gridCol w="894938">
                  <a:extLst>
                    <a:ext uri="{9D8B030D-6E8A-4147-A177-3AD203B41FA5}">
                      <a16:colId xmlns:a16="http://schemas.microsoft.com/office/drawing/2014/main" val="1280883282"/>
                    </a:ext>
                  </a:extLst>
                </a:gridCol>
                <a:gridCol w="814808">
                  <a:extLst>
                    <a:ext uri="{9D8B030D-6E8A-4147-A177-3AD203B41FA5}">
                      <a16:colId xmlns:a16="http://schemas.microsoft.com/office/drawing/2014/main" val="2690582784"/>
                    </a:ext>
                  </a:extLst>
                </a:gridCol>
                <a:gridCol w="894938">
                  <a:extLst>
                    <a:ext uri="{9D8B030D-6E8A-4147-A177-3AD203B41FA5}">
                      <a16:colId xmlns:a16="http://schemas.microsoft.com/office/drawing/2014/main" val="3698357071"/>
                    </a:ext>
                  </a:extLst>
                </a:gridCol>
                <a:gridCol w="814808">
                  <a:extLst>
                    <a:ext uri="{9D8B030D-6E8A-4147-A177-3AD203B41FA5}">
                      <a16:colId xmlns:a16="http://schemas.microsoft.com/office/drawing/2014/main" val="1282601895"/>
                    </a:ext>
                  </a:extLst>
                </a:gridCol>
                <a:gridCol w="894938">
                  <a:extLst>
                    <a:ext uri="{9D8B030D-6E8A-4147-A177-3AD203B41FA5}">
                      <a16:colId xmlns:a16="http://schemas.microsoft.com/office/drawing/2014/main" val="2613427712"/>
                    </a:ext>
                  </a:extLst>
                </a:gridCol>
              </a:tblGrid>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Washington</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Oregon</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Idaho</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6950180"/>
                  </a:ext>
                </a:extLst>
              </a:tr>
              <a:tr h="637895">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Area or Basin</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Spring Chinook salmon </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Fall Chinook salmon</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Steelhead</a:t>
                      </a: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Spring Chinook salmon</a:t>
                      </a: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Steelhead</a:t>
                      </a: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Spring-Summer Chinook</a:t>
                      </a: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Steelhead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706160"/>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Snake River</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7387951"/>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Below Lewiston</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5,000</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3114583432"/>
                  </a:ext>
                </a:extLst>
              </a:tr>
              <a:tr h="216591">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Lewiston – Hells Canyon</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9,728</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2,208</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440778550"/>
                  </a:ext>
                </a:extLst>
              </a:tr>
              <a:tr h="212632">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Hells Canyon Dam</a:t>
                      </a:r>
                    </a:p>
                  </a:txBody>
                  <a:tcPr marL="51435" marR="51435" marT="0" marB="0">
                    <a:lnL>
                      <a:noFill/>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3,648</a:t>
                      </a:r>
                    </a:p>
                  </a:txBody>
                  <a:tcPr marL="51435" marR="51435" marT="0" marB="0">
                    <a:lnL>
                      <a:noFill/>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1,368</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1,200</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1,368</a:t>
                      </a:r>
                    </a:p>
                  </a:txBody>
                  <a:tcPr marL="51435" marR="51435" marT="0" marB="0">
                    <a:lnL>
                      <a:noFill/>
                    </a:lnL>
                    <a:lnR>
                      <a:noFill/>
                    </a:lnR>
                    <a:lnT>
                      <a:noFill/>
                    </a:lnT>
                    <a:lnB>
                      <a:noFill/>
                    </a:lnB>
                  </a:tcPr>
                </a:tc>
                <a:extLst>
                  <a:ext uri="{0D108BD9-81ED-4DB2-BD59-A6C34878D82A}">
                    <a16:rowId xmlns:a16="http://schemas.microsoft.com/office/drawing/2014/main" val="1871714315"/>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Tucannon River</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1,152</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1,632</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2444449803"/>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Clearwater River</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68</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288</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20,736</a:t>
                      </a:r>
                    </a:p>
                  </a:txBody>
                  <a:tcPr marL="51435" marR="51435" marT="0" marB="0">
                    <a:lnL>
                      <a:noFill/>
                    </a:lnL>
                    <a:lnR>
                      <a:noFill/>
                    </a:lnR>
                    <a:lnT>
                      <a:noFill/>
                    </a:lnT>
                    <a:lnB>
                      <a:noFill/>
                    </a:lnB>
                  </a:tcPr>
                </a:tc>
                <a:extLst>
                  <a:ext uri="{0D108BD9-81ED-4DB2-BD59-A6C34878D82A}">
                    <a16:rowId xmlns:a16="http://schemas.microsoft.com/office/drawing/2014/main" val="195679281"/>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Asotin Creek</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816</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3770146777"/>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Grande Ronde River</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5,856</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7,632</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2508210532"/>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Salmon River</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46,656</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16,896</a:t>
                      </a:r>
                    </a:p>
                  </a:txBody>
                  <a:tcPr marL="51435" marR="51435" marT="0" marB="0">
                    <a:lnL>
                      <a:noFill/>
                    </a:lnL>
                    <a:lnR>
                      <a:noFill/>
                    </a:lnR>
                    <a:lnT>
                      <a:noFill/>
                    </a:lnT>
                    <a:lnB>
                      <a:noFill/>
                    </a:lnB>
                  </a:tcPr>
                </a:tc>
                <a:extLst>
                  <a:ext uri="{0D108BD9-81ED-4DB2-BD59-A6C34878D82A}">
                    <a16:rowId xmlns:a16="http://schemas.microsoft.com/office/drawing/2014/main" val="1591256133"/>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Imnaha River</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68</a:t>
                      </a:r>
                    </a:p>
                  </a:txBody>
                  <a:tcPr marL="51435" marR="51435"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3,216</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1,920</a:t>
                      </a:r>
                    </a:p>
                  </a:txBody>
                  <a:tcPr marL="51435" marR="51435"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a:noFill/>
                    </a:lnB>
                  </a:tcPr>
                </a:tc>
                <a:extLst>
                  <a:ext uri="{0D108BD9-81ED-4DB2-BD59-A6C34878D82A}">
                    <a16:rowId xmlns:a16="http://schemas.microsoft.com/office/drawing/2014/main" val="1652939897"/>
                  </a:ext>
                </a:extLst>
              </a:tr>
              <a:tr h="212632">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Small Tributaries</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264</a:t>
                      </a:r>
                    </a:p>
                  </a:txBody>
                  <a:tcPr marL="51435" marR="51435"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288</a:t>
                      </a:r>
                    </a:p>
                  </a:txBody>
                  <a:tcPr marL="51435" marR="51435"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264</a:t>
                      </a: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93327"/>
                  </a:ext>
                </a:extLst>
              </a:tr>
              <a:tr h="212632">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Totals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1,152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18,512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4,656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9,072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11,184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48,432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39,264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631724"/>
                  </a:ext>
                </a:extLst>
              </a:tr>
            </a:tbl>
          </a:graphicData>
        </a:graphic>
      </p:graphicFrame>
      <p:sp>
        <p:nvSpPr>
          <p:cNvPr id="3" name="Rectangle 1"/>
          <p:cNvSpPr>
            <a:spLocks noChangeArrowheads="1"/>
          </p:cNvSpPr>
          <p:nvPr/>
        </p:nvSpPr>
        <p:spPr bwMode="auto">
          <a:xfrm>
            <a:off x="500063" y="1020034"/>
            <a:ext cx="81153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200" dirty="0">
                <a:latin typeface="Arial" panose="020B0604020202020204" pitchFamily="34" charset="0"/>
                <a:ea typeface="Times New Roman" panose="02020603050405020304" pitchFamily="18" charset="0"/>
                <a:cs typeface="Times New Roman" panose="02020603050405020304" pitchFamily="18" charset="0"/>
              </a:rPr>
              <a:t>Allocation of compensation (adults) by State as suggested by Columbia Basin Fisheries Technical Committee (reproduced from WDFW 1974).  This allocation was not to be used as a specific indicator of release sites.  </a:t>
            </a:r>
            <a:endParaRPr lang="en-US" altLang="en-US" sz="1200" dirty="0">
              <a:latin typeface="Arial" panose="020B0604020202020204" pitchFamily="34" charset="0"/>
            </a:endParaRPr>
          </a:p>
        </p:txBody>
      </p:sp>
      <p:sp>
        <p:nvSpPr>
          <p:cNvPr id="6" name="Rectangle 5"/>
          <p:cNvSpPr/>
          <p:nvPr/>
        </p:nvSpPr>
        <p:spPr>
          <a:xfrm>
            <a:off x="4062161" y="1828801"/>
            <a:ext cx="685800" cy="3198899"/>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E13993-852C-4F4D-A7EA-95CF6877140A}"/>
              </a:ext>
            </a:extLst>
          </p:cNvPr>
          <p:cNvSpPr/>
          <p:nvPr/>
        </p:nvSpPr>
        <p:spPr>
          <a:xfrm>
            <a:off x="5753100" y="1814764"/>
            <a:ext cx="685800" cy="3226972"/>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90A115-4DEB-4155-824C-1F19D5469765}"/>
              </a:ext>
            </a:extLst>
          </p:cNvPr>
          <p:cNvSpPr/>
          <p:nvPr/>
        </p:nvSpPr>
        <p:spPr>
          <a:xfrm>
            <a:off x="7454481" y="1814764"/>
            <a:ext cx="666247" cy="3226972"/>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F06D73-580A-4DE3-91D1-EFC45476FA5C}"/>
              </a:ext>
            </a:extLst>
          </p:cNvPr>
          <p:cNvSpPr txBox="1"/>
          <p:nvPr/>
        </p:nvSpPr>
        <p:spPr>
          <a:xfrm>
            <a:off x="6096000" y="5245915"/>
            <a:ext cx="1905000" cy="65469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750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26842</TotalTime>
  <Words>1851</Words>
  <Application>Microsoft Office PowerPoint</Application>
  <PresentationFormat>On-screen Show (4:3)</PresentationFormat>
  <Paragraphs>291</Paragraphs>
  <Slides>20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CRFPO Powerpoint Template</vt:lpstr>
      <vt:lpstr>1_CRFPO Powerpoint Template</vt:lpstr>
      <vt:lpstr>Lower Snake River Compensation Plan  – ISRP Review(s) and Program Performance</vt:lpstr>
      <vt:lpstr>ISRP – Program Reviews</vt:lpstr>
      <vt:lpstr>LSRCP ”In Place, In-Kind”</vt:lpstr>
      <vt:lpstr>1975 COE Report to Congress – Appendix A, B</vt:lpstr>
      <vt:lpstr>PowerPoint Presentation</vt:lpstr>
      <vt:lpstr>PowerPoint Presentation</vt:lpstr>
      <vt:lpstr>PowerPoint Presentation</vt:lpstr>
      <vt:lpstr>LSRCP Steelhead Goals</vt:lpstr>
      <vt:lpstr>PowerPoint Presentation</vt:lpstr>
      <vt:lpstr>PowerPoint Presentation</vt:lpstr>
      <vt:lpstr>What is happening with steelhead?</vt:lpstr>
      <vt:lpstr>PowerPoint Presentation</vt:lpstr>
      <vt:lpstr>PowerPoint Presentation</vt:lpstr>
      <vt:lpstr>Interaction with Pink Salmon</vt:lpstr>
      <vt:lpstr>LSRCP Trout Program</vt:lpstr>
      <vt:lpstr>Upcoming ISRP Review</vt:lpstr>
      <vt:lpstr>Miscellaneous - LSRCP Report!</vt:lpstr>
      <vt:lpstr>PowerPoint Presentation</vt:lpstr>
      <vt:lpstr>Questions?</vt:lpstr>
      <vt:lpstr>Summary </vt:lpstr>
    </vt:vector>
  </TitlesOfParts>
  <Company>Oregon Department of Fish and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Engle, Rod</dc:creator>
  <cp:lastModifiedBy>Burak, Greg</cp:lastModifiedBy>
  <cp:revision>521</cp:revision>
  <cp:lastPrinted>2017-03-27T15:57:18Z</cp:lastPrinted>
  <dcterms:created xsi:type="dcterms:W3CDTF">2002-09-11T17:10:06Z</dcterms:created>
  <dcterms:modified xsi:type="dcterms:W3CDTF">2024-05-08T21:00:36Z</dcterms:modified>
</cp:coreProperties>
</file>