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handoutMasterIdLst>
    <p:handoutMasterId r:id="rId14"/>
  </p:handoutMasterIdLst>
  <p:sldIdLst>
    <p:sldId id="262" r:id="rId2"/>
    <p:sldId id="507" r:id="rId3"/>
    <p:sldId id="425" r:id="rId4"/>
    <p:sldId id="426" r:id="rId5"/>
    <p:sldId id="427" r:id="rId6"/>
    <p:sldId id="530" r:id="rId7"/>
    <p:sldId id="534" r:id="rId8"/>
    <p:sldId id="538" r:id="rId9"/>
    <p:sldId id="535" r:id="rId10"/>
    <p:sldId id="260" r:id="rId11"/>
    <p:sldId id="273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4F81BD"/>
    <a:srgbClr val="33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547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Admin\Budgets\2023\FY23%20Budget%20Review%20Totals_Nate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b="1" i="0" baseline="0">
                <a:latin typeface="Times New Roman" panose="02020603050405020304" pitchFamily="18" charset="0"/>
              </a:rPr>
              <a:t>LSRCP Budget- In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'Annual Meeting Slides'!$B$1</c:f>
              <c:strCache>
                <c:ptCount val="1"/>
                <c:pt idx="0">
                  <c:v> Budget Amount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Meeting Slides'!$A$2:$A$20</c:f>
              <c:numCache>
                <c:formatCode>General</c:formatCode>
                <c:ptCount val="1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</c:numCache>
            </c:numRef>
          </c:cat>
          <c:val>
            <c:numRef>
              <c:f>'Annual Meeting Slides'!$B$2:$B$20</c:f>
              <c:numCache>
                <c:formatCode>_("$"* #,##0.00_);_("$"* \(#,##0.00\);_("$"* "-"??_);_(@_)</c:formatCode>
                <c:ptCount val="19"/>
                <c:pt idx="0">
                  <c:v>23.6</c:v>
                </c:pt>
                <c:pt idx="1">
                  <c:v>24.48</c:v>
                </c:pt>
                <c:pt idx="2">
                  <c:v>27.8</c:v>
                </c:pt>
                <c:pt idx="3">
                  <c:v>28.88</c:v>
                </c:pt>
                <c:pt idx="4">
                  <c:v>31</c:v>
                </c:pt>
                <c:pt idx="5">
                  <c:v>31</c:v>
                </c:pt>
                <c:pt idx="6">
                  <c:v>32.299999999999997</c:v>
                </c:pt>
                <c:pt idx="7">
                  <c:v>32.9</c:v>
                </c:pt>
                <c:pt idx="8">
                  <c:v>33.4</c:v>
                </c:pt>
                <c:pt idx="9">
                  <c:v>30.4</c:v>
                </c:pt>
                <c:pt idx="10">
                  <c:v>30.7</c:v>
                </c:pt>
                <c:pt idx="11">
                  <c:v>30.7</c:v>
                </c:pt>
                <c:pt idx="12">
                  <c:v>33</c:v>
                </c:pt>
                <c:pt idx="13">
                  <c:v>29</c:v>
                </c:pt>
                <c:pt idx="14">
                  <c:v>32.75</c:v>
                </c:pt>
                <c:pt idx="15">
                  <c:v>32.75</c:v>
                </c:pt>
                <c:pt idx="16">
                  <c:v>36.08</c:v>
                </c:pt>
                <c:pt idx="17">
                  <c:v>37.06</c:v>
                </c:pt>
                <c:pt idx="18">
                  <c:v>38.08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8C-41CB-81AC-ADE32932D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520928"/>
        <c:axId val="2063886640"/>
      </c:lineChart>
      <c:catAx>
        <c:axId val="12935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2063886640"/>
        <c:crossesAt val="20"/>
        <c:auto val="1"/>
        <c:lblAlgn val="ctr"/>
        <c:lblOffset val="100"/>
        <c:noMultiLvlLbl val="0"/>
      </c:catAx>
      <c:valAx>
        <c:axId val="2063886640"/>
        <c:scaling>
          <c:orientation val="minMax"/>
          <c:max val="4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5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[FY24 Budget Review Totals.xlsx]Annual Meeting Slides!PivotTable3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u="sng"/>
              <a:t>LSRCP Total FY24 - $32.75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34939038173772"/>
          <c:y val="0.12534619090335228"/>
          <c:w val="0.61728066302704909"/>
          <c:h val="0.81043639323565564"/>
        </c:manualLayout>
      </c:layout>
      <c:pie3DChart>
        <c:varyColors val="1"/>
        <c:ser>
          <c:idx val="0"/>
          <c:order val="0"/>
          <c:tx>
            <c:strRef>
              <c:f>'Annual Meeting Slides'!$B$23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984-4B8C-A591-3CC24CBE21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984-4B8C-A591-3CC24CBE21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984-4B8C-A591-3CC24CBE21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984-4B8C-A591-3CC24CBE217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984-4B8C-A591-3CC24CBE217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984-4B8C-A591-3CC24CBE217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3984-4B8C-A591-3CC24CBE217D}"/>
              </c:ext>
            </c:extLst>
          </c:dPt>
          <c:dLbls>
            <c:dLbl>
              <c:idx val="0"/>
              <c:layout>
                <c:manualLayout>
                  <c:x val="5.1127673761190533E-2"/>
                  <c:y val="-1.65706501877138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84-4B8C-A591-3CC24CBE217D}"/>
                </c:ext>
              </c:extLst>
            </c:dLbl>
            <c:dLbl>
              <c:idx val="1"/>
              <c:layout>
                <c:manualLayout>
                  <c:x val="-0.16706029450346735"/>
                  <c:y val="3.8115219774743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4-4B8C-A591-3CC24CBE217D}"/>
                </c:ext>
              </c:extLst>
            </c:dLbl>
            <c:dLbl>
              <c:idx val="2"/>
              <c:layout>
                <c:manualLayout>
                  <c:x val="-4.6267164668945246E-2"/>
                  <c:y val="-0.26355792551247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84-4B8C-A591-3CC24CBE217D}"/>
                </c:ext>
              </c:extLst>
            </c:dLbl>
            <c:dLbl>
              <c:idx val="3"/>
              <c:layout>
                <c:manualLayout>
                  <c:x val="0.15164089548984083"/>
                  <c:y val="9.449981726967673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84-4B8C-A591-3CC24CBE217D}"/>
                </c:ext>
              </c:extLst>
            </c:dLbl>
            <c:dLbl>
              <c:idx val="6"/>
              <c:layout>
                <c:manualLayout>
                  <c:x val="8.6410423620907298E-2"/>
                  <c:y val="-5.05103159573407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84-4B8C-A591-3CC24CBE2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'Annual Meeting Slides'!$A$24:$A$31</c:f>
              <c:strCache>
                <c:ptCount val="7"/>
                <c:pt idx="0">
                  <c:v>Admin</c:v>
                </c:pt>
                <c:pt idx="1">
                  <c:v>Evaluation</c:v>
                </c:pt>
                <c:pt idx="2">
                  <c:v>Hatcheries</c:v>
                </c:pt>
                <c:pt idx="3">
                  <c:v>Overhead</c:v>
                </c:pt>
                <c:pt idx="4">
                  <c:v>Fish Food</c:v>
                </c:pt>
                <c:pt idx="5">
                  <c:v>Deferred Maintenance</c:v>
                </c:pt>
                <c:pt idx="6">
                  <c:v>Cooperator Operations &amp; Maintenance</c:v>
                </c:pt>
              </c:strCache>
            </c:strRef>
          </c:cat>
          <c:val>
            <c:numRef>
              <c:f>'Annual Meeting Slides'!$B$24:$B$31</c:f>
              <c:numCache>
                <c:formatCode>_("$"* #,##0_);_("$"* \(#,##0\);_("$"* "-"_);_(@_)</c:formatCode>
                <c:ptCount val="7"/>
                <c:pt idx="0">
                  <c:v>2299314.2124999999</c:v>
                </c:pt>
                <c:pt idx="1">
                  <c:v>7897682.3624233305</c:v>
                </c:pt>
                <c:pt idx="2">
                  <c:v>11231058.713112708</c:v>
                </c:pt>
                <c:pt idx="3">
                  <c:v>6385416.6140555479</c:v>
                </c:pt>
                <c:pt idx="4">
                  <c:v>2509131.3095124019</c:v>
                </c:pt>
                <c:pt idx="5">
                  <c:v>1292530</c:v>
                </c:pt>
                <c:pt idx="6">
                  <c:v>1134866.6136889048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84-4B8C-A591-3CC24CBE2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 i="0" baseline="0"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u="sng" baseline="0" dirty="0">
                <a:latin typeface="Times New Roman" panose="02020603050405020304" pitchFamily="18" charset="0"/>
              </a:rPr>
              <a:t>LSRCP Hatchery</a:t>
            </a:r>
          </a:p>
          <a:p>
            <a:pPr>
              <a:defRPr u="sng">
                <a:latin typeface="Times New Roman" panose="02020603050405020304" pitchFamily="18" charset="0"/>
              </a:defRPr>
            </a:pPr>
            <a:r>
              <a:rPr lang="en-US" u="sng" baseline="0" dirty="0">
                <a:latin typeface="Times New Roman" panose="02020603050405020304" pitchFamily="18" charset="0"/>
              </a:rPr>
              <a:t>$15.74M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0B8-4A4E-BBA4-238C308DB3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0B8-4A4E-BBA4-238C308DB3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0B8-4A4E-BBA4-238C308DB33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0B8-4A4E-BBA4-238C308DB33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0B8-4A4E-BBA4-238C308DB335}"/>
              </c:ext>
            </c:extLst>
          </c:dPt>
          <c:dLbls>
            <c:dLbl>
              <c:idx val="0"/>
              <c:layout>
                <c:manualLayout>
                  <c:x val="-9.8665627734033243E-2"/>
                  <c:y val="0.110023256586597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8-4A4E-BBA4-238C308DB335}"/>
                </c:ext>
              </c:extLst>
            </c:dLbl>
            <c:dLbl>
              <c:idx val="1"/>
              <c:layout>
                <c:manualLayout>
                  <c:x val="-0.17143673447069116"/>
                  <c:y val="2.83572543938336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B8-4A4E-BBA4-238C308DB335}"/>
                </c:ext>
              </c:extLst>
            </c:dLbl>
            <c:dLbl>
              <c:idx val="2"/>
              <c:layout>
                <c:manualLayout>
                  <c:x val="8.2800798337707732E-2"/>
                  <c:y val="-0.3343336987939798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B8-4A4E-BBA4-238C308DB335}"/>
                </c:ext>
              </c:extLst>
            </c:dLbl>
            <c:dLbl>
              <c:idx val="3"/>
              <c:layout>
                <c:manualLayout>
                  <c:x val="-4.4705818022747158E-3"/>
                  <c:y val="-2.10982092428319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B8-4A4E-BBA4-238C308DB335}"/>
                </c:ext>
              </c:extLst>
            </c:dLbl>
            <c:dLbl>
              <c:idx val="4"/>
              <c:layout>
                <c:manualLayout>
                  <c:x val="0.13568487532808399"/>
                  <c:y val="9.743795474932721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B8-4A4E-BBA4-238C308DB3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Sheet4!$A$2:$A$6</c:f>
              <c:strCache>
                <c:ptCount val="5"/>
                <c:pt idx="0">
                  <c:v>Admin</c:v>
                </c:pt>
                <c:pt idx="1">
                  <c:v>Fish Food</c:v>
                </c:pt>
                <c:pt idx="2">
                  <c:v>Salaries</c:v>
                </c:pt>
                <c:pt idx="3">
                  <c:v>Transportation</c:v>
                </c:pt>
                <c:pt idx="4">
                  <c:v>Operating</c:v>
                </c:pt>
              </c:strCache>
            </c:strRef>
          </c:cat>
          <c:val>
            <c:numRef>
              <c:f>Sheet4!$B$2:$B$6</c:f>
              <c:numCache>
                <c:formatCode>_("$"* #,##0_);_("$"* \(#,##0\);_("$"* "-"??_);_(@_)</c:formatCode>
                <c:ptCount val="5"/>
                <c:pt idx="0">
                  <c:v>2008674.2125000001</c:v>
                </c:pt>
                <c:pt idx="1">
                  <c:v>2509131.3095124019</c:v>
                </c:pt>
                <c:pt idx="2">
                  <c:v>7706277.4183758637</c:v>
                </c:pt>
                <c:pt idx="3">
                  <c:v>348121</c:v>
                </c:pt>
                <c:pt idx="4">
                  <c:v>3176660.2947368426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B8-4A4E-BBA4-238C308DB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LSRCP FY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LSRCP Hatchery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u="sng" dirty="0"/>
              <a:t> LSRCP Evaluation </a:t>
            </a:r>
          </a:p>
          <a:p>
            <a:pPr>
              <a:defRPr u="sng"/>
            </a:pPr>
            <a:r>
              <a:rPr lang="en-US" u="sng" dirty="0"/>
              <a:t>$7.9M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0B6-48B0-B684-ABA8CD03FAE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0B6-48B0-B684-ABA8CD03FAE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0B6-48B0-B684-ABA8CD03FAE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0B6-48B0-B684-ABA8CD03FAE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80B6-48B0-B684-ABA8CD03FAEC}"/>
              </c:ext>
            </c:extLst>
          </c:dPt>
          <c:dLbls>
            <c:dLbl>
              <c:idx val="0"/>
              <c:layout>
                <c:manualLayout>
                  <c:x val="-0.2760301358130216"/>
                  <c:y val="-0.1597553074852985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B6-48B0-B684-ABA8CD03FAEC}"/>
                </c:ext>
              </c:extLst>
            </c:dLbl>
            <c:dLbl>
              <c:idx val="1"/>
              <c:layout>
                <c:manualLayout>
                  <c:x val="-1.1512426173344637E-3"/>
                  <c:y val="2.62369181700388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B6-48B0-B684-ABA8CD03FAEC}"/>
                </c:ext>
              </c:extLst>
            </c:dLbl>
            <c:dLbl>
              <c:idx val="2"/>
              <c:layout>
                <c:manualLayout>
                  <c:x val="0.15201016714775142"/>
                  <c:y val="-0.13776819827901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B6-48B0-B684-ABA8CD03FAEC}"/>
                </c:ext>
              </c:extLst>
            </c:dLbl>
            <c:dLbl>
              <c:idx val="4"/>
              <c:layout>
                <c:manualLayout>
                  <c:x val="0.10533752268221085"/>
                  <c:y val="0.114369580384730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B6-48B0-B684-ABA8CD03FA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Sheet4!$A$26:$A$30</c:f>
              <c:strCache>
                <c:ptCount val="5"/>
                <c:pt idx="0">
                  <c:v>Salaries</c:v>
                </c:pt>
                <c:pt idx="1">
                  <c:v>Transportation</c:v>
                </c:pt>
                <c:pt idx="2">
                  <c:v>Operating</c:v>
                </c:pt>
                <c:pt idx="3">
                  <c:v>Tagging</c:v>
                </c:pt>
                <c:pt idx="4">
                  <c:v>Tags</c:v>
                </c:pt>
              </c:strCache>
            </c:strRef>
          </c:cat>
          <c:val>
            <c:numRef>
              <c:f>Sheet4!$B$26:$B$30</c:f>
              <c:numCache>
                <c:formatCode>_("$"* #,##0_);_("$"* \(#,##0\);_("$"* "-"??_);_(@_)</c:formatCode>
                <c:ptCount val="5"/>
                <c:pt idx="0">
                  <c:v>4883289.6754233297</c:v>
                </c:pt>
                <c:pt idx="1">
                  <c:v>196023</c:v>
                </c:pt>
                <c:pt idx="2">
                  <c:v>903764.68700000015</c:v>
                </c:pt>
                <c:pt idx="3">
                  <c:v>868308</c:v>
                </c:pt>
                <c:pt idx="4">
                  <c:v>1046297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B6-48B0-B684-ABA8CD03F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1" i="0" baseline="0"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8" y="0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057" y="4425638"/>
            <a:ext cx="5190987" cy="41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8" y="8851275"/>
            <a:ext cx="305352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woefully behind inflation</a:t>
            </a:r>
          </a:p>
          <a:p>
            <a:r>
              <a:rPr lang="en-US" dirty="0"/>
              <a:t>M&amp;E and Hatchery budgets are bare minimums</a:t>
            </a:r>
          </a:p>
          <a:p>
            <a:r>
              <a:rPr lang="en-US" dirty="0"/>
              <a:t>Programs like harvest monitoring distract from LSRCP achieving it’s state mitigation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hatchery would save costs</a:t>
            </a:r>
          </a:p>
          <a:p>
            <a:r>
              <a:rPr lang="en-US" dirty="0"/>
              <a:t>Fish Food doesn’t represent a large budget to recover dollars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043613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1553345" y="6563839"/>
            <a:ext cx="2104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prstClr val="black"/>
                </a:solidFill>
              </a:rPr>
              <a:t>“Fish for the Future”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1543049" y="5972175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1543049" y="629046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64" y="6019800"/>
            <a:ext cx="712052" cy="846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2013/01/19/second-amendment-guns-4809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F21212-FF5E-9062-F48B-3A66AADD4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785909"/>
            <a:ext cx="8382000" cy="4985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C107C-E3DF-4422-A23E-5DD03DC83712}"/>
              </a:ext>
            </a:extLst>
          </p:cNvPr>
          <p:cNvSpPr txBox="1"/>
          <p:nvPr/>
        </p:nvSpPr>
        <p:spPr>
          <a:xfrm>
            <a:off x="2899106" y="100444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LSRCP Budgets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2AFE-131B-407F-A4CA-7ABDCBCF3FCB}"/>
              </a:ext>
            </a:extLst>
          </p:cNvPr>
          <p:cNvSpPr txBox="1"/>
          <p:nvPr/>
        </p:nvSpPr>
        <p:spPr>
          <a:xfrm>
            <a:off x="152400" y="3603322"/>
            <a:ext cx="2965876" cy="369332"/>
          </a:xfrm>
          <a:prstGeom prst="rect">
            <a:avLst/>
          </a:prstGeom>
          <a:solidFill>
            <a:srgbClr val="C0000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Fish for the Future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11E3A-7E0A-4E26-A4F9-AC855BA21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8314"/>
            <a:ext cx="1447800" cy="1520517"/>
          </a:xfrm>
          <a:prstGeom prst="rect">
            <a:avLst/>
          </a:prstGeom>
          <a:effectLst>
            <a:outerShdw blurRad="50800" dist="50800" dir="6060000" algn="ctr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648DEE-0156-C775-EB81-8395612D82C1}"/>
              </a:ext>
            </a:extLst>
          </p:cNvPr>
          <p:cNvSpPr txBox="1"/>
          <p:nvPr/>
        </p:nvSpPr>
        <p:spPr>
          <a:xfrm>
            <a:off x="152400" y="3048000"/>
            <a:ext cx="883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abiusmaximus.com/2013/01/19/second-amendment-guns-48094/"/>
              </a:rPr>
              <a:t>This Photo</a:t>
            </a:r>
            <a:r>
              <a:rPr lang="en-US" sz="900" dirty="0"/>
              <a:t> by Unknown Author is licensed </a:t>
            </a:r>
            <a:r>
              <a:rPr lang="en-US" sz="900" dirty="0">
                <a:solidFill>
                  <a:schemeClr val="bg1"/>
                </a:solidFill>
              </a:rPr>
              <a:t>under</a:t>
            </a:r>
            <a:r>
              <a:rPr lang="en-US" sz="900" dirty="0"/>
              <a:t>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7207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886B2-2910-40AD-AF27-DE4A63F5B732}"/>
              </a:ext>
            </a:extLst>
          </p:cNvPr>
          <p:cNvSpPr txBox="1"/>
          <p:nvPr/>
        </p:nvSpPr>
        <p:spPr>
          <a:xfrm>
            <a:off x="2103215" y="699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Californian FB" panose="0207040306080B030204" pitchFamily="18" charset="0"/>
              </a:rPr>
              <a:t>Upcoming Budget Deadlines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F6132-D83F-4EFD-9519-677BDE1692C3}"/>
              </a:ext>
            </a:extLst>
          </p:cNvPr>
          <p:cNvSpPr txBox="1"/>
          <p:nvPr/>
        </p:nvSpPr>
        <p:spPr>
          <a:xfrm>
            <a:off x="742950" y="512817"/>
            <a:ext cx="76581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May 2024 – Mid Year Review’s!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May 10th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Construction &amp; A/E $250,000 - 500,000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Construction &amp; A/E task orders $500,000 - $2,000,000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Goods above $500,000</a:t>
            </a:r>
            <a:endParaRPr lang="en-US" sz="1000" b="1" u="sng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June 15th - FY24 Budgets and SOW’s due to the LSRCP office.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June 28th</a:t>
            </a:r>
            <a:endParaRPr lang="en-US" sz="1000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Construction &amp; A/E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Construction &amp; A/E task orders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Goods and/or services $250,000 -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Goods &amp; services delivery/task orders above $500,000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July 1st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Grants and cooperative agreements using current year funds - entry into Grant Solutions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July 19</a:t>
            </a:r>
            <a:r>
              <a:rPr lang="en-US" sz="1000" b="1" u="sng" baseline="30000" dirty="0">
                <a:latin typeface="Californian FB" panose="0207040306080B030204" pitchFamily="18" charset="0"/>
              </a:rPr>
              <a:t>th</a:t>
            </a:r>
            <a:endParaRPr lang="en-US" sz="1000" b="1" u="sng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Goods and/or services $25,000 - $250,000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Construction &amp; A/E $2,000 -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Construction &amp; A/E task orders $2,000 - $250,000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August 2nd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Goods &amp; services delivery/task orders below $500,000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Goods $10,000 -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Modifications (all dollar values) to contracts for goods and/or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OM Services $2,500 - $25,000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Vehicles (Auto Choice) Non-Additional 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GSA Reimbursable Work Agreements (RWA)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Grants and cooperative agreements - entry into </a:t>
            </a:r>
            <a:r>
              <a:rPr lang="en-US" sz="1000" dirty="0" err="1">
                <a:latin typeface="Californian FB" panose="0207040306080B030204" pitchFamily="18" charset="0"/>
              </a:rPr>
              <a:t>mySupport</a:t>
            </a:r>
            <a:endParaRPr lang="en-US" sz="1000" dirty="0">
              <a:latin typeface="Californian FB" panose="0207040306080B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u="sng" dirty="0">
                <a:latin typeface="Californian FB" panose="0207040306080B030204" pitchFamily="18" charset="0"/>
              </a:rPr>
              <a:t>August 16</a:t>
            </a:r>
            <a:r>
              <a:rPr lang="en-US" sz="1000" b="1" u="sng" baseline="30000" dirty="0">
                <a:latin typeface="Californian FB" panose="0207040306080B030204" pitchFamily="18" charset="0"/>
              </a:rPr>
              <a:t>th</a:t>
            </a:r>
            <a:endParaRPr lang="en-US" sz="1000" b="1" u="sng" dirty="0">
              <a:latin typeface="Californian FB" panose="0207040306080B03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Modifications to construction contracts – OM and task 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 </a:t>
            </a:r>
            <a:r>
              <a:rPr lang="en-US" sz="1000" b="1" u="sng" dirty="0">
                <a:latin typeface="Californian FB" panose="0207040306080B030204" pitchFamily="18" charset="0"/>
              </a:rPr>
              <a:t>August 23rd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    Property requests – transfers, ABZON requests, disposals, etc.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b="1" dirty="0">
                <a:latin typeface="Californian FB" panose="0207040306080B030204" pitchFamily="18" charset="0"/>
              </a:rPr>
              <a:t>    </a:t>
            </a:r>
            <a:r>
              <a:rPr lang="en-US" sz="1000" b="1" u="sng" dirty="0">
                <a:latin typeface="Californian FB" panose="0207040306080B030204" pitchFamily="18" charset="0"/>
              </a:rPr>
              <a:t> September 13</a:t>
            </a:r>
            <a:r>
              <a:rPr lang="en-US" sz="1000" b="1" u="sng" baseline="30000" dirty="0">
                <a:latin typeface="Californian FB" panose="0207040306080B030204" pitchFamily="18" charset="0"/>
              </a:rPr>
              <a:t>th</a:t>
            </a:r>
            <a:r>
              <a:rPr lang="en-US" sz="1000" b="1" u="sng" dirty="0">
                <a:latin typeface="Californian FB" panose="0207040306080B030204" pitchFamily="18" charset="0"/>
              </a:rPr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   SF-182 – Purchase of Training $10,000 to $50,000.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Californian FB" panose="0207040306080B030204" pitchFamily="18" charset="0"/>
              </a:rPr>
              <a:t>   New and modifications to inter-agency and intra-Departmental agreements</a:t>
            </a:r>
          </a:p>
        </p:txBody>
      </p:sp>
    </p:spTree>
    <p:extLst>
      <p:ext uri="{BB962C8B-B14F-4D97-AF65-F5344CB8AC3E}">
        <p14:creationId xmlns:p14="http://schemas.microsoft.com/office/powerpoint/2010/main" val="363938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4BFE8-EE6B-47BF-80A3-5FB1683A4C92}"/>
              </a:ext>
            </a:extLst>
          </p:cNvPr>
          <p:cNvSpPr txBox="1"/>
          <p:nvPr/>
        </p:nvSpPr>
        <p:spPr>
          <a:xfrm>
            <a:off x="685800" y="24468"/>
            <a:ext cx="803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>
              <a:latin typeface="Californian FB" panose="0207040306080B030204" pitchFamily="18" charset="0"/>
            </a:endParaRPr>
          </a:p>
          <a:p>
            <a:pPr algn="ctr"/>
            <a:r>
              <a:rPr lang="en-US" sz="3600" b="1" u="sng" dirty="0">
                <a:latin typeface="Californian FB" panose="0207040306080B030204" pitchFamily="18" charset="0"/>
              </a:rPr>
              <a:t>Questions?</a:t>
            </a:r>
          </a:p>
        </p:txBody>
      </p:sp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78F04604-B02A-4AEB-B6DF-ED50E5B89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47800"/>
            <a:ext cx="8458200" cy="44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8C3206D-F336-D43F-6D49-3C864C7BE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657578"/>
              </p:ext>
            </p:extLst>
          </p:nvPr>
        </p:nvGraphicFramePr>
        <p:xfrm>
          <a:off x="1" y="76200"/>
          <a:ext cx="9067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39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013A03-645B-1A4B-6551-EF530DF0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562913"/>
              </p:ext>
            </p:extLst>
          </p:nvPr>
        </p:nvGraphicFramePr>
        <p:xfrm>
          <a:off x="0" y="0"/>
          <a:ext cx="9144001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70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D275-D239-4F86-8FBE-7B718518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7921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483327-CD7D-B60E-F844-D86D96D5D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09894"/>
              </p:ext>
            </p:extLst>
          </p:nvPr>
        </p:nvGraphicFramePr>
        <p:xfrm>
          <a:off x="0" y="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24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8929E3-031B-4DC8-9451-C8B0EC130AA2}"/>
              </a:ext>
            </a:extLst>
          </p:cNvPr>
          <p:cNvGraphicFramePr>
            <a:graphicFrameLocks/>
          </p:cNvGraphicFramePr>
          <p:nvPr/>
        </p:nvGraphicFramePr>
        <p:xfrm>
          <a:off x="990600" y="1752600"/>
          <a:ext cx="7391400" cy="40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4419360-7D66-492B-A064-7CF427A93AF8}"/>
              </a:ext>
            </a:extLst>
          </p:cNvPr>
          <p:cNvGraphicFramePr>
            <a:graphicFrameLocks/>
          </p:cNvGraphicFramePr>
          <p:nvPr/>
        </p:nvGraphicFramePr>
        <p:xfrm>
          <a:off x="685801" y="1638300"/>
          <a:ext cx="7696199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58816C7-D41C-9178-C1CB-42DD8DC11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63970"/>
              </p:ext>
            </p:extLst>
          </p:nvPr>
        </p:nvGraphicFramePr>
        <p:xfrm>
          <a:off x="9088" y="0"/>
          <a:ext cx="9134912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0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D500-70FB-8E25-5482-F59A445C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 Distribution Clause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0995-D79D-EAA9-B028-57D22228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BPA profits in 2022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can repurpose financial reserves</a:t>
            </a:r>
            <a:endParaRPr lang="en-US" dirty="0">
              <a:solidFill>
                <a:srgbClr val="040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$25M to LSRCP and $25M to F&amp;W program to address deferred maintenance needs</a:t>
            </a:r>
          </a:p>
          <a:p>
            <a:r>
              <a:rPr lang="en-US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was to implement $9M in FY23 and $16M in FY24/FY25.</a:t>
            </a:r>
            <a:endParaRPr lang="en-US" b="0" i="0" dirty="0">
              <a:solidFill>
                <a:srgbClr val="040C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65A1-5A05-AFEA-C598-8F028083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O&amp;M Expenditures at a Glimpse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F4309-7D1B-7A1B-9AF4-7F50D103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66800"/>
            <a:ext cx="8763000" cy="1524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9FDB16-AB91-443D-47E8-86DDE235C45F}"/>
              </a:ext>
            </a:extLst>
          </p:cNvPr>
          <p:cNvSpPr txBox="1">
            <a:spLocks/>
          </p:cNvSpPr>
          <p:nvPr/>
        </p:nvSpPr>
        <p:spPr bwMode="auto">
          <a:xfrm>
            <a:off x="457200" y="2992773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RDC Expenditures at a Glimpse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473CB7-145E-AC25-FFB3-D5F410E8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733800"/>
            <a:ext cx="876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3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32D5-6B56-4108-3C38-F13CEB34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FY24 Engineering Funded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B7EC8-A434-2072-8B28-A1331B20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9457"/>
            <a:ext cx="8305800" cy="49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9AFF-49E9-952C-6296-E68CD823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59"/>
            <a:ext cx="8229600" cy="7921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Template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207D-87B8-4B00-B9E1-91832DC5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4809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changes to template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4.5% increase to FY24 budgets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NLT 15 June, 2024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*Stay within FY24 approved budgets for FY25</a:t>
            </a:r>
          </a:p>
        </p:txBody>
      </p:sp>
    </p:spTree>
    <p:extLst>
      <p:ext uri="{BB962C8B-B14F-4D97-AF65-F5344CB8AC3E}">
        <p14:creationId xmlns:p14="http://schemas.microsoft.com/office/powerpoint/2010/main" val="185319167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RCP Custom Template_2.potx" id="{40903CBD-B70F-43E8-8A9F-BFDF9DF8BC57}" vid="{B4690537-2452-445A-BA8E-8093FA834E3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LSRCP Custom Template_2</Template>
  <TotalTime>2011</TotalTime>
  <Words>515</Words>
  <Application>Microsoft Office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Californian FB</vt:lpstr>
      <vt:lpstr>Times New Roman</vt:lpstr>
      <vt:lpstr>Wingdings</vt:lpstr>
      <vt:lpstr>CRFPO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Reserve Distribution Clause</vt:lpstr>
      <vt:lpstr>O&amp;M Expenditures at a Glimpse</vt:lpstr>
      <vt:lpstr>FY24 Engineering Funded Projects</vt:lpstr>
      <vt:lpstr>Budget Template Review</vt:lpstr>
      <vt:lpstr>PowerPoint Presentation</vt:lpstr>
      <vt:lpstr>PowerPoint Presentation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Devlin, Brian T</dc:creator>
  <cp:lastModifiedBy>Wiley, Tanya S</cp:lastModifiedBy>
  <cp:revision>59</cp:revision>
  <cp:lastPrinted>2017-03-27T15:57:18Z</cp:lastPrinted>
  <dcterms:created xsi:type="dcterms:W3CDTF">2021-03-17T17:40:02Z</dcterms:created>
  <dcterms:modified xsi:type="dcterms:W3CDTF">2024-05-07T13:35:35Z</dcterms:modified>
</cp:coreProperties>
</file>