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19"/>
  </p:notesMasterIdLst>
  <p:handoutMasterIdLst>
    <p:handoutMasterId r:id="rId20"/>
  </p:handoutMasterIdLst>
  <p:sldIdLst>
    <p:sldId id="350" r:id="rId2"/>
    <p:sldId id="390" r:id="rId3"/>
    <p:sldId id="356" r:id="rId4"/>
    <p:sldId id="382" r:id="rId5"/>
    <p:sldId id="388" r:id="rId6"/>
    <p:sldId id="387" r:id="rId7"/>
    <p:sldId id="384" r:id="rId8"/>
    <p:sldId id="358" r:id="rId9"/>
    <p:sldId id="367" r:id="rId10"/>
    <p:sldId id="374" r:id="rId11"/>
    <p:sldId id="364" r:id="rId12"/>
    <p:sldId id="376" r:id="rId13"/>
    <p:sldId id="381" r:id="rId14"/>
    <p:sldId id="385" r:id="rId15"/>
    <p:sldId id="389" r:id="rId16"/>
    <p:sldId id="338" r:id="rId17"/>
    <p:sldId id="386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8"/>
    <a:srgbClr val="37E90D"/>
    <a:srgbClr val="0CEA61"/>
    <a:srgbClr val="2CF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88809" autoAdjust="0"/>
  </p:normalViewPr>
  <p:slideViewPr>
    <p:cSldViewPr>
      <p:cViewPr varScale="1">
        <p:scale>
          <a:sx n="73" d="100"/>
          <a:sy n="73" d="100"/>
        </p:scale>
        <p:origin x="84" y="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28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ykfp\ConfPapers\CESRF_SAR_AIC_2016\AcclExitPaper2019\CESRF_AcclExit_SAR_Timing_Analysis\CESRF_AcclExit_AgeAnalysi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ykfp\ConfPapers\CESRF_SAR_AIC_2016\AcclExitPaper2019\CESRF_AcclExit_SAR_Timing_Analysis\CESRF_AcclExit_Age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Emigration Timing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Early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d\-mmm</c:formatCode>
                <c:ptCount val="1"/>
                <c:pt idx="0">
                  <c:v>44323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B6-4229-8F45-ACA4FD7376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d\-mmm</c:formatCode>
                <c:ptCount val="1"/>
                <c:pt idx="0">
                  <c:v>44330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B6-4229-8F45-ACA4FD7376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Late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d\-mmm</c:formatCode>
                <c:ptCount val="1"/>
                <c:pt idx="0">
                  <c:v>44341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B6-4229-8F45-ACA4FD73765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07314495"/>
        <c:axId val="1507315327"/>
      </c:barChart>
      <c:catAx>
        <c:axId val="15073144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07315327"/>
        <c:crosses val="autoZero"/>
        <c:auto val="1"/>
        <c:lblAlgn val="ctr"/>
        <c:lblOffset val="100"/>
        <c:noMultiLvlLbl val="0"/>
      </c:catAx>
      <c:valAx>
        <c:axId val="1507315327"/>
        <c:scaling>
          <c:orientation val="minMax"/>
          <c:max val="44362"/>
          <c:min val="44256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d\-mmm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1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overlay val="1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Sheet1!$K$34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Sheet1!$L$35:$L$38</c:f>
                <c:numCache>
                  <c:formatCode>General</c:formatCode>
                  <c:ptCount val="4"/>
                  <c:pt idx="0">
                    <c:v>1.161481049099212</c:v>
                  </c:pt>
                  <c:pt idx="1">
                    <c:v>0.2695431562880144</c:v>
                  </c:pt>
                  <c:pt idx="2">
                    <c:v>0.19947959190259723</c:v>
                  </c:pt>
                  <c:pt idx="3">
                    <c:v>1.6250788935483749</c:v>
                  </c:pt>
                </c:numCache>
              </c:numRef>
            </c:plus>
            <c:minus>
              <c:numRef>
                <c:f>Sheet1!$L$35:$L$38</c:f>
                <c:numCache>
                  <c:formatCode>General</c:formatCode>
                  <c:ptCount val="4"/>
                  <c:pt idx="0">
                    <c:v>1.161481049099212</c:v>
                  </c:pt>
                  <c:pt idx="1">
                    <c:v>0.2695431562880144</c:v>
                  </c:pt>
                  <c:pt idx="2">
                    <c:v>0.19947959190259723</c:v>
                  </c:pt>
                  <c:pt idx="3">
                    <c:v>1.6250788935483749</c:v>
                  </c:pt>
                </c:numCache>
              </c:numRef>
            </c:minus>
            <c:spPr>
              <a:ln>
                <a:solidFill>
                  <a:srgbClr val="FF0000"/>
                </a:solidFill>
              </a:ln>
            </c:spPr>
          </c:errBars>
          <c:cat>
            <c:numRef>
              <c:f>Sheet1!$J$29:$J$32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Sheet1!$K$35:$K$38</c:f>
              <c:numCache>
                <c:formatCode>0.0</c:formatCode>
                <c:ptCount val="4"/>
                <c:pt idx="0">
                  <c:v>116.5945945945946</c:v>
                </c:pt>
                <c:pt idx="1">
                  <c:v>111.42947368421052</c:v>
                </c:pt>
                <c:pt idx="2">
                  <c:v>108.32433862433862</c:v>
                </c:pt>
                <c:pt idx="3">
                  <c:v>104.825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3-4256-A25F-5E1FAEDDBE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7165440"/>
        <c:axId val="122524160"/>
      </c:barChart>
      <c:catAx>
        <c:axId val="16716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122524160"/>
        <c:crosses val="autoZero"/>
        <c:auto val="1"/>
        <c:lblAlgn val="ctr"/>
        <c:lblOffset val="100"/>
        <c:noMultiLvlLbl val="0"/>
      </c:catAx>
      <c:valAx>
        <c:axId val="122524160"/>
        <c:scaling>
          <c:orientation val="minMax"/>
          <c:max val="120"/>
          <c:min val="100"/>
        </c:scaling>
        <c:delete val="0"/>
        <c:axPos val="l"/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167165440"/>
        <c:crosses val="autoZero"/>
        <c:crossBetween val="between"/>
        <c:majorUnit val="10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Sheet1!$A$2:$A$10</cx:f>
        <cx:lvl ptCount="9">
          <cx:pt idx="0">Naches</cx:pt>
          <cx:pt idx="1">Naches</cx:pt>
          <cx:pt idx="2">Naches</cx:pt>
          <cx:pt idx="3">UpperYakima</cx:pt>
          <cx:pt idx="4">UpperYakima</cx:pt>
          <cx:pt idx="5">UpperYakima</cx:pt>
          <cx:pt idx="6">Aggregate</cx:pt>
          <cx:pt idx="7">Aggregate</cx:pt>
          <cx:pt idx="8">Aggregate</cx:pt>
        </cx:lvl>
      </cx:strDim>
      <cx:numDim type="val">
        <cx:f>Sheet1!$B$2:$B$10</cx:f>
        <cx:lvl ptCount="9" formatCode="General">
          <cx:pt idx="0">2.9632879103787411</cx:pt>
          <cx:pt idx="1">2.9711751662971175</cx:pt>
          <cx:pt idx="2">2.979062422215494</cx:pt>
          <cx:pt idx="3">2.8552334276571663</cx:pt>
          <cx:pt idx="4">2.8666666666666667</cx:pt>
          <cx:pt idx="5">2.8780999056761671</cx:pt>
          <cx:pt idx="6">2.8938069010374798</cx:pt>
          <cx:pt idx="7">2.9019461077844313</cx:pt>
          <cx:pt idx="8">2.9100853145313827</cx:pt>
        </cx:lvl>
      </cx:numDim>
    </cx:data>
    <cx:data id="1">
      <cx:strDim type="cat">
        <cx:f>Sheet1!$A$2:$A$10</cx:f>
        <cx:lvl ptCount="9">
          <cx:pt idx="0">Naches</cx:pt>
          <cx:pt idx="1">Naches</cx:pt>
          <cx:pt idx="2">Naches</cx:pt>
          <cx:pt idx="3">UpperYakima</cx:pt>
          <cx:pt idx="4">UpperYakima</cx:pt>
          <cx:pt idx="5">UpperYakima</cx:pt>
          <cx:pt idx="6">Aggregate</cx:pt>
          <cx:pt idx="7">Aggregate</cx:pt>
          <cx:pt idx="8">Aggregate</cx:pt>
        </cx:lvl>
      </cx:strDim>
      <cx:numDim type="val">
        <cx:f>Sheet1!$C$2:$C$10</cx:f>
        <cx:lvl ptCount="9" formatCode="General">
          <cx:pt idx="0">2.8450227161121551</cx:pt>
          <cx:pt idx="1">2.8606060606060608</cx:pt>
          <cx:pt idx="2">2.8761894050999666</cx:pt>
          <cx:pt idx="3">2.7878738561044649</cx:pt>
          <cx:pt idx="4">2.8217054263565893</cx:pt>
          <cx:pt idx="5">2.8555369966087136</cx:pt>
          <cx:pt idx="6">2.8383597606791753</cx:pt>
          <cx:pt idx="7">2.8525641025641026</cx:pt>
          <cx:pt idx="8">2.86676844444903</cx:pt>
        </cx:lvl>
      </cx:numDim>
    </cx:data>
  </cx:chartData>
  <cx:chart>
    <cx:plotArea>
      <cx:plotAreaRegion>
        <cx:series layoutId="boxWhisker" uniqueId="{D687E000-BD82-496E-95D8-57A82F8418EE}" formatIdx="0">
          <cx:tx>
            <cx:txData>
              <cx:f>Sheet1!$B$1</cx:f>
              <cx:v>parr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E609C229-AEAE-46BB-B4D6-A2BA305A09D1}" formatIdx="1">
          <cx:tx>
            <cx:txData>
              <cx:f>Sheet1!$C$1</cx:f>
              <cx:v>smolt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/>
        <cx:majorGridlines/>
        <cx:tickLabels/>
      </cx:axis>
    </cx:plotArea>
    <cx:legend pos="r" align="min" overlay="1"/>
  </cx:chart>
  <cx:clrMapOvr bg1="lt1" tx1="dk1" bg2="lt2" tx2="dk2" accent1="accent1" accent2="accent2" accent3="accent3" accent4="accent4" accent5="accent5" accent6="accent6" hlink="hlink" folHlink="folHlink"/>
</cx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Size at Release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&lt;= 100mm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d\-mmm</c:formatCode>
                <c:ptCount val="1"/>
                <c:pt idx="0">
                  <c:v>44334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F3-4830-83C6-DEA8BAF210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&gt;100 &lt;= 125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d\-mmm</c:formatCode>
                <c:ptCount val="1"/>
                <c:pt idx="0">
                  <c:v>44331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F3-4830-83C6-DEA8BAF210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&gt; 125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d\-mmm</c:formatCode>
                <c:ptCount val="1"/>
                <c:pt idx="0">
                  <c:v>44323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F3-4830-83C6-DEA8BAF2103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507314495"/>
        <c:axId val="1507315327"/>
      </c:barChart>
      <c:catAx>
        <c:axId val="15073144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07315327"/>
        <c:crosses val="autoZero"/>
        <c:auto val="1"/>
        <c:lblAlgn val="ctr"/>
        <c:lblOffset val="100"/>
        <c:noMultiLvlLbl val="0"/>
      </c:catAx>
      <c:valAx>
        <c:axId val="1507315327"/>
        <c:scaling>
          <c:orientation val="minMax"/>
          <c:max val="44362"/>
          <c:min val="44256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d\-mmm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314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/>
      <c:overlay val="1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McNary</a:t>
            </a:r>
            <a:endParaRPr lang="en-US" dirty="0"/>
          </a:p>
        </c:rich>
      </c:tx>
      <c:layout>
        <c:manualLayout>
          <c:xMode val="edge"/>
          <c:yMode val="edge"/>
          <c:x val="0.77250000000000008"/>
          <c:y val="6.135556546611659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Sheet1!$A$2:$A$140</c:f>
              <c:numCache>
                <c:formatCode>d\-mmm\-yy</c:formatCode>
                <c:ptCount val="139"/>
                <c:pt idx="0">
                  <c:v>45000</c:v>
                </c:pt>
                <c:pt idx="1">
                  <c:v>45001</c:v>
                </c:pt>
                <c:pt idx="2">
                  <c:v>45002</c:v>
                </c:pt>
                <c:pt idx="3">
                  <c:v>45003</c:v>
                </c:pt>
                <c:pt idx="4">
                  <c:v>45004</c:v>
                </c:pt>
                <c:pt idx="5">
                  <c:v>45005</c:v>
                </c:pt>
                <c:pt idx="6">
                  <c:v>45006</c:v>
                </c:pt>
                <c:pt idx="7">
                  <c:v>45007</c:v>
                </c:pt>
                <c:pt idx="8">
                  <c:v>45008</c:v>
                </c:pt>
                <c:pt idx="9">
                  <c:v>45009</c:v>
                </c:pt>
                <c:pt idx="10">
                  <c:v>45010</c:v>
                </c:pt>
                <c:pt idx="11">
                  <c:v>45011</c:v>
                </c:pt>
                <c:pt idx="12">
                  <c:v>45012</c:v>
                </c:pt>
                <c:pt idx="13">
                  <c:v>45013</c:v>
                </c:pt>
                <c:pt idx="14">
                  <c:v>45014</c:v>
                </c:pt>
                <c:pt idx="15">
                  <c:v>45015</c:v>
                </c:pt>
                <c:pt idx="16">
                  <c:v>45016</c:v>
                </c:pt>
                <c:pt idx="17">
                  <c:v>45017</c:v>
                </c:pt>
                <c:pt idx="18">
                  <c:v>45018</c:v>
                </c:pt>
                <c:pt idx="19">
                  <c:v>45019</c:v>
                </c:pt>
                <c:pt idx="20">
                  <c:v>45020</c:v>
                </c:pt>
                <c:pt idx="21">
                  <c:v>45021</c:v>
                </c:pt>
                <c:pt idx="22">
                  <c:v>45022</c:v>
                </c:pt>
                <c:pt idx="23">
                  <c:v>45023</c:v>
                </c:pt>
                <c:pt idx="24">
                  <c:v>45024</c:v>
                </c:pt>
                <c:pt idx="25">
                  <c:v>45025</c:v>
                </c:pt>
                <c:pt idx="26">
                  <c:v>45026</c:v>
                </c:pt>
                <c:pt idx="27">
                  <c:v>45027</c:v>
                </c:pt>
                <c:pt idx="28">
                  <c:v>45028</c:v>
                </c:pt>
                <c:pt idx="29">
                  <c:v>45029</c:v>
                </c:pt>
                <c:pt idx="30">
                  <c:v>45030</c:v>
                </c:pt>
                <c:pt idx="31">
                  <c:v>45031</c:v>
                </c:pt>
                <c:pt idx="32">
                  <c:v>45032</c:v>
                </c:pt>
                <c:pt idx="33">
                  <c:v>45033</c:v>
                </c:pt>
                <c:pt idx="34">
                  <c:v>45034</c:v>
                </c:pt>
                <c:pt idx="35">
                  <c:v>45035</c:v>
                </c:pt>
                <c:pt idx="36">
                  <c:v>45036</c:v>
                </c:pt>
                <c:pt idx="37">
                  <c:v>45037</c:v>
                </c:pt>
                <c:pt idx="38">
                  <c:v>45038</c:v>
                </c:pt>
                <c:pt idx="39">
                  <c:v>45039</c:v>
                </c:pt>
                <c:pt idx="40">
                  <c:v>45040</c:v>
                </c:pt>
                <c:pt idx="41">
                  <c:v>45041</c:v>
                </c:pt>
                <c:pt idx="42">
                  <c:v>45042</c:v>
                </c:pt>
                <c:pt idx="43">
                  <c:v>45043</c:v>
                </c:pt>
                <c:pt idx="44">
                  <c:v>45044</c:v>
                </c:pt>
                <c:pt idx="45">
                  <c:v>45045</c:v>
                </c:pt>
                <c:pt idx="46">
                  <c:v>45046</c:v>
                </c:pt>
                <c:pt idx="47">
                  <c:v>45047</c:v>
                </c:pt>
                <c:pt idx="48">
                  <c:v>45048</c:v>
                </c:pt>
                <c:pt idx="49">
                  <c:v>45049</c:v>
                </c:pt>
                <c:pt idx="50">
                  <c:v>45050</c:v>
                </c:pt>
                <c:pt idx="51">
                  <c:v>45051</c:v>
                </c:pt>
                <c:pt idx="52">
                  <c:v>45052</c:v>
                </c:pt>
                <c:pt idx="53">
                  <c:v>45053</c:v>
                </c:pt>
                <c:pt idx="54">
                  <c:v>45054</c:v>
                </c:pt>
                <c:pt idx="55">
                  <c:v>45055</c:v>
                </c:pt>
                <c:pt idx="56">
                  <c:v>45056</c:v>
                </c:pt>
                <c:pt idx="57">
                  <c:v>45057</c:v>
                </c:pt>
                <c:pt idx="58">
                  <c:v>45058</c:v>
                </c:pt>
                <c:pt idx="59">
                  <c:v>45059</c:v>
                </c:pt>
                <c:pt idx="60">
                  <c:v>45060</c:v>
                </c:pt>
                <c:pt idx="61">
                  <c:v>45061</c:v>
                </c:pt>
                <c:pt idx="62">
                  <c:v>45062</c:v>
                </c:pt>
                <c:pt idx="63">
                  <c:v>45063</c:v>
                </c:pt>
                <c:pt idx="64">
                  <c:v>45064</c:v>
                </c:pt>
                <c:pt idx="65">
                  <c:v>45065</c:v>
                </c:pt>
                <c:pt idx="66">
                  <c:v>45066</c:v>
                </c:pt>
                <c:pt idx="67">
                  <c:v>45067</c:v>
                </c:pt>
                <c:pt idx="68">
                  <c:v>45068</c:v>
                </c:pt>
                <c:pt idx="69">
                  <c:v>45069</c:v>
                </c:pt>
                <c:pt idx="70">
                  <c:v>45070</c:v>
                </c:pt>
                <c:pt idx="71">
                  <c:v>45071</c:v>
                </c:pt>
                <c:pt idx="72">
                  <c:v>45072</c:v>
                </c:pt>
                <c:pt idx="73">
                  <c:v>45073</c:v>
                </c:pt>
                <c:pt idx="74">
                  <c:v>45074</c:v>
                </c:pt>
                <c:pt idx="75">
                  <c:v>45075</c:v>
                </c:pt>
                <c:pt idx="76">
                  <c:v>45076</c:v>
                </c:pt>
                <c:pt idx="77">
                  <c:v>45077</c:v>
                </c:pt>
                <c:pt idx="78">
                  <c:v>45078</c:v>
                </c:pt>
                <c:pt idx="79">
                  <c:v>45079</c:v>
                </c:pt>
                <c:pt idx="80">
                  <c:v>45080</c:v>
                </c:pt>
                <c:pt idx="81">
                  <c:v>45081</c:v>
                </c:pt>
                <c:pt idx="82">
                  <c:v>45082</c:v>
                </c:pt>
                <c:pt idx="83">
                  <c:v>45083</c:v>
                </c:pt>
                <c:pt idx="84">
                  <c:v>45084</c:v>
                </c:pt>
                <c:pt idx="85">
                  <c:v>45085</c:v>
                </c:pt>
                <c:pt idx="86">
                  <c:v>45086</c:v>
                </c:pt>
                <c:pt idx="87">
                  <c:v>45087</c:v>
                </c:pt>
                <c:pt idx="88">
                  <c:v>45088</c:v>
                </c:pt>
                <c:pt idx="89">
                  <c:v>45089</c:v>
                </c:pt>
                <c:pt idx="90">
                  <c:v>45090</c:v>
                </c:pt>
                <c:pt idx="91">
                  <c:v>45091</c:v>
                </c:pt>
                <c:pt idx="92">
                  <c:v>45092</c:v>
                </c:pt>
                <c:pt idx="93">
                  <c:v>45093</c:v>
                </c:pt>
                <c:pt idx="94">
                  <c:v>45094</c:v>
                </c:pt>
                <c:pt idx="95">
                  <c:v>45095</c:v>
                </c:pt>
                <c:pt idx="96">
                  <c:v>45096</c:v>
                </c:pt>
                <c:pt idx="97">
                  <c:v>45097</c:v>
                </c:pt>
                <c:pt idx="98">
                  <c:v>45098</c:v>
                </c:pt>
                <c:pt idx="99">
                  <c:v>45099</c:v>
                </c:pt>
                <c:pt idx="100">
                  <c:v>45100</c:v>
                </c:pt>
                <c:pt idx="101">
                  <c:v>45101</c:v>
                </c:pt>
                <c:pt idx="102">
                  <c:v>45102</c:v>
                </c:pt>
                <c:pt idx="103">
                  <c:v>45103</c:v>
                </c:pt>
                <c:pt idx="104">
                  <c:v>45104</c:v>
                </c:pt>
                <c:pt idx="105">
                  <c:v>45105</c:v>
                </c:pt>
                <c:pt idx="106">
                  <c:v>45106</c:v>
                </c:pt>
                <c:pt idx="107">
                  <c:v>45107</c:v>
                </c:pt>
                <c:pt idx="108">
                  <c:v>45108</c:v>
                </c:pt>
                <c:pt idx="109">
                  <c:v>45109</c:v>
                </c:pt>
                <c:pt idx="110">
                  <c:v>45110</c:v>
                </c:pt>
                <c:pt idx="111">
                  <c:v>45111</c:v>
                </c:pt>
                <c:pt idx="112">
                  <c:v>45112</c:v>
                </c:pt>
                <c:pt idx="113">
                  <c:v>45113</c:v>
                </c:pt>
                <c:pt idx="114">
                  <c:v>45114</c:v>
                </c:pt>
                <c:pt idx="115">
                  <c:v>45115</c:v>
                </c:pt>
                <c:pt idx="116">
                  <c:v>45116</c:v>
                </c:pt>
                <c:pt idx="117">
                  <c:v>45117</c:v>
                </c:pt>
                <c:pt idx="118">
                  <c:v>45118</c:v>
                </c:pt>
                <c:pt idx="119">
                  <c:v>45119</c:v>
                </c:pt>
                <c:pt idx="120">
                  <c:v>45120</c:v>
                </c:pt>
                <c:pt idx="121">
                  <c:v>45121</c:v>
                </c:pt>
                <c:pt idx="122">
                  <c:v>45122</c:v>
                </c:pt>
                <c:pt idx="123">
                  <c:v>45123</c:v>
                </c:pt>
                <c:pt idx="124">
                  <c:v>45124</c:v>
                </c:pt>
                <c:pt idx="125">
                  <c:v>45125</c:v>
                </c:pt>
                <c:pt idx="126">
                  <c:v>45126</c:v>
                </c:pt>
                <c:pt idx="127">
                  <c:v>45127</c:v>
                </c:pt>
                <c:pt idx="128">
                  <c:v>45128</c:v>
                </c:pt>
                <c:pt idx="129">
                  <c:v>45129</c:v>
                </c:pt>
                <c:pt idx="130">
                  <c:v>45130</c:v>
                </c:pt>
                <c:pt idx="131">
                  <c:v>45131</c:v>
                </c:pt>
                <c:pt idx="132">
                  <c:v>45132</c:v>
                </c:pt>
                <c:pt idx="133">
                  <c:v>45133</c:v>
                </c:pt>
                <c:pt idx="134">
                  <c:v>45134</c:v>
                </c:pt>
                <c:pt idx="135">
                  <c:v>45135</c:v>
                </c:pt>
                <c:pt idx="136">
                  <c:v>45136</c:v>
                </c:pt>
                <c:pt idx="137">
                  <c:v>45137</c:v>
                </c:pt>
                <c:pt idx="138">
                  <c:v>45138</c:v>
                </c:pt>
              </c:numCache>
            </c:numRef>
          </c:cat>
          <c:val>
            <c:numRef>
              <c:f>Sheet1!$B$2:$B$140</c:f>
              <c:numCache>
                <c:formatCode>General</c:formatCode>
                <c:ptCount val="1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1</c:v>
                </c:pt>
                <c:pt idx="34">
                  <c:v>0</c:v>
                </c:pt>
                <c:pt idx="35">
                  <c:v>1</c:v>
                </c:pt>
                <c:pt idx="36">
                  <c:v>0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7</c:v>
                </c:pt>
                <c:pt idx="42">
                  <c:v>5</c:v>
                </c:pt>
                <c:pt idx="43">
                  <c:v>8</c:v>
                </c:pt>
                <c:pt idx="44">
                  <c:v>5</c:v>
                </c:pt>
                <c:pt idx="45">
                  <c:v>6</c:v>
                </c:pt>
                <c:pt idx="46">
                  <c:v>4</c:v>
                </c:pt>
                <c:pt idx="47">
                  <c:v>7</c:v>
                </c:pt>
                <c:pt idx="48">
                  <c:v>10</c:v>
                </c:pt>
                <c:pt idx="49">
                  <c:v>12</c:v>
                </c:pt>
                <c:pt idx="50">
                  <c:v>4</c:v>
                </c:pt>
                <c:pt idx="51">
                  <c:v>10</c:v>
                </c:pt>
                <c:pt idx="52">
                  <c:v>12</c:v>
                </c:pt>
                <c:pt idx="53">
                  <c:v>21</c:v>
                </c:pt>
                <c:pt idx="54">
                  <c:v>31</c:v>
                </c:pt>
                <c:pt idx="55">
                  <c:v>39</c:v>
                </c:pt>
                <c:pt idx="56">
                  <c:v>41</c:v>
                </c:pt>
                <c:pt idx="57">
                  <c:v>43</c:v>
                </c:pt>
                <c:pt idx="58">
                  <c:v>53</c:v>
                </c:pt>
                <c:pt idx="59">
                  <c:v>69</c:v>
                </c:pt>
                <c:pt idx="60">
                  <c:v>37</c:v>
                </c:pt>
                <c:pt idx="61">
                  <c:v>54</c:v>
                </c:pt>
                <c:pt idx="62">
                  <c:v>56</c:v>
                </c:pt>
                <c:pt idx="63">
                  <c:v>70</c:v>
                </c:pt>
                <c:pt idx="64">
                  <c:v>101</c:v>
                </c:pt>
                <c:pt idx="65">
                  <c:v>149</c:v>
                </c:pt>
                <c:pt idx="66">
                  <c:v>135</c:v>
                </c:pt>
                <c:pt idx="67">
                  <c:v>193</c:v>
                </c:pt>
                <c:pt idx="68">
                  <c:v>175</c:v>
                </c:pt>
                <c:pt idx="69">
                  <c:v>125</c:v>
                </c:pt>
                <c:pt idx="70">
                  <c:v>142</c:v>
                </c:pt>
                <c:pt idx="71">
                  <c:v>122</c:v>
                </c:pt>
                <c:pt idx="72">
                  <c:v>116</c:v>
                </c:pt>
                <c:pt idx="73">
                  <c:v>167</c:v>
                </c:pt>
                <c:pt idx="74">
                  <c:v>162</c:v>
                </c:pt>
                <c:pt idx="75">
                  <c:v>176</c:v>
                </c:pt>
                <c:pt idx="76">
                  <c:v>160</c:v>
                </c:pt>
                <c:pt idx="77">
                  <c:v>148</c:v>
                </c:pt>
                <c:pt idx="78">
                  <c:v>136</c:v>
                </c:pt>
                <c:pt idx="79">
                  <c:v>116</c:v>
                </c:pt>
                <c:pt idx="80">
                  <c:v>112</c:v>
                </c:pt>
                <c:pt idx="81">
                  <c:v>82</c:v>
                </c:pt>
                <c:pt idx="82">
                  <c:v>88</c:v>
                </c:pt>
                <c:pt idx="83">
                  <c:v>116</c:v>
                </c:pt>
                <c:pt idx="84">
                  <c:v>126</c:v>
                </c:pt>
                <c:pt idx="85">
                  <c:v>156</c:v>
                </c:pt>
                <c:pt idx="86">
                  <c:v>129</c:v>
                </c:pt>
                <c:pt idx="87">
                  <c:v>150</c:v>
                </c:pt>
                <c:pt idx="88">
                  <c:v>105</c:v>
                </c:pt>
                <c:pt idx="89">
                  <c:v>130</c:v>
                </c:pt>
                <c:pt idx="90">
                  <c:v>138</c:v>
                </c:pt>
                <c:pt idx="91">
                  <c:v>91</c:v>
                </c:pt>
                <c:pt idx="92">
                  <c:v>84</c:v>
                </c:pt>
                <c:pt idx="93">
                  <c:v>84</c:v>
                </c:pt>
                <c:pt idx="94">
                  <c:v>75</c:v>
                </c:pt>
                <c:pt idx="95">
                  <c:v>100</c:v>
                </c:pt>
                <c:pt idx="96">
                  <c:v>74</c:v>
                </c:pt>
                <c:pt idx="97">
                  <c:v>31</c:v>
                </c:pt>
                <c:pt idx="98">
                  <c:v>19</c:v>
                </c:pt>
                <c:pt idx="99">
                  <c:v>35</c:v>
                </c:pt>
                <c:pt idx="100">
                  <c:v>22</c:v>
                </c:pt>
                <c:pt idx="101">
                  <c:v>23</c:v>
                </c:pt>
                <c:pt idx="102">
                  <c:v>5</c:v>
                </c:pt>
                <c:pt idx="103">
                  <c:v>20</c:v>
                </c:pt>
                <c:pt idx="104">
                  <c:v>20</c:v>
                </c:pt>
                <c:pt idx="105">
                  <c:v>9</c:v>
                </c:pt>
                <c:pt idx="106">
                  <c:v>5</c:v>
                </c:pt>
                <c:pt idx="107">
                  <c:v>6</c:v>
                </c:pt>
                <c:pt idx="108">
                  <c:v>5</c:v>
                </c:pt>
                <c:pt idx="109">
                  <c:v>5</c:v>
                </c:pt>
                <c:pt idx="110">
                  <c:v>3</c:v>
                </c:pt>
                <c:pt idx="111">
                  <c:v>1</c:v>
                </c:pt>
                <c:pt idx="112">
                  <c:v>2</c:v>
                </c:pt>
                <c:pt idx="113">
                  <c:v>1</c:v>
                </c:pt>
                <c:pt idx="114">
                  <c:v>1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64-4A32-B5C7-4B947ADA1A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Sheet1!$A$2:$A$140</c:f>
              <c:numCache>
                <c:formatCode>d\-mmm\-yy</c:formatCode>
                <c:ptCount val="139"/>
                <c:pt idx="0">
                  <c:v>45000</c:v>
                </c:pt>
                <c:pt idx="1">
                  <c:v>45001</c:v>
                </c:pt>
                <c:pt idx="2">
                  <c:v>45002</c:v>
                </c:pt>
                <c:pt idx="3">
                  <c:v>45003</c:v>
                </c:pt>
                <c:pt idx="4">
                  <c:v>45004</c:v>
                </c:pt>
                <c:pt idx="5">
                  <c:v>45005</c:v>
                </c:pt>
                <c:pt idx="6">
                  <c:v>45006</c:v>
                </c:pt>
                <c:pt idx="7">
                  <c:v>45007</c:v>
                </c:pt>
                <c:pt idx="8">
                  <c:v>45008</c:v>
                </c:pt>
                <c:pt idx="9">
                  <c:v>45009</c:v>
                </c:pt>
                <c:pt idx="10">
                  <c:v>45010</c:v>
                </c:pt>
                <c:pt idx="11">
                  <c:v>45011</c:v>
                </c:pt>
                <c:pt idx="12">
                  <c:v>45012</c:v>
                </c:pt>
                <c:pt idx="13">
                  <c:v>45013</c:v>
                </c:pt>
                <c:pt idx="14">
                  <c:v>45014</c:v>
                </c:pt>
                <c:pt idx="15">
                  <c:v>45015</c:v>
                </c:pt>
                <c:pt idx="16">
                  <c:v>45016</c:v>
                </c:pt>
                <c:pt idx="17">
                  <c:v>45017</c:v>
                </c:pt>
                <c:pt idx="18">
                  <c:v>45018</c:v>
                </c:pt>
                <c:pt idx="19">
                  <c:v>45019</c:v>
                </c:pt>
                <c:pt idx="20">
                  <c:v>45020</c:v>
                </c:pt>
                <c:pt idx="21">
                  <c:v>45021</c:v>
                </c:pt>
                <c:pt idx="22">
                  <c:v>45022</c:v>
                </c:pt>
                <c:pt idx="23">
                  <c:v>45023</c:v>
                </c:pt>
                <c:pt idx="24">
                  <c:v>45024</c:v>
                </c:pt>
                <c:pt idx="25">
                  <c:v>45025</c:v>
                </c:pt>
                <c:pt idx="26">
                  <c:v>45026</c:v>
                </c:pt>
                <c:pt idx="27">
                  <c:v>45027</c:v>
                </c:pt>
                <c:pt idx="28">
                  <c:v>45028</c:v>
                </c:pt>
                <c:pt idx="29">
                  <c:v>45029</c:v>
                </c:pt>
                <c:pt idx="30">
                  <c:v>45030</c:v>
                </c:pt>
                <c:pt idx="31">
                  <c:v>45031</c:v>
                </c:pt>
                <c:pt idx="32">
                  <c:v>45032</c:v>
                </c:pt>
                <c:pt idx="33">
                  <c:v>45033</c:v>
                </c:pt>
                <c:pt idx="34">
                  <c:v>45034</c:v>
                </c:pt>
                <c:pt idx="35">
                  <c:v>45035</c:v>
                </c:pt>
                <c:pt idx="36">
                  <c:v>45036</c:v>
                </c:pt>
                <c:pt idx="37">
                  <c:v>45037</c:v>
                </c:pt>
                <c:pt idx="38">
                  <c:v>45038</c:v>
                </c:pt>
                <c:pt idx="39">
                  <c:v>45039</c:v>
                </c:pt>
                <c:pt idx="40">
                  <c:v>45040</c:v>
                </c:pt>
                <c:pt idx="41">
                  <c:v>45041</c:v>
                </c:pt>
                <c:pt idx="42">
                  <c:v>45042</c:v>
                </c:pt>
                <c:pt idx="43">
                  <c:v>45043</c:v>
                </c:pt>
                <c:pt idx="44">
                  <c:v>45044</c:v>
                </c:pt>
                <c:pt idx="45">
                  <c:v>45045</c:v>
                </c:pt>
                <c:pt idx="46">
                  <c:v>45046</c:v>
                </c:pt>
                <c:pt idx="47">
                  <c:v>45047</c:v>
                </c:pt>
                <c:pt idx="48">
                  <c:v>45048</c:v>
                </c:pt>
                <c:pt idx="49">
                  <c:v>45049</c:v>
                </c:pt>
                <c:pt idx="50">
                  <c:v>45050</c:v>
                </c:pt>
                <c:pt idx="51">
                  <c:v>45051</c:v>
                </c:pt>
                <c:pt idx="52">
                  <c:v>45052</c:v>
                </c:pt>
                <c:pt idx="53">
                  <c:v>45053</c:v>
                </c:pt>
                <c:pt idx="54">
                  <c:v>45054</c:v>
                </c:pt>
                <c:pt idx="55">
                  <c:v>45055</c:v>
                </c:pt>
                <c:pt idx="56">
                  <c:v>45056</c:v>
                </c:pt>
                <c:pt idx="57">
                  <c:v>45057</c:v>
                </c:pt>
                <c:pt idx="58">
                  <c:v>45058</c:v>
                </c:pt>
                <c:pt idx="59">
                  <c:v>45059</c:v>
                </c:pt>
                <c:pt idx="60">
                  <c:v>45060</c:v>
                </c:pt>
                <c:pt idx="61">
                  <c:v>45061</c:v>
                </c:pt>
                <c:pt idx="62">
                  <c:v>45062</c:v>
                </c:pt>
                <c:pt idx="63">
                  <c:v>45063</c:v>
                </c:pt>
                <c:pt idx="64">
                  <c:v>45064</c:v>
                </c:pt>
                <c:pt idx="65">
                  <c:v>45065</c:v>
                </c:pt>
                <c:pt idx="66">
                  <c:v>45066</c:v>
                </c:pt>
                <c:pt idx="67">
                  <c:v>45067</c:v>
                </c:pt>
                <c:pt idx="68">
                  <c:v>45068</c:v>
                </c:pt>
                <c:pt idx="69">
                  <c:v>45069</c:v>
                </c:pt>
                <c:pt idx="70">
                  <c:v>45070</c:v>
                </c:pt>
                <c:pt idx="71">
                  <c:v>45071</c:v>
                </c:pt>
                <c:pt idx="72">
                  <c:v>45072</c:v>
                </c:pt>
                <c:pt idx="73">
                  <c:v>45073</c:v>
                </c:pt>
                <c:pt idx="74">
                  <c:v>45074</c:v>
                </c:pt>
                <c:pt idx="75">
                  <c:v>45075</c:v>
                </c:pt>
                <c:pt idx="76">
                  <c:v>45076</c:v>
                </c:pt>
                <c:pt idx="77">
                  <c:v>45077</c:v>
                </c:pt>
                <c:pt idx="78">
                  <c:v>45078</c:v>
                </c:pt>
                <c:pt idx="79">
                  <c:v>45079</c:v>
                </c:pt>
                <c:pt idx="80">
                  <c:v>45080</c:v>
                </c:pt>
                <c:pt idx="81">
                  <c:v>45081</c:v>
                </c:pt>
                <c:pt idx="82">
                  <c:v>45082</c:v>
                </c:pt>
                <c:pt idx="83">
                  <c:v>45083</c:v>
                </c:pt>
                <c:pt idx="84">
                  <c:v>45084</c:v>
                </c:pt>
                <c:pt idx="85">
                  <c:v>45085</c:v>
                </c:pt>
                <c:pt idx="86">
                  <c:v>45086</c:v>
                </c:pt>
                <c:pt idx="87">
                  <c:v>45087</c:v>
                </c:pt>
                <c:pt idx="88">
                  <c:v>45088</c:v>
                </c:pt>
                <c:pt idx="89">
                  <c:v>45089</c:v>
                </c:pt>
                <c:pt idx="90">
                  <c:v>45090</c:v>
                </c:pt>
                <c:pt idx="91">
                  <c:v>45091</c:v>
                </c:pt>
                <c:pt idx="92">
                  <c:v>45092</c:v>
                </c:pt>
                <c:pt idx="93">
                  <c:v>45093</c:v>
                </c:pt>
                <c:pt idx="94">
                  <c:v>45094</c:v>
                </c:pt>
                <c:pt idx="95">
                  <c:v>45095</c:v>
                </c:pt>
                <c:pt idx="96">
                  <c:v>45096</c:v>
                </c:pt>
                <c:pt idx="97">
                  <c:v>45097</c:v>
                </c:pt>
                <c:pt idx="98">
                  <c:v>45098</c:v>
                </c:pt>
                <c:pt idx="99">
                  <c:v>45099</c:v>
                </c:pt>
                <c:pt idx="100">
                  <c:v>45100</c:v>
                </c:pt>
                <c:pt idx="101">
                  <c:v>45101</c:v>
                </c:pt>
                <c:pt idx="102">
                  <c:v>45102</c:v>
                </c:pt>
                <c:pt idx="103">
                  <c:v>45103</c:v>
                </c:pt>
                <c:pt idx="104">
                  <c:v>45104</c:v>
                </c:pt>
                <c:pt idx="105">
                  <c:v>45105</c:v>
                </c:pt>
                <c:pt idx="106">
                  <c:v>45106</c:v>
                </c:pt>
                <c:pt idx="107">
                  <c:v>45107</c:v>
                </c:pt>
                <c:pt idx="108">
                  <c:v>45108</c:v>
                </c:pt>
                <c:pt idx="109">
                  <c:v>45109</c:v>
                </c:pt>
                <c:pt idx="110">
                  <c:v>45110</c:v>
                </c:pt>
                <c:pt idx="111">
                  <c:v>45111</c:v>
                </c:pt>
                <c:pt idx="112">
                  <c:v>45112</c:v>
                </c:pt>
                <c:pt idx="113">
                  <c:v>45113</c:v>
                </c:pt>
                <c:pt idx="114">
                  <c:v>45114</c:v>
                </c:pt>
                <c:pt idx="115">
                  <c:v>45115</c:v>
                </c:pt>
                <c:pt idx="116">
                  <c:v>45116</c:v>
                </c:pt>
                <c:pt idx="117">
                  <c:v>45117</c:v>
                </c:pt>
                <c:pt idx="118">
                  <c:v>45118</c:v>
                </c:pt>
                <c:pt idx="119">
                  <c:v>45119</c:v>
                </c:pt>
                <c:pt idx="120">
                  <c:v>45120</c:v>
                </c:pt>
                <c:pt idx="121">
                  <c:v>45121</c:v>
                </c:pt>
                <c:pt idx="122">
                  <c:v>45122</c:v>
                </c:pt>
                <c:pt idx="123">
                  <c:v>45123</c:v>
                </c:pt>
                <c:pt idx="124">
                  <c:v>45124</c:v>
                </c:pt>
                <c:pt idx="125">
                  <c:v>45125</c:v>
                </c:pt>
                <c:pt idx="126">
                  <c:v>45126</c:v>
                </c:pt>
                <c:pt idx="127">
                  <c:v>45127</c:v>
                </c:pt>
                <c:pt idx="128">
                  <c:v>45128</c:v>
                </c:pt>
                <c:pt idx="129">
                  <c:v>45129</c:v>
                </c:pt>
                <c:pt idx="130">
                  <c:v>45130</c:v>
                </c:pt>
                <c:pt idx="131">
                  <c:v>45131</c:v>
                </c:pt>
                <c:pt idx="132">
                  <c:v>45132</c:v>
                </c:pt>
                <c:pt idx="133">
                  <c:v>45133</c:v>
                </c:pt>
                <c:pt idx="134">
                  <c:v>45134</c:v>
                </c:pt>
                <c:pt idx="135">
                  <c:v>45135</c:v>
                </c:pt>
                <c:pt idx="136">
                  <c:v>45136</c:v>
                </c:pt>
                <c:pt idx="137">
                  <c:v>45137</c:v>
                </c:pt>
                <c:pt idx="138">
                  <c:v>45138</c:v>
                </c:pt>
              </c:numCache>
            </c:numRef>
          </c:cat>
          <c:val>
            <c:numRef>
              <c:f>Sheet1!$C$2:$C$140</c:f>
              <c:numCache>
                <c:formatCode>General</c:formatCode>
                <c:ptCount val="1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2</c:v>
                </c:pt>
                <c:pt idx="21">
                  <c:v>0</c:v>
                </c:pt>
                <c:pt idx="22">
                  <c:v>2</c:v>
                </c:pt>
                <c:pt idx="23">
                  <c:v>3</c:v>
                </c:pt>
                <c:pt idx="24">
                  <c:v>3</c:v>
                </c:pt>
                <c:pt idx="25">
                  <c:v>7</c:v>
                </c:pt>
                <c:pt idx="26">
                  <c:v>4</c:v>
                </c:pt>
                <c:pt idx="27">
                  <c:v>3</c:v>
                </c:pt>
                <c:pt idx="28">
                  <c:v>4</c:v>
                </c:pt>
                <c:pt idx="29">
                  <c:v>11</c:v>
                </c:pt>
                <c:pt idx="30">
                  <c:v>9</c:v>
                </c:pt>
                <c:pt idx="31">
                  <c:v>8</c:v>
                </c:pt>
                <c:pt idx="32">
                  <c:v>9</c:v>
                </c:pt>
                <c:pt idx="33">
                  <c:v>12</c:v>
                </c:pt>
                <c:pt idx="34">
                  <c:v>8</c:v>
                </c:pt>
                <c:pt idx="35">
                  <c:v>8</c:v>
                </c:pt>
                <c:pt idx="36">
                  <c:v>9</c:v>
                </c:pt>
                <c:pt idx="37">
                  <c:v>23</c:v>
                </c:pt>
                <c:pt idx="38">
                  <c:v>14</c:v>
                </c:pt>
                <c:pt idx="39">
                  <c:v>25</c:v>
                </c:pt>
                <c:pt idx="40">
                  <c:v>19</c:v>
                </c:pt>
                <c:pt idx="41">
                  <c:v>31</c:v>
                </c:pt>
                <c:pt idx="42">
                  <c:v>22</c:v>
                </c:pt>
                <c:pt idx="43">
                  <c:v>31</c:v>
                </c:pt>
                <c:pt idx="44">
                  <c:v>20</c:v>
                </c:pt>
                <c:pt idx="45">
                  <c:v>31</c:v>
                </c:pt>
                <c:pt idx="46">
                  <c:v>27</c:v>
                </c:pt>
                <c:pt idx="47">
                  <c:v>22</c:v>
                </c:pt>
                <c:pt idx="48">
                  <c:v>49</c:v>
                </c:pt>
                <c:pt idx="49">
                  <c:v>28</c:v>
                </c:pt>
                <c:pt idx="50">
                  <c:v>25</c:v>
                </c:pt>
                <c:pt idx="51">
                  <c:v>47</c:v>
                </c:pt>
                <c:pt idx="52">
                  <c:v>53</c:v>
                </c:pt>
                <c:pt idx="53">
                  <c:v>74</c:v>
                </c:pt>
                <c:pt idx="54">
                  <c:v>81</c:v>
                </c:pt>
                <c:pt idx="55">
                  <c:v>131</c:v>
                </c:pt>
                <c:pt idx="56">
                  <c:v>155</c:v>
                </c:pt>
                <c:pt idx="57">
                  <c:v>162</c:v>
                </c:pt>
                <c:pt idx="58">
                  <c:v>121</c:v>
                </c:pt>
                <c:pt idx="59">
                  <c:v>121</c:v>
                </c:pt>
                <c:pt idx="60">
                  <c:v>79</c:v>
                </c:pt>
                <c:pt idx="61">
                  <c:v>70</c:v>
                </c:pt>
                <c:pt idx="62">
                  <c:v>69</c:v>
                </c:pt>
                <c:pt idx="63">
                  <c:v>75</c:v>
                </c:pt>
                <c:pt idx="64">
                  <c:v>118</c:v>
                </c:pt>
                <c:pt idx="65">
                  <c:v>135</c:v>
                </c:pt>
                <c:pt idx="66">
                  <c:v>98</c:v>
                </c:pt>
                <c:pt idx="67">
                  <c:v>118</c:v>
                </c:pt>
                <c:pt idx="68">
                  <c:v>111</c:v>
                </c:pt>
                <c:pt idx="69">
                  <c:v>74</c:v>
                </c:pt>
                <c:pt idx="70">
                  <c:v>51</c:v>
                </c:pt>
                <c:pt idx="71">
                  <c:v>56</c:v>
                </c:pt>
                <c:pt idx="72">
                  <c:v>38</c:v>
                </c:pt>
                <c:pt idx="73">
                  <c:v>49</c:v>
                </c:pt>
                <c:pt idx="74">
                  <c:v>45</c:v>
                </c:pt>
                <c:pt idx="75">
                  <c:v>41</c:v>
                </c:pt>
                <c:pt idx="76">
                  <c:v>36</c:v>
                </c:pt>
                <c:pt idx="77">
                  <c:v>59</c:v>
                </c:pt>
                <c:pt idx="78">
                  <c:v>42</c:v>
                </c:pt>
                <c:pt idx="79">
                  <c:v>57</c:v>
                </c:pt>
                <c:pt idx="80">
                  <c:v>38</c:v>
                </c:pt>
                <c:pt idx="81">
                  <c:v>30</c:v>
                </c:pt>
                <c:pt idx="82">
                  <c:v>24</c:v>
                </c:pt>
                <c:pt idx="83">
                  <c:v>25</c:v>
                </c:pt>
                <c:pt idx="84">
                  <c:v>22</c:v>
                </c:pt>
                <c:pt idx="85">
                  <c:v>33</c:v>
                </c:pt>
                <c:pt idx="86">
                  <c:v>27</c:v>
                </c:pt>
                <c:pt idx="87">
                  <c:v>17</c:v>
                </c:pt>
                <c:pt idx="88">
                  <c:v>14</c:v>
                </c:pt>
                <c:pt idx="89">
                  <c:v>23</c:v>
                </c:pt>
                <c:pt idx="90">
                  <c:v>8</c:v>
                </c:pt>
                <c:pt idx="91">
                  <c:v>11</c:v>
                </c:pt>
                <c:pt idx="92">
                  <c:v>16</c:v>
                </c:pt>
                <c:pt idx="93">
                  <c:v>9</c:v>
                </c:pt>
                <c:pt idx="94">
                  <c:v>9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0</c:v>
                </c:pt>
                <c:pt idx="99">
                  <c:v>3</c:v>
                </c:pt>
                <c:pt idx="100">
                  <c:v>1</c:v>
                </c:pt>
                <c:pt idx="101">
                  <c:v>0</c:v>
                </c:pt>
                <c:pt idx="102">
                  <c:v>1</c:v>
                </c:pt>
                <c:pt idx="103">
                  <c:v>2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64-4A32-B5C7-4B947ADA1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5747712"/>
        <c:axId val="1465740224"/>
      </c:lineChart>
      <c:dateAx>
        <c:axId val="1465747712"/>
        <c:scaling>
          <c:orientation val="minMax"/>
        </c:scaling>
        <c:delete val="0"/>
        <c:axPos val="b"/>
        <c:numFmt formatCode="dd\-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740224"/>
        <c:crosses val="autoZero"/>
        <c:auto val="1"/>
        <c:lblOffset val="100"/>
        <c:baseTimeUnit val="days"/>
      </c:dateAx>
      <c:valAx>
        <c:axId val="146574022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 of PIT Detections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74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Bonneville</a:t>
            </a:r>
            <a:endParaRPr lang="en-US" dirty="0"/>
          </a:p>
        </c:rich>
      </c:tx>
      <c:layout>
        <c:manualLayout>
          <c:xMode val="edge"/>
          <c:yMode val="edge"/>
          <c:x val="0.69544528916644044"/>
          <c:y val="6.792657511628374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Sheet1!$A$2:$A$140</c:f>
              <c:numCache>
                <c:formatCode>d\-mmm\-yy</c:formatCode>
                <c:ptCount val="139"/>
                <c:pt idx="0">
                  <c:v>45000</c:v>
                </c:pt>
                <c:pt idx="1">
                  <c:v>45001</c:v>
                </c:pt>
                <c:pt idx="2">
                  <c:v>45002</c:v>
                </c:pt>
                <c:pt idx="3">
                  <c:v>45003</c:v>
                </c:pt>
                <c:pt idx="4">
                  <c:v>45004</c:v>
                </c:pt>
                <c:pt idx="5">
                  <c:v>45005</c:v>
                </c:pt>
                <c:pt idx="6">
                  <c:v>45006</c:v>
                </c:pt>
                <c:pt idx="7">
                  <c:v>45007</c:v>
                </c:pt>
                <c:pt idx="8">
                  <c:v>45008</c:v>
                </c:pt>
                <c:pt idx="9">
                  <c:v>45009</c:v>
                </c:pt>
                <c:pt idx="10">
                  <c:v>45010</c:v>
                </c:pt>
                <c:pt idx="11">
                  <c:v>45011</c:v>
                </c:pt>
                <c:pt idx="12">
                  <c:v>45012</c:v>
                </c:pt>
                <c:pt idx="13">
                  <c:v>45013</c:v>
                </c:pt>
                <c:pt idx="14">
                  <c:v>45014</c:v>
                </c:pt>
                <c:pt idx="15">
                  <c:v>45015</c:v>
                </c:pt>
                <c:pt idx="16">
                  <c:v>45016</c:v>
                </c:pt>
                <c:pt idx="17">
                  <c:v>45017</c:v>
                </c:pt>
                <c:pt idx="18">
                  <c:v>45018</c:v>
                </c:pt>
                <c:pt idx="19">
                  <c:v>45019</c:v>
                </c:pt>
                <c:pt idx="20">
                  <c:v>45020</c:v>
                </c:pt>
                <c:pt idx="21">
                  <c:v>45021</c:v>
                </c:pt>
                <c:pt idx="22">
                  <c:v>45022</c:v>
                </c:pt>
                <c:pt idx="23">
                  <c:v>45023</c:v>
                </c:pt>
                <c:pt idx="24">
                  <c:v>45024</c:v>
                </c:pt>
                <c:pt idx="25">
                  <c:v>45025</c:v>
                </c:pt>
                <c:pt idx="26">
                  <c:v>45026</c:v>
                </c:pt>
                <c:pt idx="27">
                  <c:v>45027</c:v>
                </c:pt>
                <c:pt idx="28">
                  <c:v>45028</c:v>
                </c:pt>
                <c:pt idx="29">
                  <c:v>45029</c:v>
                </c:pt>
                <c:pt idx="30">
                  <c:v>45030</c:v>
                </c:pt>
                <c:pt idx="31">
                  <c:v>45031</c:v>
                </c:pt>
                <c:pt idx="32">
                  <c:v>45032</c:v>
                </c:pt>
                <c:pt idx="33">
                  <c:v>45033</c:v>
                </c:pt>
                <c:pt idx="34">
                  <c:v>45034</c:v>
                </c:pt>
                <c:pt idx="35">
                  <c:v>45035</c:v>
                </c:pt>
                <c:pt idx="36">
                  <c:v>45036</c:v>
                </c:pt>
                <c:pt idx="37">
                  <c:v>45037</c:v>
                </c:pt>
                <c:pt idx="38">
                  <c:v>45038</c:v>
                </c:pt>
                <c:pt idx="39">
                  <c:v>45039</c:v>
                </c:pt>
                <c:pt idx="40">
                  <c:v>45040</c:v>
                </c:pt>
                <c:pt idx="41">
                  <c:v>45041</c:v>
                </c:pt>
                <c:pt idx="42">
                  <c:v>45042</c:v>
                </c:pt>
                <c:pt idx="43">
                  <c:v>45043</c:v>
                </c:pt>
                <c:pt idx="44">
                  <c:v>45044</c:v>
                </c:pt>
                <c:pt idx="45">
                  <c:v>45045</c:v>
                </c:pt>
                <c:pt idx="46">
                  <c:v>45046</c:v>
                </c:pt>
                <c:pt idx="47">
                  <c:v>45047</c:v>
                </c:pt>
                <c:pt idx="48">
                  <c:v>45048</c:v>
                </c:pt>
                <c:pt idx="49">
                  <c:v>45049</c:v>
                </c:pt>
                <c:pt idx="50">
                  <c:v>45050</c:v>
                </c:pt>
                <c:pt idx="51">
                  <c:v>45051</c:v>
                </c:pt>
                <c:pt idx="52">
                  <c:v>45052</c:v>
                </c:pt>
                <c:pt idx="53">
                  <c:v>45053</c:v>
                </c:pt>
                <c:pt idx="54">
                  <c:v>45054</c:v>
                </c:pt>
                <c:pt idx="55">
                  <c:v>45055</c:v>
                </c:pt>
                <c:pt idx="56">
                  <c:v>45056</c:v>
                </c:pt>
                <c:pt idx="57">
                  <c:v>45057</c:v>
                </c:pt>
                <c:pt idx="58">
                  <c:v>45058</c:v>
                </c:pt>
                <c:pt idx="59">
                  <c:v>45059</c:v>
                </c:pt>
                <c:pt idx="60">
                  <c:v>45060</c:v>
                </c:pt>
                <c:pt idx="61">
                  <c:v>45061</c:v>
                </c:pt>
                <c:pt idx="62">
                  <c:v>45062</c:v>
                </c:pt>
                <c:pt idx="63">
                  <c:v>45063</c:v>
                </c:pt>
                <c:pt idx="64">
                  <c:v>45064</c:v>
                </c:pt>
                <c:pt idx="65">
                  <c:v>45065</c:v>
                </c:pt>
                <c:pt idx="66">
                  <c:v>45066</c:v>
                </c:pt>
                <c:pt idx="67">
                  <c:v>45067</c:v>
                </c:pt>
                <c:pt idx="68">
                  <c:v>45068</c:v>
                </c:pt>
                <c:pt idx="69">
                  <c:v>45069</c:v>
                </c:pt>
                <c:pt idx="70">
                  <c:v>45070</c:v>
                </c:pt>
                <c:pt idx="71">
                  <c:v>45071</c:v>
                </c:pt>
                <c:pt idx="72">
                  <c:v>45072</c:v>
                </c:pt>
                <c:pt idx="73">
                  <c:v>45073</c:v>
                </c:pt>
                <c:pt idx="74">
                  <c:v>45074</c:v>
                </c:pt>
                <c:pt idx="75">
                  <c:v>45075</c:v>
                </c:pt>
                <c:pt idx="76">
                  <c:v>45076</c:v>
                </c:pt>
                <c:pt idx="77">
                  <c:v>45077</c:v>
                </c:pt>
                <c:pt idx="78">
                  <c:v>45078</c:v>
                </c:pt>
                <c:pt idx="79">
                  <c:v>45079</c:v>
                </c:pt>
                <c:pt idx="80">
                  <c:v>45080</c:v>
                </c:pt>
                <c:pt idx="81">
                  <c:v>45081</c:v>
                </c:pt>
                <c:pt idx="82">
                  <c:v>45082</c:v>
                </c:pt>
                <c:pt idx="83">
                  <c:v>45083</c:v>
                </c:pt>
                <c:pt idx="84">
                  <c:v>45084</c:v>
                </c:pt>
                <c:pt idx="85">
                  <c:v>45085</c:v>
                </c:pt>
                <c:pt idx="86">
                  <c:v>45086</c:v>
                </c:pt>
                <c:pt idx="87">
                  <c:v>45087</c:v>
                </c:pt>
                <c:pt idx="88">
                  <c:v>45088</c:v>
                </c:pt>
                <c:pt idx="89">
                  <c:v>45089</c:v>
                </c:pt>
                <c:pt idx="90">
                  <c:v>45090</c:v>
                </c:pt>
                <c:pt idx="91">
                  <c:v>45091</c:v>
                </c:pt>
                <c:pt idx="92">
                  <c:v>45092</c:v>
                </c:pt>
                <c:pt idx="93">
                  <c:v>45093</c:v>
                </c:pt>
                <c:pt idx="94">
                  <c:v>45094</c:v>
                </c:pt>
                <c:pt idx="95">
                  <c:v>45095</c:v>
                </c:pt>
                <c:pt idx="96">
                  <c:v>45096</c:v>
                </c:pt>
                <c:pt idx="97">
                  <c:v>45097</c:v>
                </c:pt>
                <c:pt idx="98">
                  <c:v>45098</c:v>
                </c:pt>
                <c:pt idx="99">
                  <c:v>45099</c:v>
                </c:pt>
                <c:pt idx="100">
                  <c:v>45100</c:v>
                </c:pt>
                <c:pt idx="101">
                  <c:v>45101</c:v>
                </c:pt>
                <c:pt idx="102">
                  <c:v>45102</c:v>
                </c:pt>
                <c:pt idx="103">
                  <c:v>45103</c:v>
                </c:pt>
                <c:pt idx="104">
                  <c:v>45104</c:v>
                </c:pt>
                <c:pt idx="105">
                  <c:v>45105</c:v>
                </c:pt>
                <c:pt idx="106">
                  <c:v>45106</c:v>
                </c:pt>
                <c:pt idx="107">
                  <c:v>45107</c:v>
                </c:pt>
                <c:pt idx="108">
                  <c:v>45108</c:v>
                </c:pt>
                <c:pt idx="109">
                  <c:v>45109</c:v>
                </c:pt>
                <c:pt idx="110">
                  <c:v>45110</c:v>
                </c:pt>
                <c:pt idx="111">
                  <c:v>45111</c:v>
                </c:pt>
                <c:pt idx="112">
                  <c:v>45112</c:v>
                </c:pt>
                <c:pt idx="113">
                  <c:v>45113</c:v>
                </c:pt>
                <c:pt idx="114">
                  <c:v>45114</c:v>
                </c:pt>
                <c:pt idx="115">
                  <c:v>45115</c:v>
                </c:pt>
                <c:pt idx="116">
                  <c:v>45116</c:v>
                </c:pt>
                <c:pt idx="117">
                  <c:v>45117</c:v>
                </c:pt>
                <c:pt idx="118">
                  <c:v>45118</c:v>
                </c:pt>
                <c:pt idx="119">
                  <c:v>45119</c:v>
                </c:pt>
                <c:pt idx="120">
                  <c:v>45120</c:v>
                </c:pt>
                <c:pt idx="121">
                  <c:v>45121</c:v>
                </c:pt>
                <c:pt idx="122">
                  <c:v>45122</c:v>
                </c:pt>
                <c:pt idx="123">
                  <c:v>45123</c:v>
                </c:pt>
                <c:pt idx="124">
                  <c:v>45124</c:v>
                </c:pt>
                <c:pt idx="125">
                  <c:v>45125</c:v>
                </c:pt>
                <c:pt idx="126">
                  <c:v>45126</c:v>
                </c:pt>
                <c:pt idx="127">
                  <c:v>45127</c:v>
                </c:pt>
                <c:pt idx="128">
                  <c:v>45128</c:v>
                </c:pt>
                <c:pt idx="129">
                  <c:v>45129</c:v>
                </c:pt>
                <c:pt idx="130">
                  <c:v>45130</c:v>
                </c:pt>
                <c:pt idx="131">
                  <c:v>45131</c:v>
                </c:pt>
                <c:pt idx="132">
                  <c:v>45132</c:v>
                </c:pt>
                <c:pt idx="133">
                  <c:v>45133</c:v>
                </c:pt>
                <c:pt idx="134">
                  <c:v>45134</c:v>
                </c:pt>
                <c:pt idx="135">
                  <c:v>45135</c:v>
                </c:pt>
                <c:pt idx="136">
                  <c:v>45136</c:v>
                </c:pt>
                <c:pt idx="137">
                  <c:v>45137</c:v>
                </c:pt>
                <c:pt idx="138">
                  <c:v>45138</c:v>
                </c:pt>
              </c:numCache>
            </c:numRef>
          </c:cat>
          <c:val>
            <c:numRef>
              <c:f>Sheet1!$B$2:$B$140</c:f>
              <c:numCache>
                <c:formatCode>General</c:formatCode>
                <c:ptCount val="1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1</c:v>
                </c:pt>
                <c:pt idx="44">
                  <c:v>0</c:v>
                </c:pt>
                <c:pt idx="45">
                  <c:v>2</c:v>
                </c:pt>
                <c:pt idx="46">
                  <c:v>2</c:v>
                </c:pt>
                <c:pt idx="47">
                  <c:v>3</c:v>
                </c:pt>
                <c:pt idx="48">
                  <c:v>9</c:v>
                </c:pt>
                <c:pt idx="49">
                  <c:v>4</c:v>
                </c:pt>
                <c:pt idx="50">
                  <c:v>6</c:v>
                </c:pt>
                <c:pt idx="51">
                  <c:v>4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8</c:v>
                </c:pt>
                <c:pt idx="56">
                  <c:v>11</c:v>
                </c:pt>
                <c:pt idx="57">
                  <c:v>22</c:v>
                </c:pt>
                <c:pt idx="58">
                  <c:v>16</c:v>
                </c:pt>
                <c:pt idx="59">
                  <c:v>27</c:v>
                </c:pt>
                <c:pt idx="60">
                  <c:v>50</c:v>
                </c:pt>
                <c:pt idx="61">
                  <c:v>42</c:v>
                </c:pt>
                <c:pt idx="62">
                  <c:v>31</c:v>
                </c:pt>
                <c:pt idx="63">
                  <c:v>39</c:v>
                </c:pt>
                <c:pt idx="64">
                  <c:v>48</c:v>
                </c:pt>
                <c:pt idx="65">
                  <c:v>32</c:v>
                </c:pt>
                <c:pt idx="66">
                  <c:v>56</c:v>
                </c:pt>
                <c:pt idx="67">
                  <c:v>63</c:v>
                </c:pt>
                <c:pt idx="68">
                  <c:v>74</c:v>
                </c:pt>
                <c:pt idx="69">
                  <c:v>84</c:v>
                </c:pt>
                <c:pt idx="70">
                  <c:v>123</c:v>
                </c:pt>
                <c:pt idx="71">
                  <c:v>133</c:v>
                </c:pt>
                <c:pt idx="72">
                  <c:v>122</c:v>
                </c:pt>
                <c:pt idx="73">
                  <c:v>128</c:v>
                </c:pt>
                <c:pt idx="74">
                  <c:v>107</c:v>
                </c:pt>
                <c:pt idx="75">
                  <c:v>119</c:v>
                </c:pt>
                <c:pt idx="76">
                  <c:v>115</c:v>
                </c:pt>
                <c:pt idx="77">
                  <c:v>83</c:v>
                </c:pt>
                <c:pt idx="78">
                  <c:v>91</c:v>
                </c:pt>
                <c:pt idx="79">
                  <c:v>76</c:v>
                </c:pt>
                <c:pt idx="80">
                  <c:v>83</c:v>
                </c:pt>
                <c:pt idx="81">
                  <c:v>83</c:v>
                </c:pt>
                <c:pt idx="82">
                  <c:v>58</c:v>
                </c:pt>
                <c:pt idx="83">
                  <c:v>63</c:v>
                </c:pt>
                <c:pt idx="84">
                  <c:v>63</c:v>
                </c:pt>
                <c:pt idx="85">
                  <c:v>39</c:v>
                </c:pt>
                <c:pt idx="86">
                  <c:v>82</c:v>
                </c:pt>
                <c:pt idx="87">
                  <c:v>87</c:v>
                </c:pt>
                <c:pt idx="88">
                  <c:v>74</c:v>
                </c:pt>
                <c:pt idx="89">
                  <c:v>62</c:v>
                </c:pt>
                <c:pt idx="90">
                  <c:v>77</c:v>
                </c:pt>
                <c:pt idx="91">
                  <c:v>71</c:v>
                </c:pt>
                <c:pt idx="92">
                  <c:v>58</c:v>
                </c:pt>
                <c:pt idx="93">
                  <c:v>39</c:v>
                </c:pt>
                <c:pt idx="94">
                  <c:v>39</c:v>
                </c:pt>
                <c:pt idx="95">
                  <c:v>33</c:v>
                </c:pt>
                <c:pt idx="96">
                  <c:v>43</c:v>
                </c:pt>
                <c:pt idx="97">
                  <c:v>35</c:v>
                </c:pt>
                <c:pt idx="98">
                  <c:v>33</c:v>
                </c:pt>
                <c:pt idx="99">
                  <c:v>33</c:v>
                </c:pt>
                <c:pt idx="100">
                  <c:v>29</c:v>
                </c:pt>
                <c:pt idx="101">
                  <c:v>22</c:v>
                </c:pt>
                <c:pt idx="102">
                  <c:v>26</c:v>
                </c:pt>
                <c:pt idx="103">
                  <c:v>18</c:v>
                </c:pt>
                <c:pt idx="104">
                  <c:v>14</c:v>
                </c:pt>
                <c:pt idx="105">
                  <c:v>13</c:v>
                </c:pt>
                <c:pt idx="106">
                  <c:v>10</c:v>
                </c:pt>
                <c:pt idx="107">
                  <c:v>4</c:v>
                </c:pt>
                <c:pt idx="108">
                  <c:v>12</c:v>
                </c:pt>
                <c:pt idx="109">
                  <c:v>1</c:v>
                </c:pt>
                <c:pt idx="110">
                  <c:v>1</c:v>
                </c:pt>
                <c:pt idx="111">
                  <c:v>7</c:v>
                </c:pt>
                <c:pt idx="112">
                  <c:v>1</c:v>
                </c:pt>
                <c:pt idx="113">
                  <c:v>2</c:v>
                </c:pt>
                <c:pt idx="114">
                  <c:v>0</c:v>
                </c:pt>
                <c:pt idx="115">
                  <c:v>1</c:v>
                </c:pt>
                <c:pt idx="116">
                  <c:v>0</c:v>
                </c:pt>
                <c:pt idx="117">
                  <c:v>1</c:v>
                </c:pt>
                <c:pt idx="118">
                  <c:v>0</c:v>
                </c:pt>
                <c:pt idx="119">
                  <c:v>0</c:v>
                </c:pt>
                <c:pt idx="120">
                  <c:v>1</c:v>
                </c:pt>
                <c:pt idx="121">
                  <c:v>0</c:v>
                </c:pt>
                <c:pt idx="122">
                  <c:v>1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9E-46C0-86FA-418A4D371E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Sheet1!$A$2:$A$140</c:f>
              <c:numCache>
                <c:formatCode>d\-mmm\-yy</c:formatCode>
                <c:ptCount val="139"/>
                <c:pt idx="0">
                  <c:v>45000</c:v>
                </c:pt>
                <c:pt idx="1">
                  <c:v>45001</c:v>
                </c:pt>
                <c:pt idx="2">
                  <c:v>45002</c:v>
                </c:pt>
                <c:pt idx="3">
                  <c:v>45003</c:v>
                </c:pt>
                <c:pt idx="4">
                  <c:v>45004</c:v>
                </c:pt>
                <c:pt idx="5">
                  <c:v>45005</c:v>
                </c:pt>
                <c:pt idx="6">
                  <c:v>45006</c:v>
                </c:pt>
                <c:pt idx="7">
                  <c:v>45007</c:v>
                </c:pt>
                <c:pt idx="8">
                  <c:v>45008</c:v>
                </c:pt>
                <c:pt idx="9">
                  <c:v>45009</c:v>
                </c:pt>
                <c:pt idx="10">
                  <c:v>45010</c:v>
                </c:pt>
                <c:pt idx="11">
                  <c:v>45011</c:v>
                </c:pt>
                <c:pt idx="12">
                  <c:v>45012</c:v>
                </c:pt>
                <c:pt idx="13">
                  <c:v>45013</c:v>
                </c:pt>
                <c:pt idx="14">
                  <c:v>45014</c:v>
                </c:pt>
                <c:pt idx="15">
                  <c:v>45015</c:v>
                </c:pt>
                <c:pt idx="16">
                  <c:v>45016</c:v>
                </c:pt>
                <c:pt idx="17">
                  <c:v>45017</c:v>
                </c:pt>
                <c:pt idx="18">
                  <c:v>45018</c:v>
                </c:pt>
                <c:pt idx="19">
                  <c:v>45019</c:v>
                </c:pt>
                <c:pt idx="20">
                  <c:v>45020</c:v>
                </c:pt>
                <c:pt idx="21">
                  <c:v>45021</c:v>
                </c:pt>
                <c:pt idx="22">
                  <c:v>45022</c:v>
                </c:pt>
                <c:pt idx="23">
                  <c:v>45023</c:v>
                </c:pt>
                <c:pt idx="24">
                  <c:v>45024</c:v>
                </c:pt>
                <c:pt idx="25">
                  <c:v>45025</c:v>
                </c:pt>
                <c:pt idx="26">
                  <c:v>45026</c:v>
                </c:pt>
                <c:pt idx="27">
                  <c:v>45027</c:v>
                </c:pt>
                <c:pt idx="28">
                  <c:v>45028</c:v>
                </c:pt>
                <c:pt idx="29">
                  <c:v>45029</c:v>
                </c:pt>
                <c:pt idx="30">
                  <c:v>45030</c:v>
                </c:pt>
                <c:pt idx="31">
                  <c:v>45031</c:v>
                </c:pt>
                <c:pt idx="32">
                  <c:v>45032</c:v>
                </c:pt>
                <c:pt idx="33">
                  <c:v>45033</c:v>
                </c:pt>
                <c:pt idx="34">
                  <c:v>45034</c:v>
                </c:pt>
                <c:pt idx="35">
                  <c:v>45035</c:v>
                </c:pt>
                <c:pt idx="36">
                  <c:v>45036</c:v>
                </c:pt>
                <c:pt idx="37">
                  <c:v>45037</c:v>
                </c:pt>
                <c:pt idx="38">
                  <c:v>45038</c:v>
                </c:pt>
                <c:pt idx="39">
                  <c:v>45039</c:v>
                </c:pt>
                <c:pt idx="40">
                  <c:v>45040</c:v>
                </c:pt>
                <c:pt idx="41">
                  <c:v>45041</c:v>
                </c:pt>
                <c:pt idx="42">
                  <c:v>45042</c:v>
                </c:pt>
                <c:pt idx="43">
                  <c:v>45043</c:v>
                </c:pt>
                <c:pt idx="44">
                  <c:v>45044</c:v>
                </c:pt>
                <c:pt idx="45">
                  <c:v>45045</c:v>
                </c:pt>
                <c:pt idx="46">
                  <c:v>45046</c:v>
                </c:pt>
                <c:pt idx="47">
                  <c:v>45047</c:v>
                </c:pt>
                <c:pt idx="48">
                  <c:v>45048</c:v>
                </c:pt>
                <c:pt idx="49">
                  <c:v>45049</c:v>
                </c:pt>
                <c:pt idx="50">
                  <c:v>45050</c:v>
                </c:pt>
                <c:pt idx="51">
                  <c:v>45051</c:v>
                </c:pt>
                <c:pt idx="52">
                  <c:v>45052</c:v>
                </c:pt>
                <c:pt idx="53">
                  <c:v>45053</c:v>
                </c:pt>
                <c:pt idx="54">
                  <c:v>45054</c:v>
                </c:pt>
                <c:pt idx="55">
                  <c:v>45055</c:v>
                </c:pt>
                <c:pt idx="56">
                  <c:v>45056</c:v>
                </c:pt>
                <c:pt idx="57">
                  <c:v>45057</c:v>
                </c:pt>
                <c:pt idx="58">
                  <c:v>45058</c:v>
                </c:pt>
                <c:pt idx="59">
                  <c:v>45059</c:v>
                </c:pt>
                <c:pt idx="60">
                  <c:v>45060</c:v>
                </c:pt>
                <c:pt idx="61">
                  <c:v>45061</c:v>
                </c:pt>
                <c:pt idx="62">
                  <c:v>45062</c:v>
                </c:pt>
                <c:pt idx="63">
                  <c:v>45063</c:v>
                </c:pt>
                <c:pt idx="64">
                  <c:v>45064</c:v>
                </c:pt>
                <c:pt idx="65">
                  <c:v>45065</c:v>
                </c:pt>
                <c:pt idx="66">
                  <c:v>45066</c:v>
                </c:pt>
                <c:pt idx="67">
                  <c:v>45067</c:v>
                </c:pt>
                <c:pt idx="68">
                  <c:v>45068</c:v>
                </c:pt>
                <c:pt idx="69">
                  <c:v>45069</c:v>
                </c:pt>
                <c:pt idx="70">
                  <c:v>45070</c:v>
                </c:pt>
                <c:pt idx="71">
                  <c:v>45071</c:v>
                </c:pt>
                <c:pt idx="72">
                  <c:v>45072</c:v>
                </c:pt>
                <c:pt idx="73">
                  <c:v>45073</c:v>
                </c:pt>
                <c:pt idx="74">
                  <c:v>45074</c:v>
                </c:pt>
                <c:pt idx="75">
                  <c:v>45075</c:v>
                </c:pt>
                <c:pt idx="76">
                  <c:v>45076</c:v>
                </c:pt>
                <c:pt idx="77">
                  <c:v>45077</c:v>
                </c:pt>
                <c:pt idx="78">
                  <c:v>45078</c:v>
                </c:pt>
                <c:pt idx="79">
                  <c:v>45079</c:v>
                </c:pt>
                <c:pt idx="80">
                  <c:v>45080</c:v>
                </c:pt>
                <c:pt idx="81">
                  <c:v>45081</c:v>
                </c:pt>
                <c:pt idx="82">
                  <c:v>45082</c:v>
                </c:pt>
                <c:pt idx="83">
                  <c:v>45083</c:v>
                </c:pt>
                <c:pt idx="84">
                  <c:v>45084</c:v>
                </c:pt>
                <c:pt idx="85">
                  <c:v>45085</c:v>
                </c:pt>
                <c:pt idx="86">
                  <c:v>45086</c:v>
                </c:pt>
                <c:pt idx="87">
                  <c:v>45087</c:v>
                </c:pt>
                <c:pt idx="88">
                  <c:v>45088</c:v>
                </c:pt>
                <c:pt idx="89">
                  <c:v>45089</c:v>
                </c:pt>
                <c:pt idx="90">
                  <c:v>45090</c:v>
                </c:pt>
                <c:pt idx="91">
                  <c:v>45091</c:v>
                </c:pt>
                <c:pt idx="92">
                  <c:v>45092</c:v>
                </c:pt>
                <c:pt idx="93">
                  <c:v>45093</c:v>
                </c:pt>
                <c:pt idx="94">
                  <c:v>45094</c:v>
                </c:pt>
                <c:pt idx="95">
                  <c:v>45095</c:v>
                </c:pt>
                <c:pt idx="96">
                  <c:v>45096</c:v>
                </c:pt>
                <c:pt idx="97">
                  <c:v>45097</c:v>
                </c:pt>
                <c:pt idx="98">
                  <c:v>45098</c:v>
                </c:pt>
                <c:pt idx="99">
                  <c:v>45099</c:v>
                </c:pt>
                <c:pt idx="100">
                  <c:v>45100</c:v>
                </c:pt>
                <c:pt idx="101">
                  <c:v>45101</c:v>
                </c:pt>
                <c:pt idx="102">
                  <c:v>45102</c:v>
                </c:pt>
                <c:pt idx="103">
                  <c:v>45103</c:v>
                </c:pt>
                <c:pt idx="104">
                  <c:v>45104</c:v>
                </c:pt>
                <c:pt idx="105">
                  <c:v>45105</c:v>
                </c:pt>
                <c:pt idx="106">
                  <c:v>45106</c:v>
                </c:pt>
                <c:pt idx="107">
                  <c:v>45107</c:v>
                </c:pt>
                <c:pt idx="108">
                  <c:v>45108</c:v>
                </c:pt>
                <c:pt idx="109">
                  <c:v>45109</c:v>
                </c:pt>
                <c:pt idx="110">
                  <c:v>45110</c:v>
                </c:pt>
                <c:pt idx="111">
                  <c:v>45111</c:v>
                </c:pt>
                <c:pt idx="112">
                  <c:v>45112</c:v>
                </c:pt>
                <c:pt idx="113">
                  <c:v>45113</c:v>
                </c:pt>
                <c:pt idx="114">
                  <c:v>45114</c:v>
                </c:pt>
                <c:pt idx="115">
                  <c:v>45115</c:v>
                </c:pt>
                <c:pt idx="116">
                  <c:v>45116</c:v>
                </c:pt>
                <c:pt idx="117">
                  <c:v>45117</c:v>
                </c:pt>
                <c:pt idx="118">
                  <c:v>45118</c:v>
                </c:pt>
                <c:pt idx="119">
                  <c:v>45119</c:v>
                </c:pt>
                <c:pt idx="120">
                  <c:v>45120</c:v>
                </c:pt>
                <c:pt idx="121">
                  <c:v>45121</c:v>
                </c:pt>
                <c:pt idx="122">
                  <c:v>45122</c:v>
                </c:pt>
                <c:pt idx="123">
                  <c:v>45123</c:v>
                </c:pt>
                <c:pt idx="124">
                  <c:v>45124</c:v>
                </c:pt>
                <c:pt idx="125">
                  <c:v>45125</c:v>
                </c:pt>
                <c:pt idx="126">
                  <c:v>45126</c:v>
                </c:pt>
                <c:pt idx="127">
                  <c:v>45127</c:v>
                </c:pt>
                <c:pt idx="128">
                  <c:v>45128</c:v>
                </c:pt>
                <c:pt idx="129">
                  <c:v>45129</c:v>
                </c:pt>
                <c:pt idx="130">
                  <c:v>45130</c:v>
                </c:pt>
                <c:pt idx="131">
                  <c:v>45131</c:v>
                </c:pt>
                <c:pt idx="132">
                  <c:v>45132</c:v>
                </c:pt>
                <c:pt idx="133">
                  <c:v>45133</c:v>
                </c:pt>
                <c:pt idx="134">
                  <c:v>45134</c:v>
                </c:pt>
                <c:pt idx="135">
                  <c:v>45135</c:v>
                </c:pt>
                <c:pt idx="136">
                  <c:v>45136</c:v>
                </c:pt>
                <c:pt idx="137">
                  <c:v>45137</c:v>
                </c:pt>
                <c:pt idx="138">
                  <c:v>45138</c:v>
                </c:pt>
              </c:numCache>
            </c:numRef>
          </c:cat>
          <c:val>
            <c:numRef>
              <c:f>Sheet1!$C$2:$C$140</c:f>
              <c:numCache>
                <c:formatCode>General</c:formatCode>
                <c:ptCount val="13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</c:v>
                </c:pt>
                <c:pt idx="29">
                  <c:v>0</c:v>
                </c:pt>
                <c:pt idx="30">
                  <c:v>1</c:v>
                </c:pt>
                <c:pt idx="31">
                  <c:v>1</c:v>
                </c:pt>
                <c:pt idx="32">
                  <c:v>0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6</c:v>
                </c:pt>
                <c:pt idx="39">
                  <c:v>5</c:v>
                </c:pt>
                <c:pt idx="40">
                  <c:v>2</c:v>
                </c:pt>
                <c:pt idx="41">
                  <c:v>6</c:v>
                </c:pt>
                <c:pt idx="42">
                  <c:v>3</c:v>
                </c:pt>
                <c:pt idx="43">
                  <c:v>6</c:v>
                </c:pt>
                <c:pt idx="44">
                  <c:v>13</c:v>
                </c:pt>
                <c:pt idx="45">
                  <c:v>8</c:v>
                </c:pt>
                <c:pt idx="46">
                  <c:v>17</c:v>
                </c:pt>
                <c:pt idx="47">
                  <c:v>12</c:v>
                </c:pt>
                <c:pt idx="48">
                  <c:v>13</c:v>
                </c:pt>
                <c:pt idx="49">
                  <c:v>17</c:v>
                </c:pt>
                <c:pt idx="50">
                  <c:v>19</c:v>
                </c:pt>
                <c:pt idx="51">
                  <c:v>25</c:v>
                </c:pt>
                <c:pt idx="52">
                  <c:v>13</c:v>
                </c:pt>
                <c:pt idx="53">
                  <c:v>17</c:v>
                </c:pt>
                <c:pt idx="54">
                  <c:v>24</c:v>
                </c:pt>
                <c:pt idx="55">
                  <c:v>25</c:v>
                </c:pt>
                <c:pt idx="56">
                  <c:v>35</c:v>
                </c:pt>
                <c:pt idx="57">
                  <c:v>42</c:v>
                </c:pt>
                <c:pt idx="58">
                  <c:v>52</c:v>
                </c:pt>
                <c:pt idx="59">
                  <c:v>86</c:v>
                </c:pt>
                <c:pt idx="60">
                  <c:v>121</c:v>
                </c:pt>
                <c:pt idx="61">
                  <c:v>150</c:v>
                </c:pt>
                <c:pt idx="62">
                  <c:v>114</c:v>
                </c:pt>
                <c:pt idx="63">
                  <c:v>103</c:v>
                </c:pt>
                <c:pt idx="64">
                  <c:v>91</c:v>
                </c:pt>
                <c:pt idx="65">
                  <c:v>85</c:v>
                </c:pt>
                <c:pt idx="66">
                  <c:v>68</c:v>
                </c:pt>
                <c:pt idx="67">
                  <c:v>99</c:v>
                </c:pt>
                <c:pt idx="68">
                  <c:v>92</c:v>
                </c:pt>
                <c:pt idx="69">
                  <c:v>90</c:v>
                </c:pt>
                <c:pt idx="70">
                  <c:v>127</c:v>
                </c:pt>
                <c:pt idx="71">
                  <c:v>117</c:v>
                </c:pt>
                <c:pt idx="72">
                  <c:v>96</c:v>
                </c:pt>
                <c:pt idx="73">
                  <c:v>63</c:v>
                </c:pt>
                <c:pt idx="74">
                  <c:v>72</c:v>
                </c:pt>
                <c:pt idx="75">
                  <c:v>49</c:v>
                </c:pt>
                <c:pt idx="76">
                  <c:v>40</c:v>
                </c:pt>
                <c:pt idx="77">
                  <c:v>43</c:v>
                </c:pt>
                <c:pt idx="78">
                  <c:v>24</c:v>
                </c:pt>
                <c:pt idx="79">
                  <c:v>18</c:v>
                </c:pt>
                <c:pt idx="80">
                  <c:v>24</c:v>
                </c:pt>
                <c:pt idx="81">
                  <c:v>43</c:v>
                </c:pt>
                <c:pt idx="82">
                  <c:v>42</c:v>
                </c:pt>
                <c:pt idx="83">
                  <c:v>20</c:v>
                </c:pt>
                <c:pt idx="84">
                  <c:v>24</c:v>
                </c:pt>
                <c:pt idx="85">
                  <c:v>20</c:v>
                </c:pt>
                <c:pt idx="86">
                  <c:v>19</c:v>
                </c:pt>
                <c:pt idx="87">
                  <c:v>19</c:v>
                </c:pt>
                <c:pt idx="88">
                  <c:v>22</c:v>
                </c:pt>
                <c:pt idx="89">
                  <c:v>12</c:v>
                </c:pt>
                <c:pt idx="90">
                  <c:v>13</c:v>
                </c:pt>
                <c:pt idx="91">
                  <c:v>14</c:v>
                </c:pt>
                <c:pt idx="92">
                  <c:v>7</c:v>
                </c:pt>
                <c:pt idx="93">
                  <c:v>5</c:v>
                </c:pt>
                <c:pt idx="94">
                  <c:v>5</c:v>
                </c:pt>
                <c:pt idx="95">
                  <c:v>7</c:v>
                </c:pt>
                <c:pt idx="96">
                  <c:v>2</c:v>
                </c:pt>
                <c:pt idx="97">
                  <c:v>4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3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0</c:v>
                </c:pt>
                <c:pt idx="106">
                  <c:v>1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1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1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9E-46C0-86FA-418A4D371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5747712"/>
        <c:axId val="1465740224"/>
      </c:lineChart>
      <c:dateAx>
        <c:axId val="1465747712"/>
        <c:scaling>
          <c:orientation val="minMax"/>
        </c:scaling>
        <c:delete val="0"/>
        <c:axPos val="b"/>
        <c:numFmt formatCode="dd\-m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740224"/>
        <c:crosses val="autoZero"/>
        <c:auto val="1"/>
        <c:lblOffset val="100"/>
        <c:baseTimeUnit val="days"/>
      </c:dateAx>
      <c:valAx>
        <c:axId val="1465740224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 of PIT Detections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74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Bonneville</a:t>
            </a:r>
            <a:endParaRPr lang="en-US" dirty="0"/>
          </a:p>
        </c:rich>
      </c:tx>
      <c:layout>
        <c:manualLayout>
          <c:xMode val="edge"/>
          <c:yMode val="edge"/>
          <c:x val="0.67313333333333336"/>
          <c:y val="4.54545454545454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63314121817246"/>
          <c:y val="2.909111361079865E-2"/>
          <c:w val="0.89367655966081161"/>
          <c:h val="0.84921565455003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d\-mmm</c:formatCode>
                <c:ptCount val="11"/>
                <c:pt idx="0">
                  <c:v>45077</c:v>
                </c:pt>
                <c:pt idx="1">
                  <c:v>45083</c:v>
                </c:pt>
                <c:pt idx="2" formatCode="[$-409]d\-mmm;@">
                  <c:v>45083</c:v>
                </c:pt>
                <c:pt idx="3" formatCode="[$-409]d\-mmm;@">
                  <c:v>45091</c:v>
                </c:pt>
                <c:pt idx="4" formatCode="[$-409]d\-mmm;@">
                  <c:v>45081</c:v>
                </c:pt>
                <c:pt idx="5" formatCode="[$-409]d\-mmm;@">
                  <c:v>45081</c:v>
                </c:pt>
                <c:pt idx="6" formatCode="[$-409]d\-mmm;@">
                  <c:v>45079</c:v>
                </c:pt>
                <c:pt idx="7" formatCode="[$-409]d\-mmm;@">
                  <c:v>45068</c:v>
                </c:pt>
                <c:pt idx="8" formatCode="[$-409]d\-mmm;@">
                  <c:v>45062</c:v>
                </c:pt>
                <c:pt idx="9" formatCode="[$-409]d\-mmm;@">
                  <c:v>45071</c:v>
                </c:pt>
                <c:pt idx="10" formatCode="[$-409]d\-mmm;@">
                  <c:v>45072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D-4552-98C8-699F761AAA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d\-mmm</c:formatCode>
                <c:ptCount val="11"/>
                <c:pt idx="0">
                  <c:v>45065</c:v>
                </c:pt>
                <c:pt idx="1">
                  <c:v>45073</c:v>
                </c:pt>
                <c:pt idx="2" formatCode="[$-409]d\-mmm;@">
                  <c:v>45072</c:v>
                </c:pt>
                <c:pt idx="3" formatCode="[$-409]d\-mmm;@">
                  <c:v>45076</c:v>
                </c:pt>
                <c:pt idx="4" formatCode="[$-409]d\-mmm;@">
                  <c:v>45075</c:v>
                </c:pt>
                <c:pt idx="5" formatCode="[$-409]d\-mmm;@">
                  <c:v>45069</c:v>
                </c:pt>
                <c:pt idx="6" formatCode="[$-409]d\-mmm;@">
                  <c:v>45062</c:v>
                </c:pt>
                <c:pt idx="7" formatCode="[$-409]d\-mmm;@">
                  <c:v>45061</c:v>
                </c:pt>
                <c:pt idx="8" formatCode="[$-409]d\-mmm;@">
                  <c:v>45057</c:v>
                </c:pt>
                <c:pt idx="9" formatCode="[$-409]d\-mmm;@">
                  <c:v>45064</c:v>
                </c:pt>
                <c:pt idx="10" formatCode="[$-409]d\-mmm;@">
                  <c:v>45072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5D-4552-98C8-699F761AA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573215"/>
        <c:axId val="802561567"/>
      </c:barChart>
      <c:catAx>
        <c:axId val="80257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561567"/>
        <c:crosses val="autoZero"/>
        <c:auto val="1"/>
        <c:lblAlgn val="ctr"/>
        <c:lblOffset val="100"/>
        <c:noMultiLvlLbl val="0"/>
      </c:catAx>
      <c:valAx>
        <c:axId val="80256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57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799538592707762"/>
          <c:y val="0.15210382035578887"/>
          <c:w val="0.18616587926509187"/>
          <c:h val="0.1572637795275590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McNary</a:t>
            </a:r>
            <a:endParaRPr lang="en-US" dirty="0"/>
          </a:p>
        </c:rich>
      </c:tx>
      <c:layout>
        <c:manualLayout>
          <c:xMode val="edge"/>
          <c:yMode val="edge"/>
          <c:x val="0.74319700085260032"/>
          <c:y val="4.5454651501895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63314121817246"/>
          <c:y val="2.909111361079865E-2"/>
          <c:w val="0.89367655966081161"/>
          <c:h val="0.84921565455003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d\-mmm</c:formatCode>
                <c:ptCount val="11"/>
                <c:pt idx="0">
                  <c:v>45075</c:v>
                </c:pt>
                <c:pt idx="1">
                  <c:v>45080</c:v>
                </c:pt>
                <c:pt idx="2" formatCode="[$-409]d\-mmm;@">
                  <c:v>45085</c:v>
                </c:pt>
                <c:pt idx="3" formatCode="[$-409]d\-mmm;@">
                  <c:v>45083</c:v>
                </c:pt>
                <c:pt idx="4" formatCode="[$-409]d\-mmm;@">
                  <c:v>45076</c:v>
                </c:pt>
                <c:pt idx="5" formatCode="[$-409]d\-mmm;@">
                  <c:v>45077</c:v>
                </c:pt>
                <c:pt idx="6" formatCode="[$-409]d\-mmm;@">
                  <c:v>45072</c:v>
                </c:pt>
                <c:pt idx="7" formatCode="[$-409]d\-mmm;@">
                  <c:v>45063</c:v>
                </c:pt>
                <c:pt idx="8" formatCode="[$-409]d\-mmm;@">
                  <c:v>45059</c:v>
                </c:pt>
                <c:pt idx="9" formatCode="[$-409]d\-mmm;@">
                  <c:v>45065</c:v>
                </c:pt>
                <c:pt idx="10" formatCode="[$-409]d\-mmm;@">
                  <c:v>45067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4-40E4-9BAA-225074E92F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d\-mmm</c:formatCode>
                <c:ptCount val="11"/>
                <c:pt idx="0">
                  <c:v>45062</c:v>
                </c:pt>
                <c:pt idx="1">
                  <c:v>45067</c:v>
                </c:pt>
                <c:pt idx="2" formatCode="[$-409]d\-mmm;@">
                  <c:v>45071</c:v>
                </c:pt>
                <c:pt idx="3" formatCode="[$-409]d\-mmm;@">
                  <c:v>45079</c:v>
                </c:pt>
                <c:pt idx="4" formatCode="[$-409]d\-mmm;@">
                  <c:v>45071</c:v>
                </c:pt>
                <c:pt idx="5" formatCode="[$-409]d\-mmm;@">
                  <c:v>45065</c:v>
                </c:pt>
                <c:pt idx="6" formatCode="[$-409]d\-mmm;@">
                  <c:v>45053</c:v>
                </c:pt>
                <c:pt idx="7" formatCode="[$-409]d\-mmm;@">
                  <c:v>45053</c:v>
                </c:pt>
                <c:pt idx="8" formatCode="[$-409]d\-mmm;@">
                  <c:v>45051</c:v>
                </c:pt>
                <c:pt idx="9" formatCode="[$-409]d\-mmm;@">
                  <c:v>45057</c:v>
                </c:pt>
                <c:pt idx="10" formatCode="[$-409]d\-mmm;@">
                  <c:v>45059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04-40E4-9BAA-225074E92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573215"/>
        <c:axId val="802561567"/>
      </c:barChart>
      <c:catAx>
        <c:axId val="80257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561567"/>
        <c:crosses val="autoZero"/>
        <c:auto val="1"/>
        <c:lblAlgn val="ctr"/>
        <c:lblOffset val="100"/>
        <c:noMultiLvlLbl val="0"/>
      </c:catAx>
      <c:valAx>
        <c:axId val="802561567"/>
        <c:scaling>
          <c:orientation val="minMax"/>
          <c:max val="45100"/>
          <c:min val="450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257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799538592707762"/>
          <c:y val="0.1965482648002333"/>
          <c:w val="0.18616587926509187"/>
          <c:h val="0.1572637795275590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Sheet1!$B$2:$B$12</c:f>
              <c:numCache>
                <c:formatCode>0.00%</c:formatCode>
                <c:ptCount val="11"/>
                <c:pt idx="0">
                  <c:v>0.10290000000000001</c:v>
                </c:pt>
                <c:pt idx="1">
                  <c:v>2.98E-2</c:v>
                </c:pt>
                <c:pt idx="2">
                  <c:v>9.1899999999999996E-2</c:v>
                </c:pt>
                <c:pt idx="3">
                  <c:v>2.7300000000000001E-2</c:v>
                </c:pt>
                <c:pt idx="4">
                  <c:v>2.64E-2</c:v>
                </c:pt>
                <c:pt idx="5">
                  <c:v>0.1012</c:v>
                </c:pt>
                <c:pt idx="6">
                  <c:v>2.6700000000000002E-2</c:v>
                </c:pt>
                <c:pt idx="7">
                  <c:v>1.54E-2</c:v>
                </c:pt>
                <c:pt idx="8">
                  <c:v>5.7099999999999998E-2</c:v>
                </c:pt>
                <c:pt idx="9">
                  <c:v>7.46E-2</c:v>
                </c:pt>
                <c:pt idx="10">
                  <c:v>6.4500000000000002E-2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9-4094-8D44-3C98532702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Sheet1!$C$2:$C$12</c:f>
              <c:numCache>
                <c:formatCode>0.00%</c:formatCode>
                <c:ptCount val="11"/>
                <c:pt idx="0">
                  <c:v>0.10630000000000001</c:v>
                </c:pt>
                <c:pt idx="1">
                  <c:v>2.23E-2</c:v>
                </c:pt>
                <c:pt idx="2">
                  <c:v>6.7100000000000007E-2</c:v>
                </c:pt>
                <c:pt idx="3">
                  <c:v>0</c:v>
                </c:pt>
                <c:pt idx="4">
                  <c:v>0</c:v>
                </c:pt>
                <c:pt idx="5">
                  <c:v>5.9900000000000002E-2</c:v>
                </c:pt>
                <c:pt idx="6">
                  <c:v>1.9099999999999999E-2</c:v>
                </c:pt>
                <c:pt idx="7">
                  <c:v>2.98E-2</c:v>
                </c:pt>
                <c:pt idx="8">
                  <c:v>1.44E-2</c:v>
                </c:pt>
                <c:pt idx="9">
                  <c:v>1.8200000000000001E-2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9-4094-8D44-3C9853270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0561087"/>
        <c:axId val="560566495"/>
      </c:barChart>
      <c:catAx>
        <c:axId val="560561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566495"/>
        <c:crosses val="autoZero"/>
        <c:auto val="1"/>
        <c:lblAlgn val="ctr"/>
        <c:lblOffset val="100"/>
        <c:noMultiLvlLbl val="0"/>
      </c:catAx>
      <c:valAx>
        <c:axId val="56056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56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Ahtanum Cr</c:v>
                </c:pt>
                <c:pt idx="1">
                  <c:v>Naches R</c:v>
                </c:pt>
                <c:pt idx="2">
                  <c:v>Upper Yakima 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3.6499999999999998E-2</c:v>
                </c:pt>
                <c:pt idx="1">
                  <c:v>5.21E-2</c:v>
                </c:pt>
                <c:pt idx="2">
                  <c:v>6.9599999999999995E-2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68-4A63-B5B4-C08F64962D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smolt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Ahtanum Cr</c:v>
                </c:pt>
                <c:pt idx="1">
                  <c:v>Naches R</c:v>
                </c:pt>
                <c:pt idx="2">
                  <c:v>Upper Yakima R</c:v>
                </c:pt>
              </c:strCache>
            </c:strRef>
          </c:cat>
          <c:val>
            <c:numRef>
              <c:f>Sheet1!$C$2:$C$4</c:f>
              <c:numCache>
                <c:formatCode>0.00%</c:formatCode>
                <c:ptCount val="3"/>
                <c:pt idx="0">
                  <c:v>0</c:v>
                </c:pt>
                <c:pt idx="1">
                  <c:v>4.6699999999999998E-2</c:v>
                </c:pt>
                <c:pt idx="2">
                  <c:v>5.1400000000000001E-2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8-4A63-B5B4-C08F64962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271279"/>
        <c:axId val="885269199"/>
      </c:barChart>
      <c:catAx>
        <c:axId val="885271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269199"/>
        <c:crosses val="autoZero"/>
        <c:auto val="1"/>
        <c:lblAlgn val="ctr"/>
        <c:lblOffset val="100"/>
        <c:noMultiLvlLbl val="0"/>
      </c:catAx>
      <c:valAx>
        <c:axId val="885269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271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Sheet1!$K$28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Sheet1!$N$4:$N$7</c:f>
                <c:numCache>
                  <c:formatCode>General</c:formatCode>
                  <c:ptCount val="4"/>
                  <c:pt idx="0">
                    <c:v>2.1952331945623085</c:v>
                  </c:pt>
                  <c:pt idx="1">
                    <c:v>0.556117452465266</c:v>
                  </c:pt>
                  <c:pt idx="2">
                    <c:v>0.44449046259760527</c:v>
                  </c:pt>
                  <c:pt idx="3">
                    <c:v>2.864504252987699</c:v>
                  </c:pt>
                </c:numCache>
              </c:numRef>
            </c:plus>
            <c:minus>
              <c:numRef>
                <c:f>Sheet1!$N$4:$N$7</c:f>
                <c:numCache>
                  <c:formatCode>General</c:formatCode>
                  <c:ptCount val="4"/>
                  <c:pt idx="0">
                    <c:v>2.1952331945623085</c:v>
                  </c:pt>
                  <c:pt idx="1">
                    <c:v>0.556117452465266</c:v>
                  </c:pt>
                  <c:pt idx="2">
                    <c:v>0.44449046259760527</c:v>
                  </c:pt>
                  <c:pt idx="3">
                    <c:v>2.864504252987699</c:v>
                  </c:pt>
                </c:numCache>
              </c:numRef>
            </c:minus>
            <c:spPr>
              <a:ln>
                <a:solidFill>
                  <a:srgbClr val="FF0000"/>
                </a:solidFill>
              </a:ln>
            </c:spPr>
          </c:errBars>
          <c:cat>
            <c:numRef>
              <c:f>Sheet1!$J$29:$J$32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</c:numCache>
            </c:numRef>
          </c:cat>
          <c:val>
            <c:numRef>
              <c:f>Sheet1!$K$29:$K$32</c:f>
              <c:numCache>
                <c:formatCode>[$-409]d\-mmm;@</c:formatCode>
                <c:ptCount val="4"/>
                <c:pt idx="0">
                  <c:v>43553.027027027027</c:v>
                </c:pt>
                <c:pt idx="1">
                  <c:v>43559.486315789472</c:v>
                </c:pt>
                <c:pt idx="2">
                  <c:v>43564.942328042329</c:v>
                </c:pt>
                <c:pt idx="3">
                  <c:v>43574.3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0-4E12-BFB0-0AE322E948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7164416"/>
        <c:axId val="39538048"/>
      </c:barChart>
      <c:catAx>
        <c:axId val="16716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39538048"/>
        <c:crosses val="autoZero"/>
        <c:auto val="1"/>
        <c:lblAlgn val="ctr"/>
        <c:lblOffset val="100"/>
        <c:noMultiLvlLbl val="0"/>
      </c:catAx>
      <c:valAx>
        <c:axId val="39538048"/>
        <c:scaling>
          <c:orientation val="minMax"/>
          <c:max val="43580"/>
          <c:min val="43539"/>
        </c:scaling>
        <c:delete val="0"/>
        <c:axPos val="l"/>
        <c:numFmt formatCode="[$-409]d\-mmm;@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167164416"/>
        <c:crosses val="autoZero"/>
        <c:crossBetween val="between"/>
        <c:min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  <cs:bodyPr rot="-60000000" vert="horz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  <cs:bodyPr rot="-60000000" vert="horz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  <cs:bodyPr rot="0" vert="horz"/>
  </cs:title>
  <cs:trendline>
    <cs:lnRef idx="0"/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  <cs:bodyPr rot="-60000000" vert="horz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/>
          <a:lstStyle>
            <a:lvl1pPr algn="r">
              <a:defRPr sz="1300"/>
            </a:lvl1pPr>
          </a:lstStyle>
          <a:p>
            <a:fld id="{2310DAAD-76D6-4445-9D24-E969811DCC47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 anchor="b"/>
          <a:lstStyle>
            <a:lvl1pPr algn="r">
              <a:defRPr sz="1300"/>
            </a:lvl1pPr>
          </a:lstStyle>
          <a:p>
            <a:fld id="{19D37C1F-22CB-4863-A1AE-2DBEC439F1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17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/>
          <a:lstStyle>
            <a:lvl1pPr algn="r">
              <a:defRPr sz="1300"/>
            </a:lvl1pPr>
          </a:lstStyle>
          <a:p>
            <a:fld id="{103F4B82-99E4-4553-B0FE-5147033FF97A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5" tIns="48323" rIns="96645" bIns="483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1"/>
          </a:xfrm>
          <a:prstGeom prst="rect">
            <a:avLst/>
          </a:prstGeom>
        </p:spPr>
        <p:txBody>
          <a:bodyPr vert="horz" lIns="96645" tIns="48323" rIns="96645" bIns="483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1"/>
          </a:xfrm>
          <a:prstGeom prst="rect">
            <a:avLst/>
          </a:prstGeom>
        </p:spPr>
        <p:txBody>
          <a:bodyPr vert="horz" lIns="96645" tIns="48323" rIns="96645" bIns="48323" rtlCol="0" anchor="b"/>
          <a:lstStyle>
            <a:lvl1pPr algn="r">
              <a:defRPr sz="1300"/>
            </a:lvl1pPr>
          </a:lstStyle>
          <a:p>
            <a:fld id="{2785D425-2190-4416-AE6F-5E54F4143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CC5DD9-66BC-4C7C-8B99-181B6E06C5D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Preliminary results, consistent with revision submitted for </a:t>
            </a:r>
            <a:r>
              <a:rPr lang="en-US" baseline="0" dirty="0" smtClean="0"/>
              <a:t>publication in NAJFM, January, 2024.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/>
              <a:t>Parr releases</a:t>
            </a:r>
            <a:r>
              <a:rPr lang="en-US" baseline="0" dirty="0" smtClean="0"/>
              <a:t> achieved statistically better Bonn-Bonn SARs than did </a:t>
            </a:r>
            <a:r>
              <a:rPr lang="en-US" baseline="0" dirty="0" err="1" smtClean="0"/>
              <a:t>smolt</a:t>
            </a:r>
            <a:r>
              <a:rPr lang="en-US" baseline="0" dirty="0" smtClean="0"/>
              <a:t> releases for brood years 2007-2017 (5.15% vs 2.31%; p=0.032; 5.6% to 3.1%, p=0.087 for 2006-2017) and at all release locations (not statistically evaluated).  Note only 30, 51, and 19 Bonn </a:t>
            </a:r>
            <a:r>
              <a:rPr lang="en-US" baseline="0" dirty="0" err="1" smtClean="0"/>
              <a:t>juv</a:t>
            </a:r>
            <a:r>
              <a:rPr lang="en-US" baseline="0" dirty="0" smtClean="0"/>
              <a:t> detects in 2009, 2010, and 2017 respectively with no adult return detections for those fish.  Only 52 cumulative juv. Bonn detects from </a:t>
            </a:r>
            <a:r>
              <a:rPr lang="en-US" baseline="0" dirty="0" err="1" smtClean="0"/>
              <a:t>Ahtanum</a:t>
            </a:r>
            <a:r>
              <a:rPr lang="en-US" baseline="0" dirty="0" smtClean="0"/>
              <a:t> releases.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326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/>
              <a:t>We have release to Bonn. SAR data for PIT-tagged spring Chinook from the </a:t>
            </a:r>
            <a:r>
              <a:rPr lang="en-US" dirty="0" err="1" smtClean="0"/>
              <a:t>accl</a:t>
            </a:r>
            <a:r>
              <a:rPr lang="en-US" dirty="0" smtClean="0"/>
              <a:t>. site exits, so I plotted those data with our </a:t>
            </a:r>
            <a:r>
              <a:rPr lang="en-US" dirty="0" err="1" smtClean="0"/>
              <a:t>coho</a:t>
            </a:r>
            <a:r>
              <a:rPr lang="en-US" dirty="0" smtClean="0"/>
              <a:t> results.  The figures are not exactly “apples to apples” as </a:t>
            </a:r>
            <a:r>
              <a:rPr lang="en-US" dirty="0" err="1" smtClean="0"/>
              <a:t>coho</a:t>
            </a:r>
            <a:r>
              <a:rPr lang="en-US" dirty="0" smtClean="0"/>
              <a:t> data are for Naches/Upper Yakima combined (if separated the N values might get pretty low in some cases by brood year), while </a:t>
            </a:r>
            <a:r>
              <a:rPr lang="en-US" dirty="0" err="1" smtClean="0"/>
              <a:t>sp</a:t>
            </a:r>
            <a:r>
              <a:rPr lang="en-US" dirty="0" smtClean="0"/>
              <a:t> </a:t>
            </a:r>
            <a:r>
              <a:rPr lang="en-US" dirty="0" err="1" smtClean="0"/>
              <a:t>ch</a:t>
            </a:r>
            <a:r>
              <a:rPr lang="en-US" dirty="0" smtClean="0"/>
              <a:t> is only for upper Yakima.  But it is interesting to see the consistency between the two data sets knowing that the spring Chinook is a robust data set given how many fish are PIT tagged annually.</a:t>
            </a:r>
          </a:p>
        </p:txBody>
      </p:sp>
    </p:spTree>
    <p:extLst>
      <p:ext uri="{BB962C8B-B14F-4D97-AF65-F5344CB8AC3E}">
        <p14:creationId xmlns:p14="http://schemas.microsoft.com/office/powerpoint/2010/main" val="355197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/>
              <a:t>Earlier migrating fish tended to be larger and return at younger ages.  Later migrating fish tended to be smaller at release and return at older ages.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74D3-6811-48BD-B11A-89E700E471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0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8507">
              <a:spcBef>
                <a:spcPct val="0"/>
              </a:spcBef>
            </a:pPr>
            <a:r>
              <a:rPr lang="en-US" dirty="0" smtClean="0"/>
              <a:t>Overall, </a:t>
            </a:r>
            <a:r>
              <a:rPr lang="en-US" dirty="0" err="1" smtClean="0"/>
              <a:t>parr</a:t>
            </a:r>
            <a:r>
              <a:rPr lang="en-US" dirty="0" smtClean="0"/>
              <a:t> releases returned at a slightly older age distribution (more age-3</a:t>
            </a:r>
            <a:r>
              <a:rPr lang="en-US" baseline="0" dirty="0" smtClean="0"/>
              <a:t> returns) than did </a:t>
            </a:r>
            <a:r>
              <a:rPr lang="en-US" baseline="0" dirty="0" err="1" smtClean="0"/>
              <a:t>smolt</a:t>
            </a:r>
            <a:r>
              <a:rPr lang="en-US" baseline="0" dirty="0" smtClean="0"/>
              <a:t> releases, but there was considerable variability across brood years and release locations.  Still, pooled stats over all years showed a significantly older age-at-return for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 releases in the Naches system and combined over all brood years and release locations (</a:t>
            </a:r>
            <a:r>
              <a:rPr lang="en-US" baseline="0" dirty="0" err="1" smtClean="0"/>
              <a:t>NaParr</a:t>
            </a:r>
            <a:r>
              <a:rPr lang="en-US" baseline="0" dirty="0" smtClean="0"/>
              <a:t>, n=451; UY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, n=885; </a:t>
            </a:r>
            <a:r>
              <a:rPr lang="en-US" baseline="0" dirty="0" err="1" smtClean="0"/>
              <a:t>NaSmolt</a:t>
            </a:r>
            <a:r>
              <a:rPr lang="en-US" baseline="0" dirty="0" smtClean="0"/>
              <a:t>, n=495; </a:t>
            </a:r>
            <a:r>
              <a:rPr lang="en-US" baseline="0" dirty="0" err="1" smtClean="0"/>
              <a:t>UYSmolt</a:t>
            </a:r>
            <a:r>
              <a:rPr lang="en-US" baseline="0" dirty="0" smtClean="0"/>
              <a:t>, n=129).  Interestingly, while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 releases did not fare as well in the Naches system, they had a pooled age-3 return rate &gt;97%.  Note results very similar to similar spring Chinook study in Upper Yakima.</a:t>
            </a:r>
            <a:endParaRPr lang="en-US" dirty="0" smtClean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7464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5D425-2190-4416-AE6F-5E54F414348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65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5D425-2190-4416-AE6F-5E54F414348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9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and should we be doing more?  </a:t>
            </a:r>
            <a:r>
              <a:rPr lang="en-US" dirty="0" smtClean="0"/>
              <a:t>Some recent literature and talks on the subject of whether and how current hatchery practices can be modified to perhaps</a:t>
            </a:r>
            <a:r>
              <a:rPr lang="en-US" baseline="0" dirty="0" smtClean="0"/>
              <a:t> achieve better results (adult returns), summarized in the question at the bottom which is the focus of this opportunistic investigation.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5D425-2190-4416-AE6F-5E54F41434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7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dirty="0" smtClean="0"/>
              <a:t>This is another study using</a:t>
            </a:r>
            <a:r>
              <a:rPr lang="en-US" baseline="0" dirty="0" smtClean="0"/>
              <a:t> the Cle Elum Spring Chinook supplementation fish and infrastructure. Fish are marked (large subset with PIT tags) in Oct/Nov then moved to </a:t>
            </a:r>
            <a:r>
              <a:rPr lang="en-US" baseline="0" dirty="0" err="1" smtClean="0"/>
              <a:t>accl</a:t>
            </a:r>
            <a:r>
              <a:rPr lang="en-US" baseline="0" dirty="0" smtClean="0"/>
              <a:t>. sites in Jan/Feb.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74D3-6811-48BD-B11A-89E700E471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/>
              <a:t>Green dots indicate locations of </a:t>
            </a:r>
            <a:r>
              <a:rPr lang="en-US" dirty="0" err="1" smtClean="0"/>
              <a:t>parr</a:t>
            </a:r>
            <a:r>
              <a:rPr lang="en-US" dirty="0" smtClean="0"/>
              <a:t> and </a:t>
            </a:r>
            <a:r>
              <a:rPr lang="en-US" dirty="0" err="1" smtClean="0"/>
              <a:t>smolt</a:t>
            </a:r>
            <a:r>
              <a:rPr lang="en-US" dirty="0" smtClean="0"/>
              <a:t> releases included in this evaluation.  Parr released in late June to early August,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smolts</a:t>
            </a:r>
            <a:r>
              <a:rPr lang="en-US" baseline="0" dirty="0" smtClean="0"/>
              <a:t> in late-March to mid-April; both groups migrate to sea in same year as </a:t>
            </a:r>
            <a:r>
              <a:rPr lang="en-US" baseline="0" dirty="0" err="1" smtClean="0"/>
              <a:t>smolts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905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/>
              <a:t>We evaluated juvenile</a:t>
            </a:r>
            <a:r>
              <a:rPr lang="en-US" baseline="0" dirty="0" smtClean="0"/>
              <a:t> detections at McNary and Bonneville Dams to compare differences in arrival timing, and adult detections at Bonneville Dam to compare Bonn-Bonn </a:t>
            </a:r>
            <a:r>
              <a:rPr lang="en-US" baseline="0" dirty="0" err="1" smtClean="0"/>
              <a:t>smolt</a:t>
            </a:r>
            <a:r>
              <a:rPr lang="en-US" baseline="0" dirty="0" smtClean="0"/>
              <a:t>-to-adult return rates (SARs) and age-at-return for the </a:t>
            </a:r>
            <a:r>
              <a:rPr lang="en-US" baseline="0" dirty="0" err="1" smtClean="0"/>
              <a:t>coho</a:t>
            </a:r>
            <a:r>
              <a:rPr lang="en-US" baseline="0" dirty="0" smtClean="0"/>
              <a:t> released as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 relative to those released as </a:t>
            </a:r>
            <a:r>
              <a:rPr lang="en-US" baseline="0" dirty="0" err="1" smtClean="0"/>
              <a:t>smolts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710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 fish left the acclimation sites was a much more important determinant of travel days to Bonn. Dam than was fish size at emigration.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D74D3-6811-48BD-B11A-89E700E471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66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err="1" smtClean="0"/>
              <a:t>Smolt</a:t>
            </a:r>
            <a:r>
              <a:rPr lang="en-US" dirty="0" smtClean="0"/>
              <a:t> emigration timing was significantly</a:t>
            </a:r>
            <a:r>
              <a:rPr lang="en-US" baseline="0" dirty="0" smtClean="0"/>
              <a:t> later for </a:t>
            </a:r>
            <a:r>
              <a:rPr lang="en-US" baseline="0" dirty="0" err="1" smtClean="0"/>
              <a:t>coho</a:t>
            </a:r>
            <a:r>
              <a:rPr lang="en-US" baseline="0" dirty="0" smtClean="0"/>
              <a:t> released as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 at both McNary (15 days) and Bonneville (11 days); p-value close to zero for both normalized data sets.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err="1" smtClean="0"/>
              <a:t>Smolt</a:t>
            </a:r>
            <a:r>
              <a:rPr lang="en-US" dirty="0" smtClean="0"/>
              <a:t> emigration timing was significantly</a:t>
            </a:r>
            <a:r>
              <a:rPr lang="en-US" baseline="0" dirty="0" smtClean="0"/>
              <a:t> later for </a:t>
            </a:r>
            <a:r>
              <a:rPr lang="en-US" baseline="0" dirty="0" err="1" smtClean="0"/>
              <a:t>coho</a:t>
            </a:r>
            <a:r>
              <a:rPr lang="en-US" baseline="0" dirty="0" smtClean="0"/>
              <a:t> released as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, e.g., May 31 v May 21 at Bonn. p&lt;0.01 for 11 brood years.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9474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31A7-FFC6-4DD3-8631-BF1EFB1F883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In general, </a:t>
            </a:r>
            <a:r>
              <a:rPr lang="en-US" dirty="0" err="1" smtClean="0"/>
              <a:t>smolts</a:t>
            </a:r>
            <a:r>
              <a:rPr lang="en-US" dirty="0" smtClean="0"/>
              <a:t> fared better as juveniles to McNary than did </a:t>
            </a:r>
            <a:r>
              <a:rPr lang="en-US" dirty="0" err="1" smtClean="0"/>
              <a:t>parr</a:t>
            </a:r>
            <a:r>
              <a:rPr lang="en-US" dirty="0" smtClean="0"/>
              <a:t> which might be expected</a:t>
            </a:r>
            <a:r>
              <a:rPr lang="en-US" baseline="0" dirty="0" smtClean="0"/>
              <a:t>, as </a:t>
            </a:r>
            <a:r>
              <a:rPr lang="en-US" baseline="0" dirty="0" err="1" smtClean="0"/>
              <a:t>parr</a:t>
            </a:r>
            <a:r>
              <a:rPr lang="en-US" baseline="0" dirty="0" smtClean="0"/>
              <a:t> releases had losses from overwinter mortality prior to </a:t>
            </a:r>
            <a:r>
              <a:rPr lang="en-US" baseline="0" dirty="0" err="1" smtClean="0"/>
              <a:t>smolt</a:t>
            </a:r>
            <a:r>
              <a:rPr lang="en-US" baseline="0" dirty="0" smtClean="0"/>
              <a:t> emigration.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39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9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54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66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0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8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7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7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2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6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82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59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5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0.png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hubha_Pandit@yakama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odd_Newsome@yakama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641-023-01395-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140419"/>
            <a:ext cx="78486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70C0"/>
                </a:solidFill>
              </a:rPr>
              <a:t>Emigration and survival </a:t>
            </a:r>
            <a:r>
              <a:rPr lang="en-US" sz="2800" b="1" dirty="0">
                <a:solidFill>
                  <a:srgbClr val="0070C0"/>
                </a:solidFill>
              </a:rPr>
              <a:t>of </a:t>
            </a:r>
            <a:r>
              <a:rPr lang="en-US" sz="2800" b="1" dirty="0" smtClean="0">
                <a:solidFill>
                  <a:srgbClr val="0070C0"/>
                </a:solidFill>
              </a:rPr>
              <a:t>hatchery-reared Spring Chinook and Coho Salmon in the Yakima River Basin – LSRCP May 2024</a:t>
            </a:r>
            <a:endParaRPr lang="en-US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1745405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William J. </a:t>
            </a:r>
            <a:r>
              <a:rPr lang="en-US" sz="2000" dirty="0" smtClean="0"/>
              <a:t>Bosch, </a:t>
            </a:r>
            <a:r>
              <a:rPr lang="en-US" sz="2000" dirty="0"/>
              <a:t>Shubha N. Pandit, Todd Newsome, Andrew P. Matala, Chris Frederiksen, Zack Mays, David </a:t>
            </a:r>
            <a:r>
              <a:rPr lang="en-US" sz="2000" dirty="0" smtClean="0"/>
              <a:t>Lind, Mark </a:t>
            </a:r>
            <a:r>
              <a:rPr lang="en-US" sz="2000" dirty="0"/>
              <a:t>V. </a:t>
            </a:r>
            <a:r>
              <a:rPr lang="en-US" sz="2000" dirty="0" smtClean="0"/>
              <a:t>Johnston, Gabriel Temple, Donald Larsen, and others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362200" y="2779672"/>
            <a:ext cx="64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Acknowledgements</a:t>
            </a:r>
            <a:r>
              <a:rPr lang="en-US" dirty="0"/>
              <a:t>:  </a:t>
            </a:r>
            <a:r>
              <a:rPr lang="en-US" dirty="0" err="1" smtClean="0"/>
              <a:t>átwai</a:t>
            </a:r>
            <a:r>
              <a:rPr lang="en-US" dirty="0" smtClean="0"/>
              <a:t> Melvin </a:t>
            </a:r>
            <a:r>
              <a:rPr lang="en-US" dirty="0"/>
              <a:t>Sampson, </a:t>
            </a:r>
            <a:r>
              <a:rPr lang="en-US" dirty="0" smtClean="0"/>
              <a:t>Yakama Nation, Levi George, MRS and Prosser staff, techs, Charlie Strom, Daniel Brownlee, Michael Fiander, Daylen Isaac, Anneliese Myers, WDFW, NOAA, USFWS, BOR, CRITFC, PSMFC, and BPA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00400"/>
            <a:ext cx="1700931" cy="1231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7386" r="11412" b="12660"/>
          <a:stretch/>
        </p:blipFill>
        <p:spPr>
          <a:xfrm>
            <a:off x="2362200" y="4343400"/>
            <a:ext cx="3429000" cy="2321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5485" y="4017208"/>
            <a:ext cx="3118515" cy="23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0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Juv. Survival to McNary Dam - Coho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3375"/>
            <a:ext cx="7465413" cy="57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Bonn. </a:t>
            </a:r>
            <a:r>
              <a:rPr lang="en-US" sz="3200" dirty="0" err="1" smtClean="0">
                <a:solidFill>
                  <a:schemeClr val="tx2"/>
                </a:solidFill>
                <a:latin typeface="Calibri" pitchFamily="34" charset="0"/>
              </a:rPr>
              <a:t>smolt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 to Bonn. adult returns - Coho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21463178"/>
              </p:ext>
            </p:extLst>
          </p:nvPr>
        </p:nvGraphicFramePr>
        <p:xfrm>
          <a:off x="381000" y="838200"/>
          <a:ext cx="4267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78311632"/>
              </p:ext>
            </p:extLst>
          </p:nvPr>
        </p:nvGraphicFramePr>
        <p:xfrm>
          <a:off x="4671204" y="2819400"/>
          <a:ext cx="41910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785220"/>
              </p:ext>
            </p:extLst>
          </p:nvPr>
        </p:nvGraphicFramePr>
        <p:xfrm>
          <a:off x="5638800" y="1357788"/>
          <a:ext cx="3124200" cy="89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6476966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51550163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432725978"/>
                    </a:ext>
                  </a:extLst>
                </a:gridCol>
              </a:tblGrid>
              <a:tr h="22690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 = 0.03*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Smolt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29124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2.31%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576211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± 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83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SARs with Spring Chinook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66" y="3657600"/>
            <a:ext cx="4576148" cy="2793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66" y="737175"/>
            <a:ext cx="4584589" cy="2792210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57800" y="1321950"/>
            <a:ext cx="2819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Release to Bonn. Adult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334000" y="3886200"/>
            <a:ext cx="281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Bonn. Juv. Bonn. Adult (marine index)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74" y="152399"/>
            <a:ext cx="8852426" cy="50646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err="1" smtClean="0">
                <a:solidFill>
                  <a:srgbClr val="0070C0"/>
                </a:solidFill>
              </a:rPr>
              <a:t>SpCh</a:t>
            </a:r>
            <a:r>
              <a:rPr lang="en-US" sz="2800" b="1" dirty="0" smtClean="0">
                <a:solidFill>
                  <a:srgbClr val="0070C0"/>
                </a:solidFill>
              </a:rPr>
              <a:t> Returns to Bonneville Dam by Age, Bosch et al. 2023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516066"/>
              </p:ext>
            </p:extLst>
          </p:nvPr>
        </p:nvGraphicFramePr>
        <p:xfrm>
          <a:off x="2286000" y="762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260304"/>
              </p:ext>
            </p:extLst>
          </p:nvPr>
        </p:nvGraphicFramePr>
        <p:xfrm>
          <a:off x="2362200" y="3810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604665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Mean Date of Acclimation Exit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778" y="44196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Mean fork length at time of PIT-tagging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685" y="3505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6469" y="3505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37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3505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950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3505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1890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3505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40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805" y="1380530"/>
            <a:ext cx="1457325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68" y="4100215"/>
            <a:ext cx="1704535" cy="12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06" y="1600200"/>
            <a:ext cx="1936922" cy="1085850"/>
          </a:xfrm>
          <a:prstGeom prst="rect">
            <a:avLst/>
          </a:prstGeom>
        </p:spPr>
      </p:pic>
      <mc:AlternateContent xmlns:mc="http://schemas.openxmlformats.org/markup-compatibility/2006" xmlns:cx="http://schemas.microsoft.com/office/drawing/2014/chartex">
        <mc:Choice Requires="cx">
          <p:graphicFrame>
            <p:nvGraphicFramePr>
              <p:cNvPr id="8" name="Chart 7"/>
              <p:cNvGraphicFramePr/>
              <p:nvPr>
                <p:extLst/>
              </p:nvPr>
            </p:nvGraphicFramePr>
            <p:xfrm>
              <a:off x="304800" y="914400"/>
              <a:ext cx="7467600" cy="5410200"/>
            </p:xfrm>
            <a:graphic>
              <a:graphicData uri="http://schemas.microsoft.com/office/drawing/2014/chartex">
                <c:chart xmlns:c="http://schemas.openxmlformats.org/drawingml/2006/chart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Chart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00" y="914400"/>
                <a:ext cx="7467600" cy="5410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1219200" y="152400"/>
            <a:ext cx="6324600" cy="889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8A8D0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Coho Returns to Bonneville Dam by Age 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Bosch et al. 2024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5" y="1219200"/>
            <a:ext cx="9153375" cy="511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23" y="76200"/>
            <a:ext cx="3992701" cy="1357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597120"/>
            <a:ext cx="2097900" cy="6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41" y="304800"/>
            <a:ext cx="7010400" cy="735106"/>
          </a:xfrm>
        </p:spPr>
        <p:txBody>
          <a:bodyPr/>
          <a:lstStyle/>
          <a:p>
            <a:r>
              <a:rPr lang="en-US" u="sng" dirty="0" smtClean="0"/>
              <a:t>Summary &amp; Take-Homes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341" y="1307169"/>
            <a:ext cx="8077200" cy="3200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Diversity in 3 metrics: emigration timing, marine survival, and age-at-return</a:t>
            </a:r>
          </a:p>
          <a:p>
            <a:r>
              <a:rPr lang="en-US" sz="2800" dirty="0" smtClean="0"/>
              <a:t>Differences by watershed</a:t>
            </a:r>
            <a:endParaRPr lang="en-US" sz="2800" dirty="0"/>
          </a:p>
          <a:p>
            <a:r>
              <a:rPr lang="en-US" sz="2800" dirty="0" smtClean="0"/>
              <a:t>Explore </a:t>
            </a:r>
            <a:r>
              <a:rPr lang="en-US" sz="2800" dirty="0"/>
              <a:t>different release strategies consistent with watershed goals and </a:t>
            </a:r>
            <a:r>
              <a:rPr lang="en-US" sz="2800" dirty="0" smtClean="0"/>
              <a:t>conditions</a:t>
            </a:r>
          </a:p>
          <a:p>
            <a:r>
              <a:rPr lang="en-US" sz="2800" dirty="0" smtClean="0"/>
              <a:t>Your comments &amp; questions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114800" y="4744528"/>
            <a:ext cx="472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/>
            <a:r>
              <a:rPr lang="en-US" dirty="0" smtClean="0">
                <a:solidFill>
                  <a:srgbClr val="000308"/>
                </a:solidFill>
              </a:rPr>
              <a:t>More info: </a:t>
            </a:r>
          </a:p>
          <a:p>
            <a:pPr lvl="1" eaLnBrk="0" hangingPunct="0"/>
            <a:r>
              <a:rPr lang="en-US" dirty="0">
                <a:solidFill>
                  <a:srgbClr val="000308"/>
                </a:solidFill>
                <a:hlinkClick r:id="rId3"/>
              </a:rPr>
              <a:t>Shubha_Pandit@yakama.com</a:t>
            </a:r>
            <a:r>
              <a:rPr lang="en-US" dirty="0">
                <a:solidFill>
                  <a:srgbClr val="000308"/>
                </a:solidFill>
              </a:rPr>
              <a:t> </a:t>
            </a:r>
          </a:p>
          <a:p>
            <a:pPr lvl="1" eaLnBrk="0" hangingPunct="0"/>
            <a:r>
              <a:rPr lang="en-US" dirty="0" smtClean="0">
                <a:solidFill>
                  <a:srgbClr val="000308"/>
                </a:solidFill>
                <a:hlinkClick r:id="rId4"/>
              </a:rPr>
              <a:t>Todd_Newsome@yakama.com</a:t>
            </a:r>
            <a:endParaRPr lang="en-US" dirty="0" smtClean="0">
              <a:solidFill>
                <a:srgbClr val="000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01827" y="381000"/>
            <a:ext cx="7633226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8A8D0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 smtClean="0">
                <a:solidFill>
                  <a:schemeClr val="tx1"/>
                </a:solidFill>
              </a:rPr>
              <a:t>References</a:t>
            </a:r>
            <a:endParaRPr lang="en-US" sz="3400" b="1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2422" y="1219200"/>
            <a:ext cx="8620897" cy="495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 smtClean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Bosch, W. J., S. N. Pandit, B. P. Sandford, G. M. Temple, M. V. Johnston, and D. A. Larsen. 2023. Effects of volitional emigration timing and </a:t>
            </a:r>
            <a:r>
              <a:rPr lang="en-US" sz="2000" b="1" dirty="0" err="1">
                <a:solidFill>
                  <a:schemeClr val="tx1"/>
                </a:solidFill>
              </a:rPr>
              <a:t>smolt</a:t>
            </a:r>
            <a:r>
              <a:rPr lang="en-US" sz="2000" b="1" dirty="0">
                <a:solidFill>
                  <a:schemeClr val="tx1"/>
                </a:solidFill>
              </a:rPr>
              <a:t> size on survival and age-at-return in a Pacific Salmon hatchery population. Environmental Biology of Fishes 106:1037-1059. </a:t>
            </a:r>
            <a:r>
              <a:rPr lang="en-US" sz="2000" b="1" dirty="0">
                <a:solidFill>
                  <a:schemeClr val="tx1"/>
                </a:solidFill>
                <a:hlinkClick r:id="rId3"/>
              </a:rPr>
              <a:t>https://doi.org/10.1007/s10641-023-01395-0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Bosch, W. J., S. N. Pandit, </a:t>
            </a:r>
            <a:r>
              <a:rPr lang="en-US" sz="2000" b="1" dirty="0" smtClean="0">
                <a:solidFill>
                  <a:schemeClr val="tx1"/>
                </a:solidFill>
              </a:rPr>
              <a:t>T. Newsome, A. P. Matala, C. Frederiksen, Z. Mays, D. Lind, and M</a:t>
            </a:r>
            <a:r>
              <a:rPr lang="en-US" sz="2000" b="1" dirty="0">
                <a:solidFill>
                  <a:schemeClr val="tx1"/>
                </a:solidFill>
              </a:rPr>
              <a:t>. V. </a:t>
            </a:r>
            <a:r>
              <a:rPr lang="en-US" sz="2000" b="1" dirty="0" smtClean="0">
                <a:solidFill>
                  <a:schemeClr val="tx1"/>
                </a:solidFill>
              </a:rPr>
              <a:t>Johnston. 2024. Emigration and survival of hatchery-reared Coho Salmon released as </a:t>
            </a:r>
            <a:r>
              <a:rPr lang="en-US" sz="2000" b="1" dirty="0" err="1" smtClean="0">
                <a:solidFill>
                  <a:schemeClr val="tx1"/>
                </a:solidFill>
              </a:rPr>
              <a:t>parr</a:t>
            </a:r>
            <a:r>
              <a:rPr lang="en-US" sz="2000" b="1" dirty="0" smtClean="0">
                <a:solidFill>
                  <a:schemeClr val="tx1"/>
                </a:solidFill>
              </a:rPr>
              <a:t> and </a:t>
            </a:r>
            <a:r>
              <a:rPr lang="en-US" sz="2000" b="1" dirty="0" err="1" smtClean="0">
                <a:solidFill>
                  <a:schemeClr val="tx1"/>
                </a:solidFill>
              </a:rPr>
              <a:t>smolts</a:t>
            </a:r>
            <a:r>
              <a:rPr lang="en-US" sz="2000" b="1" dirty="0" smtClean="0">
                <a:solidFill>
                  <a:schemeClr val="tx1"/>
                </a:solidFill>
              </a:rPr>
              <a:t> in a reintroduction program. </a:t>
            </a:r>
            <a:r>
              <a:rPr lang="en-US" sz="2000" b="1" dirty="0" smtClean="0">
                <a:solidFill>
                  <a:schemeClr val="tx1"/>
                </a:solidFill>
              </a:rPr>
              <a:t>(</a:t>
            </a:r>
            <a:r>
              <a:rPr lang="en-US" sz="2000" b="1" dirty="0" smtClean="0">
                <a:solidFill>
                  <a:schemeClr val="tx1"/>
                </a:solidFill>
              </a:rPr>
              <a:t>in review).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609600" y="685800"/>
            <a:ext cx="8077200" cy="541020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smtClean="0">
                <a:solidFill>
                  <a:schemeClr val="tx1"/>
                </a:solidFill>
              </a:rPr>
              <a:t>“We have been too content with turning out a nice looking report of the number of fish hatched, reared, and presumably planted; and not sufficiently concerned with what actually happened to the fish afterward” – WM </a:t>
            </a:r>
            <a:r>
              <a:rPr lang="en-US" sz="4400" dirty="0" err="1" smtClean="0">
                <a:solidFill>
                  <a:schemeClr val="tx1"/>
                </a:solidFill>
              </a:rPr>
              <a:t>Keil</a:t>
            </a:r>
            <a:r>
              <a:rPr lang="en-US" sz="4400" dirty="0" smtClean="0">
                <a:solidFill>
                  <a:schemeClr val="tx1"/>
                </a:solidFill>
              </a:rPr>
              <a:t> 1935.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3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6021751" cy="1477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0800000" flipV="1">
            <a:off x="3468075" y="4921737"/>
            <a:ext cx="5765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Can reducing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 homogenization that hatchery-reared fish experience under present practices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provide benefits?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38588"/>
          <a:stretch/>
        </p:blipFill>
        <p:spPr>
          <a:xfrm>
            <a:off x="304800" y="3786857"/>
            <a:ext cx="4344258" cy="719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62" y="4506263"/>
            <a:ext cx="1815450" cy="27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929" y="4474859"/>
            <a:ext cx="1501650" cy="250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934" y="2017351"/>
            <a:ext cx="4494600" cy="1394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192" y="1905000"/>
            <a:ext cx="4381050" cy="19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CESRFMap"/>
          <p:cNvPicPr>
            <a:picLocks noChangeAspect="1" noChangeArrowheads="1"/>
          </p:cNvPicPr>
          <p:nvPr/>
        </p:nvPicPr>
        <p:blipFill>
          <a:blip r:embed="rId4" cstate="print"/>
          <a:srcRect l="18527" t="2939" r="13602" b="45465"/>
          <a:stretch>
            <a:fillRect/>
          </a:stretch>
        </p:blipFill>
        <p:spPr bwMode="auto">
          <a:xfrm>
            <a:off x="3200400" y="1676400"/>
            <a:ext cx="5943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6200" y="34290"/>
          <a:ext cx="40005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Slide" r:id="rId5" imgW="5143500" imgH="3429000" progId="PowerPoint.Slide.8">
                  <p:embed/>
                </p:oleObj>
              </mc:Choice>
              <mc:Fallback>
                <p:oleObj name="Slide" r:id="rId5" imgW="5143500" imgH="3429000" progId="PowerPoint.Slide.8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4290"/>
                        <a:ext cx="40005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95800" y="255181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Spring Chinook Supplementation – Volitional </a:t>
            </a:r>
            <a:r>
              <a:rPr lang="en-US" sz="2400" dirty="0" err="1" smtClean="0"/>
              <a:t>Smolt</a:t>
            </a:r>
            <a:r>
              <a:rPr lang="en-US" sz="2400" dirty="0" smtClean="0"/>
              <a:t> Releases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26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uncertainty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304800"/>
            <a:ext cx="6506211" cy="6350000"/>
            <a:chOff x="3476753" y="427038"/>
            <a:chExt cx="6975347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6753" y="427038"/>
              <a:ext cx="6975347" cy="685800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8166100" y="5334000"/>
              <a:ext cx="152400" cy="228600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6553200" y="4393624"/>
              <a:ext cx="228600" cy="11430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489700" y="4266624"/>
              <a:ext cx="228600" cy="11430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530311" y="5801499"/>
              <a:ext cx="12715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</a:rPr>
                <a:t>Prosser Diversion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8039100" y="5495518"/>
              <a:ext cx="254000" cy="39728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781800" y="3989625"/>
              <a:ext cx="16306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</a:rPr>
                <a:t>Wapato Diversion Dam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6746" y="4230349"/>
              <a:ext cx="17686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800000"/>
                  </a:solidFill>
                </a:rPr>
                <a:t>Sunnyside Diversion Dam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6477000" y="3555424"/>
              <a:ext cx="304800" cy="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718300" y="3415147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rgbClr val="800000"/>
                  </a:solidFill>
                </a:rPr>
                <a:t>Roza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8293101" y="5029200"/>
              <a:ext cx="119374" cy="31391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11062" y="4752201"/>
              <a:ext cx="146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Chandler Smolt Trap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8354080" y="5432018"/>
              <a:ext cx="241299" cy="20678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8305801" y="556260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Prosser Hatchery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860680" y="1088186"/>
            <a:ext cx="342899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Parr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90mm FL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Jun-Aug release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Smolts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113mm </a:t>
            </a:r>
            <a:r>
              <a:rPr lang="en-US" sz="2000" dirty="0"/>
              <a:t>FL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Mar/Apr release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Migrate to sea in same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r>
              <a:rPr lang="en-US" sz="2400" dirty="0" smtClean="0"/>
              <a:t> 	Brood Years 	2006- 2017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42290" y="322534"/>
            <a:ext cx="323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Coho Reintroduction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40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901"/>
          <a:stretch/>
        </p:blipFill>
        <p:spPr bwMode="auto">
          <a:xfrm>
            <a:off x="-9984" y="609600"/>
            <a:ext cx="3000068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24000" y="65782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Methods – Downstream PIT Detects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1433" y="1838034"/>
            <a:ext cx="404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03</a:t>
            </a:r>
            <a:endParaRPr lang="en-US" sz="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" y="4800600"/>
            <a:ext cx="2465294" cy="1905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990600" y="3429000"/>
            <a:ext cx="30480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4166" t="8667" r="10792" b="17188"/>
          <a:stretch/>
        </p:blipFill>
        <p:spPr>
          <a:xfrm>
            <a:off x="3124200" y="990600"/>
            <a:ext cx="5561073" cy="3434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57471" y="4381106"/>
            <a:ext cx="502604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Emigration Timing – McNary and Bonn</a:t>
            </a:r>
            <a:r>
              <a:rPr lang="en-US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Emigration Survival – McNary</a:t>
            </a:r>
          </a:p>
          <a:p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Release to Bonn. adult survival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Bonn. juv. to Bonn. adult survival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Age-at-return</a:t>
            </a:r>
          </a:p>
        </p:txBody>
      </p:sp>
    </p:spTree>
    <p:extLst>
      <p:ext uri="{BB962C8B-B14F-4D97-AF65-F5344CB8AC3E}">
        <p14:creationId xmlns:p14="http://schemas.microsoft.com/office/powerpoint/2010/main" val="14171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6858000" cy="609600"/>
          </a:xfrm>
        </p:spPr>
        <p:txBody>
          <a:bodyPr>
            <a:normAutofit/>
          </a:bodyPr>
          <a:lstStyle/>
          <a:p>
            <a:r>
              <a:rPr lang="en-US" sz="3400" dirty="0" err="1" smtClean="0">
                <a:solidFill>
                  <a:schemeClr val="accent3"/>
                </a:solidFill>
              </a:rPr>
              <a:t>Sp</a:t>
            </a:r>
            <a:r>
              <a:rPr lang="en-US" sz="3400" dirty="0" smtClean="0">
                <a:solidFill>
                  <a:schemeClr val="accent3"/>
                </a:solidFill>
              </a:rPr>
              <a:t> </a:t>
            </a:r>
            <a:r>
              <a:rPr lang="en-US" sz="3400" dirty="0" err="1" smtClean="0">
                <a:solidFill>
                  <a:schemeClr val="accent3"/>
                </a:solidFill>
              </a:rPr>
              <a:t>Ch</a:t>
            </a:r>
            <a:r>
              <a:rPr lang="en-US" sz="3400" dirty="0" smtClean="0">
                <a:solidFill>
                  <a:schemeClr val="accent3"/>
                </a:solidFill>
              </a:rPr>
              <a:t> </a:t>
            </a:r>
            <a:r>
              <a:rPr lang="en-US" sz="3400" dirty="0" err="1" smtClean="0">
                <a:solidFill>
                  <a:schemeClr val="accent3"/>
                </a:solidFill>
              </a:rPr>
              <a:t>Juv</a:t>
            </a:r>
            <a:r>
              <a:rPr lang="en-US" sz="3400" dirty="0" smtClean="0">
                <a:solidFill>
                  <a:schemeClr val="accent3"/>
                </a:solidFill>
              </a:rPr>
              <a:t> Passage at Bonneville Dam</a:t>
            </a:r>
            <a:endParaRPr lang="en-US" sz="3400" dirty="0">
              <a:solidFill>
                <a:schemeClr val="accent3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685800" y="1066800"/>
          <a:ext cx="3657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847441864"/>
              </p:ext>
            </p:extLst>
          </p:nvPr>
        </p:nvGraphicFramePr>
        <p:xfrm>
          <a:off x="4953000" y="1040130"/>
          <a:ext cx="3657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747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770728339"/>
              </p:ext>
            </p:extLst>
          </p:nvPr>
        </p:nvGraphicFramePr>
        <p:xfrm>
          <a:off x="152400" y="650557"/>
          <a:ext cx="4572000" cy="331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65782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Juvenile Emigration Timing - Coho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437526"/>
              </p:ext>
            </p:extLst>
          </p:nvPr>
        </p:nvGraphicFramePr>
        <p:xfrm>
          <a:off x="5492750" y="1395030"/>
          <a:ext cx="2895600" cy="89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647696604"/>
                    </a:ext>
                  </a:extLst>
                </a:gridCol>
                <a:gridCol w="1001487">
                  <a:extLst>
                    <a:ext uri="{9D8B030D-6E8A-4147-A177-3AD203B41FA5}">
                      <a16:colId xmlns:a16="http://schemas.microsoft.com/office/drawing/2014/main" val="151550163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432725978"/>
                    </a:ext>
                  </a:extLst>
                </a:gridCol>
              </a:tblGrid>
              <a:tr h="2269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Smolt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29124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30-May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16-May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576211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lang="en-US" dirty="0" smtClean="0"/>
                        <a:t>Bonn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1-June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21-May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723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69887760"/>
              </p:ext>
            </p:extLst>
          </p:nvPr>
        </p:nvGraphicFramePr>
        <p:xfrm>
          <a:off x="4686300" y="3211384"/>
          <a:ext cx="4419600" cy="317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849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33400" y="65782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</a:rPr>
              <a:t>Juvenile Emigration Timing - Coho</a:t>
            </a:r>
            <a:endParaRPr 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95446833"/>
              </p:ext>
            </p:extLst>
          </p:nvPr>
        </p:nvGraphicFramePr>
        <p:xfrm>
          <a:off x="4876800" y="2971800"/>
          <a:ext cx="3987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41777953"/>
              </p:ext>
            </p:extLst>
          </p:nvPr>
        </p:nvGraphicFramePr>
        <p:xfrm>
          <a:off x="381000" y="762000"/>
          <a:ext cx="3987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500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8787</TotalTime>
  <Words>1203</Words>
  <Application>Microsoft Office PowerPoint</Application>
  <PresentationFormat>On-screen Show (4:3)</PresentationFormat>
  <Paragraphs>119</Paragraphs>
  <Slides>17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Slide</vt:lpstr>
      <vt:lpstr>Emigration and survival of hatchery-reared Spring Chinook and Coho Salmon in the Yakima River Basin – LSRCP May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 Ch Juv Passage at Bonneville Dam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SpCh Returns to Bonneville Dam by Age, Bosch et al. 2023</vt:lpstr>
      <vt:lpstr>PowerPoint Presentation</vt:lpstr>
      <vt:lpstr>PowerPoint Presentation</vt:lpstr>
      <vt:lpstr>Summary &amp; Take-Homes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Hatchery Supplementation to Sustain Fisheries In a Barrier-Constrained River System</dc:title>
  <dc:creator>Bill Bosch</dc:creator>
  <cp:lastModifiedBy>Bill Bosch</cp:lastModifiedBy>
  <cp:revision>448</cp:revision>
  <cp:lastPrinted>2023-03-24T20:54:53Z</cp:lastPrinted>
  <dcterms:created xsi:type="dcterms:W3CDTF">2012-04-18T22:34:55Z</dcterms:created>
  <dcterms:modified xsi:type="dcterms:W3CDTF">2024-04-03T22:22:13Z</dcterms:modified>
</cp:coreProperties>
</file>