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4" r:id="rId6"/>
    <p:sldMasterId id="2147483672" r:id="rId7"/>
    <p:sldMasterId id="2147483660" r:id="rId8"/>
  </p:sldMasterIdLst>
  <p:notesMasterIdLst>
    <p:notesMasterId r:id="rId18"/>
  </p:notesMasterIdLst>
  <p:handoutMasterIdLst>
    <p:handoutMasterId r:id="rId19"/>
  </p:handoutMasterIdLst>
  <p:sldIdLst>
    <p:sldId id="355" r:id="rId9"/>
    <p:sldId id="396" r:id="rId10"/>
    <p:sldId id="395" r:id="rId11"/>
    <p:sldId id="385" r:id="rId12"/>
    <p:sldId id="397" r:id="rId13"/>
    <p:sldId id="398" r:id="rId14"/>
    <p:sldId id="389" r:id="rId15"/>
    <p:sldId id="393" r:id="rId16"/>
    <p:sldId id="39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732"/>
    <a:srgbClr val="DDDDDD"/>
    <a:srgbClr val="C7C7C7"/>
    <a:srgbClr val="C1D82F"/>
    <a:srgbClr val="00467F"/>
    <a:srgbClr val="0079C1"/>
    <a:srgbClr val="9A5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6781" autoAdjust="0"/>
  </p:normalViewPr>
  <p:slideViewPr>
    <p:cSldViewPr>
      <p:cViewPr varScale="1">
        <p:scale>
          <a:sx n="67" d="100"/>
          <a:sy n="67" d="100"/>
        </p:scale>
        <p:origin x="208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13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psu001vdi1.bud.bpa.gov\cifs_mypc_userdata\UserData\Users\RDG8787\Desktop\Book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psu001vdi1.bud.bpa.gov\cifs_mypc_userdata\UserData\Users\RDG8787\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a:solidFill>
                  <a:srgbClr val="0070C0"/>
                </a:solidFill>
                <a:latin typeface="Arial" panose="020B0604020202020204" pitchFamily="34" charset="0"/>
                <a:cs typeface="Arial" panose="020B0604020202020204" pitchFamily="34" charset="0"/>
              </a:defRPr>
            </a:pPr>
            <a:r>
              <a:rPr lang="en-US" sz="1600" b="0" i="0" baseline="0" dirty="0" smtClean="0">
                <a:solidFill>
                  <a:schemeClr val="tx1"/>
                </a:solidFill>
                <a:effectLst/>
                <a:latin typeface="+mn-lt"/>
                <a:cs typeface="Arial" panose="020B0604020202020204" pitchFamily="34" charset="0"/>
              </a:rPr>
              <a:t>Fish and Wildlife Program Historic IPR Cost Projections</a:t>
            </a:r>
          </a:p>
        </c:rich>
      </c:tx>
      <c:layout>
        <c:manualLayout>
          <c:xMode val="edge"/>
          <c:yMode val="edge"/>
          <c:x val="0.23378960070467378"/>
          <c:y val="7.1670395070722925E-2"/>
        </c:manualLayout>
      </c:layout>
      <c:overlay val="0"/>
    </c:title>
    <c:autoTitleDeleted val="0"/>
    <c:plotArea>
      <c:layout>
        <c:manualLayout>
          <c:layoutTarget val="inner"/>
          <c:xMode val="edge"/>
          <c:yMode val="edge"/>
          <c:x val="4.732247574880858E-2"/>
          <c:y val="0.19925569005366867"/>
          <c:w val="0.88460558275691759"/>
          <c:h val="0.67011336260692533"/>
        </c:manualLayout>
      </c:layout>
      <c:barChart>
        <c:barDir val="col"/>
        <c:grouping val="clustered"/>
        <c:varyColors val="0"/>
        <c:ser>
          <c:idx val="0"/>
          <c:order val="0"/>
          <c:spPr>
            <a:solidFill>
              <a:srgbClr val="8CAC81"/>
            </a:solidFill>
          </c:spPr>
          <c:invertIfNegative val="0"/>
          <c:dPt>
            <c:idx val="6"/>
            <c:invertIfNegative val="0"/>
            <c:bubble3D val="0"/>
            <c:extLst>
              <c:ext xmlns:c16="http://schemas.microsoft.com/office/drawing/2014/chart" uri="{C3380CC4-5D6E-409C-BE32-E72D297353CC}">
                <c16:uniqueId val="{00000000-4427-4D73-988C-2CA35CA89962}"/>
              </c:ext>
            </c:extLst>
          </c:dPt>
          <c:dPt>
            <c:idx val="7"/>
            <c:invertIfNegative val="0"/>
            <c:bubble3D val="0"/>
            <c:spPr>
              <a:solidFill>
                <a:srgbClr val="7030A0"/>
              </a:solidFill>
            </c:spPr>
            <c:extLst>
              <c:ext xmlns:c16="http://schemas.microsoft.com/office/drawing/2014/chart" uri="{C3380CC4-5D6E-409C-BE32-E72D297353CC}">
                <c16:uniqueId val="{00000002-4427-4D73-988C-2CA35CA89962}"/>
              </c:ext>
            </c:extLst>
          </c:dPt>
          <c:dPt>
            <c:idx val="8"/>
            <c:invertIfNegative val="0"/>
            <c:bubble3D val="0"/>
            <c:spPr>
              <a:solidFill>
                <a:schemeClr val="accent6">
                  <a:lumMod val="50000"/>
                </a:schemeClr>
              </a:solidFill>
            </c:spPr>
            <c:extLst>
              <c:ext xmlns:c16="http://schemas.microsoft.com/office/drawing/2014/chart" uri="{C3380CC4-5D6E-409C-BE32-E72D297353CC}">
                <c16:uniqueId val="{00000004-4427-4D73-988C-2CA35CA89962}"/>
              </c:ext>
            </c:extLst>
          </c:dPt>
          <c:dLbls>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spPr>
              <a:ln w="28575">
                <a:solidFill>
                  <a:srgbClr val="0A6DC6"/>
                </a:solidFill>
                <a:prstDash val="solid"/>
              </a:ln>
            </c:spPr>
            <c:trendlineType val="poly"/>
            <c:order val="4"/>
            <c:dispRSqr val="0"/>
            <c:dispEq val="0"/>
          </c:trendline>
          <c:cat>
            <c:strRef>
              <c:f>'FW program 1085 IPR Levels'!$A$1:$A$9</c:f>
              <c:strCache>
                <c:ptCount val="9"/>
                <c:pt idx="0">
                  <c:v>BP-08
FY 2008-2009</c:v>
                </c:pt>
                <c:pt idx="1">
                  <c:v>BP-10
FY 2010-2011</c:v>
                </c:pt>
                <c:pt idx="2">
                  <c:v>BP-12
FY 2012-2013</c:v>
                </c:pt>
                <c:pt idx="3">
                  <c:v>BP-14
FY 2014-2015</c:v>
                </c:pt>
                <c:pt idx="4">
                  <c:v>BP-16
FY 2016-2017</c:v>
                </c:pt>
                <c:pt idx="5">
                  <c:v>BP-18
FY 2018-2019</c:v>
                </c:pt>
                <c:pt idx="6">
                  <c:v>BP-20
FY2020-2021</c:v>
                </c:pt>
                <c:pt idx="7">
                  <c:v>BP-22
FY2022-2023</c:v>
                </c:pt>
                <c:pt idx="8">
                  <c:v>BP-24
FY2024-2025</c:v>
                </c:pt>
              </c:strCache>
            </c:strRef>
          </c:cat>
          <c:val>
            <c:numRef>
              <c:f>'FW program 1085 IPR Levels'!$B$1:$B$9</c:f>
              <c:numCache>
                <c:formatCode>"$"#,,"M"</c:formatCode>
                <c:ptCount val="9"/>
                <c:pt idx="0">
                  <c:v>172000000</c:v>
                </c:pt>
                <c:pt idx="1">
                  <c:v>226000000</c:v>
                </c:pt>
                <c:pt idx="2">
                  <c:v>240000000</c:v>
                </c:pt>
                <c:pt idx="3">
                  <c:v>257000000</c:v>
                </c:pt>
                <c:pt idx="4">
                  <c:v>271000000</c:v>
                </c:pt>
                <c:pt idx="5">
                  <c:v>277000000</c:v>
                </c:pt>
                <c:pt idx="6">
                  <c:v>249000000</c:v>
                </c:pt>
                <c:pt idx="7">
                  <c:v>247000000</c:v>
                </c:pt>
                <c:pt idx="8">
                  <c:v>268000000</c:v>
                </c:pt>
              </c:numCache>
            </c:numRef>
          </c:val>
          <c:extLst>
            <c:ext xmlns:c16="http://schemas.microsoft.com/office/drawing/2014/chart" uri="{C3380CC4-5D6E-409C-BE32-E72D297353CC}">
              <c16:uniqueId val="{00000003-4427-4D73-988C-2CA35CA89962}"/>
            </c:ext>
          </c:extLst>
        </c:ser>
        <c:dLbls>
          <c:showLegendKey val="0"/>
          <c:showVal val="0"/>
          <c:showCatName val="0"/>
          <c:showSerName val="0"/>
          <c:showPercent val="0"/>
          <c:showBubbleSize val="0"/>
        </c:dLbls>
        <c:gapWidth val="61"/>
        <c:axId val="82961920"/>
        <c:axId val="82980224"/>
      </c:barChart>
      <c:catAx>
        <c:axId val="82961920"/>
        <c:scaling>
          <c:orientation val="minMax"/>
        </c:scaling>
        <c:delete val="0"/>
        <c:axPos val="b"/>
        <c:numFmt formatCode="General" sourceLinked="1"/>
        <c:majorTickMark val="cross"/>
        <c:minorTickMark val="none"/>
        <c:tickLblPos val="low"/>
        <c:spPr>
          <a:ln>
            <a:solidFill>
              <a:schemeClr val="accent1"/>
            </a:solidFill>
          </a:ln>
        </c:spPr>
        <c:txPr>
          <a:bodyPr/>
          <a:lstStyle/>
          <a:p>
            <a:pPr>
              <a:defRPr sz="1050" b="1">
                <a:solidFill>
                  <a:schemeClr val="tx1"/>
                </a:solidFill>
                <a:latin typeface="+mn-lt"/>
                <a:cs typeface="Arial" panose="020B0604020202020204" pitchFamily="34" charset="0"/>
              </a:defRPr>
            </a:pPr>
            <a:endParaRPr lang="en-US"/>
          </a:p>
        </c:txPr>
        <c:crossAx val="82980224"/>
        <c:crosses val="autoZero"/>
        <c:auto val="1"/>
        <c:lblAlgn val="ctr"/>
        <c:lblOffset val="100"/>
        <c:noMultiLvlLbl val="0"/>
      </c:catAx>
      <c:valAx>
        <c:axId val="82980224"/>
        <c:scaling>
          <c:orientation val="minMax"/>
          <c:max val="300000000"/>
          <c:min val="150000000"/>
        </c:scaling>
        <c:delete val="0"/>
        <c:axPos val="l"/>
        <c:majorGridlines>
          <c:spPr>
            <a:ln>
              <a:solidFill>
                <a:srgbClr val="0070C0"/>
              </a:solidFill>
            </a:ln>
          </c:spPr>
        </c:majorGridlines>
        <c:numFmt formatCode="&quot;$&quot;#.#,,&quot;M&quot;" sourceLinked="0"/>
        <c:majorTickMark val="out"/>
        <c:minorTickMark val="none"/>
        <c:tickLblPos val="nextTo"/>
        <c:crossAx val="82961920"/>
        <c:crosses val="autoZero"/>
        <c:crossBetween val="between"/>
        <c:majorUnit val="25000000"/>
      </c:valAx>
      <c:spPr>
        <a:noFill/>
        <a:ln w="25400">
          <a:noFill/>
        </a:ln>
      </c:spPr>
    </c:plotArea>
    <c:plotVisOnly val="1"/>
    <c:dispBlanksAs val="gap"/>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2247574880858E-2"/>
          <c:y val="0.1230652418447694"/>
          <c:w val="0.88460558275691759"/>
          <c:h val="0.74630389951256082"/>
        </c:manualLayout>
      </c:layout>
      <c:barChart>
        <c:barDir val="col"/>
        <c:grouping val="clustered"/>
        <c:varyColors val="0"/>
        <c:ser>
          <c:idx val="0"/>
          <c:order val="0"/>
          <c:spPr>
            <a:solidFill>
              <a:srgbClr val="8CAC81"/>
            </a:solidFill>
          </c:spPr>
          <c:invertIfNegative val="0"/>
          <c:dPt>
            <c:idx val="6"/>
            <c:invertIfNegative val="0"/>
            <c:bubble3D val="0"/>
            <c:extLst>
              <c:ext xmlns:c16="http://schemas.microsoft.com/office/drawing/2014/chart" uri="{C3380CC4-5D6E-409C-BE32-E72D297353CC}">
                <c16:uniqueId val="{00000000-4427-4D73-988C-2CA35CA89962}"/>
              </c:ext>
            </c:extLst>
          </c:dPt>
          <c:dPt>
            <c:idx val="7"/>
            <c:invertIfNegative val="0"/>
            <c:bubble3D val="0"/>
            <c:spPr>
              <a:solidFill>
                <a:srgbClr val="7030A0"/>
              </a:solidFill>
            </c:spPr>
            <c:extLst>
              <c:ext xmlns:c16="http://schemas.microsoft.com/office/drawing/2014/chart" uri="{C3380CC4-5D6E-409C-BE32-E72D297353CC}">
                <c16:uniqueId val="{00000002-4427-4D73-988C-2CA35CA89962}"/>
              </c:ext>
            </c:extLst>
          </c:dPt>
          <c:dPt>
            <c:idx val="8"/>
            <c:invertIfNegative val="0"/>
            <c:bubble3D val="0"/>
            <c:spPr>
              <a:solidFill>
                <a:schemeClr val="accent6">
                  <a:lumMod val="50000"/>
                </a:schemeClr>
              </a:solidFill>
            </c:spPr>
            <c:extLst>
              <c:ext xmlns:c16="http://schemas.microsoft.com/office/drawing/2014/chart" uri="{C3380CC4-5D6E-409C-BE32-E72D297353CC}">
                <c16:uniqueId val="{00000004-4427-4D73-988C-2CA35CA89962}"/>
              </c:ext>
            </c:extLst>
          </c:dPt>
          <c:dLbls>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spPr>
              <a:ln w="28575">
                <a:solidFill>
                  <a:schemeClr val="accent2">
                    <a:lumMod val="75000"/>
                  </a:schemeClr>
                </a:solidFill>
              </a:ln>
            </c:spPr>
            <c:trendlineType val="poly"/>
            <c:order val="4"/>
            <c:dispRSqr val="0"/>
            <c:dispEq val="0"/>
          </c:trendline>
          <c:cat>
            <c:strRef>
              <c:f>'LSRCP 1035 Program IPR Levels'!$A$1:$A$9</c:f>
              <c:strCache>
                <c:ptCount val="9"/>
                <c:pt idx="0">
                  <c:v>BP-08
FY 2008-2009</c:v>
                </c:pt>
                <c:pt idx="1">
                  <c:v>BP-10
FY 2010-2011</c:v>
                </c:pt>
                <c:pt idx="2">
                  <c:v>BP-12
FY 2012-2013</c:v>
                </c:pt>
                <c:pt idx="3">
                  <c:v>BP-14
FY 2014-2015</c:v>
                </c:pt>
                <c:pt idx="4">
                  <c:v>BP-16
FY 2016-2017</c:v>
                </c:pt>
                <c:pt idx="5">
                  <c:v>BP-18
FY 2018-2019</c:v>
                </c:pt>
                <c:pt idx="6">
                  <c:v>BP-20
FY2020-2021</c:v>
                </c:pt>
                <c:pt idx="7">
                  <c:v>BP-22
FY2022-2023</c:v>
                </c:pt>
                <c:pt idx="8">
                  <c:v>BP-24
FY2024-2025</c:v>
                </c:pt>
              </c:strCache>
            </c:strRef>
          </c:cat>
          <c:val>
            <c:numRef>
              <c:f>'LSRCP 1035 Program IPR Levels'!$B$1:$B$9</c:f>
              <c:numCache>
                <c:formatCode>"$"#,,"M"</c:formatCode>
                <c:ptCount val="9"/>
                <c:pt idx="0">
                  <c:v>20308055.5</c:v>
                </c:pt>
                <c:pt idx="1">
                  <c:v>24040000</c:v>
                </c:pt>
                <c:pt idx="2">
                  <c:v>29340000</c:v>
                </c:pt>
                <c:pt idx="3">
                  <c:v>31170000.020000003</c:v>
                </c:pt>
                <c:pt idx="4">
                  <c:v>32626433.5</c:v>
                </c:pt>
                <c:pt idx="5">
                  <c:v>33483251.5</c:v>
                </c:pt>
                <c:pt idx="6">
                  <c:v>30731031.494999997</c:v>
                </c:pt>
                <c:pt idx="7">
                  <c:v>31000000</c:v>
                </c:pt>
                <c:pt idx="8">
                  <c:v>32265000</c:v>
                </c:pt>
              </c:numCache>
            </c:numRef>
          </c:val>
          <c:extLst>
            <c:ext xmlns:c16="http://schemas.microsoft.com/office/drawing/2014/chart" uri="{C3380CC4-5D6E-409C-BE32-E72D297353CC}">
              <c16:uniqueId val="{00000003-4427-4D73-988C-2CA35CA89962}"/>
            </c:ext>
          </c:extLst>
        </c:ser>
        <c:dLbls>
          <c:showLegendKey val="0"/>
          <c:showVal val="0"/>
          <c:showCatName val="0"/>
          <c:showSerName val="0"/>
          <c:showPercent val="0"/>
          <c:showBubbleSize val="0"/>
        </c:dLbls>
        <c:gapWidth val="61"/>
        <c:axId val="82961920"/>
        <c:axId val="82980224"/>
      </c:barChart>
      <c:catAx>
        <c:axId val="82961920"/>
        <c:scaling>
          <c:orientation val="minMax"/>
        </c:scaling>
        <c:delete val="0"/>
        <c:axPos val="b"/>
        <c:numFmt formatCode="General" sourceLinked="1"/>
        <c:majorTickMark val="cross"/>
        <c:minorTickMark val="none"/>
        <c:tickLblPos val="low"/>
        <c:spPr>
          <a:ln>
            <a:solidFill>
              <a:schemeClr val="accent1"/>
            </a:solidFill>
          </a:ln>
        </c:spPr>
        <c:txPr>
          <a:bodyPr/>
          <a:lstStyle/>
          <a:p>
            <a:pPr>
              <a:defRPr sz="1050" b="1">
                <a:solidFill>
                  <a:schemeClr val="tx1"/>
                </a:solidFill>
                <a:latin typeface="+mn-lt"/>
                <a:cs typeface="Arial" panose="020B0604020202020204" pitchFamily="34" charset="0"/>
              </a:defRPr>
            </a:pPr>
            <a:endParaRPr lang="en-US"/>
          </a:p>
        </c:txPr>
        <c:crossAx val="82980224"/>
        <c:crosses val="autoZero"/>
        <c:auto val="1"/>
        <c:lblAlgn val="ctr"/>
        <c:lblOffset val="100"/>
        <c:noMultiLvlLbl val="0"/>
      </c:catAx>
      <c:valAx>
        <c:axId val="82980224"/>
        <c:scaling>
          <c:orientation val="minMax"/>
          <c:max val="35000000"/>
          <c:min val="0"/>
        </c:scaling>
        <c:delete val="0"/>
        <c:axPos val="l"/>
        <c:majorGridlines>
          <c:spPr>
            <a:ln>
              <a:solidFill>
                <a:srgbClr val="0070C0"/>
              </a:solidFill>
            </a:ln>
          </c:spPr>
        </c:majorGridlines>
        <c:numFmt formatCode="&quot;$&quot;#.#,,&quot;M&quot;" sourceLinked="0"/>
        <c:majorTickMark val="out"/>
        <c:minorTickMark val="none"/>
        <c:tickLblPos val="nextTo"/>
        <c:txPr>
          <a:bodyPr/>
          <a:lstStyle/>
          <a:p>
            <a:pPr>
              <a:defRPr sz="1050"/>
            </a:pPr>
            <a:endParaRPr lang="en-US"/>
          </a:p>
        </c:txPr>
        <c:crossAx val="82961920"/>
        <c:crosses val="autoZero"/>
        <c:crossBetween val="between"/>
      </c:valAx>
      <c:spPr>
        <a:noFill/>
        <a:ln w="25400">
          <a:noFill/>
        </a:ln>
      </c:spPr>
    </c:plotArea>
    <c:plotVisOnly val="1"/>
    <c:dispBlanksAs val="gap"/>
    <c:showDLblsOverMax val="0"/>
  </c:chart>
  <c:spPr>
    <a:noFill/>
    <a:ln>
      <a:no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cdr:x>
      <cdr:y>0.13345</cdr:y>
    </cdr:from>
    <cdr:to>
      <cdr:x>0.08352</cdr:x>
      <cdr:y>0.18068</cdr:y>
    </cdr:to>
    <cdr:sp macro="" textlink="">
      <cdr:nvSpPr>
        <cdr:cNvPr id="2" name="TextBox 1"/>
        <cdr:cNvSpPr txBox="1"/>
      </cdr:nvSpPr>
      <cdr:spPr>
        <a:xfrm xmlns:a="http://schemas.openxmlformats.org/drawingml/2006/main">
          <a:off x="-621792" y="685800"/>
          <a:ext cx="673608" cy="2427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dirty="0">
              <a:solidFill>
                <a:schemeClr val="tx1"/>
              </a:solidFill>
              <a:cs typeface="Arial" panose="020B0604020202020204" pitchFamily="34" charset="0"/>
            </a:rPr>
            <a:t>m</a:t>
          </a:r>
          <a:r>
            <a:rPr lang="en-US" dirty="0" smtClean="0">
              <a:solidFill>
                <a:schemeClr val="tx1"/>
              </a:solidFill>
              <a:cs typeface="Arial" panose="020B0604020202020204" pitchFamily="34" charset="0"/>
            </a:rPr>
            <a:t>illions</a:t>
          </a:r>
          <a:endParaRPr lang="en-US" dirty="0">
            <a:solidFill>
              <a:schemeClr val="tx1"/>
            </a:solidFill>
            <a:cs typeface="Arial" panose="020B0604020202020204" pitchFamily="34" charset="0"/>
          </a:endParaRPr>
        </a:p>
      </cdr:txBody>
    </cdr:sp>
  </cdr:relSizeAnchor>
  <cdr:relSizeAnchor xmlns:cdr="http://schemas.openxmlformats.org/drawingml/2006/chartDrawing">
    <cdr:from>
      <cdr:x>0.28269</cdr:x>
      <cdr:y>0.25797</cdr:y>
    </cdr:from>
    <cdr:to>
      <cdr:x>0.34313</cdr:x>
      <cdr:y>0.30431</cdr:y>
    </cdr:to>
    <cdr:sp macro="" textlink="">
      <cdr:nvSpPr>
        <cdr:cNvPr id="5" name="TextBox 1"/>
        <cdr:cNvSpPr txBox="1"/>
      </cdr:nvSpPr>
      <cdr:spPr>
        <a:xfrm xmlns:a="http://schemas.openxmlformats.org/drawingml/2006/main">
          <a:off x="2279904" y="1325686"/>
          <a:ext cx="487449" cy="2381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mn-lt"/>
              <a:cs typeface="Arial" panose="020B0604020202020204" pitchFamily="34" charset="0"/>
            </a:rPr>
            <a:t>+</a:t>
          </a:r>
          <a:r>
            <a:rPr lang="en-US" sz="1400" b="1" baseline="0" dirty="0">
              <a:solidFill>
                <a:schemeClr val="tx1"/>
              </a:solidFill>
              <a:latin typeface="+mn-lt"/>
              <a:cs typeface="Arial" panose="020B0604020202020204" pitchFamily="34" charset="0"/>
            </a:rPr>
            <a:t> </a:t>
          </a:r>
          <a:r>
            <a:rPr lang="en-US" sz="1400" b="1" dirty="0">
              <a:solidFill>
                <a:schemeClr val="tx1"/>
              </a:solidFill>
              <a:cs typeface="Arial" panose="020B0604020202020204" pitchFamily="34" charset="0"/>
            </a:rPr>
            <a:t>6</a:t>
          </a:r>
          <a:r>
            <a:rPr lang="en-US" sz="1400" b="1" baseline="0" dirty="0" smtClean="0">
              <a:solidFill>
                <a:schemeClr val="tx1"/>
              </a:solidFill>
              <a:latin typeface="+mn-lt"/>
              <a:cs typeface="Arial" panose="020B0604020202020204" pitchFamily="34" charset="0"/>
            </a:rPr>
            <a:t> </a:t>
          </a:r>
          <a:r>
            <a:rPr lang="en-US" sz="1400" b="1" dirty="0">
              <a:solidFill>
                <a:schemeClr val="tx1"/>
              </a:solidFill>
              <a:cs typeface="Arial" panose="020B0604020202020204" pitchFamily="34" charset="0"/>
            </a:rPr>
            <a:t>%</a:t>
          </a:r>
          <a:endParaRPr lang="en-US" sz="1400" b="1" baseline="0" dirty="0">
            <a:solidFill>
              <a:schemeClr val="tx1"/>
            </a:solidFill>
            <a:latin typeface="+mn-lt"/>
            <a:cs typeface="Arial" panose="020B0604020202020204" pitchFamily="34" charset="0"/>
          </a:endParaRPr>
        </a:p>
      </cdr:txBody>
    </cdr:sp>
  </cdr:relSizeAnchor>
  <cdr:relSizeAnchor xmlns:cdr="http://schemas.openxmlformats.org/drawingml/2006/chartDrawing">
    <cdr:from>
      <cdr:x>0.17876</cdr:x>
      <cdr:y>0.26053</cdr:y>
    </cdr:from>
    <cdr:to>
      <cdr:x>0.2392</cdr:x>
      <cdr:y>0.30175</cdr:y>
    </cdr:to>
    <cdr:sp macro="" textlink="">
      <cdr:nvSpPr>
        <cdr:cNvPr id="13" name="TextBox 1"/>
        <cdr:cNvSpPr txBox="1"/>
      </cdr:nvSpPr>
      <cdr:spPr>
        <a:xfrm xmlns:a="http://schemas.openxmlformats.org/drawingml/2006/main">
          <a:off x="1441704" y="1338827"/>
          <a:ext cx="487449" cy="2118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mn-lt"/>
              <a:cs typeface="Arial" panose="020B0604020202020204" pitchFamily="34" charset="0"/>
            </a:rPr>
            <a:t>+</a:t>
          </a:r>
          <a:r>
            <a:rPr lang="en-US" sz="1400" b="1" baseline="0" dirty="0">
              <a:solidFill>
                <a:schemeClr val="tx1"/>
              </a:solidFill>
              <a:latin typeface="+mn-lt"/>
              <a:cs typeface="Arial" panose="020B0604020202020204" pitchFamily="34" charset="0"/>
            </a:rPr>
            <a:t> </a:t>
          </a:r>
          <a:r>
            <a:rPr lang="en-US" sz="1400" b="1" dirty="0" smtClean="0">
              <a:solidFill>
                <a:schemeClr val="tx1"/>
              </a:solidFill>
              <a:cs typeface="Arial" panose="020B0604020202020204" pitchFamily="34" charset="0"/>
            </a:rPr>
            <a:t>31</a:t>
          </a:r>
          <a:r>
            <a:rPr lang="en-US" sz="1400" b="1" dirty="0">
              <a:solidFill>
                <a:schemeClr val="tx1"/>
              </a:solidFill>
              <a:cs typeface="Arial" panose="020B0604020202020204" pitchFamily="34" charset="0"/>
            </a:rPr>
            <a:t>%</a:t>
          </a:r>
          <a:endParaRPr lang="en-US" sz="1400" b="1" baseline="0" dirty="0">
            <a:solidFill>
              <a:schemeClr val="tx1"/>
            </a:solidFill>
            <a:latin typeface="+mn-lt"/>
            <a:cs typeface="Arial" panose="020B0604020202020204" pitchFamily="34" charset="0"/>
          </a:endParaRPr>
        </a:p>
      </cdr:txBody>
    </cdr:sp>
  </cdr:relSizeAnchor>
  <cdr:relSizeAnchor xmlns:cdr="http://schemas.openxmlformats.org/drawingml/2006/chartDrawing">
    <cdr:from>
      <cdr:x>0.38662</cdr:x>
      <cdr:y>0.2589</cdr:y>
    </cdr:from>
    <cdr:to>
      <cdr:x>0.44706</cdr:x>
      <cdr:y>0.30338</cdr:y>
    </cdr:to>
    <cdr:sp macro="" textlink="">
      <cdr:nvSpPr>
        <cdr:cNvPr id="14" name="TextBox 1"/>
        <cdr:cNvSpPr txBox="1"/>
      </cdr:nvSpPr>
      <cdr:spPr>
        <a:xfrm xmlns:a="http://schemas.openxmlformats.org/drawingml/2006/main">
          <a:off x="3118104" y="1330445"/>
          <a:ext cx="487449" cy="228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mn-lt"/>
              <a:cs typeface="Arial" panose="020B0604020202020204" pitchFamily="34" charset="0"/>
            </a:rPr>
            <a:t>+</a:t>
          </a:r>
          <a:r>
            <a:rPr lang="en-US" sz="1400" b="1" baseline="0" dirty="0">
              <a:solidFill>
                <a:schemeClr val="tx1"/>
              </a:solidFill>
              <a:latin typeface="+mn-lt"/>
              <a:cs typeface="Arial" panose="020B0604020202020204" pitchFamily="34" charset="0"/>
            </a:rPr>
            <a:t> </a:t>
          </a:r>
          <a:r>
            <a:rPr lang="en-US" sz="1400" b="1" baseline="0" dirty="0" smtClean="0">
              <a:solidFill>
                <a:schemeClr val="tx1"/>
              </a:solidFill>
              <a:latin typeface="+mn-lt"/>
              <a:cs typeface="Arial" panose="020B0604020202020204" pitchFamily="34" charset="0"/>
            </a:rPr>
            <a:t>7</a:t>
          </a:r>
          <a:r>
            <a:rPr lang="en-US" sz="1400" b="1" dirty="0">
              <a:solidFill>
                <a:schemeClr val="tx1"/>
              </a:solidFill>
              <a:cs typeface="Arial" panose="020B0604020202020204" pitchFamily="34" charset="0"/>
            </a:rPr>
            <a:t>%</a:t>
          </a:r>
          <a:endParaRPr lang="en-US" sz="1400" b="1" baseline="0" dirty="0">
            <a:solidFill>
              <a:schemeClr val="tx1"/>
            </a:solidFill>
            <a:latin typeface="+mn-lt"/>
            <a:cs typeface="Arial" panose="020B0604020202020204" pitchFamily="34" charset="0"/>
          </a:endParaRPr>
        </a:p>
      </cdr:txBody>
    </cdr:sp>
  </cdr:relSizeAnchor>
  <cdr:relSizeAnchor xmlns:cdr="http://schemas.openxmlformats.org/drawingml/2006/chartDrawing">
    <cdr:from>
      <cdr:x>0.4811</cdr:x>
      <cdr:y>0.2589</cdr:y>
    </cdr:from>
    <cdr:to>
      <cdr:x>0.54154</cdr:x>
      <cdr:y>0.30338</cdr:y>
    </cdr:to>
    <cdr:sp macro="" textlink="">
      <cdr:nvSpPr>
        <cdr:cNvPr id="16" name="TextBox 1"/>
        <cdr:cNvSpPr txBox="1"/>
      </cdr:nvSpPr>
      <cdr:spPr>
        <a:xfrm xmlns:a="http://schemas.openxmlformats.org/drawingml/2006/main">
          <a:off x="3880104" y="1330445"/>
          <a:ext cx="487450" cy="228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mn-lt"/>
              <a:cs typeface="Arial" panose="020B0604020202020204" pitchFamily="34" charset="0"/>
            </a:rPr>
            <a:t>+</a:t>
          </a:r>
          <a:r>
            <a:rPr lang="en-US" sz="1400" b="1" baseline="0" dirty="0">
              <a:solidFill>
                <a:schemeClr val="tx1"/>
              </a:solidFill>
              <a:latin typeface="+mn-lt"/>
              <a:cs typeface="Arial" panose="020B0604020202020204" pitchFamily="34" charset="0"/>
            </a:rPr>
            <a:t> </a:t>
          </a:r>
          <a:r>
            <a:rPr lang="en-US" sz="1400" b="1" baseline="0" dirty="0" smtClean="0">
              <a:solidFill>
                <a:schemeClr val="tx1"/>
              </a:solidFill>
              <a:latin typeface="+mn-lt"/>
              <a:cs typeface="Arial" panose="020B0604020202020204" pitchFamily="34" charset="0"/>
            </a:rPr>
            <a:t>5</a:t>
          </a:r>
          <a:r>
            <a:rPr lang="en-US" sz="1400" b="1" dirty="0">
              <a:solidFill>
                <a:schemeClr val="tx1"/>
              </a:solidFill>
              <a:cs typeface="Arial" panose="020B0604020202020204" pitchFamily="34" charset="0"/>
            </a:rPr>
            <a:t>%</a:t>
          </a:r>
          <a:endParaRPr lang="en-US" sz="1400" b="1" baseline="0" dirty="0">
            <a:solidFill>
              <a:schemeClr val="tx1"/>
            </a:solidFill>
            <a:latin typeface="+mn-lt"/>
            <a:cs typeface="Arial" panose="020B0604020202020204" pitchFamily="34" charset="0"/>
          </a:endParaRPr>
        </a:p>
      </cdr:txBody>
    </cdr:sp>
  </cdr:relSizeAnchor>
  <cdr:relSizeAnchor xmlns:cdr="http://schemas.openxmlformats.org/drawingml/2006/chartDrawing">
    <cdr:from>
      <cdr:x>0.57559</cdr:x>
      <cdr:y>0.2589</cdr:y>
    </cdr:from>
    <cdr:to>
      <cdr:x>0.63603</cdr:x>
      <cdr:y>0.30338</cdr:y>
    </cdr:to>
    <cdr:sp macro="" textlink="">
      <cdr:nvSpPr>
        <cdr:cNvPr id="17" name="TextBox 1"/>
        <cdr:cNvSpPr txBox="1"/>
      </cdr:nvSpPr>
      <cdr:spPr>
        <a:xfrm xmlns:a="http://schemas.openxmlformats.org/drawingml/2006/main">
          <a:off x="4642104" y="1330445"/>
          <a:ext cx="487449" cy="2286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mn-lt"/>
              <a:cs typeface="Arial" panose="020B0604020202020204" pitchFamily="34" charset="0"/>
            </a:rPr>
            <a:t>+</a:t>
          </a:r>
          <a:r>
            <a:rPr lang="en-US" sz="1400" b="1" baseline="0" dirty="0">
              <a:solidFill>
                <a:schemeClr val="tx1"/>
              </a:solidFill>
              <a:latin typeface="+mn-lt"/>
              <a:cs typeface="Arial" panose="020B0604020202020204" pitchFamily="34" charset="0"/>
            </a:rPr>
            <a:t> </a:t>
          </a:r>
          <a:r>
            <a:rPr lang="en-US" sz="1400" b="1" baseline="0" dirty="0" smtClean="0">
              <a:solidFill>
                <a:schemeClr val="tx1"/>
              </a:solidFill>
              <a:latin typeface="+mn-lt"/>
              <a:cs typeface="Arial" panose="020B0604020202020204" pitchFamily="34" charset="0"/>
            </a:rPr>
            <a:t>2</a:t>
          </a:r>
          <a:r>
            <a:rPr lang="en-US" sz="1400" b="1" dirty="0">
              <a:solidFill>
                <a:schemeClr val="tx1"/>
              </a:solidFill>
              <a:cs typeface="Arial" panose="020B0604020202020204" pitchFamily="34" charset="0"/>
            </a:rPr>
            <a:t>%</a:t>
          </a:r>
          <a:endParaRPr lang="en-US" sz="1400" b="1" baseline="0" dirty="0">
            <a:solidFill>
              <a:schemeClr val="tx1"/>
            </a:solidFill>
            <a:latin typeface="+mn-lt"/>
            <a:cs typeface="Arial" panose="020B0604020202020204" pitchFamily="34" charset="0"/>
          </a:endParaRPr>
        </a:p>
      </cdr:txBody>
    </cdr:sp>
  </cdr:relSizeAnchor>
  <cdr:relSizeAnchor xmlns:cdr="http://schemas.openxmlformats.org/drawingml/2006/chartDrawing">
    <cdr:from>
      <cdr:x>0.67521</cdr:x>
      <cdr:y>0.32156</cdr:y>
    </cdr:from>
    <cdr:to>
      <cdr:x>0.73565</cdr:x>
      <cdr:y>0.37027</cdr:y>
    </cdr:to>
    <cdr:sp macro="" textlink="">
      <cdr:nvSpPr>
        <cdr:cNvPr id="18" name="TextBox 1"/>
        <cdr:cNvSpPr txBox="1"/>
      </cdr:nvSpPr>
      <cdr:spPr>
        <a:xfrm xmlns:a="http://schemas.openxmlformats.org/drawingml/2006/main">
          <a:off x="6019800" y="1676400"/>
          <a:ext cx="538846" cy="2539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C00000"/>
              </a:solidFill>
              <a:latin typeface="+mn-lt"/>
              <a:cs typeface="Arial" panose="020B0604020202020204" pitchFamily="34" charset="0"/>
            </a:rPr>
            <a:t>- </a:t>
          </a:r>
          <a:r>
            <a:rPr lang="en-US" sz="1400" b="1" dirty="0" smtClean="0">
              <a:solidFill>
                <a:srgbClr val="C00000"/>
              </a:solidFill>
              <a:latin typeface="+mn-lt"/>
              <a:cs typeface="Arial" panose="020B0604020202020204" pitchFamily="34" charset="0"/>
            </a:rPr>
            <a:t>10</a:t>
          </a:r>
          <a:r>
            <a:rPr lang="en-US" sz="1400" b="1" dirty="0">
              <a:solidFill>
                <a:srgbClr val="C00000"/>
              </a:solidFill>
              <a:cs typeface="Arial" panose="020B0604020202020204" pitchFamily="34" charset="0"/>
            </a:rPr>
            <a:t>%</a:t>
          </a:r>
          <a:endParaRPr lang="en-US" sz="1400" b="1" baseline="0" dirty="0">
            <a:solidFill>
              <a:srgbClr val="C00000"/>
            </a:solidFill>
            <a:latin typeface="+mn-lt"/>
            <a:cs typeface="Arial" panose="020B0604020202020204" pitchFamily="34" charset="0"/>
          </a:endParaRPr>
        </a:p>
      </cdr:txBody>
    </cdr:sp>
  </cdr:relSizeAnchor>
  <cdr:relSizeAnchor xmlns:cdr="http://schemas.openxmlformats.org/drawingml/2006/chartDrawing">
    <cdr:from>
      <cdr:x>0.76455</cdr:x>
      <cdr:y>0.32392</cdr:y>
    </cdr:from>
    <cdr:to>
      <cdr:x>0.82499</cdr:x>
      <cdr:y>0.36877</cdr:y>
    </cdr:to>
    <cdr:sp macro="" textlink="">
      <cdr:nvSpPr>
        <cdr:cNvPr id="9" name="TextBox 1"/>
        <cdr:cNvSpPr txBox="1"/>
      </cdr:nvSpPr>
      <cdr:spPr>
        <a:xfrm xmlns:a="http://schemas.openxmlformats.org/drawingml/2006/main">
          <a:off x="6166104" y="1664605"/>
          <a:ext cx="487449" cy="230453"/>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solidFill>
                <a:srgbClr val="C00000"/>
              </a:solidFill>
              <a:latin typeface="+mn-lt"/>
              <a:cs typeface="Arial" panose="020B0604020202020204" pitchFamily="34" charset="0"/>
            </a:rPr>
            <a:t>- </a:t>
          </a:r>
          <a:r>
            <a:rPr lang="en-US" sz="1400" b="1" dirty="0" smtClean="0">
              <a:solidFill>
                <a:srgbClr val="C00000"/>
              </a:solidFill>
              <a:latin typeface="+mn-lt"/>
              <a:cs typeface="Arial" panose="020B0604020202020204" pitchFamily="34" charset="0"/>
            </a:rPr>
            <a:t>1</a:t>
          </a:r>
          <a:r>
            <a:rPr lang="en-US" sz="1400" b="1" dirty="0">
              <a:solidFill>
                <a:srgbClr val="C00000"/>
              </a:solidFill>
              <a:cs typeface="Arial" panose="020B0604020202020204" pitchFamily="34" charset="0"/>
            </a:rPr>
            <a:t>%</a:t>
          </a:r>
          <a:endParaRPr lang="en-US" sz="1400" b="1" baseline="0" dirty="0">
            <a:solidFill>
              <a:srgbClr val="C00000"/>
            </a:solidFill>
            <a:latin typeface="+mn-lt"/>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0.01713</cdr:x>
      <cdr:y>0.04583</cdr:y>
    </cdr:from>
    <cdr:to>
      <cdr:x>0.09212</cdr:x>
      <cdr:y>0.1125</cdr:y>
    </cdr:to>
    <cdr:sp macro="" textlink="">
      <cdr:nvSpPr>
        <cdr:cNvPr id="2" name="TextBox 1"/>
        <cdr:cNvSpPr txBox="1"/>
      </cdr:nvSpPr>
      <cdr:spPr>
        <a:xfrm xmlns:a="http://schemas.openxmlformats.org/drawingml/2006/main">
          <a:off x="155287" y="209551"/>
          <a:ext cx="680028"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050" dirty="0">
              <a:solidFill>
                <a:schemeClr val="tx1"/>
              </a:solidFill>
              <a:cs typeface="Arial" panose="020B0604020202020204" pitchFamily="34" charset="0"/>
            </a:rPr>
            <a:t>m</a:t>
          </a:r>
          <a:r>
            <a:rPr lang="en-US" sz="1050" dirty="0" smtClean="0">
              <a:solidFill>
                <a:schemeClr val="tx1"/>
              </a:solidFill>
              <a:cs typeface="Arial" panose="020B0604020202020204" pitchFamily="34" charset="0"/>
            </a:rPr>
            <a:t>illions</a:t>
          </a:r>
          <a:endParaRPr lang="en-US" sz="1050" dirty="0">
            <a:solidFill>
              <a:schemeClr val="tx1"/>
            </a:solidFill>
            <a:cs typeface="Arial" panose="020B0604020202020204" pitchFamily="34" charset="0"/>
          </a:endParaRPr>
        </a:p>
      </cdr:txBody>
    </cdr:sp>
  </cdr:relSizeAnchor>
  <cdr:relSizeAnchor xmlns:cdr="http://schemas.openxmlformats.org/drawingml/2006/chartDrawing">
    <cdr:from>
      <cdr:x>0.2765</cdr:x>
      <cdr:y>0.16667</cdr:y>
    </cdr:from>
    <cdr:to>
      <cdr:x>0.33694</cdr:x>
      <cdr:y>0.21301</cdr:y>
    </cdr:to>
    <cdr:sp macro="" textlink="">
      <cdr:nvSpPr>
        <cdr:cNvPr id="5" name="TextBox 1"/>
        <cdr:cNvSpPr txBox="1"/>
      </cdr:nvSpPr>
      <cdr:spPr>
        <a:xfrm xmlns:a="http://schemas.openxmlformats.org/drawingml/2006/main">
          <a:off x="2507271" y="762000"/>
          <a:ext cx="548058" cy="2118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mn-lt"/>
              <a:cs typeface="Arial" panose="020B0604020202020204" pitchFamily="34" charset="0"/>
            </a:rPr>
            <a:t>+</a:t>
          </a:r>
          <a:r>
            <a:rPr lang="en-US" sz="1400" b="1" baseline="0" dirty="0">
              <a:solidFill>
                <a:schemeClr val="tx1"/>
              </a:solidFill>
              <a:latin typeface="+mn-lt"/>
              <a:cs typeface="Arial" panose="020B0604020202020204" pitchFamily="34" charset="0"/>
            </a:rPr>
            <a:t> </a:t>
          </a:r>
          <a:r>
            <a:rPr lang="en-US" sz="1400" b="1" baseline="0" dirty="0" smtClean="0">
              <a:solidFill>
                <a:schemeClr val="tx1"/>
              </a:solidFill>
              <a:latin typeface="+mn-lt"/>
              <a:cs typeface="Arial" panose="020B0604020202020204" pitchFamily="34" charset="0"/>
            </a:rPr>
            <a:t>22</a:t>
          </a:r>
          <a:r>
            <a:rPr lang="en-US" sz="1400" b="1" dirty="0" smtClean="0">
              <a:solidFill>
                <a:schemeClr val="tx1"/>
              </a:solidFill>
              <a:cs typeface="Arial" panose="020B0604020202020204" pitchFamily="34" charset="0"/>
            </a:rPr>
            <a:t>%</a:t>
          </a:r>
          <a:endParaRPr lang="en-US" sz="1400" b="1" baseline="0" dirty="0">
            <a:solidFill>
              <a:schemeClr val="tx1"/>
            </a:solidFill>
            <a:latin typeface="+mn-lt"/>
            <a:cs typeface="Arial" panose="020B0604020202020204" pitchFamily="34" charset="0"/>
          </a:endParaRPr>
        </a:p>
      </cdr:txBody>
    </cdr:sp>
  </cdr:relSizeAnchor>
  <cdr:relSizeAnchor xmlns:cdr="http://schemas.openxmlformats.org/drawingml/2006/chartDrawing">
    <cdr:from>
      <cdr:x>0.16807</cdr:x>
      <cdr:y>0.26667</cdr:y>
    </cdr:from>
    <cdr:to>
      <cdr:x>0.22851</cdr:x>
      <cdr:y>0.32217</cdr:y>
    </cdr:to>
    <cdr:sp macro="" textlink="">
      <cdr:nvSpPr>
        <cdr:cNvPr id="13" name="TextBox 1"/>
        <cdr:cNvSpPr txBox="1"/>
      </cdr:nvSpPr>
      <cdr:spPr>
        <a:xfrm xmlns:a="http://schemas.openxmlformats.org/drawingml/2006/main">
          <a:off x="1524000" y="1219200"/>
          <a:ext cx="548058" cy="2537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mn-lt"/>
              <a:cs typeface="Arial" panose="020B0604020202020204" pitchFamily="34" charset="0"/>
            </a:rPr>
            <a:t>+</a:t>
          </a:r>
          <a:r>
            <a:rPr lang="en-US" sz="1400" b="1" baseline="0" dirty="0">
              <a:solidFill>
                <a:schemeClr val="tx1"/>
              </a:solidFill>
              <a:latin typeface="+mn-lt"/>
              <a:cs typeface="Arial" panose="020B0604020202020204" pitchFamily="34" charset="0"/>
            </a:rPr>
            <a:t> </a:t>
          </a:r>
          <a:r>
            <a:rPr lang="en-US" sz="1400" b="1" dirty="0" smtClean="0">
              <a:solidFill>
                <a:schemeClr val="tx1"/>
              </a:solidFill>
              <a:cs typeface="Arial" panose="020B0604020202020204" pitchFamily="34" charset="0"/>
            </a:rPr>
            <a:t>18%</a:t>
          </a:r>
          <a:endParaRPr lang="en-US" sz="1400" b="1" baseline="0" dirty="0">
            <a:solidFill>
              <a:schemeClr val="tx1"/>
            </a:solidFill>
            <a:latin typeface="+mn-lt"/>
            <a:cs typeface="Arial" panose="020B0604020202020204" pitchFamily="34" charset="0"/>
          </a:endParaRPr>
        </a:p>
      </cdr:txBody>
    </cdr:sp>
  </cdr:relSizeAnchor>
  <cdr:relSizeAnchor xmlns:cdr="http://schemas.openxmlformats.org/drawingml/2006/chartDrawing">
    <cdr:from>
      <cdr:x>0.36975</cdr:x>
      <cdr:y>0.13333</cdr:y>
    </cdr:from>
    <cdr:to>
      <cdr:x>0.43019</cdr:x>
      <cdr:y>0.17781</cdr:y>
    </cdr:to>
    <cdr:sp macro="" textlink="">
      <cdr:nvSpPr>
        <cdr:cNvPr id="14" name="TextBox 1"/>
        <cdr:cNvSpPr txBox="1"/>
      </cdr:nvSpPr>
      <cdr:spPr>
        <a:xfrm xmlns:a="http://schemas.openxmlformats.org/drawingml/2006/main">
          <a:off x="3352800" y="609601"/>
          <a:ext cx="548058" cy="2033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mn-lt"/>
              <a:cs typeface="Arial" panose="020B0604020202020204" pitchFamily="34" charset="0"/>
            </a:rPr>
            <a:t>+</a:t>
          </a:r>
          <a:r>
            <a:rPr lang="en-US" sz="1400" b="1" baseline="0" dirty="0">
              <a:solidFill>
                <a:schemeClr val="tx1"/>
              </a:solidFill>
              <a:latin typeface="+mn-lt"/>
              <a:cs typeface="Arial" panose="020B0604020202020204" pitchFamily="34" charset="0"/>
            </a:rPr>
            <a:t> </a:t>
          </a:r>
          <a:r>
            <a:rPr lang="en-US" sz="1400" b="1" dirty="0">
              <a:solidFill>
                <a:schemeClr val="tx1"/>
              </a:solidFill>
              <a:cs typeface="Arial" panose="020B0604020202020204" pitchFamily="34" charset="0"/>
            </a:rPr>
            <a:t>6</a:t>
          </a:r>
          <a:r>
            <a:rPr lang="en-US" sz="1400" b="1" dirty="0" smtClean="0">
              <a:solidFill>
                <a:schemeClr val="tx1"/>
              </a:solidFill>
              <a:cs typeface="Arial" panose="020B0604020202020204" pitchFamily="34" charset="0"/>
            </a:rPr>
            <a:t>%</a:t>
          </a:r>
          <a:endParaRPr lang="en-US" sz="1400" b="1" baseline="0" dirty="0">
            <a:solidFill>
              <a:schemeClr val="tx1"/>
            </a:solidFill>
            <a:latin typeface="+mn-lt"/>
            <a:cs typeface="Arial" panose="020B0604020202020204" pitchFamily="34" charset="0"/>
          </a:endParaRPr>
        </a:p>
      </cdr:txBody>
    </cdr:sp>
  </cdr:relSizeAnchor>
  <cdr:relSizeAnchor xmlns:cdr="http://schemas.openxmlformats.org/drawingml/2006/chartDrawing">
    <cdr:from>
      <cdr:x>0.46978</cdr:x>
      <cdr:y>0.06734</cdr:y>
    </cdr:from>
    <cdr:to>
      <cdr:x>0.53022</cdr:x>
      <cdr:y>0.11182</cdr:y>
    </cdr:to>
    <cdr:sp macro="" textlink="">
      <cdr:nvSpPr>
        <cdr:cNvPr id="16" name="TextBox 1"/>
        <cdr:cNvSpPr txBox="1"/>
      </cdr:nvSpPr>
      <cdr:spPr>
        <a:xfrm xmlns:a="http://schemas.openxmlformats.org/drawingml/2006/main">
          <a:off x="4259871" y="307895"/>
          <a:ext cx="548057" cy="2033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mn-lt"/>
              <a:cs typeface="Arial" panose="020B0604020202020204" pitchFamily="34" charset="0"/>
            </a:rPr>
            <a:t>+</a:t>
          </a:r>
          <a:r>
            <a:rPr lang="en-US" sz="1400" b="1" baseline="0" dirty="0">
              <a:solidFill>
                <a:schemeClr val="tx1"/>
              </a:solidFill>
              <a:latin typeface="+mn-lt"/>
              <a:cs typeface="Arial" panose="020B0604020202020204" pitchFamily="34" charset="0"/>
            </a:rPr>
            <a:t> </a:t>
          </a:r>
          <a:r>
            <a:rPr lang="en-US" sz="1400" b="1" baseline="0" dirty="0" smtClean="0">
              <a:solidFill>
                <a:schemeClr val="tx1"/>
              </a:solidFill>
              <a:latin typeface="+mn-lt"/>
              <a:cs typeface="Arial" panose="020B0604020202020204" pitchFamily="34" charset="0"/>
            </a:rPr>
            <a:t>5</a:t>
          </a:r>
          <a:r>
            <a:rPr lang="en-US" sz="1400" b="1" dirty="0">
              <a:solidFill>
                <a:schemeClr val="tx1"/>
              </a:solidFill>
              <a:cs typeface="Arial" panose="020B0604020202020204" pitchFamily="34" charset="0"/>
            </a:rPr>
            <a:t>%</a:t>
          </a:r>
          <a:endParaRPr lang="en-US" sz="1400" b="1" baseline="0" dirty="0">
            <a:solidFill>
              <a:schemeClr val="tx1"/>
            </a:solidFill>
            <a:latin typeface="+mn-lt"/>
            <a:cs typeface="Arial" panose="020B0604020202020204" pitchFamily="34" charset="0"/>
          </a:endParaRPr>
        </a:p>
      </cdr:txBody>
    </cdr:sp>
  </cdr:relSizeAnchor>
  <cdr:relSizeAnchor xmlns:cdr="http://schemas.openxmlformats.org/drawingml/2006/chartDrawing">
    <cdr:from>
      <cdr:x>0.57143</cdr:x>
      <cdr:y>0.06113</cdr:y>
    </cdr:from>
    <cdr:to>
      <cdr:x>0.63187</cdr:x>
      <cdr:y>0.11827</cdr:y>
    </cdr:to>
    <cdr:sp macro="" textlink="">
      <cdr:nvSpPr>
        <cdr:cNvPr id="17" name="TextBox 1"/>
        <cdr:cNvSpPr txBox="1"/>
      </cdr:nvSpPr>
      <cdr:spPr>
        <a:xfrm xmlns:a="http://schemas.openxmlformats.org/drawingml/2006/main">
          <a:off x="5181600" y="279477"/>
          <a:ext cx="548058" cy="2612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mn-lt"/>
              <a:cs typeface="Arial" panose="020B0604020202020204" pitchFamily="34" charset="0"/>
            </a:rPr>
            <a:t>+</a:t>
          </a:r>
          <a:r>
            <a:rPr lang="en-US" sz="1400" b="1" baseline="0" dirty="0">
              <a:solidFill>
                <a:schemeClr val="tx1"/>
              </a:solidFill>
              <a:latin typeface="+mn-lt"/>
              <a:cs typeface="Arial" panose="020B0604020202020204" pitchFamily="34" charset="0"/>
            </a:rPr>
            <a:t> </a:t>
          </a:r>
          <a:r>
            <a:rPr lang="en-US" sz="1400" b="1" baseline="0" dirty="0" smtClean="0">
              <a:solidFill>
                <a:schemeClr val="tx1"/>
              </a:solidFill>
              <a:latin typeface="+mn-lt"/>
              <a:cs typeface="Arial" panose="020B0604020202020204" pitchFamily="34" charset="0"/>
            </a:rPr>
            <a:t>3</a:t>
          </a:r>
          <a:r>
            <a:rPr lang="en-US" sz="1400" b="1" dirty="0" smtClean="0">
              <a:solidFill>
                <a:schemeClr val="tx1"/>
              </a:solidFill>
              <a:cs typeface="Arial" panose="020B0604020202020204" pitchFamily="34" charset="0"/>
            </a:rPr>
            <a:t>%</a:t>
          </a:r>
          <a:endParaRPr lang="en-US" sz="1400" b="1" baseline="0" dirty="0">
            <a:solidFill>
              <a:schemeClr val="tx1"/>
            </a:solidFill>
            <a:latin typeface="+mn-lt"/>
            <a:cs typeface="Arial" panose="020B0604020202020204" pitchFamily="34" charset="0"/>
          </a:endParaRPr>
        </a:p>
      </cdr:txBody>
    </cdr:sp>
  </cdr:relSizeAnchor>
  <cdr:relSizeAnchor xmlns:cdr="http://schemas.openxmlformats.org/drawingml/2006/chartDrawing">
    <cdr:from>
      <cdr:x>0.66387</cdr:x>
      <cdr:y>0.13333</cdr:y>
    </cdr:from>
    <cdr:to>
      <cdr:x>0.72431</cdr:x>
      <cdr:y>0.18204</cdr:y>
    </cdr:to>
    <cdr:sp macro="" textlink="">
      <cdr:nvSpPr>
        <cdr:cNvPr id="18" name="TextBox 1"/>
        <cdr:cNvSpPr txBox="1"/>
      </cdr:nvSpPr>
      <cdr:spPr>
        <a:xfrm xmlns:a="http://schemas.openxmlformats.org/drawingml/2006/main">
          <a:off x="6019800" y="609601"/>
          <a:ext cx="548058" cy="2227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C00000"/>
              </a:solidFill>
              <a:latin typeface="+mn-lt"/>
              <a:cs typeface="Arial" panose="020B0604020202020204" pitchFamily="34" charset="0"/>
            </a:rPr>
            <a:t>- </a:t>
          </a:r>
          <a:r>
            <a:rPr lang="en-US" sz="1400" b="1" dirty="0" smtClean="0">
              <a:solidFill>
                <a:srgbClr val="C00000"/>
              </a:solidFill>
              <a:cs typeface="Arial" panose="020B0604020202020204" pitchFamily="34" charset="0"/>
            </a:rPr>
            <a:t>8%</a:t>
          </a:r>
          <a:endParaRPr lang="en-US" sz="1400" b="1" baseline="0" dirty="0">
            <a:solidFill>
              <a:srgbClr val="C00000"/>
            </a:solidFill>
            <a:latin typeface="+mn-lt"/>
            <a:cs typeface="Arial" panose="020B0604020202020204" pitchFamily="34" charset="0"/>
          </a:endParaRPr>
        </a:p>
      </cdr:txBody>
    </cdr:sp>
  </cdr:relSizeAnchor>
  <cdr:relSizeAnchor xmlns:cdr="http://schemas.openxmlformats.org/drawingml/2006/chartDrawing">
    <cdr:from>
      <cdr:x>0.76471</cdr:x>
      <cdr:y>0.13333</cdr:y>
    </cdr:from>
    <cdr:to>
      <cdr:x>0.82516</cdr:x>
      <cdr:y>0.19247</cdr:y>
    </cdr:to>
    <cdr:sp macro="" textlink="">
      <cdr:nvSpPr>
        <cdr:cNvPr id="9" name="TextBox 1"/>
        <cdr:cNvSpPr txBox="1"/>
      </cdr:nvSpPr>
      <cdr:spPr>
        <a:xfrm xmlns:a="http://schemas.openxmlformats.org/drawingml/2006/main">
          <a:off x="6934200" y="609601"/>
          <a:ext cx="548148" cy="270388"/>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smtClean="0">
              <a:cs typeface="Arial" panose="020B0604020202020204" pitchFamily="34" charset="0"/>
            </a:rPr>
            <a:t>0%</a:t>
          </a:r>
          <a:endParaRPr lang="en-US" sz="1400" b="1" baseline="0" dirty="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734DFD-218A-47B8-83E1-7A8CEFFF9FCA}" type="datetimeFigureOut">
              <a:rPr lang="en-US" smtClean="0"/>
              <a:t>4/26/2023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727C66-4CFB-41AD-812D-D01FE70883BD}" type="slidenum">
              <a:rPr lang="en-US" smtClean="0"/>
              <a:t>‹#›</a:t>
            </a:fld>
            <a:endParaRPr lang="en-US"/>
          </a:p>
        </p:txBody>
      </p:sp>
    </p:spTree>
    <p:extLst>
      <p:ext uri="{BB962C8B-B14F-4D97-AF65-F5344CB8AC3E}">
        <p14:creationId xmlns:p14="http://schemas.microsoft.com/office/powerpoint/2010/main" val="3363236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8593BF-DE0C-4C87-AC3D-0A189E42EA2F}" type="datetimeFigureOut">
              <a:rPr lang="en-US" smtClean="0"/>
              <a:t>4/26/2023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8AF6E4-792C-457C-A2ED-C81C48D2AA29}" type="slidenum">
              <a:rPr lang="en-US" smtClean="0"/>
              <a:t>‹#›</a:t>
            </a:fld>
            <a:endParaRPr lang="en-US"/>
          </a:p>
        </p:txBody>
      </p:sp>
    </p:spTree>
    <p:extLst>
      <p:ext uri="{BB962C8B-B14F-4D97-AF65-F5344CB8AC3E}">
        <p14:creationId xmlns:p14="http://schemas.microsoft.com/office/powerpoint/2010/main" val="2473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a:t>
            </a:fld>
            <a:endParaRPr lang="en-US"/>
          </a:p>
        </p:txBody>
      </p:sp>
    </p:spTree>
    <p:extLst>
      <p:ext uri="{BB962C8B-B14F-4D97-AF65-F5344CB8AC3E}">
        <p14:creationId xmlns:p14="http://schemas.microsoft.com/office/powerpoint/2010/main" val="261519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BPA</a:t>
            </a:r>
            <a:r>
              <a:rPr lang="en-US" baseline="0" dirty="0" smtClean="0"/>
              <a:t> funding touches each one of these facilities in some way, some 100% others are cost shared</a:t>
            </a:r>
          </a:p>
          <a:p>
            <a:r>
              <a:rPr lang="en-US" baseline="0" dirty="0" smtClean="0"/>
              <a:t>Willamette – USACE</a:t>
            </a:r>
          </a:p>
          <a:p>
            <a:r>
              <a:rPr lang="en-US" baseline="0" dirty="0" smtClean="0"/>
              <a:t>Estuary – SAFE program and Chum hatcheries</a:t>
            </a:r>
          </a:p>
          <a:p>
            <a:r>
              <a:rPr lang="en-US" baseline="0" dirty="0" smtClean="0"/>
              <a:t>Lower River (Gorge) – Fall Chinook, spring Chinook, </a:t>
            </a:r>
            <a:r>
              <a:rPr lang="en-US" baseline="0" dirty="0" err="1" smtClean="0"/>
              <a:t>coho</a:t>
            </a:r>
            <a:r>
              <a:rPr lang="en-US" baseline="0" dirty="0" smtClean="0"/>
              <a:t>, steelhead (some Mitchell Act, but lots of USACE funding)</a:t>
            </a:r>
          </a:p>
          <a:p>
            <a:r>
              <a:rPr lang="en-US" baseline="0" dirty="0" smtClean="0"/>
              <a:t>Klickitat, Yakima, </a:t>
            </a:r>
            <a:r>
              <a:rPr lang="en-US" baseline="0" dirty="0" err="1" smtClean="0"/>
              <a:t>Methow</a:t>
            </a:r>
            <a:r>
              <a:rPr lang="en-US" baseline="0" dirty="0" smtClean="0"/>
              <a:t>, lots of BPA F&amp;W facilities </a:t>
            </a:r>
          </a:p>
        </p:txBody>
      </p:sp>
      <p:sp>
        <p:nvSpPr>
          <p:cNvPr id="4" name="Slide Number Placeholder 3"/>
          <p:cNvSpPr>
            <a:spLocks noGrp="1"/>
          </p:cNvSpPr>
          <p:nvPr>
            <p:ph type="sldNum" sz="quarter" idx="10"/>
          </p:nvPr>
        </p:nvSpPr>
        <p:spPr/>
        <p:txBody>
          <a:bodyPr/>
          <a:lstStyle/>
          <a:p>
            <a:fld id="{998AF6E4-792C-457C-A2ED-C81C48D2AA29}" type="slidenum">
              <a:rPr lang="en-US" smtClean="0"/>
              <a:t>2</a:t>
            </a:fld>
            <a:endParaRPr lang="en-US"/>
          </a:p>
        </p:txBody>
      </p:sp>
    </p:spTree>
    <p:extLst>
      <p:ext uri="{BB962C8B-B14F-4D97-AF65-F5344CB8AC3E}">
        <p14:creationId xmlns:p14="http://schemas.microsoft.com/office/powerpoint/2010/main" val="292830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some context to how and where BPA funds different hatchery programs.</a:t>
            </a:r>
          </a:p>
          <a:p>
            <a:r>
              <a:rPr lang="en-US" dirty="0" smtClean="0"/>
              <a:t>Different business lines: EFW – Scott A, SES level, Executive Vice</a:t>
            </a:r>
            <a:r>
              <a:rPr lang="en-US" baseline="0" dirty="0" smtClean="0"/>
              <a:t> President. PS – Suzanne Cooper also SES, PS is a lot bigger than EFW</a:t>
            </a:r>
          </a:p>
          <a:p>
            <a:r>
              <a:rPr lang="en-US" baseline="0" dirty="0" smtClean="0"/>
              <a:t>$247M in FY23</a:t>
            </a:r>
          </a:p>
          <a:p>
            <a:r>
              <a:rPr lang="en-US" baseline="0" dirty="0" smtClean="0"/>
              <a:t>LSRCP DFA is unique in that it’s specific to hatcheries (with some M&amp;E) and BPA funded 100%</a:t>
            </a:r>
          </a:p>
          <a:p>
            <a:r>
              <a:rPr lang="en-US" baseline="0" dirty="0" smtClean="0"/>
              <a:t>DFA’s for Corps/BOR in PS because there’s a lot more than just fish $ </a:t>
            </a:r>
          </a:p>
          <a:p>
            <a:r>
              <a:rPr lang="en-US" baseline="0" dirty="0" smtClean="0"/>
              <a:t>USACE DFA: Covers Chief Joe, Libby, all the </a:t>
            </a:r>
            <a:r>
              <a:rPr lang="en-US" baseline="0" dirty="0" err="1" smtClean="0"/>
              <a:t>mainstem</a:t>
            </a:r>
            <a:r>
              <a:rPr lang="en-US" baseline="0" dirty="0" smtClean="0"/>
              <a:t> Col and Will dams, all lower snake dams) [Col River basin] labor to operate the dams, M&amp;S, electric reliability compliance, small cap, cultural resources, O&amp;M of hatcheries, fish transport, fish counting.</a:t>
            </a:r>
          </a:p>
          <a:p>
            <a:r>
              <a:rPr lang="en-US" baseline="0" dirty="0" smtClean="0"/>
              <a:t>Other interesting thing about the Corps DFA in contrast to the DFA for LSRCP, is the cost share. Ex. </a:t>
            </a:r>
            <a:r>
              <a:rPr lang="en-US" sz="1200" kern="1200" dirty="0" smtClean="0">
                <a:solidFill>
                  <a:schemeClr val="tx1"/>
                </a:solidFill>
                <a:effectLst/>
                <a:latin typeface="+mn-lt"/>
                <a:ea typeface="+mn-ea"/>
                <a:cs typeface="+mn-cs"/>
              </a:rPr>
              <a:t>B1 is 50/50 and B2 is 100% BPA funded</a:t>
            </a:r>
          </a:p>
          <a:p>
            <a:r>
              <a:rPr lang="en-US" sz="1200" kern="1200" dirty="0" smtClean="0">
                <a:solidFill>
                  <a:schemeClr val="tx1"/>
                </a:solidFill>
                <a:effectLst/>
                <a:latin typeface="+mn-lt"/>
                <a:ea typeface="+mn-ea"/>
                <a:cs typeface="+mn-cs"/>
              </a:rPr>
              <a:t>BOR – Leavenworth,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Entiat</a:t>
            </a:r>
            <a:r>
              <a:rPr lang="en-US" sz="1200" kern="1200" baseline="0" dirty="0" smtClean="0">
                <a:solidFill>
                  <a:schemeClr val="tx1"/>
                </a:solidFill>
                <a:effectLst/>
                <a:latin typeface="+mn-lt"/>
                <a:ea typeface="+mn-ea"/>
                <a:cs typeface="+mn-cs"/>
              </a:rPr>
              <a:t>, Winthrop NFHs</a:t>
            </a:r>
          </a:p>
          <a:p>
            <a:r>
              <a:rPr lang="en-US" sz="1200" kern="1200" baseline="0" dirty="0" smtClean="0">
                <a:solidFill>
                  <a:schemeClr val="tx1"/>
                </a:solidFill>
                <a:effectLst/>
                <a:latin typeface="+mn-lt"/>
                <a:ea typeface="+mn-ea"/>
                <a:cs typeface="+mn-cs"/>
              </a:rPr>
              <a:t>Overview of how BPA funding trickles down to hatcheries within the region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USACE and USBOR expense DFAs were established (1997 and 1996 respectively) for BPA to provide direct funding to pay for the power O&amp;M expense costs which includes Hydropower Specific Costs and the power portion of the Joint Use Costs such as those related to the O&amp;M of FCRPS mitigation hatcheries. </a:t>
            </a:r>
            <a:r>
              <a:rPr lang="en-US" sz="1200" kern="1200" dirty="0" smtClean="0">
                <a:solidFill>
                  <a:schemeClr val="tx1"/>
                </a:solidFill>
                <a:effectLst/>
                <a:latin typeface="+mn-lt"/>
                <a:ea typeface="+mn-ea"/>
                <a:cs typeface="+mn-cs"/>
              </a:rPr>
              <a:t>Power:</a:t>
            </a:r>
            <a:r>
              <a:rPr lang="en-US" sz="1200" kern="1200" baseline="0" dirty="0" smtClean="0">
                <a:solidFill>
                  <a:schemeClr val="tx1"/>
                </a:solidFill>
                <a:effectLst/>
                <a:latin typeface="+mn-lt"/>
                <a:ea typeface="+mn-ea"/>
                <a:cs typeface="+mn-cs"/>
              </a:rPr>
              <a:t> Labor, subcontracts, M&amp;S, electric reliability compliance. Joint: Cultural resources, fish O&amp;M (hatcheries, transport, counting)</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8AF6E4-792C-457C-A2ED-C81C48D2AA29}" type="slidenum">
              <a:rPr lang="en-US" smtClean="0"/>
              <a:t>3</a:t>
            </a:fld>
            <a:endParaRPr lang="en-US"/>
          </a:p>
        </p:txBody>
      </p:sp>
    </p:spTree>
    <p:extLst>
      <p:ext uri="{BB962C8B-B14F-4D97-AF65-F5344CB8AC3E}">
        <p14:creationId xmlns:p14="http://schemas.microsoft.com/office/powerpoint/2010/main" val="200589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BPA is unique</a:t>
            </a:r>
            <a:r>
              <a:rPr lang="en-US" baseline="0" dirty="0" smtClean="0"/>
              <a:t> – self funded.</a:t>
            </a:r>
          </a:p>
          <a:p>
            <a:r>
              <a:rPr lang="en-US" baseline="0" dirty="0" smtClean="0"/>
              <a:t>Columbia Generating Station – 1 nuclear energy plant</a:t>
            </a:r>
            <a:endParaRPr lang="en-US" dirty="0" smtClean="0"/>
          </a:p>
        </p:txBody>
      </p:sp>
      <p:sp>
        <p:nvSpPr>
          <p:cNvPr id="4" name="Slide Number Placeholder 3"/>
          <p:cNvSpPr>
            <a:spLocks noGrp="1"/>
          </p:cNvSpPr>
          <p:nvPr>
            <p:ph type="sldNum" sz="quarter" idx="10"/>
          </p:nvPr>
        </p:nvSpPr>
        <p:spPr/>
        <p:txBody>
          <a:bodyPr/>
          <a:lstStyle/>
          <a:p>
            <a:fld id="{998AF6E4-792C-457C-A2ED-C81C48D2AA29}" type="slidenum">
              <a:rPr lang="en-US" smtClean="0"/>
              <a:t>4</a:t>
            </a:fld>
            <a:endParaRPr lang="en-US"/>
          </a:p>
        </p:txBody>
      </p:sp>
    </p:spTree>
    <p:extLst>
      <p:ext uri="{BB962C8B-B14F-4D97-AF65-F5344CB8AC3E}">
        <p14:creationId xmlns:p14="http://schemas.microsoft.com/office/powerpoint/2010/main" val="195916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3425" y="396875"/>
            <a:ext cx="3900488" cy="29241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000000"/>
                </a:solidFill>
                <a:effectLst/>
                <a:latin typeface="Arial" panose="020B0604020202020204" pitchFamily="34" charset="0"/>
                <a:cs typeface="Times New Roman" panose="02020603050405020304" pitchFamily="18" charset="0"/>
              </a:rPr>
              <a:t>This </a:t>
            </a:r>
            <a:r>
              <a:rPr lang="en-US" sz="1200" kern="1200" dirty="0" smtClean="0">
                <a:solidFill>
                  <a:schemeClr val="tx1"/>
                </a:solidFill>
                <a:effectLst/>
                <a:latin typeface="+mn-lt"/>
                <a:ea typeface="+mn-ea"/>
                <a:cs typeface="+mn-cs"/>
              </a:rPr>
              <a:t>chart shows the history of the direct program Integrated</a:t>
            </a:r>
            <a:r>
              <a:rPr lang="en-US" sz="1200" kern="1200" baseline="0" dirty="0" smtClean="0">
                <a:solidFill>
                  <a:schemeClr val="tx1"/>
                </a:solidFill>
                <a:effectLst/>
                <a:latin typeface="+mn-lt"/>
                <a:ea typeface="+mn-ea"/>
                <a:cs typeface="+mn-cs"/>
              </a:rPr>
              <a:t> Program Review (IPR) budget levels </a:t>
            </a:r>
            <a:r>
              <a:rPr lang="en-US" sz="1200" kern="1200" dirty="0" smtClean="0">
                <a:solidFill>
                  <a:schemeClr val="tx1"/>
                </a:solidFill>
                <a:effectLst/>
                <a:latin typeface="+mn-lt"/>
                <a:ea typeface="+mn-ea"/>
                <a:cs typeface="+mn-cs"/>
              </a:rPr>
              <a:t>during the past 16 years,</a:t>
            </a:r>
            <a:r>
              <a:rPr lang="en-US" sz="1200" kern="1200" baseline="0" dirty="0" smtClean="0">
                <a:solidFill>
                  <a:schemeClr val="tx1"/>
                </a:solidFill>
                <a:effectLst/>
                <a:latin typeface="+mn-lt"/>
                <a:ea typeface="+mn-ea"/>
                <a:cs typeface="+mn-cs"/>
              </a:rPr>
              <a:t> or 8 rate case periods. The light green bars are</a:t>
            </a:r>
            <a:r>
              <a:rPr lang="en-US" dirty="0" smtClean="0"/>
              <a:t> the published</a:t>
            </a:r>
            <a:r>
              <a:rPr lang="en-US" baseline="0" dirty="0" smtClean="0"/>
              <a:t> rate case numbers – rates that we collected during those respective periods. These do not reflect the expenditures. The purple reflects the current BP22-23 rate period we’re in. The dark green reflects projected fish and wildlife expense program projected costs for FY24/25.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Program budgets grew significantly starting in 2008, which coincided with the initiation of the Accords agreements and the 2008 BiOp.  </a:t>
            </a:r>
            <a:r>
              <a:rPr lang="en-US" baseline="0" dirty="0" smtClean="0"/>
              <a:t>As you can see in this graph, the program reached its highest ‘watermark’ in BP-18 with $277M in projected costs. I</a:t>
            </a:r>
            <a:r>
              <a:rPr lang="en-US" dirty="0" smtClean="0">
                <a:latin typeface="Times New Roman" panose="02020603050405020304" pitchFamily="18" charset="0"/>
                <a:ea typeface="Times New Roman" panose="02020603050405020304" pitchFamily="18" charset="0"/>
              </a:rPr>
              <a:t>n the BP-20</a:t>
            </a:r>
            <a:r>
              <a:rPr lang="en-US" baseline="0" dirty="0" smtClean="0">
                <a:latin typeface="Times New Roman" panose="02020603050405020304" pitchFamily="18" charset="0"/>
                <a:ea typeface="Times New Roman" panose="02020603050405020304" pitchFamily="18" charset="0"/>
              </a:rPr>
              <a:t> IPR</a:t>
            </a:r>
            <a:r>
              <a:rPr lang="en-US" dirty="0" smtClean="0">
                <a:latin typeface="Times New Roman" panose="02020603050405020304" pitchFamily="18" charset="0"/>
                <a:ea typeface="Times New Roman" panose="02020603050405020304" pitchFamily="18" charset="0"/>
              </a:rPr>
              <a:t> for FY20 and FY21, the F&amp;W Program budget was reduced by $28M to account for the ongoing increase in spill costs. Consistent with BPA’s Strategic</a:t>
            </a:r>
            <a:r>
              <a:rPr lang="en-US" baseline="0" dirty="0" smtClean="0">
                <a:latin typeface="Times New Roman" panose="02020603050405020304" pitchFamily="18" charset="0"/>
                <a:ea typeface="Times New Roman" panose="02020603050405020304" pitchFamily="18" charset="0"/>
              </a:rPr>
              <a:t> Plan issued in 2018, IPR projected costs for BP22 remained relatively flat with a  minor 1% decrease.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BPA is projecting an 8.7% increase in fish and wildlife costs for BP-24.  This is the largest percentage increase in projected F&amp;W Program costs since BP-10.  The estimated cost increase stems from inflationary pressure on the cost of materials, equipment and staffing across the Fish and Wildlife Program, </a:t>
            </a:r>
            <a:r>
              <a:rPr lang="en-US" sz="1200" b="1" kern="1200" dirty="0" smtClean="0">
                <a:solidFill>
                  <a:schemeClr val="tx1"/>
                </a:solidFill>
                <a:effectLst/>
                <a:latin typeface="+mn-lt"/>
                <a:ea typeface="+mn-ea"/>
                <a:cs typeface="+mn-cs"/>
              </a:rPr>
              <a:t>new fish and wildlife obligations</a:t>
            </a:r>
            <a:r>
              <a:rPr lang="en-US" sz="1200" kern="1200" dirty="0" smtClean="0">
                <a:solidFill>
                  <a:schemeClr val="tx1"/>
                </a:solidFill>
                <a:effectLst/>
                <a:latin typeface="+mn-lt"/>
                <a:ea typeface="+mn-ea"/>
                <a:cs typeface="+mn-cs"/>
              </a:rPr>
              <a:t>, and necessary investments in existing mitigation assets.</a:t>
            </a:r>
            <a:endParaRPr lang="en-US" sz="1100" dirty="0" smtClean="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endParaRPr lang="en-US" b="0"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155" rtl="0" eaLnBrk="1" fontAlgn="auto" latinLnBrk="0" hangingPunct="1">
              <a:lnSpc>
                <a:spcPct val="100000"/>
              </a:lnSpc>
              <a:spcBef>
                <a:spcPts val="0"/>
              </a:spcBef>
              <a:spcAft>
                <a:spcPts val="0"/>
              </a:spcAft>
              <a:buClrTx/>
              <a:buSzTx/>
              <a:buFontTx/>
              <a:buNone/>
              <a:tabLst/>
              <a:defRPr/>
            </a:pPr>
            <a:fld id="{7372ADED-F3CA-41CF-9877-309ADD1D7348}" type="slidenum">
              <a:rPr kumimoji="0" lang="de-DE" sz="1200" b="0" i="0" u="none" strike="noStrike" kern="1200" cap="none" spc="0" normalizeH="0" baseline="0" noProof="0" smtClean="0">
                <a:ln>
                  <a:noFill/>
                </a:ln>
                <a:solidFill>
                  <a:srgbClr val="09244C"/>
                </a:solidFill>
                <a:effectLst/>
                <a:uLnTx/>
                <a:uFillTx/>
                <a:latin typeface="Arial" panose="020B0604020202020204" pitchFamily="34" charset="0"/>
                <a:ea typeface="+mn-ea"/>
                <a:cs typeface="Arial" panose="020B0604020202020204" pitchFamily="34" charset="0"/>
              </a:rPr>
              <a:pPr marL="0" marR="0" lvl="0" indent="0" algn="r" defTabSz="914155"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srgbClr val="09244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661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3425" y="396875"/>
            <a:ext cx="3900488" cy="2924175"/>
          </a:xfrm>
        </p:spPr>
      </p:sp>
      <p:sp>
        <p:nvSpPr>
          <p:cNvPr id="3" name="Notes Placeholder 2"/>
          <p:cNvSpPr>
            <a:spLocks noGrp="1"/>
          </p:cNvSpPr>
          <p:nvPr>
            <p:ph type="body" idx="1"/>
          </p:nvPr>
        </p:nvSpPr>
        <p:spPr/>
        <p:txBody>
          <a:bodyPr/>
          <a:lstStyle/>
          <a:p>
            <a:endParaRPr lang="en-US" sz="1200" b="1" baseline="0" dirty="0" smtClean="0">
              <a:solidFill>
                <a:srgbClr val="000000"/>
              </a:solidFill>
              <a:effectLst/>
              <a:latin typeface="Arial" panose="020B06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chart shows the history of the Lower Snake River Compensation Program Integrated</a:t>
            </a:r>
            <a:r>
              <a:rPr lang="en-US" sz="1200" kern="1200" baseline="0" dirty="0" smtClean="0">
                <a:solidFill>
                  <a:schemeClr val="tx1"/>
                </a:solidFill>
                <a:effectLst/>
                <a:latin typeface="+mn-lt"/>
                <a:ea typeface="+mn-ea"/>
                <a:cs typeface="+mn-cs"/>
              </a:rPr>
              <a:t> Program Review (IPR) projected costs </a:t>
            </a:r>
            <a:r>
              <a:rPr lang="en-US" sz="1200" kern="1200" dirty="0" smtClean="0">
                <a:solidFill>
                  <a:schemeClr val="tx1"/>
                </a:solidFill>
                <a:effectLst/>
                <a:latin typeface="+mn-lt"/>
                <a:ea typeface="+mn-ea"/>
                <a:cs typeface="+mn-cs"/>
              </a:rPr>
              <a:t>during the past 16 years,</a:t>
            </a:r>
            <a:r>
              <a:rPr lang="en-US" sz="1200" kern="1200" baseline="0" dirty="0" smtClean="0">
                <a:solidFill>
                  <a:schemeClr val="tx1"/>
                </a:solidFill>
                <a:effectLst/>
                <a:latin typeface="+mn-lt"/>
                <a:ea typeface="+mn-ea"/>
                <a:cs typeface="+mn-cs"/>
              </a:rPr>
              <a:t> or 8 rate case periods. The light green bars are</a:t>
            </a:r>
            <a:r>
              <a:rPr lang="en-US" dirty="0" smtClean="0"/>
              <a:t> the published</a:t>
            </a:r>
            <a:r>
              <a:rPr lang="en-US" baseline="0" dirty="0" smtClean="0"/>
              <a:t> rate case numbers – rates that we collected during those respective periods. These do not reflect the expenditures. The purple reflects the current BP22-23 rate period we’re in. The dark green reflects projected fish and wildlife expense program projected costs for FY24/25.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you can see in this graph, the program reached its highest ‘watermark’ in BP-18 with $33.5M in projected costs. The current BP22 remained flat </a:t>
            </a:r>
            <a:r>
              <a:rPr lang="en-US" baseline="0" dirty="0" smtClean="0">
                <a:latin typeface="Times New Roman" panose="02020603050405020304" pitchFamily="18" charset="0"/>
                <a:ea typeface="Times New Roman" panose="02020603050405020304" pitchFamily="18" charset="0"/>
              </a:rPr>
              <a:t>in relation to BP-20.</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For BP-24, USFWS and BPA determined that a $1.765 million dollar </a:t>
            </a:r>
            <a:r>
              <a:rPr lang="en-US" sz="1200" kern="1200" dirty="0" smtClean="0">
                <a:solidFill>
                  <a:schemeClr val="tx1"/>
                </a:solidFill>
                <a:effectLst/>
                <a:latin typeface="+mn-lt"/>
                <a:ea typeface="+mn-ea"/>
                <a:cs typeface="+mn-cs"/>
              </a:rPr>
              <a:t>increase</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Nate communicates</a:t>
            </a:r>
            <a:r>
              <a:rPr lang="en-US" sz="1200" kern="1200" baseline="0" dirty="0" smtClean="0">
                <a:solidFill>
                  <a:schemeClr val="tx1"/>
                </a:solidFill>
                <a:effectLst/>
                <a:latin typeface="+mn-lt"/>
                <a:ea typeface="+mn-ea"/>
                <a:cs typeface="+mn-cs"/>
              </a:rPr>
              <a:t> the needs, real advocate for the LSRCP cooperators, COLA, ID min wage, fish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Originally developed budget in Feb/Mar for IPR in June. In May, weeks before IPR public meetings, revised budget. </a:t>
            </a:r>
          </a:p>
        </p:txBody>
      </p:sp>
      <p:sp>
        <p:nvSpPr>
          <p:cNvPr id="4" name="Slide Number Placeholder 3"/>
          <p:cNvSpPr>
            <a:spLocks noGrp="1"/>
          </p:cNvSpPr>
          <p:nvPr>
            <p:ph type="sldNum" sz="quarter" idx="10"/>
          </p:nvPr>
        </p:nvSpPr>
        <p:spPr/>
        <p:txBody>
          <a:bodyPr/>
          <a:lstStyle/>
          <a:p>
            <a:pPr marL="0" marR="0" lvl="0" indent="0" algn="r" defTabSz="914155" rtl="0" eaLnBrk="1" fontAlgn="auto" latinLnBrk="0" hangingPunct="1">
              <a:lnSpc>
                <a:spcPct val="100000"/>
              </a:lnSpc>
              <a:spcBef>
                <a:spcPts val="0"/>
              </a:spcBef>
              <a:spcAft>
                <a:spcPts val="0"/>
              </a:spcAft>
              <a:buClrTx/>
              <a:buSzTx/>
              <a:buFontTx/>
              <a:buNone/>
              <a:tabLst/>
              <a:defRPr/>
            </a:pPr>
            <a:fld id="{7372ADED-F3CA-41CF-9877-309ADD1D7348}" type="slidenum">
              <a:rPr kumimoji="0" lang="de-DE" sz="1200" b="0" i="0" u="none" strike="noStrike" kern="1200" cap="none" spc="0" normalizeH="0" baseline="0" noProof="0" smtClean="0">
                <a:ln>
                  <a:noFill/>
                </a:ln>
                <a:solidFill>
                  <a:srgbClr val="09244C"/>
                </a:solidFill>
                <a:effectLst/>
                <a:uLnTx/>
                <a:uFillTx/>
                <a:latin typeface="Arial" panose="020B0604020202020204" pitchFamily="34" charset="0"/>
                <a:ea typeface="+mn-ea"/>
                <a:cs typeface="Arial" panose="020B0604020202020204" pitchFamily="34" charset="0"/>
              </a:rPr>
              <a:pPr marL="0" marR="0" lvl="0" indent="0" algn="r" defTabSz="914155"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srgbClr val="09244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905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apples to apples</a:t>
            </a:r>
          </a:p>
          <a:p>
            <a:r>
              <a:rPr lang="en-US" dirty="0" smtClean="0"/>
              <a:t>Ex with Corp cutting trout production in Willamette</a:t>
            </a:r>
          </a:p>
          <a:p>
            <a:endParaRPr lang="en-US" dirty="0" smtClean="0"/>
          </a:p>
          <a:p>
            <a:r>
              <a:rPr lang="en-US" dirty="0" smtClean="0"/>
              <a:t>“Integrated Program Review”</a:t>
            </a:r>
          </a:p>
          <a:p>
            <a:endParaRPr lang="en-US" dirty="0" smtClean="0"/>
          </a:p>
          <a:p>
            <a:r>
              <a:rPr lang="en-US" dirty="0" smtClean="0"/>
              <a:t>Real challenge to forecast costs 5 years out.</a:t>
            </a:r>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7</a:t>
            </a:fld>
            <a:endParaRPr lang="en-US"/>
          </a:p>
        </p:txBody>
      </p:sp>
    </p:spTree>
    <p:extLst>
      <p:ext uri="{BB962C8B-B14F-4D97-AF65-F5344CB8AC3E}">
        <p14:creationId xmlns:p14="http://schemas.microsoft.com/office/powerpoint/2010/main" val="301585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RDC is a component of the Financial Reserves Policy. When reserves decline below certain thresholds, rates increase through the surcharge and other mechanisms. </a:t>
            </a:r>
          </a:p>
          <a:p>
            <a:endParaRPr lang="en-US" dirty="0" smtClean="0"/>
          </a:p>
          <a:p>
            <a:r>
              <a:rPr lang="en-US" dirty="0" smtClean="0"/>
              <a:t>If business line financial reserves and agency financial reserves are above their respective upper thresholds, the Administrator shall consider the above-threshold financial reserves for investment in other high-value business line-specific purposes including, but not limited to, debt retirement, incremental capital investment, or rate reduction.</a:t>
            </a:r>
          </a:p>
          <a:p>
            <a:endParaRPr lang="en-US" dirty="0" smtClean="0"/>
          </a:p>
          <a:p>
            <a:r>
              <a:rPr lang="en-US" dirty="0" smtClean="0"/>
              <a:t>RDC is not totally unusual.</a:t>
            </a:r>
            <a:r>
              <a:rPr lang="en-US" baseline="0" dirty="0" smtClean="0"/>
              <a:t> Transmission also triggered a RDC in FY22, although much smaller ($63.1M) and </a:t>
            </a:r>
            <a:r>
              <a:rPr lang="en-US" baseline="0" dirty="0" smtClean="0"/>
              <a:t>a separate business line.</a:t>
            </a:r>
            <a:endParaRPr lang="en-US" baseline="0" dirty="0" smtClean="0"/>
          </a:p>
          <a:p>
            <a:endParaRPr lang="en-US" baseline="0" dirty="0" smtClean="0"/>
          </a:p>
          <a:p>
            <a:r>
              <a:rPr lang="en-US" sz="1200" kern="1200" dirty="0" smtClean="0">
                <a:solidFill>
                  <a:schemeClr val="tx1"/>
                </a:solidFill>
                <a:effectLst/>
                <a:latin typeface="+mn-lt"/>
                <a:ea typeface="+mn-ea"/>
                <a:cs typeface="+mn-cs"/>
              </a:rPr>
              <a:t>Perfect storm: Flows were elevated during much of the year and summer, except April, combined with elevated power prices throughout FY22, the latter of which was largely driven by very high natural gas prices.</a:t>
            </a:r>
            <a:endParaRPr lang="en-US" dirty="0" smtClean="0"/>
          </a:p>
          <a:p>
            <a:endParaRPr lang="en-US" dirty="0" smtClean="0"/>
          </a:p>
          <a:p>
            <a:r>
              <a:rPr lang="en-US" dirty="0" smtClean="0"/>
              <a:t>Originally the split</a:t>
            </a:r>
            <a:r>
              <a:rPr lang="en-US" baseline="0" dirty="0" smtClean="0"/>
              <a:t> was $24.7M for BPA F&amp;W, $25.3M for LSRCP</a:t>
            </a:r>
          </a:p>
          <a:p>
            <a:r>
              <a:rPr lang="en-US" baseline="0" dirty="0" smtClean="0"/>
              <a:t>- Note: No RDC funding towards USACE or USBOR hatchery programs</a:t>
            </a:r>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8</a:t>
            </a:fld>
            <a:endParaRPr lang="en-US"/>
          </a:p>
        </p:txBody>
      </p:sp>
    </p:spTree>
    <p:extLst>
      <p:ext uri="{BB962C8B-B14F-4D97-AF65-F5344CB8AC3E}">
        <p14:creationId xmlns:p14="http://schemas.microsoft.com/office/powerpoint/2010/main" val="3136907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4500" b="43750"/>
          <a:stretch/>
        </p:blipFill>
        <p:spPr>
          <a:xfrm>
            <a:off x="0" y="0"/>
            <a:ext cx="9144000" cy="3154680"/>
          </a:xfrm>
          <a:prstGeom prst="rect">
            <a:avLst/>
          </a:prstGeom>
        </p:spPr>
      </p:pic>
      <p:sp>
        <p:nvSpPr>
          <p:cNvPr id="2" name="Title 1"/>
          <p:cNvSpPr>
            <a:spLocks noGrp="1"/>
          </p:cNvSpPr>
          <p:nvPr>
            <p:ph type="ctrTitle"/>
          </p:nvPr>
        </p:nvSpPr>
        <p:spPr>
          <a:xfrm>
            <a:off x="685800" y="3200402"/>
            <a:ext cx="7772400" cy="1470025"/>
          </a:xfrm>
        </p:spPr>
        <p:txBody>
          <a:bodyPr>
            <a:normAutofit/>
          </a:bodyPr>
          <a:lstStyle>
            <a:lvl1pPr algn="ctr">
              <a:defRPr sz="4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3108960"/>
            <a:ext cx="9144000" cy="914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0247" y="5899768"/>
            <a:ext cx="921016" cy="648679"/>
          </a:xfrm>
          <a:prstGeom prst="rect">
            <a:avLst/>
          </a:prstGeom>
        </p:spPr>
      </p:pic>
      <p:sp>
        <p:nvSpPr>
          <p:cNvPr id="8" name="TextBox 7"/>
          <p:cNvSpPr txBox="1"/>
          <p:nvPr userDrawn="1"/>
        </p:nvSpPr>
        <p:spPr>
          <a:xfrm>
            <a:off x="0" y="134780"/>
            <a:ext cx="9296400" cy="246221"/>
          </a:xfrm>
          <a:prstGeom prst="rect">
            <a:avLst/>
          </a:prstGeom>
          <a:noFill/>
        </p:spPr>
        <p:txBody>
          <a:bodyPr wrap="square" rtlCol="0">
            <a:spAutoFit/>
          </a:bodyPr>
          <a:lstStyle/>
          <a:p>
            <a:pPr algn="ctr"/>
            <a:r>
              <a:rPr lang="en-US" sz="1000" spc="1570" dirty="0" smtClean="0">
                <a:solidFill>
                  <a:schemeClr val="bg1"/>
                </a:solidFill>
                <a:latin typeface="Arial" panose="020B0604020202020204" pitchFamily="34" charset="0"/>
                <a:cs typeface="Arial" panose="020B0604020202020204" pitchFamily="34" charset="0"/>
              </a:rPr>
              <a:t>BONNEVILLE</a:t>
            </a:r>
            <a:r>
              <a:rPr lang="en-US" sz="1000" spc="1570" baseline="0" dirty="0" smtClean="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457200" y="6356352"/>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smtClean="0"/>
              <a:t>Confidential, Deliberative Document For Discussion Purposes Only.  Do Not Distribute.</a:t>
            </a:r>
            <a:endParaRPr lang="en-US" dirty="0"/>
          </a:p>
        </p:txBody>
      </p:sp>
    </p:spTree>
    <p:extLst>
      <p:ext uri="{BB962C8B-B14F-4D97-AF65-F5344CB8AC3E}">
        <p14:creationId xmlns:p14="http://schemas.microsoft.com/office/powerpoint/2010/main" val="34649302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400486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363223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7" name="Slide Number Placeholder 6"/>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1440379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9" name="Slide Number Placeholder 8"/>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4000914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5" name="Slide Number Placeholder 4"/>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582873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4" name="Slide Number Placeholder 3"/>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78671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7" name="Slide Number Placeholder 6"/>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918533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7" name="Slide Number Placeholder 6"/>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320821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2418032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186980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Title 1"/>
          <p:cNvSpPr>
            <a:spLocks noGrp="1"/>
          </p:cNvSpPr>
          <p:nvPr>
            <p:ph type="ctrTitle"/>
          </p:nvPr>
        </p:nvSpPr>
        <p:spPr>
          <a:xfrm>
            <a:off x="685800" y="3200402"/>
            <a:ext cx="7772400" cy="1470025"/>
          </a:xfrm>
        </p:spPr>
        <p:txBody>
          <a:bodyPr>
            <a:normAutofit/>
          </a:bodyPr>
          <a:lstStyle>
            <a:lvl1pPr algn="ctr">
              <a:defRPr sz="4200">
                <a:solidFill>
                  <a:srgbClr val="5E9732"/>
                </a:solidFill>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371600" y="4876800"/>
            <a:ext cx="6400800" cy="1752600"/>
          </a:xfrm>
        </p:spPr>
        <p:txBody>
          <a:bodyPr/>
          <a:lstStyle>
            <a:lvl1pPr marL="0" indent="0" algn="ctr">
              <a:buNone/>
              <a:defRPr>
                <a:solidFill>
                  <a:srgbClr val="5E97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0247" y="5899768"/>
            <a:ext cx="921016" cy="648679"/>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4500" b="43750"/>
          <a:stretch/>
        </p:blipFill>
        <p:spPr>
          <a:xfrm>
            <a:off x="0" y="0"/>
            <a:ext cx="9144000" cy="3154680"/>
          </a:xfrm>
          <a:prstGeom prst="rect">
            <a:avLst/>
          </a:prstGeom>
        </p:spPr>
      </p:pic>
      <p:sp>
        <p:nvSpPr>
          <p:cNvPr id="11" name="Rectangle 10"/>
          <p:cNvSpPr/>
          <p:nvPr userDrawn="1"/>
        </p:nvSpPr>
        <p:spPr>
          <a:xfrm>
            <a:off x="0" y="3108960"/>
            <a:ext cx="9144000" cy="914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0" y="134780"/>
            <a:ext cx="9296400" cy="246221"/>
          </a:xfrm>
          <a:prstGeom prst="rect">
            <a:avLst/>
          </a:prstGeom>
          <a:noFill/>
        </p:spPr>
        <p:txBody>
          <a:bodyPr wrap="square" rtlCol="0">
            <a:spAutoFit/>
          </a:bodyPr>
          <a:lstStyle/>
          <a:p>
            <a:pPr algn="ctr"/>
            <a:r>
              <a:rPr lang="en-US" sz="1000" spc="1570" dirty="0" smtClean="0">
                <a:solidFill>
                  <a:schemeClr val="bg1"/>
                </a:solidFill>
                <a:latin typeface="Arial" panose="020B0604020202020204" pitchFamily="34" charset="0"/>
                <a:cs typeface="Arial" panose="020B0604020202020204" pitchFamily="34" charset="0"/>
              </a:rPr>
              <a:t>BONNEVILLE</a:t>
            </a:r>
            <a:r>
              <a:rPr lang="en-US" sz="1000" spc="1570" baseline="0" dirty="0" smtClean="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10" name="Footer Placeholder 4"/>
          <p:cNvSpPr>
            <a:spLocks noGrp="1"/>
          </p:cNvSpPr>
          <p:nvPr>
            <p:ph type="ftr" sz="quarter" idx="3"/>
          </p:nvPr>
        </p:nvSpPr>
        <p:spPr>
          <a:xfrm>
            <a:off x="457200" y="6356352"/>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smtClean="0"/>
              <a:t>Confidential, Deliberative Document For Discussion Purposes Only.  Do Not Distribute.</a:t>
            </a:r>
            <a:endParaRPr lang="en-US" dirty="0"/>
          </a:p>
        </p:txBody>
      </p:sp>
    </p:spTree>
    <p:extLst>
      <p:ext uri="{BB962C8B-B14F-4D97-AF65-F5344CB8AC3E}">
        <p14:creationId xmlns:p14="http://schemas.microsoft.com/office/powerpoint/2010/main" val="33916479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24370042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1301280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1444259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7" name="Slide Number Placeholder 6"/>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3841071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9" name="Slide Number Placeholder 8"/>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925533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5" name="Slide Number Placeholder 4"/>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2761840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4" name="Slide Number Placeholder 3"/>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835629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7" name="Slide Number Placeholder 6"/>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1927591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7" name="Slide Number Placeholder 6"/>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2095698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39261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438402"/>
            <a:ext cx="7772400" cy="1470025"/>
          </a:xfrm>
        </p:spPr>
        <p:txBody>
          <a:bodyPr>
            <a:normAutofit/>
          </a:bodyPr>
          <a:lstStyle>
            <a:lvl1pPr algn="ctr">
              <a:defRPr sz="42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371600" y="4114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0247" y="5899768"/>
            <a:ext cx="921016" cy="648679"/>
          </a:xfrm>
          <a:prstGeom prst="rect">
            <a:avLst/>
          </a:prstGeom>
        </p:spPr>
      </p:pic>
      <p:sp>
        <p:nvSpPr>
          <p:cNvPr id="6" name="Footer Placeholder 4"/>
          <p:cNvSpPr>
            <a:spLocks noGrp="1"/>
          </p:cNvSpPr>
          <p:nvPr>
            <p:ph type="ftr" sz="quarter" idx="3"/>
          </p:nvPr>
        </p:nvSpPr>
        <p:spPr>
          <a:xfrm>
            <a:off x="457200" y="6356352"/>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smtClean="0"/>
              <a:t>Confidential, Deliberative Document For Discussion Purposes Only.  Do Not Distribute.</a:t>
            </a:r>
            <a:endParaRPr lang="en-US" dirty="0"/>
          </a:p>
        </p:txBody>
      </p:sp>
    </p:spTree>
    <p:extLst>
      <p:ext uri="{BB962C8B-B14F-4D97-AF65-F5344CB8AC3E}">
        <p14:creationId xmlns:p14="http://schemas.microsoft.com/office/powerpoint/2010/main" val="229285273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774164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1840682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3111578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3738455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7" name="Slide Number Placeholder 6"/>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3152232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9" name="Slide Number Placeholder 8"/>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776161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5" name="Slide Number Placeholder 4"/>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2643081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4" name="Slide Number Placeholder 3"/>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4014353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7" name="Slide Number Placeholder 6"/>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3500918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7" name="Slide Number Placeholder 6"/>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325105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093" b="72575"/>
          <a:stretch/>
        </p:blipFill>
        <p:spPr>
          <a:xfrm>
            <a:off x="0" y="-91440"/>
            <a:ext cx="9144000" cy="1463040"/>
          </a:xfrm>
          <a:prstGeom prst="rect">
            <a:avLst/>
          </a:prstGeom>
        </p:spPr>
      </p:pic>
      <p:sp>
        <p:nvSpPr>
          <p:cNvPr id="3" name="Content Placeholder 2"/>
          <p:cNvSpPr>
            <a:spLocks noGrp="1"/>
          </p:cNvSpPr>
          <p:nvPr>
            <p:ph idx="1"/>
          </p:nvPr>
        </p:nvSpPr>
        <p:spPr>
          <a:xfrm>
            <a:off x="457200" y="1456302"/>
            <a:ext cx="8229600" cy="4114512"/>
          </a:xfrm>
        </p:spPr>
        <p:txBody>
          <a:bodyPr/>
          <a:lstStyle>
            <a:lvl1pPr>
              <a:defRPr>
                <a:solidFill>
                  <a:srgbClr val="5E9732"/>
                </a:solidFill>
              </a:defRPr>
            </a:lvl1pPr>
            <a:lvl2pPr>
              <a:defRPr>
                <a:solidFill>
                  <a:srgbClr val="5E9732"/>
                </a:solidFill>
              </a:defRPr>
            </a:lvl2pPr>
            <a:lvl3pPr>
              <a:defRPr>
                <a:solidFill>
                  <a:srgbClr val="5E9732"/>
                </a:solidFill>
              </a:defRPr>
            </a:lvl3pPr>
            <a:lvl4pPr>
              <a:defRPr>
                <a:solidFill>
                  <a:srgbClr val="5E9732"/>
                </a:solidFill>
              </a:defRPr>
            </a:lvl4pPr>
            <a:lvl5pPr>
              <a:defRPr>
                <a:solidFill>
                  <a:srgbClr val="5E973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6356352"/>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smtClean="0"/>
              <a:t>Confidential, Deliberative Document For Discussion Purposes Only.  Do Not Distribute.</a:t>
            </a:r>
            <a:endParaRPr lang="en-US" dirty="0"/>
          </a:p>
        </p:txBody>
      </p:sp>
      <p:sp>
        <p:nvSpPr>
          <p:cNvPr id="4" name="Title 3"/>
          <p:cNvSpPr>
            <a:spLocks noGrp="1"/>
          </p:cNvSpPr>
          <p:nvPr>
            <p:ph type="title"/>
          </p:nvPr>
        </p:nvSpPr>
        <p:spPr>
          <a:xfrm>
            <a:off x="457200" y="609602"/>
            <a:ext cx="8229600" cy="591431"/>
          </a:xfrm>
        </p:spPr>
        <p:txBody>
          <a:bodyPr>
            <a:noAutofit/>
          </a:bodyPr>
          <a:lstStyle>
            <a:lvl1pPr>
              <a:defRPr sz="3700">
                <a:solidFill>
                  <a:schemeClr val="bg1"/>
                </a:solidFill>
              </a:defRPr>
            </a:lvl1pPr>
          </a:lstStyle>
          <a:p>
            <a:r>
              <a:rPr lang="en-US" dirty="0" smtClean="0"/>
              <a:t>Click to edit Master title style</a:t>
            </a:r>
            <a:endParaRPr lang="en-US" dirty="0"/>
          </a:p>
        </p:txBody>
      </p:sp>
      <p:sp>
        <p:nvSpPr>
          <p:cNvPr id="8" name="TextBox 7"/>
          <p:cNvSpPr txBox="1"/>
          <p:nvPr userDrawn="1"/>
        </p:nvSpPr>
        <p:spPr>
          <a:xfrm>
            <a:off x="0" y="134780"/>
            <a:ext cx="9296400" cy="246221"/>
          </a:xfrm>
          <a:prstGeom prst="rect">
            <a:avLst/>
          </a:prstGeom>
          <a:noFill/>
        </p:spPr>
        <p:txBody>
          <a:bodyPr wrap="square" rtlCol="0">
            <a:spAutoFit/>
          </a:bodyPr>
          <a:lstStyle/>
          <a:p>
            <a:pPr algn="ctr"/>
            <a:r>
              <a:rPr lang="en-US" sz="1000" spc="1570" dirty="0" smtClean="0">
                <a:solidFill>
                  <a:schemeClr val="bg1"/>
                </a:solidFill>
                <a:latin typeface="Arial" panose="020B0604020202020204" pitchFamily="34" charset="0"/>
                <a:cs typeface="Arial" panose="020B0604020202020204" pitchFamily="34" charset="0"/>
              </a:rPr>
              <a:t>BONNEVILLE</a:t>
            </a:r>
            <a:r>
              <a:rPr lang="en-US" sz="1000" spc="1570" baseline="0" dirty="0" smtClean="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84601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346925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250385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245" b="75875"/>
          <a:stretch/>
        </p:blipFill>
        <p:spPr>
          <a:xfrm>
            <a:off x="0" y="-19050"/>
            <a:ext cx="9144000" cy="1463040"/>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6356352"/>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dirty="0" smtClean="0"/>
              <a:t>Confidential, Deliberative Document For Discussion Purposes Only.  Do Not Distribute.</a:t>
            </a:r>
            <a:endParaRPr lang="en-US" dirty="0"/>
          </a:p>
        </p:txBody>
      </p:sp>
      <p:sp>
        <p:nvSpPr>
          <p:cNvPr id="8" name="Content Placeholder 2"/>
          <p:cNvSpPr>
            <a:spLocks noGrp="1"/>
          </p:cNvSpPr>
          <p:nvPr>
            <p:ph idx="1"/>
          </p:nvPr>
        </p:nvSpPr>
        <p:spPr>
          <a:xfrm>
            <a:off x="457200" y="1456302"/>
            <a:ext cx="8229600" cy="4114512"/>
          </a:xfrm>
        </p:spPr>
        <p:txBody>
          <a:bodyPr/>
          <a:lstStyle>
            <a:lvl1pPr>
              <a:defRPr>
                <a:solidFill>
                  <a:srgbClr val="5E9732"/>
                </a:solidFill>
              </a:defRPr>
            </a:lvl1pPr>
            <a:lvl2pPr>
              <a:defRPr>
                <a:solidFill>
                  <a:srgbClr val="5E9732"/>
                </a:solidFill>
              </a:defRPr>
            </a:lvl2pPr>
            <a:lvl3pPr>
              <a:defRPr>
                <a:solidFill>
                  <a:srgbClr val="5E9732"/>
                </a:solidFill>
              </a:defRPr>
            </a:lvl3pPr>
            <a:lvl4pPr>
              <a:defRPr>
                <a:solidFill>
                  <a:srgbClr val="5E9732"/>
                </a:solidFill>
              </a:defRPr>
            </a:lvl4pPr>
            <a:lvl5pPr>
              <a:defRPr>
                <a:solidFill>
                  <a:srgbClr val="5E973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3"/>
          <p:cNvSpPr>
            <a:spLocks noGrp="1"/>
          </p:cNvSpPr>
          <p:nvPr>
            <p:ph type="title"/>
          </p:nvPr>
        </p:nvSpPr>
        <p:spPr>
          <a:xfrm>
            <a:off x="457200" y="609602"/>
            <a:ext cx="8229600" cy="591431"/>
          </a:xfrm>
        </p:spPr>
        <p:txBody>
          <a:bodyPr>
            <a:noAutofit/>
          </a:bodyPr>
          <a:lstStyle>
            <a:lvl1pPr>
              <a:defRPr sz="3700">
                <a:solidFill>
                  <a:schemeClr val="bg1"/>
                </a:solidFill>
              </a:defRPr>
            </a:lvl1pPr>
          </a:lstStyle>
          <a:p>
            <a:r>
              <a:rPr lang="en-US" dirty="0" smtClean="0"/>
              <a:t>Click to edit Master title style</a:t>
            </a:r>
            <a:endParaRPr lang="en-US" dirty="0"/>
          </a:p>
        </p:txBody>
      </p:sp>
      <p:sp>
        <p:nvSpPr>
          <p:cNvPr id="11" name="TextBox 10"/>
          <p:cNvSpPr txBox="1"/>
          <p:nvPr userDrawn="1"/>
        </p:nvSpPr>
        <p:spPr>
          <a:xfrm>
            <a:off x="0" y="134780"/>
            <a:ext cx="9296400" cy="246221"/>
          </a:xfrm>
          <a:prstGeom prst="rect">
            <a:avLst/>
          </a:prstGeom>
          <a:noFill/>
        </p:spPr>
        <p:txBody>
          <a:bodyPr wrap="square" rtlCol="0">
            <a:spAutoFit/>
          </a:bodyPr>
          <a:lstStyle/>
          <a:p>
            <a:pPr algn="ctr"/>
            <a:r>
              <a:rPr lang="en-US" sz="1000" spc="1570" dirty="0" smtClean="0">
                <a:solidFill>
                  <a:schemeClr val="bg1"/>
                </a:solidFill>
                <a:latin typeface="Arial" panose="020B0604020202020204" pitchFamily="34" charset="0"/>
                <a:cs typeface="Arial" panose="020B0604020202020204" pitchFamily="34" charset="0"/>
              </a:rPr>
              <a:t>BONNEVILLE</a:t>
            </a:r>
            <a:r>
              <a:rPr lang="en-US" sz="1000" spc="1570" baseline="0" dirty="0" smtClean="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3153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6356352"/>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smtClean="0"/>
              <a:t>Confidential, Deliberative Document For Discussion Purposes Only.  Do Not Distribute.</a:t>
            </a:r>
            <a:endParaRPr lang="en-US" dirty="0"/>
          </a:p>
        </p:txBody>
      </p:sp>
      <p:sp>
        <p:nvSpPr>
          <p:cNvPr id="10" name="Title Placeholder 1"/>
          <p:cNvSpPr>
            <a:spLocks noGrp="1"/>
          </p:cNvSpPr>
          <p:nvPr>
            <p:ph type="title"/>
          </p:nvPr>
        </p:nvSpPr>
        <p:spPr>
          <a:xfrm>
            <a:off x="457200" y="731772"/>
            <a:ext cx="8229600" cy="944628"/>
          </a:xfrm>
          <a:prstGeom prst="rect">
            <a:avLst/>
          </a:prstGeom>
        </p:spPr>
        <p:txBody>
          <a:bodyPr vert="horz" lIns="91440" tIns="45720" rIns="91440" bIns="45720" rtlCol="0" anchor="ctr">
            <a:normAutofit/>
          </a:bodyPr>
          <a:lstStyle>
            <a:lvl1pPr>
              <a:defRPr>
                <a:solidFill>
                  <a:srgbClr val="5E9732"/>
                </a:solidFill>
              </a:defRPr>
            </a:lvl1pPr>
          </a:lstStyle>
          <a:p>
            <a:r>
              <a:rPr lang="en-US" dirty="0" smtClean="0"/>
              <a:t>Click to edit Master title style</a:t>
            </a:r>
            <a:endParaRPr lang="en-US" dirty="0"/>
          </a:p>
        </p:txBody>
      </p:sp>
      <p:sp>
        <p:nvSpPr>
          <p:cNvPr id="11" name="Text Placeholder 2"/>
          <p:cNvSpPr>
            <a:spLocks noGrp="1"/>
          </p:cNvSpPr>
          <p:nvPr>
            <p:ph idx="1"/>
          </p:nvPr>
        </p:nvSpPr>
        <p:spPr>
          <a:xfrm>
            <a:off x="457200" y="1805925"/>
            <a:ext cx="8229600" cy="4114512"/>
          </a:xfrm>
          <a:prstGeom prst="rect">
            <a:avLst/>
          </a:prstGeom>
        </p:spPr>
        <p:txBody>
          <a:bodyPr vert="horz" lIns="91440" tIns="45720" rIns="91440" bIns="45720" rtlCol="0">
            <a:normAutofit/>
          </a:bodyPr>
          <a:lstStyle>
            <a:lvl1pPr>
              <a:defRPr>
                <a:solidFill>
                  <a:srgbClr val="5E9732"/>
                </a:solidFill>
              </a:defRPr>
            </a:lvl1pPr>
            <a:lvl2pPr>
              <a:defRPr>
                <a:solidFill>
                  <a:srgbClr val="5E9732"/>
                </a:solidFill>
              </a:defRPr>
            </a:lvl2pPr>
            <a:lvl3pPr>
              <a:defRPr>
                <a:solidFill>
                  <a:srgbClr val="5E9732"/>
                </a:solidFill>
              </a:defRPr>
            </a:lvl3pPr>
            <a:lvl4pPr>
              <a:defRPr>
                <a:solidFill>
                  <a:srgbClr val="5E9732"/>
                </a:solidFill>
              </a:defRPr>
            </a:lvl4pPr>
            <a:lvl5pPr>
              <a:defRPr>
                <a:solidFill>
                  <a:srgbClr val="5E973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7198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57200" y="731772"/>
            <a:ext cx="8229600" cy="944628"/>
          </a:xfrm>
          <a:prstGeom prst="rect">
            <a:avLst/>
          </a:prstGeom>
        </p:spPr>
        <p:txBody>
          <a:bodyPr vert="horz" lIns="91440" tIns="45720" rIns="91440" bIns="45720" rtlCol="0" anchor="ctr">
            <a:normAutofit/>
          </a:bodyPr>
          <a:lstStyle>
            <a:lvl1pPr>
              <a:defRPr b="0">
                <a:solidFill>
                  <a:srgbClr val="5E9732"/>
                </a:solidFill>
              </a:defRPr>
            </a:lvl1pPr>
          </a:lstStyle>
          <a:p>
            <a:r>
              <a:rPr lang="en-US" dirty="0" smtClean="0"/>
              <a:t>4 Strategic Goals</a:t>
            </a:r>
            <a:endParaRPr lang="en-US" dirty="0"/>
          </a:p>
        </p:txBody>
      </p:sp>
      <p:sp>
        <p:nvSpPr>
          <p:cNvPr id="3" name="Footer Placeholder 4"/>
          <p:cNvSpPr>
            <a:spLocks noGrp="1"/>
          </p:cNvSpPr>
          <p:nvPr>
            <p:ph type="ftr" sz="quarter" idx="3"/>
          </p:nvPr>
        </p:nvSpPr>
        <p:spPr>
          <a:xfrm>
            <a:off x="457200" y="6356352"/>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smtClean="0"/>
              <a:t>Confidential, Deliberative Document For Discussion Purposes Only.  Do Not Distribute.</a:t>
            </a:r>
            <a:endParaRPr lang="en-US" dirty="0"/>
          </a:p>
        </p:txBody>
      </p:sp>
    </p:spTree>
    <p:extLst>
      <p:ext uri="{BB962C8B-B14F-4D97-AF65-F5344CB8AC3E}">
        <p14:creationId xmlns:p14="http://schemas.microsoft.com/office/powerpoint/2010/main" val="14846886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1192" y="1594"/>
          <a:ext cx="1190" cy="1587"/>
        </p:xfrm>
        <a:graphic>
          <a:graphicData uri="http://schemas.openxmlformats.org/presentationml/2006/ole">
            <mc:AlternateContent xmlns:mc="http://schemas.openxmlformats.org/markup-compatibility/2006">
              <mc:Choice xmlns:v="urn:schemas-microsoft-com:vml" Requires="v">
                <p:oleObj spid="_x0000_s1108" name="think-cell Slide" r:id="rId4" imgW="383" imgH="384" progId="TCLayout.ActiveDocument.1">
                  <p:embed/>
                </p:oleObj>
              </mc:Choice>
              <mc:Fallback>
                <p:oleObj name="think-cell Slide" r:id="rId4" imgW="383" imgH="384" progId="TCLayout.ActiveDocument.1">
                  <p:embed/>
                  <p:pic>
                    <p:nvPicPr>
                      <p:cNvPr id="8" name="Object 7" hidden="1"/>
                      <p:cNvPicPr/>
                      <p:nvPr/>
                    </p:nvPicPr>
                    <p:blipFill>
                      <a:blip r:embed="rId5"/>
                      <a:stretch>
                        <a:fillRect/>
                      </a:stretch>
                    </p:blipFill>
                    <p:spPr>
                      <a:xfrm>
                        <a:off x="1192" y="1594"/>
                        <a:ext cx="1190" cy="1587"/>
                      </a:xfrm>
                      <a:prstGeom prst="rect">
                        <a:avLst/>
                      </a:prstGeom>
                    </p:spPr>
                  </p:pic>
                </p:oleObj>
              </mc:Fallback>
            </mc:AlternateContent>
          </a:graphicData>
        </a:graphic>
      </p:graphicFrame>
      <p:sp>
        <p:nvSpPr>
          <p:cNvPr id="7" name="Rectangle 6"/>
          <p:cNvSpPr/>
          <p:nvPr userDrawn="1"/>
        </p:nvSpPr>
        <p:spPr>
          <a:xfrm>
            <a:off x="1" y="6791114"/>
            <a:ext cx="9144000" cy="66887"/>
          </a:xfrm>
          <a:prstGeom prst="rect">
            <a:avLst/>
          </a:prstGeom>
          <a:gradFill>
            <a:gsLst>
              <a:gs pos="0">
                <a:schemeClr val="accent3"/>
              </a:gs>
              <a:gs pos="51000">
                <a:schemeClr val="accent4"/>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01" tIns="34250" rIns="68501" bIns="34250" rtlCol="0" anchor="ctr"/>
          <a:lstStyle/>
          <a:p>
            <a:pPr algn="ctr"/>
            <a:endParaRPr lang="en-US" sz="1350" dirty="0"/>
          </a:p>
        </p:txBody>
      </p:sp>
      <p:sp>
        <p:nvSpPr>
          <p:cNvPr id="2" name="Title 1"/>
          <p:cNvSpPr>
            <a:spLocks noGrp="1"/>
          </p:cNvSpPr>
          <p:nvPr>
            <p:ph type="title"/>
          </p:nvPr>
        </p:nvSpPr>
        <p:spPr>
          <a:xfrm>
            <a:off x="251256" y="510387"/>
            <a:ext cx="8641490" cy="415370"/>
          </a:xfrm>
        </p:spPr>
        <p:txBody>
          <a:bodyPr lIns="0" tIns="0" rIns="0" bIns="0" anchor="t" anchorCtr="0">
            <a:spAutoFit/>
          </a:bodyPr>
          <a:lstStyle>
            <a:lvl1pPr>
              <a:defRPr sz="2699" b="0">
                <a:solidFill>
                  <a:schemeClr val="accent3">
                    <a:lumMod val="90000"/>
                    <a:lumOff val="1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51256" y="1616118"/>
            <a:ext cx="8641490" cy="4560851"/>
          </a:xfrm>
        </p:spPr>
        <p:txBody>
          <a:bodyPr>
            <a:normAutofit/>
          </a:bodyPr>
          <a:lstStyle>
            <a:lvl1pPr>
              <a:defRPr sz="105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598792" y="6288943"/>
            <a:ext cx="293953" cy="365125"/>
          </a:xfrm>
        </p:spPr>
        <p:txBody>
          <a:bodyPr/>
          <a:lstStyle>
            <a:lvl1pPr algn="ctr">
              <a:defRPr sz="750">
                <a:solidFill>
                  <a:schemeClr val="accent4"/>
                </a:solidFill>
              </a:defRPr>
            </a:lvl1pPr>
          </a:lstStyle>
          <a:p>
            <a:fld id="{B1EEA229-0096-49BD-81C1-58B039421B74}" type="slidenum">
              <a:rPr lang="en-US" smtClean="0"/>
              <a:pPr/>
              <a:t>‹#›</a:t>
            </a:fld>
            <a:endParaRPr lang="en-US" dirty="0"/>
          </a:p>
        </p:txBody>
      </p:sp>
      <p:sp>
        <p:nvSpPr>
          <p:cNvPr id="9" name="Text Placeholder 8"/>
          <p:cNvSpPr>
            <a:spLocks noGrp="1"/>
          </p:cNvSpPr>
          <p:nvPr userDrawn="1">
            <p:ph type="body" sz="quarter" idx="13"/>
          </p:nvPr>
        </p:nvSpPr>
        <p:spPr>
          <a:xfrm>
            <a:off x="251256" y="1001704"/>
            <a:ext cx="8641490" cy="317426"/>
          </a:xfrm>
        </p:spPr>
        <p:txBody>
          <a:bodyPr lIns="0" tIns="0" rIns="0" bIns="0">
            <a:noAutofit/>
          </a:bodyPr>
          <a:lstStyle>
            <a:lvl1pPr marL="0" indent="0" algn="l" defTabSz="685376" rtl="0" eaLnBrk="1" latinLnBrk="0" hangingPunct="1">
              <a:lnSpc>
                <a:spcPct val="90000"/>
              </a:lnSpc>
              <a:spcBef>
                <a:spcPct val="0"/>
              </a:spcBef>
              <a:buNone/>
              <a:defRPr lang="en-US" sz="1500" b="0" kern="1200" dirty="0" smtClean="0">
                <a:solidFill>
                  <a:schemeClr val="accent5"/>
                </a:solidFill>
                <a:latin typeface="+mn-lt"/>
                <a:ea typeface="+mj-ea"/>
                <a:cs typeface="+mj-cs"/>
              </a:defRPr>
            </a:lvl1pPr>
            <a:lvl2pPr marL="342686" indent="0" algn="l" defTabSz="685376" rtl="0" eaLnBrk="1" latinLnBrk="0" hangingPunct="1">
              <a:lnSpc>
                <a:spcPct val="90000"/>
              </a:lnSpc>
              <a:spcBef>
                <a:spcPct val="0"/>
              </a:spcBef>
              <a:buNone/>
              <a:defRPr lang="en-US" sz="2174" b="0" kern="1200" dirty="0" smtClean="0">
                <a:solidFill>
                  <a:schemeClr val="accent4"/>
                </a:solidFill>
                <a:latin typeface="+mn-lt"/>
                <a:ea typeface="+mj-ea"/>
                <a:cs typeface="+mj-cs"/>
              </a:defRPr>
            </a:lvl2pPr>
            <a:lvl3pPr marL="685376" indent="0" algn="l" defTabSz="685376" rtl="0" eaLnBrk="1" latinLnBrk="0" hangingPunct="1">
              <a:lnSpc>
                <a:spcPct val="90000"/>
              </a:lnSpc>
              <a:spcBef>
                <a:spcPct val="0"/>
              </a:spcBef>
              <a:buNone/>
              <a:defRPr lang="en-US" sz="2174" b="0" kern="1200" dirty="0" smtClean="0">
                <a:solidFill>
                  <a:schemeClr val="accent4"/>
                </a:solidFill>
                <a:latin typeface="+mn-lt"/>
                <a:ea typeface="+mj-ea"/>
                <a:cs typeface="+mj-cs"/>
              </a:defRPr>
            </a:lvl3pPr>
            <a:lvl4pPr marL="1028062" indent="0" algn="l" defTabSz="685376" rtl="0" eaLnBrk="1" latinLnBrk="0" hangingPunct="1">
              <a:lnSpc>
                <a:spcPct val="90000"/>
              </a:lnSpc>
              <a:spcBef>
                <a:spcPct val="0"/>
              </a:spcBef>
              <a:buNone/>
              <a:defRPr lang="en-US" sz="2174" b="0" kern="1200" dirty="0" smtClean="0">
                <a:solidFill>
                  <a:schemeClr val="accent4"/>
                </a:solidFill>
                <a:latin typeface="+mn-lt"/>
                <a:ea typeface="+mj-ea"/>
                <a:cs typeface="+mj-cs"/>
              </a:defRPr>
            </a:lvl4pPr>
            <a:lvl5pPr marL="1370749" indent="0" algn="l" defTabSz="685376" rtl="0" eaLnBrk="1" latinLnBrk="0" hangingPunct="1">
              <a:lnSpc>
                <a:spcPct val="90000"/>
              </a:lnSpc>
              <a:spcBef>
                <a:spcPct val="0"/>
              </a:spcBef>
              <a:buNone/>
              <a:defRPr lang="en-US" sz="2174" b="0" kern="1200" dirty="0">
                <a:solidFill>
                  <a:schemeClr val="accent4"/>
                </a:solidFill>
                <a:latin typeface="+mn-lt"/>
                <a:ea typeface="+mj-ea"/>
                <a:cs typeface="+mj-cs"/>
              </a:defRPr>
            </a:lvl5pPr>
          </a:lstStyle>
          <a:p>
            <a:pPr lvl="0"/>
            <a:r>
              <a:rPr lang="en-US" dirty="0"/>
              <a:t>Click to edit Master text styles</a:t>
            </a:r>
          </a:p>
        </p:txBody>
      </p:sp>
      <p:sp>
        <p:nvSpPr>
          <p:cNvPr id="18" name="TextBox 17"/>
          <p:cNvSpPr txBox="1"/>
          <p:nvPr userDrawn="1"/>
        </p:nvSpPr>
        <p:spPr>
          <a:xfrm>
            <a:off x="133367" y="134753"/>
            <a:ext cx="6773157" cy="184585"/>
          </a:xfrm>
          <a:prstGeom prst="rect">
            <a:avLst/>
          </a:prstGeom>
          <a:noFill/>
        </p:spPr>
        <p:txBody>
          <a:bodyPr wrap="square" lIns="68501" tIns="34250" rIns="68501" bIns="34250" rtlCol="0">
            <a:spAutoFit/>
          </a:bodyPr>
          <a:lstStyle/>
          <a:p>
            <a:pPr algn="ctr"/>
            <a:r>
              <a:rPr lang="en-US" sz="750" spc="1178" dirty="0">
                <a:solidFill>
                  <a:schemeClr val="tx1"/>
                </a:solidFill>
                <a:latin typeface="Arial" panose="020B0604020202020204" pitchFamily="34" charset="0"/>
                <a:cs typeface="Arial" panose="020B0604020202020204" pitchFamily="34" charset="0"/>
              </a:rPr>
              <a:t>BONNEVILLE</a:t>
            </a:r>
            <a:r>
              <a:rPr lang="en-US" sz="750" spc="1178" baseline="0" dirty="0">
                <a:solidFill>
                  <a:schemeClr val="tx1"/>
                </a:solidFill>
                <a:latin typeface="Arial" panose="020B0604020202020204" pitchFamily="34" charset="0"/>
                <a:cs typeface="Arial" panose="020B0604020202020204" pitchFamily="34" charset="0"/>
              </a:rPr>
              <a:t> POWER ADMINISTRATION</a:t>
            </a:r>
            <a:endParaRPr lang="en-US" sz="750" spc="1178" dirty="0">
              <a:solidFill>
                <a:schemeClr val="tx1"/>
              </a:solidFill>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98792" y="82298"/>
            <a:ext cx="456025" cy="428088"/>
          </a:xfrm>
          <a:prstGeom prst="rect">
            <a:avLst/>
          </a:prstGeom>
        </p:spPr>
      </p:pic>
    </p:spTree>
    <p:extLst>
      <p:ext uri="{BB962C8B-B14F-4D97-AF65-F5344CB8AC3E}">
        <p14:creationId xmlns:p14="http://schemas.microsoft.com/office/powerpoint/2010/main" val="737091777"/>
      </p:ext>
    </p:extLst>
  </p:cSld>
  <p:clrMapOvr>
    <a:masterClrMapping/>
  </p:clrMapOvr>
  <p:extLst mod="1">
    <p:ext uri="{DCECCB84-F9BA-43D5-87BE-67443E8EF086}">
      <p15:sldGuideLst xmlns:p15="http://schemas.microsoft.com/office/powerpoint/2012/main">
        <p15:guide id="1" orient="horz" pos="686">
          <p15:clr>
            <a:srgbClr val="FBAE40"/>
          </p15:clr>
        </p15:guide>
        <p15:guide id="2" pos="211">
          <p15:clr>
            <a:srgbClr val="FBAE40"/>
          </p15:clr>
        </p15:guide>
        <p15:guide id="3" pos="7468">
          <p15:clr>
            <a:srgbClr val="FBAE40"/>
          </p15:clr>
        </p15:guide>
        <p15:guide id="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232606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6626"/>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944315"/>
            <a:ext cx="8229600" cy="591431"/>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457200" y="1805925"/>
            <a:ext cx="8229600" cy="41145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56352"/>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smtClean="0"/>
              <a:t>Confidential, Deliberative Document For Discussion Purposes Only.  Do Not Distribute.</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b="0">
                <a:solidFill>
                  <a:schemeClr val="tx1"/>
                </a:solidFill>
                <a:latin typeface="Arial" panose="020B0604020202020204" pitchFamily="34" charset="0"/>
                <a:cs typeface="Arial" panose="020B0604020202020204" pitchFamily="34" charset="0"/>
              </a:defRPr>
            </a:lvl1pPr>
          </a:lstStyle>
          <a:p>
            <a:fld id="{4B8BC155-96A9-416C-9A6C-7FA79B5D88ED}" type="slidenum">
              <a:rPr lang="en-US" smtClean="0"/>
              <a:pPr/>
              <a:t>‹#›</a:t>
            </a:fld>
            <a:endParaRPr lang="en-US" dirty="0"/>
          </a:p>
        </p:txBody>
      </p:sp>
      <p:sp>
        <p:nvSpPr>
          <p:cNvPr id="9" name="TextBox 8"/>
          <p:cNvSpPr txBox="1"/>
          <p:nvPr userDrawn="1"/>
        </p:nvSpPr>
        <p:spPr>
          <a:xfrm>
            <a:off x="0" y="134780"/>
            <a:ext cx="9296400" cy="246221"/>
          </a:xfrm>
          <a:prstGeom prst="rect">
            <a:avLst/>
          </a:prstGeom>
          <a:noFill/>
        </p:spPr>
        <p:txBody>
          <a:bodyPr wrap="square" rtlCol="0">
            <a:spAutoFit/>
          </a:bodyPr>
          <a:lstStyle/>
          <a:p>
            <a:pPr algn="ctr"/>
            <a:r>
              <a:rPr lang="en-US" sz="1000" spc="1570" dirty="0" smtClean="0">
                <a:latin typeface="Arial" panose="020B0604020202020204" pitchFamily="34" charset="0"/>
                <a:cs typeface="Arial" panose="020B0604020202020204" pitchFamily="34" charset="0"/>
              </a:rPr>
              <a:t>BONNEVILLE</a:t>
            </a:r>
            <a:r>
              <a:rPr lang="en-US" sz="1000" spc="1570" baseline="0" dirty="0" smtClean="0">
                <a:latin typeface="Arial" panose="020B0604020202020204" pitchFamily="34" charset="0"/>
                <a:cs typeface="Arial" panose="020B0604020202020204" pitchFamily="34" charset="0"/>
              </a:rPr>
              <a:t> POWER ADMINISTRATION</a:t>
            </a:r>
            <a:endParaRPr lang="en-US" sz="1000" spc="157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459623"/>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654" r:id="rId3"/>
    <p:sldLayoutId id="2147483696" r:id="rId4"/>
    <p:sldLayoutId id="2147483698" r:id="rId5"/>
    <p:sldLayoutId id="2147483650" r:id="rId6"/>
    <p:sldLayoutId id="2147483699" r:id="rId7"/>
    <p:sldLayoutId id="2147483700" r:id="rId8"/>
  </p:sldLayoutIdLst>
  <p:timing>
    <p:tnLst>
      <p:par>
        <p:cTn id="1" dur="indefinite" restart="never" nodeType="tmRoot"/>
      </p:par>
    </p:tnLst>
  </p:timing>
  <p:hf hdr="0" ftr="0" dt="0"/>
  <p:txStyles>
    <p:titleStyle>
      <a:lvl1pPr algn="l" defTabSz="914400" rtl="0" eaLnBrk="1" latinLnBrk="0" hangingPunct="1">
        <a:spcBef>
          <a:spcPct val="0"/>
        </a:spcBef>
        <a:buNone/>
        <a:defRPr sz="4000" b="1" kern="1200">
          <a:solidFill>
            <a:srgbClr val="5E973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5E973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E973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E973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E973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E973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B654F-B615-44E0-B6B8-7C8B3AFAF829}" type="slidenum">
              <a:rPr lang="en-US" smtClean="0"/>
              <a:t>‹#›</a:t>
            </a:fld>
            <a:endParaRPr lang="en-US"/>
          </a:p>
        </p:txBody>
      </p:sp>
    </p:spTree>
    <p:extLst>
      <p:ext uri="{BB962C8B-B14F-4D97-AF65-F5344CB8AC3E}">
        <p14:creationId xmlns:p14="http://schemas.microsoft.com/office/powerpoint/2010/main" val="26238873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DD06C-63B5-4C70-A486-31AD6F791677}" type="slidenum">
              <a:rPr lang="en-US" smtClean="0"/>
              <a:t>‹#›</a:t>
            </a:fld>
            <a:endParaRPr lang="en-US"/>
          </a:p>
        </p:txBody>
      </p:sp>
    </p:spTree>
    <p:extLst>
      <p:ext uri="{BB962C8B-B14F-4D97-AF65-F5344CB8AC3E}">
        <p14:creationId xmlns:p14="http://schemas.microsoft.com/office/powerpoint/2010/main" val="767037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Confidential, Deliberative Document For Discussion Purposes Only.  Do Not Distribute.</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22E4A-59C1-4463-87A2-9D70816548FB}" type="slidenum">
              <a:rPr lang="en-US" smtClean="0"/>
              <a:t>‹#›</a:t>
            </a:fld>
            <a:endParaRPr lang="en-US"/>
          </a:p>
        </p:txBody>
      </p:sp>
    </p:spTree>
    <p:extLst>
      <p:ext uri="{BB962C8B-B14F-4D97-AF65-F5344CB8AC3E}">
        <p14:creationId xmlns:p14="http://schemas.microsoft.com/office/powerpoint/2010/main" val="859786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0"/>
            <a:ext cx="7772400" cy="1470025"/>
          </a:xfrm>
        </p:spPr>
        <p:txBody>
          <a:bodyPr>
            <a:normAutofit fontScale="90000"/>
          </a:bodyPr>
          <a:lstStyle/>
          <a:p>
            <a:pPr>
              <a:lnSpc>
                <a:spcPct val="150000"/>
              </a:lnSpc>
            </a:pPr>
            <a:r>
              <a:rPr lang="en-US" dirty="0" smtClean="0"/>
              <a:t>LSRCP Annual Meeting</a:t>
            </a:r>
            <a:br>
              <a:rPr lang="en-US" dirty="0" smtClean="0"/>
            </a:br>
            <a:r>
              <a:rPr lang="en-US" sz="2700" dirty="0" smtClean="0"/>
              <a:t>BPA Hatchery Programs and Funding Outlook</a:t>
            </a:r>
            <a:br>
              <a:rPr lang="en-US" sz="2700" dirty="0" smtClean="0"/>
            </a:br>
            <a:r>
              <a:rPr lang="en-US" dirty="0" smtClean="0"/>
              <a:t> </a:t>
            </a:r>
            <a:endParaRPr lang="en-US" dirty="0"/>
          </a:p>
        </p:txBody>
      </p:sp>
      <p:sp>
        <p:nvSpPr>
          <p:cNvPr id="3" name="TextBox 2"/>
          <p:cNvSpPr txBox="1"/>
          <p:nvPr/>
        </p:nvSpPr>
        <p:spPr>
          <a:xfrm>
            <a:off x="3124200" y="5334000"/>
            <a:ext cx="3048000" cy="1384995"/>
          </a:xfrm>
          <a:prstGeom prst="rect">
            <a:avLst/>
          </a:prstGeom>
          <a:noFill/>
        </p:spPr>
        <p:txBody>
          <a:bodyPr wrap="square" rtlCol="0">
            <a:spAutoFit/>
          </a:bodyPr>
          <a:lstStyle/>
          <a:p>
            <a:pPr algn="ctr"/>
            <a:endParaRPr lang="en-US" sz="2800" b="1" dirty="0" smtClean="0">
              <a:solidFill>
                <a:schemeClr val="bg1"/>
              </a:solidFill>
            </a:endParaRPr>
          </a:p>
          <a:p>
            <a:pPr algn="ctr"/>
            <a:r>
              <a:rPr lang="en-US" sz="2800" b="1" dirty="0" smtClean="0">
                <a:solidFill>
                  <a:schemeClr val="bg1"/>
                </a:solidFill>
              </a:rPr>
              <a:t>Andy Traylor</a:t>
            </a:r>
          </a:p>
          <a:p>
            <a:pPr algn="ctr"/>
            <a:r>
              <a:rPr lang="en-US" sz="2800" b="1" dirty="0" smtClean="0">
                <a:solidFill>
                  <a:schemeClr val="bg1"/>
                </a:solidFill>
              </a:rPr>
              <a:t>April </a:t>
            </a:r>
            <a:r>
              <a:rPr lang="en-US" sz="2800" b="1" dirty="0" smtClean="0">
                <a:solidFill>
                  <a:schemeClr val="bg1"/>
                </a:solidFill>
              </a:rPr>
              <a:t>27, 2023</a:t>
            </a:r>
            <a:endParaRPr lang="en-US" sz="2800" b="1" dirty="0">
              <a:solidFill>
                <a:schemeClr val="bg1"/>
              </a:solidFill>
            </a:endParaRPr>
          </a:p>
        </p:txBody>
      </p:sp>
    </p:spTree>
    <p:extLst>
      <p:ext uri="{BB962C8B-B14F-4D97-AF65-F5344CB8AC3E}">
        <p14:creationId xmlns:p14="http://schemas.microsoft.com/office/powerpoint/2010/main" val="2947179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457199"/>
            <a:ext cx="8153400" cy="6364079"/>
          </a:xfrm>
          <a:prstGeom prst="rect">
            <a:avLst/>
          </a:prstGeom>
        </p:spPr>
      </p:pic>
    </p:spTree>
    <p:extLst>
      <p:ext uri="{BB962C8B-B14F-4D97-AF65-F5344CB8AC3E}">
        <p14:creationId xmlns:p14="http://schemas.microsoft.com/office/powerpoint/2010/main" val="654335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655582" y="758792"/>
            <a:ext cx="4387147" cy="5701141"/>
          </a:xfrm>
          <a:prstGeom prst="roundRect">
            <a:avLst/>
          </a:prstGeom>
          <a:gradFill>
            <a:gsLst>
              <a:gs pos="0">
                <a:schemeClr val="accent5">
                  <a:lumMod val="20000"/>
                  <a:lumOff val="80000"/>
                </a:schemeClr>
              </a:gs>
              <a:gs pos="32000">
                <a:schemeClr val="accent5">
                  <a:lumMod val="40000"/>
                  <a:lumOff val="60000"/>
                </a:schemeClr>
              </a:gs>
              <a:gs pos="78000">
                <a:schemeClr val="accent5">
                  <a:lumMod val="60000"/>
                  <a:lumOff val="40000"/>
                </a:schemeClr>
              </a:gs>
              <a:gs pos="96000">
                <a:schemeClr val="accent5">
                  <a:lumMod val="60000"/>
                  <a:lumOff val="40000"/>
                </a:schemeClr>
              </a:gs>
            </a:gsLst>
            <a:path path="circle">
              <a:fillToRect l="50000" t="50000" r="50000" b="50000"/>
            </a:path>
          </a:gra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3" name="Rounded Rectangle 12"/>
          <p:cNvSpPr/>
          <p:nvPr/>
        </p:nvSpPr>
        <p:spPr>
          <a:xfrm>
            <a:off x="108653" y="775859"/>
            <a:ext cx="4387147" cy="5701141"/>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p:cNvSpPr txBox="1"/>
          <p:nvPr/>
        </p:nvSpPr>
        <p:spPr>
          <a:xfrm>
            <a:off x="159684" y="1262246"/>
            <a:ext cx="4285084" cy="461665"/>
          </a:xfrm>
          <a:prstGeom prst="rect">
            <a:avLst/>
          </a:prstGeom>
          <a:noFill/>
        </p:spPr>
        <p:txBody>
          <a:bodyPr wrap="none" rtlCol="0">
            <a:spAutoFit/>
          </a:bodyPr>
          <a:lstStyle/>
          <a:p>
            <a:r>
              <a:rPr lang="en-US" sz="2400" u="sng" dirty="0" smtClean="0">
                <a:solidFill>
                  <a:schemeClr val="accent1">
                    <a:lumMod val="50000"/>
                  </a:schemeClr>
                </a:solidFill>
              </a:rPr>
              <a:t>BPA Environment, Fish &amp; Wildlife</a:t>
            </a:r>
            <a:endParaRPr lang="en-US" sz="2400" u="sng" dirty="0">
              <a:solidFill>
                <a:schemeClr val="accent1">
                  <a:lumMod val="50000"/>
                </a:schemeClr>
              </a:solidFill>
            </a:endParaRPr>
          </a:p>
        </p:txBody>
      </p:sp>
      <p:sp>
        <p:nvSpPr>
          <p:cNvPr id="6" name="TextBox 5"/>
          <p:cNvSpPr txBox="1"/>
          <p:nvPr/>
        </p:nvSpPr>
        <p:spPr>
          <a:xfrm>
            <a:off x="457200" y="2136701"/>
            <a:ext cx="3895682" cy="1877437"/>
          </a:xfrm>
          <a:prstGeom prst="rect">
            <a:avLst/>
          </a:prstGeom>
          <a:noFill/>
        </p:spPr>
        <p:txBody>
          <a:bodyPr wrap="none" rtlCol="0">
            <a:spAutoFit/>
          </a:bodyPr>
          <a:lstStyle/>
          <a:p>
            <a:r>
              <a:rPr lang="en-US" dirty="0" smtClean="0">
                <a:solidFill>
                  <a:schemeClr val="accent1">
                    <a:lumMod val="50000"/>
                  </a:schemeClr>
                </a:solidFill>
              </a:rPr>
              <a:t>F&amp;W Program</a:t>
            </a:r>
            <a:endParaRPr lang="en-US" i="1" dirty="0" smtClean="0">
              <a:solidFill>
                <a:schemeClr val="accent1">
                  <a:lumMod val="50000"/>
                </a:schemeClr>
              </a:solidFill>
            </a:endParaRPr>
          </a:p>
          <a:p>
            <a:pPr marL="285750" indent="-285750">
              <a:buFont typeface="Wingdings" panose="05000000000000000000" pitchFamily="2" charset="2"/>
              <a:buChar char="§"/>
            </a:pPr>
            <a:r>
              <a:rPr lang="en-US" sz="1600" dirty="0" smtClean="0">
                <a:solidFill>
                  <a:schemeClr val="accent1">
                    <a:lumMod val="50000"/>
                  </a:schemeClr>
                </a:solidFill>
              </a:rPr>
              <a:t>Habitat Restoration and Protection (40%)</a:t>
            </a:r>
          </a:p>
          <a:p>
            <a:pPr marL="285750" indent="-285750">
              <a:buFont typeface="Wingdings" panose="05000000000000000000" pitchFamily="2" charset="2"/>
              <a:buChar char="§"/>
            </a:pPr>
            <a:r>
              <a:rPr lang="en-US" sz="1600" dirty="0">
                <a:solidFill>
                  <a:schemeClr val="accent1">
                    <a:lumMod val="50000"/>
                  </a:schemeClr>
                </a:solidFill>
              </a:rPr>
              <a:t>Research, Monitoring &amp; </a:t>
            </a:r>
            <a:r>
              <a:rPr lang="en-US" sz="1600" dirty="0" smtClean="0">
                <a:solidFill>
                  <a:schemeClr val="accent1">
                    <a:lumMod val="50000"/>
                  </a:schemeClr>
                </a:solidFill>
              </a:rPr>
              <a:t>Evaluation (30%)</a:t>
            </a:r>
          </a:p>
          <a:p>
            <a:pPr marL="285750" indent="-285750">
              <a:buFont typeface="Wingdings" panose="05000000000000000000" pitchFamily="2" charset="2"/>
              <a:buChar char="§"/>
            </a:pPr>
            <a:r>
              <a:rPr lang="en-US" sz="1600" dirty="0" smtClean="0">
                <a:solidFill>
                  <a:schemeClr val="accent1">
                    <a:lumMod val="50000"/>
                  </a:schemeClr>
                </a:solidFill>
              </a:rPr>
              <a:t>Hatchery Production (16%)</a:t>
            </a:r>
          </a:p>
          <a:p>
            <a:pPr marL="285750" indent="-285750">
              <a:buFont typeface="Wingdings" panose="05000000000000000000" pitchFamily="2" charset="2"/>
              <a:buChar char="§"/>
            </a:pPr>
            <a:r>
              <a:rPr lang="en-US" sz="1600" dirty="0" smtClean="0">
                <a:solidFill>
                  <a:schemeClr val="accent1">
                    <a:lumMod val="50000"/>
                  </a:schemeClr>
                </a:solidFill>
              </a:rPr>
              <a:t>Coordination (10%)</a:t>
            </a:r>
          </a:p>
          <a:p>
            <a:pPr marL="285750" indent="-285750">
              <a:buFont typeface="Wingdings" panose="05000000000000000000" pitchFamily="2" charset="2"/>
              <a:buChar char="§"/>
            </a:pPr>
            <a:r>
              <a:rPr lang="en-US" sz="1600" dirty="0" smtClean="0">
                <a:solidFill>
                  <a:schemeClr val="accent1">
                    <a:lumMod val="50000"/>
                  </a:schemeClr>
                </a:solidFill>
              </a:rPr>
              <a:t>Predator Removal (2%)</a:t>
            </a:r>
          </a:p>
          <a:p>
            <a:pPr marL="285750" indent="-285750">
              <a:buFont typeface="Wingdings" panose="05000000000000000000" pitchFamily="2" charset="2"/>
              <a:buChar char="§"/>
            </a:pPr>
            <a:r>
              <a:rPr lang="en-US" sz="1600" dirty="0" smtClean="0">
                <a:solidFill>
                  <a:schemeClr val="accent1">
                    <a:lumMod val="50000"/>
                  </a:schemeClr>
                </a:solidFill>
              </a:rPr>
              <a:t>Data Management (2%)</a:t>
            </a:r>
          </a:p>
        </p:txBody>
      </p:sp>
      <p:sp>
        <p:nvSpPr>
          <p:cNvPr id="7" name="TextBox 6"/>
          <p:cNvSpPr txBox="1"/>
          <p:nvPr/>
        </p:nvSpPr>
        <p:spPr>
          <a:xfrm>
            <a:off x="5476888" y="2152090"/>
            <a:ext cx="2744534" cy="923330"/>
          </a:xfrm>
          <a:prstGeom prst="rect">
            <a:avLst/>
          </a:prstGeom>
          <a:noFill/>
        </p:spPr>
        <p:txBody>
          <a:bodyPr wrap="none" rtlCol="0">
            <a:spAutoFit/>
          </a:bodyPr>
          <a:lstStyle/>
          <a:p>
            <a:r>
              <a:rPr lang="en-US" dirty="0" smtClean="0">
                <a:solidFill>
                  <a:schemeClr val="accent1">
                    <a:lumMod val="50000"/>
                  </a:schemeClr>
                </a:solidFill>
              </a:rPr>
              <a:t>Direct Funding Agreements</a:t>
            </a:r>
          </a:p>
          <a:p>
            <a:pPr marL="285750" indent="-285750">
              <a:buFont typeface="Wingdings" panose="05000000000000000000" pitchFamily="2" charset="2"/>
              <a:buChar char="§"/>
            </a:pPr>
            <a:r>
              <a:rPr lang="en-US" dirty="0" smtClean="0">
                <a:solidFill>
                  <a:schemeClr val="accent1">
                    <a:lumMod val="50000"/>
                  </a:schemeClr>
                </a:solidFill>
              </a:rPr>
              <a:t>USACE</a:t>
            </a:r>
          </a:p>
          <a:p>
            <a:pPr marL="285750" indent="-285750">
              <a:buFont typeface="Wingdings" panose="05000000000000000000" pitchFamily="2" charset="2"/>
              <a:buChar char="§"/>
            </a:pPr>
            <a:r>
              <a:rPr lang="en-US" dirty="0" smtClean="0">
                <a:solidFill>
                  <a:schemeClr val="accent1">
                    <a:lumMod val="50000"/>
                  </a:schemeClr>
                </a:solidFill>
              </a:rPr>
              <a:t>USBOR</a:t>
            </a:r>
            <a:endParaRPr lang="en-US" dirty="0">
              <a:solidFill>
                <a:schemeClr val="accent1">
                  <a:lumMod val="50000"/>
                </a:schemeClr>
              </a:solidFill>
            </a:endParaRPr>
          </a:p>
        </p:txBody>
      </p:sp>
      <p:sp>
        <p:nvSpPr>
          <p:cNvPr id="11" name="TextBox 10"/>
          <p:cNvSpPr txBox="1"/>
          <p:nvPr/>
        </p:nvSpPr>
        <p:spPr>
          <a:xfrm>
            <a:off x="5542259" y="1262246"/>
            <a:ext cx="2613792" cy="461665"/>
          </a:xfrm>
          <a:prstGeom prst="rect">
            <a:avLst/>
          </a:prstGeom>
          <a:noFill/>
        </p:spPr>
        <p:txBody>
          <a:bodyPr wrap="none" rtlCol="0">
            <a:spAutoFit/>
          </a:bodyPr>
          <a:lstStyle/>
          <a:p>
            <a:r>
              <a:rPr lang="en-US" sz="2400" u="sng" dirty="0" smtClean="0">
                <a:solidFill>
                  <a:schemeClr val="accent1">
                    <a:lumMod val="50000"/>
                  </a:schemeClr>
                </a:solidFill>
              </a:rPr>
              <a:t>BPA Power Services</a:t>
            </a:r>
            <a:endParaRPr lang="en-US" sz="2400" u="sng" dirty="0">
              <a:solidFill>
                <a:schemeClr val="accent1">
                  <a:lumMod val="50000"/>
                </a:schemeClr>
              </a:solidFill>
            </a:endParaRPr>
          </a:p>
        </p:txBody>
      </p:sp>
      <p:sp>
        <p:nvSpPr>
          <p:cNvPr id="12" name="TextBox 11"/>
          <p:cNvSpPr txBox="1"/>
          <p:nvPr/>
        </p:nvSpPr>
        <p:spPr>
          <a:xfrm>
            <a:off x="456264" y="4442317"/>
            <a:ext cx="2707664" cy="1200329"/>
          </a:xfrm>
          <a:prstGeom prst="rect">
            <a:avLst/>
          </a:prstGeom>
          <a:noFill/>
        </p:spPr>
        <p:txBody>
          <a:bodyPr wrap="none" rtlCol="0">
            <a:spAutoFit/>
          </a:bodyPr>
          <a:lstStyle/>
          <a:p>
            <a:r>
              <a:rPr lang="en-US" dirty="0" smtClean="0">
                <a:solidFill>
                  <a:schemeClr val="accent1">
                    <a:lumMod val="50000"/>
                  </a:schemeClr>
                </a:solidFill>
              </a:rPr>
              <a:t>Direct Funding Agreement</a:t>
            </a:r>
            <a:endParaRPr lang="en-US" i="1" dirty="0" smtClean="0">
              <a:solidFill>
                <a:schemeClr val="accent1">
                  <a:lumMod val="50000"/>
                </a:schemeClr>
              </a:solidFill>
            </a:endParaRPr>
          </a:p>
          <a:p>
            <a:pPr marL="285750" indent="-285750">
              <a:buFont typeface="Wingdings" panose="05000000000000000000" pitchFamily="2" charset="2"/>
              <a:buChar char="§"/>
            </a:pPr>
            <a:r>
              <a:rPr lang="en-US" dirty="0" smtClean="0">
                <a:solidFill>
                  <a:schemeClr val="accent1">
                    <a:lumMod val="50000"/>
                  </a:schemeClr>
                </a:solidFill>
              </a:rPr>
              <a:t>USFWS, LSRCP</a:t>
            </a:r>
          </a:p>
          <a:p>
            <a:endParaRPr lang="en-US" dirty="0"/>
          </a:p>
          <a:p>
            <a:endParaRPr lang="en-US" dirty="0"/>
          </a:p>
        </p:txBody>
      </p:sp>
    </p:spTree>
    <p:extLst>
      <p:ext uri="{BB962C8B-B14F-4D97-AF65-F5344CB8AC3E}">
        <p14:creationId xmlns:p14="http://schemas.microsoft.com/office/powerpoint/2010/main" val="326483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952500" y="1419621"/>
            <a:ext cx="7239000" cy="5119293"/>
          </a:xfrm>
          <a:prstGeom prst="rect">
            <a:avLst/>
          </a:prstGeom>
        </p:spPr>
      </p:pic>
      <p:sp>
        <p:nvSpPr>
          <p:cNvPr id="3" name="Slide Number Placeholder 2"/>
          <p:cNvSpPr>
            <a:spLocks noGrp="1"/>
          </p:cNvSpPr>
          <p:nvPr>
            <p:ph type="sldNum" sz="quarter" idx="12"/>
          </p:nvPr>
        </p:nvSpPr>
        <p:spPr/>
        <p:txBody>
          <a:bodyPr/>
          <a:lstStyle/>
          <a:p>
            <a:fld id="{4B8BC155-96A9-416C-9A6C-7FA79B5D88ED}" type="slidenum">
              <a:rPr lang="en-US" smtClean="0"/>
              <a:pPr/>
              <a:t>4</a:t>
            </a:fld>
            <a:endParaRPr lang="en-US" dirty="0"/>
          </a:p>
        </p:txBody>
      </p:sp>
      <p:sp>
        <p:nvSpPr>
          <p:cNvPr id="4" name="Title 3"/>
          <p:cNvSpPr>
            <a:spLocks noGrp="1"/>
          </p:cNvSpPr>
          <p:nvPr>
            <p:ph type="title"/>
          </p:nvPr>
        </p:nvSpPr>
        <p:spPr/>
        <p:txBody>
          <a:bodyPr/>
          <a:lstStyle/>
          <a:p>
            <a:r>
              <a:rPr lang="en-US" sz="2800" dirty="0"/>
              <a:t>How BPA spends a dollar of its power revenues</a:t>
            </a:r>
          </a:p>
        </p:txBody>
      </p:sp>
    </p:spTree>
    <p:extLst>
      <p:ext uri="{BB962C8B-B14F-4D97-AF65-F5344CB8AC3E}">
        <p14:creationId xmlns:p14="http://schemas.microsoft.com/office/powerpoint/2010/main" val="202698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38624"/>
            <a:ext cx="8229600" cy="443573"/>
          </a:xfrm>
        </p:spPr>
        <p:txBody>
          <a:bodyPr>
            <a:normAutofit fontScale="90000"/>
          </a:bodyPr>
          <a:lstStyle/>
          <a:p>
            <a:r>
              <a:rPr lang="en-US" sz="2400" dirty="0"/>
              <a:t>F&amp;W Expense Program Projected Cost Trends</a:t>
            </a:r>
          </a:p>
        </p:txBody>
      </p:sp>
      <p:graphicFrame>
        <p:nvGraphicFramePr>
          <p:cNvPr id="6" name="Chart 5"/>
          <p:cNvGraphicFramePr>
            <a:graphicFrameLocks noGrp="1"/>
          </p:cNvGraphicFramePr>
          <p:nvPr>
            <p:extLst>
              <p:ext uri="{D42A27DB-BD31-4B8C-83A1-F6EECF244321}">
                <p14:modId xmlns:p14="http://schemas.microsoft.com/office/powerpoint/2010/main" val="4014162729"/>
              </p:ext>
            </p:extLst>
          </p:nvPr>
        </p:nvGraphicFramePr>
        <p:xfrm>
          <a:off x="228600" y="1143000"/>
          <a:ext cx="8915400" cy="52133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8001000" y="2495550"/>
            <a:ext cx="365587" cy="1714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cs typeface="Arial" panose="020B0604020202020204" pitchFamily="34" charset="0"/>
              </a:rPr>
              <a:t>+ </a:t>
            </a:r>
            <a:r>
              <a:rPr lang="en-US" sz="1400" b="1" dirty="0" smtClean="0">
                <a:cs typeface="Arial" panose="020B0604020202020204" pitchFamily="34" charset="0"/>
              </a:rPr>
              <a:t>8.8%</a:t>
            </a:r>
            <a:endParaRPr lang="en-US" sz="1400" b="1" dirty="0">
              <a:cs typeface="Arial" panose="020B0604020202020204" pitchFamily="34" charset="0"/>
            </a:endParaRPr>
          </a:p>
        </p:txBody>
      </p:sp>
      <p:sp>
        <p:nvSpPr>
          <p:cNvPr id="8" name="Footer Placeholder 5"/>
          <p:cNvSpPr>
            <a:spLocks noGrp="1"/>
          </p:cNvSpPr>
          <p:nvPr>
            <p:ph type="ftr" sz="quarter" idx="3"/>
          </p:nvPr>
        </p:nvSpPr>
        <p:spPr>
          <a:xfrm>
            <a:off x="76200" y="6538914"/>
            <a:ext cx="5562600" cy="273844"/>
          </a:xfrm>
        </p:spPr>
        <p:txBody>
          <a:bodyPr/>
          <a:lstStyle/>
          <a:p>
            <a:pPr algn="l"/>
            <a:r>
              <a:rPr lang="fr-FR" dirty="0" smtClean="0">
                <a:solidFill>
                  <a:srgbClr val="5E9732"/>
                </a:solidFill>
              </a:rPr>
              <a:t>BONNEVILLE POWER ADMINISTRATION | IPR JUNE 2022</a:t>
            </a:r>
            <a:endParaRPr lang="en-US" dirty="0">
              <a:solidFill>
                <a:srgbClr val="5E9732"/>
              </a:solidFill>
            </a:endParaRPr>
          </a:p>
        </p:txBody>
      </p:sp>
    </p:spTree>
    <p:extLst>
      <p:ext uri="{BB962C8B-B14F-4D97-AF65-F5344CB8AC3E}">
        <p14:creationId xmlns:p14="http://schemas.microsoft.com/office/powerpoint/2010/main" val="1032444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838200"/>
            <a:ext cx="4762499" cy="443573"/>
          </a:xfrm>
        </p:spPr>
        <p:txBody>
          <a:bodyPr>
            <a:normAutofit fontScale="90000"/>
          </a:bodyPr>
          <a:lstStyle/>
          <a:p>
            <a:r>
              <a:rPr lang="en-US" sz="2400" dirty="0"/>
              <a:t>LSRCP Historic Cost Projections</a:t>
            </a:r>
          </a:p>
        </p:txBody>
      </p:sp>
      <p:graphicFrame>
        <p:nvGraphicFramePr>
          <p:cNvPr id="6" name="Chart 5"/>
          <p:cNvGraphicFramePr>
            <a:graphicFrameLocks noGrp="1"/>
          </p:cNvGraphicFramePr>
          <p:nvPr>
            <p:extLst>
              <p:ext uri="{D42A27DB-BD31-4B8C-83A1-F6EECF244321}">
                <p14:modId xmlns:p14="http://schemas.microsoft.com/office/powerpoint/2010/main" val="4262926841"/>
              </p:ext>
            </p:extLst>
          </p:nvPr>
        </p:nvGraphicFramePr>
        <p:xfrm>
          <a:off x="76200" y="1676400"/>
          <a:ext cx="9067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7924800" y="1981200"/>
            <a:ext cx="460837" cy="4000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cs typeface="Arial" panose="020B0604020202020204" pitchFamily="34" charset="0"/>
              </a:rPr>
              <a:t>+ </a:t>
            </a:r>
            <a:r>
              <a:rPr lang="en-US" sz="1400" b="1" dirty="0" smtClean="0">
                <a:cs typeface="Arial" panose="020B0604020202020204" pitchFamily="34" charset="0"/>
              </a:rPr>
              <a:t>5.7%</a:t>
            </a:r>
            <a:endParaRPr lang="en-US" sz="1400" b="1" dirty="0">
              <a:cs typeface="Arial" panose="020B0604020202020204" pitchFamily="34" charset="0"/>
            </a:endParaRPr>
          </a:p>
        </p:txBody>
      </p:sp>
      <p:sp>
        <p:nvSpPr>
          <p:cNvPr id="8" name="Footer Placeholder 5"/>
          <p:cNvSpPr>
            <a:spLocks noGrp="1"/>
          </p:cNvSpPr>
          <p:nvPr>
            <p:ph type="ftr" sz="quarter" idx="3"/>
          </p:nvPr>
        </p:nvSpPr>
        <p:spPr>
          <a:xfrm>
            <a:off x="76200" y="6447633"/>
            <a:ext cx="5562600" cy="273844"/>
          </a:xfrm>
        </p:spPr>
        <p:txBody>
          <a:bodyPr/>
          <a:lstStyle/>
          <a:p>
            <a:pPr algn="l"/>
            <a:r>
              <a:rPr lang="fr-FR" dirty="0" smtClean="0">
                <a:solidFill>
                  <a:srgbClr val="5E9732"/>
                </a:solidFill>
              </a:rPr>
              <a:t>BONNEVILLE POWER ADMINISTRATION | IPR JUNE 2022</a:t>
            </a:r>
            <a:endParaRPr lang="en-US" dirty="0">
              <a:solidFill>
                <a:srgbClr val="5E9732"/>
              </a:solidFill>
            </a:endParaRPr>
          </a:p>
        </p:txBody>
      </p:sp>
    </p:spTree>
    <p:extLst>
      <p:ext uri="{BB962C8B-B14F-4D97-AF65-F5344CB8AC3E}">
        <p14:creationId xmlns:p14="http://schemas.microsoft.com/office/powerpoint/2010/main" val="2377423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3" y="533400"/>
            <a:ext cx="5105400" cy="944628"/>
          </a:xfrm>
        </p:spPr>
        <p:txBody>
          <a:bodyPr>
            <a:normAutofit/>
          </a:bodyPr>
          <a:lstStyle/>
          <a:p>
            <a:r>
              <a:rPr lang="en-US" sz="3600" dirty="0" smtClean="0"/>
              <a:t>BP-24 IPR (FY24/25)</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0970498"/>
              </p:ext>
            </p:extLst>
          </p:nvPr>
        </p:nvGraphicFramePr>
        <p:xfrm>
          <a:off x="64682" y="1511698"/>
          <a:ext cx="8915400" cy="2209800"/>
        </p:xfrm>
        <a:graphic>
          <a:graphicData uri="http://schemas.openxmlformats.org/drawingml/2006/table">
            <a:tbl>
              <a:tblPr firstRow="1" bandRow="1">
                <a:tableStyleId>{93296810-A885-4BE3-A3E7-6D5BEEA58F35}</a:tableStyleId>
              </a:tblPr>
              <a:tblGrid>
                <a:gridCol w="2743200">
                  <a:extLst>
                    <a:ext uri="{9D8B030D-6E8A-4147-A177-3AD203B41FA5}">
                      <a16:colId xmlns:a16="http://schemas.microsoft.com/office/drawing/2014/main" val="134234082"/>
                    </a:ext>
                  </a:extLst>
                </a:gridCol>
                <a:gridCol w="2038696">
                  <a:extLst>
                    <a:ext uri="{9D8B030D-6E8A-4147-A177-3AD203B41FA5}">
                      <a16:colId xmlns:a16="http://schemas.microsoft.com/office/drawing/2014/main" val="2992373489"/>
                    </a:ext>
                  </a:extLst>
                </a:gridCol>
                <a:gridCol w="2026227">
                  <a:extLst>
                    <a:ext uri="{9D8B030D-6E8A-4147-A177-3AD203B41FA5}">
                      <a16:colId xmlns:a16="http://schemas.microsoft.com/office/drawing/2014/main" val="2786084643"/>
                    </a:ext>
                  </a:extLst>
                </a:gridCol>
                <a:gridCol w="2107277">
                  <a:extLst>
                    <a:ext uri="{9D8B030D-6E8A-4147-A177-3AD203B41FA5}">
                      <a16:colId xmlns:a16="http://schemas.microsoft.com/office/drawing/2014/main" val="234756598"/>
                    </a:ext>
                  </a:extLst>
                </a:gridCol>
              </a:tblGrid>
              <a:tr h="685800">
                <a:tc>
                  <a:txBody>
                    <a:bodyPr/>
                    <a:lstStyle/>
                    <a:p>
                      <a:r>
                        <a:rPr lang="en-US" i="1" dirty="0" smtClean="0"/>
                        <a:t>($ in thousands)</a:t>
                      </a:r>
                      <a:endParaRPr lang="en-US" i="1" dirty="0"/>
                    </a:p>
                  </a:txBody>
                  <a:tcPr/>
                </a:tc>
                <a:tc>
                  <a:txBody>
                    <a:bodyPr/>
                    <a:lstStyle/>
                    <a:p>
                      <a:r>
                        <a:rPr lang="en-US" dirty="0" smtClean="0"/>
                        <a:t>Average BP-22 Rate Case (FY22/23)</a:t>
                      </a:r>
                      <a:endParaRPr lang="en-US" dirty="0"/>
                    </a:p>
                  </a:txBody>
                  <a:tcPr/>
                </a:tc>
                <a:tc>
                  <a:txBody>
                    <a:bodyPr/>
                    <a:lstStyle/>
                    <a:p>
                      <a:r>
                        <a:rPr lang="en-US" dirty="0" smtClean="0"/>
                        <a:t>Average Final BP-24 IPR (FY24/25)</a:t>
                      </a:r>
                      <a:endParaRPr lang="en-US" dirty="0"/>
                    </a:p>
                  </a:txBody>
                  <a:tcPr/>
                </a:tc>
                <a:tc>
                  <a:txBody>
                    <a:bodyPr/>
                    <a:lstStyle/>
                    <a:p>
                      <a:r>
                        <a:rPr lang="en-US" dirty="0" smtClean="0"/>
                        <a:t>Percent difference BP-22 vs BP-24</a:t>
                      </a:r>
                      <a:endParaRPr lang="en-US" dirty="0"/>
                    </a:p>
                  </a:txBody>
                  <a:tcPr/>
                </a:tc>
                <a:extLst>
                  <a:ext uri="{0D108BD9-81ED-4DB2-BD59-A6C34878D82A}">
                    <a16:rowId xmlns:a16="http://schemas.microsoft.com/office/drawing/2014/main" val="279440447"/>
                  </a:ext>
                </a:extLst>
              </a:tr>
              <a:tr h="381000">
                <a:tc>
                  <a:txBody>
                    <a:bodyPr/>
                    <a:lstStyle/>
                    <a:p>
                      <a:r>
                        <a:rPr lang="en-US" dirty="0" smtClean="0"/>
                        <a:t>BPA F&amp;W Program</a:t>
                      </a:r>
                    </a:p>
                  </a:txBody>
                  <a:tcPr/>
                </a:tc>
                <a:tc>
                  <a:txBody>
                    <a:bodyPr/>
                    <a:lstStyle/>
                    <a:p>
                      <a:r>
                        <a:rPr lang="en-US" dirty="0" smtClean="0"/>
                        <a:t>$247,352</a:t>
                      </a:r>
                      <a:endParaRPr lang="en-US" dirty="0"/>
                    </a:p>
                  </a:txBody>
                  <a:tcPr/>
                </a:tc>
                <a:tc>
                  <a:txBody>
                    <a:bodyPr/>
                    <a:lstStyle/>
                    <a:p>
                      <a:r>
                        <a:rPr lang="en-US" dirty="0" smtClean="0"/>
                        <a:t>$269,050</a:t>
                      </a:r>
                      <a:endParaRPr lang="en-US" dirty="0"/>
                    </a:p>
                  </a:txBody>
                  <a:tcPr/>
                </a:tc>
                <a:tc>
                  <a:txBody>
                    <a:bodyPr/>
                    <a:lstStyle/>
                    <a:p>
                      <a:r>
                        <a:rPr lang="en-US" dirty="0" smtClean="0"/>
                        <a:t>+8.8%</a:t>
                      </a:r>
                      <a:endParaRPr lang="en-US" dirty="0"/>
                    </a:p>
                  </a:txBody>
                  <a:tcPr/>
                </a:tc>
                <a:extLst>
                  <a:ext uri="{0D108BD9-81ED-4DB2-BD59-A6C34878D82A}">
                    <a16:rowId xmlns:a16="http://schemas.microsoft.com/office/drawing/2014/main" val="750948363"/>
                  </a:ext>
                </a:extLst>
              </a:tr>
              <a:tr h="381000">
                <a:tc>
                  <a:txBody>
                    <a:bodyPr/>
                    <a:lstStyle/>
                    <a:p>
                      <a:r>
                        <a:rPr lang="en-US" dirty="0" smtClean="0"/>
                        <a:t>DFA Corps of Engineers</a:t>
                      </a:r>
                    </a:p>
                  </a:txBody>
                  <a:tcPr/>
                </a:tc>
                <a:tc>
                  <a:txBody>
                    <a:bodyPr/>
                    <a:lstStyle/>
                    <a:p>
                      <a:r>
                        <a:rPr lang="en-US" dirty="0" smtClean="0"/>
                        <a:t>$252,557</a:t>
                      </a:r>
                      <a:endParaRPr lang="en-US" dirty="0"/>
                    </a:p>
                  </a:txBody>
                  <a:tcPr/>
                </a:tc>
                <a:tc>
                  <a:txBody>
                    <a:bodyPr/>
                    <a:lstStyle/>
                    <a:p>
                      <a:r>
                        <a:rPr lang="en-US" dirty="0" smtClean="0"/>
                        <a:t>$264,892</a:t>
                      </a:r>
                      <a:endParaRPr lang="en-US" dirty="0"/>
                    </a:p>
                  </a:txBody>
                  <a:tcPr/>
                </a:tc>
                <a:tc>
                  <a:txBody>
                    <a:bodyPr/>
                    <a:lstStyle/>
                    <a:p>
                      <a:r>
                        <a:rPr lang="en-US" dirty="0" smtClean="0"/>
                        <a:t>+4.9%</a:t>
                      </a:r>
                      <a:endParaRPr lang="en-US" dirty="0"/>
                    </a:p>
                  </a:txBody>
                  <a:tcPr/>
                </a:tc>
                <a:extLst>
                  <a:ext uri="{0D108BD9-81ED-4DB2-BD59-A6C34878D82A}">
                    <a16:rowId xmlns:a16="http://schemas.microsoft.com/office/drawing/2014/main" val="2909767005"/>
                  </a:ext>
                </a:extLst>
              </a:tr>
              <a:tr h="381000">
                <a:tc>
                  <a:txBody>
                    <a:bodyPr/>
                    <a:lstStyle/>
                    <a:p>
                      <a:r>
                        <a:rPr lang="en-US" dirty="0" smtClean="0"/>
                        <a:t>DFA Bureau of Reclamation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$152,616</a:t>
                      </a:r>
                    </a:p>
                  </a:txBody>
                  <a:tcPr/>
                </a:tc>
                <a:tc>
                  <a:txBody>
                    <a:bodyPr/>
                    <a:lstStyle/>
                    <a:p>
                      <a:r>
                        <a:rPr lang="en-US" dirty="0" smtClean="0"/>
                        <a:t>$155,791</a:t>
                      </a:r>
                      <a:endParaRPr lang="en-US" dirty="0"/>
                    </a:p>
                  </a:txBody>
                  <a:tcPr/>
                </a:tc>
                <a:tc>
                  <a:txBody>
                    <a:bodyPr/>
                    <a:lstStyle/>
                    <a:p>
                      <a:r>
                        <a:rPr lang="en-US" dirty="0" smtClean="0"/>
                        <a:t>+2.1%</a:t>
                      </a:r>
                      <a:endParaRPr lang="en-US" dirty="0"/>
                    </a:p>
                  </a:txBody>
                  <a:tcPr/>
                </a:tc>
                <a:extLst>
                  <a:ext uri="{0D108BD9-81ED-4DB2-BD59-A6C34878D82A}">
                    <a16:rowId xmlns:a16="http://schemas.microsoft.com/office/drawing/2014/main" val="330702976"/>
                  </a:ext>
                </a:extLst>
              </a:tr>
              <a:tr h="381000">
                <a:tc>
                  <a:txBody>
                    <a:bodyPr/>
                    <a:lstStyle/>
                    <a:p>
                      <a:r>
                        <a:rPr lang="en-US" dirty="0" smtClean="0"/>
                        <a:t>DFA</a:t>
                      </a:r>
                      <a:r>
                        <a:rPr lang="en-US" baseline="0" dirty="0" smtClean="0"/>
                        <a:t> USFWS/</a:t>
                      </a:r>
                      <a:r>
                        <a:rPr lang="en-US" dirty="0" smtClean="0"/>
                        <a:t>LSRCP</a:t>
                      </a:r>
                      <a:endParaRPr lang="en-US" dirty="0"/>
                    </a:p>
                  </a:txBody>
                  <a:tcPr/>
                </a:tc>
                <a:tc>
                  <a:txBody>
                    <a:bodyPr/>
                    <a:lstStyle/>
                    <a:p>
                      <a:r>
                        <a:rPr lang="en-US" dirty="0" smtClean="0"/>
                        <a:t>$31,000</a:t>
                      </a:r>
                      <a:endParaRPr lang="en-US" dirty="0"/>
                    </a:p>
                  </a:txBody>
                  <a:tcPr/>
                </a:tc>
                <a:tc>
                  <a:txBody>
                    <a:bodyPr/>
                    <a:lstStyle/>
                    <a:p>
                      <a:r>
                        <a:rPr lang="en-US" dirty="0" smtClean="0"/>
                        <a:t>$32,765</a:t>
                      </a:r>
                      <a:endParaRPr lang="en-US" dirty="0"/>
                    </a:p>
                  </a:txBody>
                  <a:tcPr/>
                </a:tc>
                <a:tc>
                  <a:txBody>
                    <a:bodyPr/>
                    <a:lstStyle/>
                    <a:p>
                      <a:r>
                        <a:rPr lang="en-US" dirty="0" smtClean="0"/>
                        <a:t>+5.7%</a:t>
                      </a:r>
                      <a:endParaRPr lang="en-US" dirty="0"/>
                    </a:p>
                  </a:txBody>
                  <a:tcPr/>
                </a:tc>
                <a:extLst>
                  <a:ext uri="{0D108BD9-81ED-4DB2-BD59-A6C34878D82A}">
                    <a16:rowId xmlns:a16="http://schemas.microsoft.com/office/drawing/2014/main" val="625382627"/>
                  </a:ext>
                </a:extLst>
              </a:tr>
            </a:tbl>
          </a:graphicData>
        </a:graphic>
      </p:graphicFrame>
      <p:sp>
        <p:nvSpPr>
          <p:cNvPr id="5" name="Title 1"/>
          <p:cNvSpPr txBox="1">
            <a:spLocks/>
          </p:cNvSpPr>
          <p:nvPr/>
        </p:nvSpPr>
        <p:spPr>
          <a:xfrm>
            <a:off x="53163" y="4541772"/>
            <a:ext cx="6728637" cy="94462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rgbClr val="5E9732"/>
                </a:solidFill>
                <a:latin typeface="Arial" pitchFamily="34" charset="0"/>
                <a:ea typeface="+mj-ea"/>
                <a:cs typeface="Arial" pitchFamily="34" charset="0"/>
              </a:defRPr>
            </a:lvl1pPr>
          </a:lstStyle>
          <a:p>
            <a:r>
              <a:rPr lang="en-US" sz="3600" dirty="0" smtClean="0"/>
              <a:t>Upcoming BP-26 (FY26/27/28)</a:t>
            </a:r>
            <a:endParaRPr lang="en-US" sz="3600" dirty="0"/>
          </a:p>
        </p:txBody>
      </p:sp>
      <p:sp>
        <p:nvSpPr>
          <p:cNvPr id="6" name="TextBox 5"/>
          <p:cNvSpPr txBox="1"/>
          <p:nvPr/>
        </p:nvSpPr>
        <p:spPr>
          <a:xfrm>
            <a:off x="304800" y="5410200"/>
            <a:ext cx="6766019" cy="646331"/>
          </a:xfrm>
          <a:prstGeom prst="rect">
            <a:avLst/>
          </a:prstGeom>
          <a:noFill/>
        </p:spPr>
        <p:txBody>
          <a:bodyPr wrap="none" rtlCol="0">
            <a:spAutoFit/>
          </a:bodyPr>
          <a:lstStyle/>
          <a:p>
            <a:pPr marL="285750" indent="-285750">
              <a:buFontTx/>
              <a:buChar char="-"/>
            </a:pPr>
            <a:r>
              <a:rPr lang="en-US" dirty="0" smtClean="0">
                <a:solidFill>
                  <a:srgbClr val="5E9732"/>
                </a:solidFill>
              </a:rPr>
              <a:t>Per MOA: “Develop budget for FY26/27/28 by November 30, 2023”</a:t>
            </a:r>
          </a:p>
          <a:p>
            <a:pPr marL="285750" indent="-285750">
              <a:buFontTx/>
              <a:buChar char="-"/>
            </a:pPr>
            <a:r>
              <a:rPr lang="en-US" dirty="0" smtClean="0">
                <a:solidFill>
                  <a:srgbClr val="5E9732"/>
                </a:solidFill>
              </a:rPr>
              <a:t>BP-26 IPR in June 2024</a:t>
            </a:r>
            <a:endParaRPr lang="en-US" dirty="0">
              <a:solidFill>
                <a:srgbClr val="5E9732"/>
              </a:solidFill>
            </a:endParaRPr>
          </a:p>
        </p:txBody>
      </p:sp>
      <p:sp>
        <p:nvSpPr>
          <p:cNvPr id="3" name="TextBox 2"/>
          <p:cNvSpPr txBox="1"/>
          <p:nvPr/>
        </p:nvSpPr>
        <p:spPr>
          <a:xfrm>
            <a:off x="104794" y="3755168"/>
            <a:ext cx="2501069" cy="276999"/>
          </a:xfrm>
          <a:prstGeom prst="rect">
            <a:avLst/>
          </a:prstGeom>
          <a:noFill/>
        </p:spPr>
        <p:txBody>
          <a:bodyPr wrap="none" rtlCol="0">
            <a:spAutoFit/>
          </a:bodyPr>
          <a:lstStyle/>
          <a:p>
            <a:r>
              <a:rPr lang="en-US" sz="1200" i="1" dirty="0" smtClean="0">
                <a:solidFill>
                  <a:srgbClr val="5E9732"/>
                </a:solidFill>
              </a:rPr>
              <a:t>From IPR BP-24 Final Closeout Report</a:t>
            </a:r>
            <a:endParaRPr lang="en-US" sz="1200" i="1" dirty="0">
              <a:solidFill>
                <a:srgbClr val="5E9732"/>
              </a:solidFill>
            </a:endParaRPr>
          </a:p>
        </p:txBody>
      </p:sp>
    </p:spTree>
    <p:extLst>
      <p:ext uri="{BB962C8B-B14F-4D97-AF65-F5344CB8AC3E}">
        <p14:creationId xmlns:p14="http://schemas.microsoft.com/office/powerpoint/2010/main" val="363303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35" y="456066"/>
            <a:ext cx="8229600" cy="944628"/>
          </a:xfrm>
        </p:spPr>
        <p:txBody>
          <a:bodyPr/>
          <a:lstStyle/>
          <a:p>
            <a:r>
              <a:rPr lang="en-US" dirty="0" smtClean="0"/>
              <a:t>Reserves Distribution Clause</a:t>
            </a:r>
            <a:endParaRPr lang="en-US" dirty="0"/>
          </a:p>
        </p:txBody>
      </p:sp>
      <p:sp>
        <p:nvSpPr>
          <p:cNvPr id="3" name="Content Placeholder 2"/>
          <p:cNvSpPr>
            <a:spLocks noGrp="1"/>
          </p:cNvSpPr>
          <p:nvPr>
            <p:ph idx="1"/>
          </p:nvPr>
        </p:nvSpPr>
        <p:spPr>
          <a:xfrm>
            <a:off x="194535" y="4632477"/>
            <a:ext cx="8229600" cy="1752600"/>
          </a:xfrm>
        </p:spPr>
        <p:txBody>
          <a:bodyPr>
            <a:normAutofit/>
          </a:bodyPr>
          <a:lstStyle/>
          <a:p>
            <a:r>
              <a:rPr lang="en-US" sz="2000" dirty="0" smtClean="0"/>
              <a:t>$25M to BPA F&amp;W Program, $25 to LSRCP</a:t>
            </a:r>
          </a:p>
          <a:p>
            <a:pPr lvl="1"/>
            <a:r>
              <a:rPr lang="en-US" sz="1600" dirty="0" smtClean="0"/>
              <a:t>Will </a:t>
            </a:r>
            <a:r>
              <a:rPr lang="en-US" sz="1600" dirty="0" smtClean="0"/>
              <a:t>address </a:t>
            </a:r>
            <a:r>
              <a:rPr lang="en-US" sz="1600" dirty="0" smtClean="0"/>
              <a:t>Mission Critical and Essential assets </a:t>
            </a:r>
            <a:r>
              <a:rPr lang="en-US" sz="1600" dirty="0" smtClean="0"/>
              <a:t>at </a:t>
            </a:r>
            <a:r>
              <a:rPr lang="en-US" sz="1600" dirty="0" smtClean="0"/>
              <a:t>F&amp;W Program hatcheries between 0-5 years of expiry</a:t>
            </a:r>
          </a:p>
          <a:p>
            <a:pPr lvl="1"/>
            <a:r>
              <a:rPr lang="en-US" sz="1600" dirty="0" smtClean="0"/>
              <a:t>Addresses high and medium priority line items on existing LSRCP 5-year asset management plan</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175" y="1610676"/>
            <a:ext cx="3308366" cy="2811819"/>
          </a:xfrm>
          <a:prstGeom prst="rect">
            <a:avLst/>
          </a:prstGeom>
        </p:spPr>
      </p:pic>
      <p:sp>
        <p:nvSpPr>
          <p:cNvPr id="5" name="TextBox 4"/>
          <p:cNvSpPr txBox="1"/>
          <p:nvPr/>
        </p:nvSpPr>
        <p:spPr>
          <a:xfrm>
            <a:off x="194535" y="1665946"/>
            <a:ext cx="5519569" cy="3385542"/>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en-US" sz="2000" dirty="0">
                <a:solidFill>
                  <a:srgbClr val="5E9732"/>
                </a:solidFill>
                <a:latin typeface="Arial" pitchFamily="34" charset="0"/>
                <a:cs typeface="Arial" pitchFamily="34" charset="0"/>
              </a:rPr>
              <a:t>RDC from Power Services </a:t>
            </a:r>
            <a:r>
              <a:rPr lang="en-US" sz="2000" dirty="0" smtClean="0">
                <a:solidFill>
                  <a:srgbClr val="5E9732"/>
                </a:solidFill>
                <a:latin typeface="Arial" pitchFamily="34" charset="0"/>
                <a:cs typeface="Arial" pitchFamily="34" charset="0"/>
              </a:rPr>
              <a:t>financial performance </a:t>
            </a:r>
            <a:r>
              <a:rPr lang="en-US" sz="2000" dirty="0">
                <a:solidFill>
                  <a:srgbClr val="5E9732"/>
                </a:solidFill>
                <a:latin typeface="Arial" pitchFamily="34" charset="0"/>
                <a:cs typeface="Arial" pitchFamily="34" charset="0"/>
              </a:rPr>
              <a:t>in FY22</a:t>
            </a:r>
          </a:p>
          <a:p>
            <a:pPr marL="742950" lvl="1" indent="-285750">
              <a:spcBef>
                <a:spcPct val="20000"/>
              </a:spcBef>
              <a:buFont typeface="Arial" pitchFamily="34" charset="0"/>
              <a:buChar char="–"/>
            </a:pPr>
            <a:r>
              <a:rPr lang="en-US" sz="1600" dirty="0" smtClean="0">
                <a:solidFill>
                  <a:srgbClr val="5E9732"/>
                </a:solidFill>
                <a:latin typeface="Arial" pitchFamily="34" charset="0"/>
                <a:cs typeface="Arial" pitchFamily="34" charset="0"/>
              </a:rPr>
              <a:t>Weather </a:t>
            </a:r>
            <a:r>
              <a:rPr lang="en-US" sz="1600" dirty="0">
                <a:solidFill>
                  <a:srgbClr val="5E9732"/>
                </a:solidFill>
                <a:latin typeface="Arial" pitchFamily="34" charset="0"/>
                <a:cs typeface="Arial" pitchFamily="34" charset="0"/>
              </a:rPr>
              <a:t>variability and favorable water conditions</a:t>
            </a:r>
          </a:p>
          <a:p>
            <a:pPr marL="742950" lvl="1" indent="-285750">
              <a:spcBef>
                <a:spcPct val="20000"/>
              </a:spcBef>
              <a:buFont typeface="Arial" pitchFamily="34" charset="0"/>
              <a:buChar char="–"/>
            </a:pPr>
            <a:r>
              <a:rPr lang="en-US" sz="1600" dirty="0">
                <a:solidFill>
                  <a:srgbClr val="5E9732"/>
                </a:solidFill>
                <a:latin typeface="Arial" pitchFamily="34" charset="0"/>
                <a:cs typeface="Arial" pitchFamily="34" charset="0"/>
              </a:rPr>
              <a:t>Trading floor sales driven by higher than expected market </a:t>
            </a:r>
            <a:r>
              <a:rPr lang="en-US" sz="1600" dirty="0" smtClean="0">
                <a:solidFill>
                  <a:srgbClr val="5E9732"/>
                </a:solidFill>
                <a:latin typeface="Arial" pitchFamily="34" charset="0"/>
                <a:cs typeface="Arial" pitchFamily="34" charset="0"/>
              </a:rPr>
              <a:t>prices</a:t>
            </a:r>
          </a:p>
          <a:p>
            <a:pPr marL="342900" indent="-342900">
              <a:spcBef>
                <a:spcPct val="20000"/>
              </a:spcBef>
              <a:buFont typeface="Arial" panose="020B0604020202020204" pitchFamily="34" charset="0"/>
              <a:buChar char="•"/>
            </a:pPr>
            <a:r>
              <a:rPr lang="en-US" sz="2000" dirty="0">
                <a:solidFill>
                  <a:srgbClr val="5E9732"/>
                </a:solidFill>
                <a:latin typeface="Arial" pitchFamily="34" charset="0"/>
                <a:cs typeface="Arial" pitchFamily="34" charset="0"/>
              </a:rPr>
              <a:t>$50M towards deferred and non-routine maintenance actions</a:t>
            </a:r>
          </a:p>
          <a:p>
            <a:pPr marL="742950" lvl="1" indent="-285750">
              <a:spcBef>
                <a:spcPct val="20000"/>
              </a:spcBef>
              <a:buFont typeface="Arial" pitchFamily="34" charset="0"/>
              <a:buChar char="–"/>
            </a:pPr>
            <a:r>
              <a:rPr lang="en-US" sz="1600" dirty="0">
                <a:solidFill>
                  <a:srgbClr val="5E9732"/>
                </a:solidFill>
                <a:latin typeface="Arial" pitchFamily="34" charset="0"/>
                <a:cs typeface="Arial" pitchFamily="34" charset="0"/>
              </a:rPr>
              <a:t>Accelerated, one-time basis</a:t>
            </a:r>
          </a:p>
          <a:p>
            <a:pPr marL="742950" lvl="1" indent="-285750">
              <a:spcBef>
                <a:spcPct val="20000"/>
              </a:spcBef>
              <a:buFont typeface="Arial" pitchFamily="34" charset="0"/>
              <a:buChar char="–"/>
            </a:pPr>
            <a:r>
              <a:rPr lang="en-US" sz="1600" dirty="0">
                <a:solidFill>
                  <a:srgbClr val="5E9732"/>
                </a:solidFill>
                <a:latin typeface="Arial" pitchFamily="34" charset="0"/>
                <a:cs typeface="Arial" pitchFamily="34" charset="0"/>
              </a:rPr>
              <a:t>High priority maintenance of existing assets</a:t>
            </a:r>
          </a:p>
          <a:p>
            <a:pPr marL="742950" lvl="1" indent="-285750">
              <a:spcBef>
                <a:spcPct val="20000"/>
              </a:spcBef>
              <a:buFont typeface="Arial" pitchFamily="34" charset="0"/>
              <a:buChar char="–"/>
            </a:pPr>
            <a:endParaRPr lang="en-US" sz="1600" dirty="0">
              <a:solidFill>
                <a:srgbClr val="5E9732"/>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285458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8BC155-96A9-416C-9A6C-7FA79B5D88ED}" type="slidenum">
              <a:rPr lang="en-US" smtClean="0"/>
              <a:pPr/>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62000"/>
            <a:ext cx="8034459" cy="4929187"/>
          </a:xfrm>
          <a:prstGeom prst="rect">
            <a:avLst/>
          </a:prstGeom>
        </p:spPr>
      </p:pic>
    </p:spTree>
    <p:extLst>
      <p:ext uri="{BB962C8B-B14F-4D97-AF65-F5344CB8AC3E}">
        <p14:creationId xmlns:p14="http://schemas.microsoft.com/office/powerpoint/2010/main" val="540573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ct:contentTypeSchema xmlns:ct="http://schemas.microsoft.com/office/2006/metadata/contentType" xmlns:ma="http://schemas.microsoft.com/office/2006/metadata/properties/metaAttributes" ct:_="" ma:_="" ma:contentTypeName="Document" ma:contentTypeID="0x0101000362108E905C6F4C9376ACDDDE1C27A9" ma:contentTypeVersion="0" ma:contentTypeDescription="Create a new document." ma:contentTypeScope="" ma:versionID="f25b807a685e43ce880db42de84441e3">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5D0086-00B4-4751-979B-52AFF60C19E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D451E3E-6069-41AC-B913-4330CA5C2CD3}">
  <ds:schemaRefs>
    <ds:schemaRef ds:uri="http://schemas.microsoft.com/office/2006/metadata/customXsn"/>
  </ds:schemaRefs>
</ds:datastoreItem>
</file>

<file path=customXml/itemProps3.xml><?xml version="1.0" encoding="utf-8"?>
<ds:datastoreItem xmlns:ds="http://schemas.openxmlformats.org/officeDocument/2006/customXml" ds:itemID="{1475E49D-A4B4-467F-BC03-B797EFCD91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9DD1525C-09CE-46FA-BE50-EBABC8B2A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18940</TotalTime>
  <Words>1333</Words>
  <Application>Microsoft Office PowerPoint</Application>
  <PresentationFormat>On-screen Show (4:3)</PresentationFormat>
  <Paragraphs>135</Paragraphs>
  <Slides>9</Slides>
  <Notes>8</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Times New Roman</vt:lpstr>
      <vt:lpstr>Wingdings</vt:lpstr>
      <vt:lpstr>Office Theme</vt:lpstr>
      <vt:lpstr>2_Custom Design</vt:lpstr>
      <vt:lpstr>1_Custom Design</vt:lpstr>
      <vt:lpstr>Custom Design</vt:lpstr>
      <vt:lpstr>think-cell Slide</vt:lpstr>
      <vt:lpstr>LSRCP Annual Meeting BPA Hatchery Programs and Funding Outlook  </vt:lpstr>
      <vt:lpstr>PowerPoint Presentation</vt:lpstr>
      <vt:lpstr>PowerPoint Presentation</vt:lpstr>
      <vt:lpstr>How BPA spends a dollar of its power revenues</vt:lpstr>
      <vt:lpstr>F&amp;W Expense Program Projected Cost Trends</vt:lpstr>
      <vt:lpstr>LSRCP Historic Cost Projections</vt:lpstr>
      <vt:lpstr>BP-24 IPR (FY24/25)</vt:lpstr>
      <vt:lpstr>Reserves Distribution Clause</vt:lpstr>
      <vt:lpstr>PowerPoint Presentation</vt:lpstr>
    </vt:vector>
  </TitlesOfParts>
  <Company>Bonneville Power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BPA User</dc:creator>
  <cp:keywords/>
  <dc:description/>
  <cp:lastModifiedBy>Andy Traylor</cp:lastModifiedBy>
  <cp:revision>348</cp:revision>
  <dcterms:created xsi:type="dcterms:W3CDTF">2013-09-16T17:48:00Z</dcterms:created>
  <dcterms:modified xsi:type="dcterms:W3CDTF">2023-04-27T04:43:57Z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0x0101000362108E905C6F4C9376ACDDDE1C27A9</vt:lpwstr>
  </property>
</Properties>
</file>