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262" r:id="rId2"/>
    <p:sldId id="507" r:id="rId3"/>
    <p:sldId id="425" r:id="rId4"/>
    <p:sldId id="426" r:id="rId5"/>
    <p:sldId id="427" r:id="rId6"/>
    <p:sldId id="530" r:id="rId7"/>
    <p:sldId id="518" r:id="rId8"/>
    <p:sldId id="512" r:id="rId9"/>
    <p:sldId id="508" r:id="rId10"/>
    <p:sldId id="511" r:id="rId11"/>
    <p:sldId id="534" r:id="rId12"/>
    <p:sldId id="538" r:id="rId13"/>
    <p:sldId id="535" r:id="rId14"/>
    <p:sldId id="536" r:id="rId15"/>
    <p:sldId id="537" r:id="rId16"/>
    <p:sldId id="260" r:id="rId17"/>
    <p:sldId id="533" r:id="rId18"/>
    <p:sldId id="273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547" autoAdjust="0"/>
  </p:normalViewPr>
  <p:slideViewPr>
    <p:cSldViewPr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Annual%20Meeting\2023\Budge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Annual%20Meeting\2023\Budge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LSRCP</a:t>
            </a:r>
            <a:r>
              <a:rPr lang="en-US" sz="2800" baseline="0" dirty="0"/>
              <a:t> Budget – In Millions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89086520434946E-2"/>
          <c:y val="0.10008323959505062"/>
          <c:w val="0.89976389670041246"/>
          <c:h val="0.826805586801649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Budget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Sheet1!$B$1:$Q$1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Sheet1!$B$2:$Q$2</c:f>
              <c:numCache>
                <c:formatCode>_("$"* #,##0.00_);_("$"* \(#,##0.00\);_("$"* "-"??_);_(@_)</c:formatCode>
                <c:ptCount val="16"/>
                <c:pt idx="0">
                  <c:v>23.6</c:v>
                </c:pt>
                <c:pt idx="1">
                  <c:v>24.48</c:v>
                </c:pt>
                <c:pt idx="2">
                  <c:v>27.8</c:v>
                </c:pt>
                <c:pt idx="3">
                  <c:v>28.88</c:v>
                </c:pt>
                <c:pt idx="4">
                  <c:v>31</c:v>
                </c:pt>
                <c:pt idx="5">
                  <c:v>31</c:v>
                </c:pt>
                <c:pt idx="6">
                  <c:v>32.299999999999997</c:v>
                </c:pt>
                <c:pt idx="7">
                  <c:v>32.9</c:v>
                </c:pt>
                <c:pt idx="8">
                  <c:v>33.4</c:v>
                </c:pt>
                <c:pt idx="9">
                  <c:v>30.4</c:v>
                </c:pt>
                <c:pt idx="10">
                  <c:v>30.7</c:v>
                </c:pt>
                <c:pt idx="11">
                  <c:v>30.7</c:v>
                </c:pt>
                <c:pt idx="12">
                  <c:v>33</c:v>
                </c:pt>
                <c:pt idx="13">
                  <c:v>29</c:v>
                </c:pt>
                <c:pt idx="14">
                  <c:v>32.770000000000003</c:v>
                </c:pt>
                <c:pt idx="15">
                  <c:v>32.770000000000003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BEF-B501-6AD428FCB8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40303952"/>
        <c:axId val="1940302704"/>
      </c:lineChart>
      <c:catAx>
        <c:axId val="19403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302704"/>
        <c:crosses val="autoZero"/>
        <c:auto val="1"/>
        <c:lblAlgn val="ctr"/>
        <c:lblOffset val="100"/>
        <c:noMultiLvlLbl val="0"/>
      </c:catAx>
      <c:valAx>
        <c:axId val="1940302704"/>
        <c:scaling>
          <c:orientation val="minMax"/>
          <c:min val="20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3039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LSRCP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dirty="0"/>
              <a:t>LSRCP FY 2023 - $29M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3333333333332"/>
          <c:y val="0.20178372593177549"/>
          <c:w val="0.84444444444444444"/>
          <c:h val="0.681885642680040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72A-4B0A-9152-7FC64BF131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72A-4B0A-9152-7FC64BF1319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72A-4B0A-9152-7FC64BF1319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72A-4B0A-9152-7FC64BF1319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72A-4B0A-9152-7FC64BF13191}"/>
              </c:ext>
            </c:extLst>
          </c:dPt>
          <c:dLbls>
            <c:dLbl>
              <c:idx val="0"/>
              <c:layout>
                <c:manualLayout>
                  <c:x val="-0.15694444444444455"/>
                  <c:y val="8.2326579384646589E-2"/>
                </c:manualLayout>
              </c:layout>
              <c:tx>
                <c:rich>
                  <a:bodyPr/>
                  <a:lstStyle/>
                  <a:p>
                    <a:fld id="{1F3C5342-5619-4A0B-B077-C07DFC601D27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6F71C665-1516-4D91-8EAC-87909AAE7405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8529F02F-A2AC-478D-BE3F-DE95BFC9247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2A-4B0A-9152-7FC64BF13191}"/>
                </c:ext>
              </c:extLst>
            </c:dLbl>
            <c:dLbl>
              <c:idx val="1"/>
              <c:layout>
                <c:manualLayout>
                  <c:x val="-2.2487642169728886E-2"/>
                  <c:y val="-0.29342037267861243"/>
                </c:manualLayout>
              </c:layout>
              <c:tx>
                <c:rich>
                  <a:bodyPr/>
                  <a:lstStyle/>
                  <a:p>
                    <a:fld id="{27EE61CE-84CC-4C1B-A2C5-EE4B6160CCB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0290CA0E-0219-4264-A4D9-FEC91D6611D2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A53C454B-D348-4E13-981D-C65BF798D57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72A-4B0A-9152-7FC64BF13191}"/>
                </c:ext>
              </c:extLst>
            </c:dLbl>
            <c:dLbl>
              <c:idx val="2"/>
              <c:layout>
                <c:manualLayout>
                  <c:x val="0.19448009623797027"/>
                  <c:y val="6.962538165176077E-2"/>
                </c:manualLayout>
              </c:layout>
              <c:tx>
                <c:rich>
                  <a:bodyPr/>
                  <a:lstStyle/>
                  <a:p>
                    <a:fld id="{1EE5CC32-ECC0-452E-87B3-E5C22C48386F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FFFCB41B-092E-405D-8612-2D53FA8609A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1E11BF35-8691-4F35-AFE6-135AF21684B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2A-4B0A-9152-7FC64BF13191}"/>
                </c:ext>
              </c:extLst>
            </c:dLbl>
            <c:dLbl>
              <c:idx val="3"/>
              <c:layout>
                <c:manualLayout>
                  <c:x val="-0.19284875328083989"/>
                  <c:y val="3.3421798808333944E-2"/>
                </c:manualLayout>
              </c:layout>
              <c:tx>
                <c:rich>
                  <a:bodyPr/>
                  <a:lstStyle/>
                  <a:p>
                    <a:fld id="{B5A4DD14-2A80-4EB4-BA6C-778609FC4FDA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4A615F5-50AC-4BFC-BAE0-33DE437BC3E2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ECB45029-965D-4A4A-B52C-0B37E383537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2A-4B0A-9152-7FC64BF13191}"/>
                </c:ext>
              </c:extLst>
            </c:dLbl>
            <c:dLbl>
              <c:idx val="4"/>
              <c:layout>
                <c:manualLayout>
                  <c:x val="0.1032210192475941"/>
                  <c:y val="0.10664209113833238"/>
                </c:manualLayout>
              </c:layout>
              <c:tx>
                <c:rich>
                  <a:bodyPr/>
                  <a:lstStyle/>
                  <a:p>
                    <a:fld id="{0224DF66-444E-4C75-BEF8-B1D5B8069A3F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57B3333-46FE-4C0D-98CD-572DF6EE9513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8471F6E6-4AF5-4664-B54F-6DA85352C32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72A-4B0A-9152-7FC64BF13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Overview!$D$3:$D$7</c:f>
              <c:strCache>
                <c:ptCount val="5"/>
                <c:pt idx="0">
                  <c:v>Evaluation</c:v>
                </c:pt>
                <c:pt idx="1">
                  <c:v>Hatcheries</c:v>
                </c:pt>
                <c:pt idx="2">
                  <c:v>Overhead</c:v>
                </c:pt>
                <c:pt idx="3">
                  <c:v>Maintenance</c:v>
                </c:pt>
                <c:pt idx="4">
                  <c:v>Fish Food</c:v>
                </c:pt>
              </c:strCache>
            </c:strRef>
          </c:cat>
          <c:val>
            <c:numRef>
              <c:f>Overview!$F$3:$F$7</c:f>
              <c:numCache>
                <c:formatCode>_("$"* #,##0_);_("$"* \(#,##0\);_("$"* "-"??_);_(@_)</c:formatCode>
                <c:ptCount val="5"/>
                <c:pt idx="0">
                  <c:v>7900000</c:v>
                </c:pt>
                <c:pt idx="1">
                  <c:v>12800000</c:v>
                </c:pt>
                <c:pt idx="2">
                  <c:v>5800000</c:v>
                </c:pt>
                <c:pt idx="3">
                  <c:v>100000</c:v>
                </c:pt>
                <c:pt idx="4">
                  <c:v>2400000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2A-4B0A-9152-7FC64BF131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LSRCP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dirty="0"/>
              <a:t>LSRCP Hatchery</a:t>
            </a:r>
            <a:r>
              <a:rPr lang="en-US" sz="3600" baseline="0" dirty="0"/>
              <a:t> - </a:t>
            </a:r>
            <a:r>
              <a:rPr lang="en-US" sz="3600" dirty="0"/>
              <a:t>$15.2M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7B2-467C-9231-9DE5F51994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7B2-467C-9231-9DE5F519943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7B2-467C-9231-9DE5F519943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7B2-467C-9231-9DE5F519943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7B2-467C-9231-9DE5F519943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7B2-467C-9231-9DE5F519943D}"/>
              </c:ext>
            </c:extLst>
          </c:dPt>
          <c:dLbls>
            <c:dLbl>
              <c:idx val="0"/>
              <c:layout>
                <c:manualLayout>
                  <c:x val="-0.13468768125409669"/>
                  <c:y val="8.7745284891599939E-2"/>
                </c:manualLayout>
              </c:layout>
              <c:tx>
                <c:rich>
                  <a:bodyPr/>
                  <a:lstStyle/>
                  <a:p>
                    <a:fld id="{7E10AAAB-3C6E-497B-B514-BEDFA665D5A0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24063EF4-70DF-4685-8A84-5C762D6EEFC0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fld id="{80A8D654-DE70-4A4F-8733-E326DC9B41E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B2-467C-9231-9DE5F519943D}"/>
                </c:ext>
              </c:extLst>
            </c:dLbl>
            <c:dLbl>
              <c:idx val="1"/>
              <c:layout>
                <c:manualLayout>
                  <c:x val="-0.17634366514711625"/>
                  <c:y val="1.9261160098156087E-2"/>
                </c:manualLayout>
              </c:layout>
              <c:tx>
                <c:rich>
                  <a:bodyPr/>
                  <a:lstStyle/>
                  <a:p>
                    <a:fld id="{9EFBEB58-3D6D-47C9-8E8F-273129250864}" type="CATEGORYNAME">
                      <a:rPr lang="en-US" smtClean="0"/>
                      <a:pPr/>
                      <a:t>[CATEGORY NAME]</a:t>
                    </a:fld>
                    <a:fld id="{43037473-5495-40A8-A778-A7EF2AB3769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8D4C1560-6D74-4281-851C-50B8ECCF07B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B2-467C-9231-9DE5F519943D}"/>
                </c:ext>
              </c:extLst>
            </c:dLbl>
            <c:dLbl>
              <c:idx val="2"/>
              <c:layout>
                <c:manualLayout>
                  <c:x val="1.0081622768438687E-3"/>
                  <c:y val="-0.30150119088905009"/>
                </c:manualLayout>
              </c:layout>
              <c:tx>
                <c:rich>
                  <a:bodyPr/>
                  <a:lstStyle/>
                  <a:p>
                    <a:fld id="{6DF96701-29F9-4C3C-8A72-B9DD61750C0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3943804C-39A0-4E31-A8C8-CAF36778F19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75259013-8AC1-496B-8DC0-E8AF8D06B8E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B2-467C-9231-9DE5F519943D}"/>
                </c:ext>
              </c:extLst>
            </c:dLbl>
            <c:dLbl>
              <c:idx val="3"/>
              <c:layout>
                <c:manualLayout>
                  <c:x val="0.18328632912928608"/>
                  <c:y val="1.7426547237363213E-2"/>
                </c:manualLayout>
              </c:layout>
              <c:tx>
                <c:rich>
                  <a:bodyPr/>
                  <a:lstStyle/>
                  <a:p>
                    <a:fld id="{56E8F17B-84AA-4ACC-B52B-229C9C2A78C6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38FEC81A-4B57-4425-8F31-4E533477F252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8650ACC4-AA1F-400E-84B9-DD8DA6538A8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B2-467C-9231-9DE5F519943D}"/>
                </c:ext>
              </c:extLst>
            </c:dLbl>
            <c:dLbl>
              <c:idx val="4"/>
              <c:layout>
                <c:manualLayout>
                  <c:x val="-5.2777777777777778E-2"/>
                  <c:y val="-2.3148148148148157E-2"/>
                </c:manualLayout>
              </c:layout>
              <c:tx>
                <c:rich>
                  <a:bodyPr/>
                  <a:lstStyle/>
                  <a:p>
                    <a:fld id="{60F43C8D-3981-4CBF-A617-E93ED252142B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375FD5C-D72D-4BE1-8D30-116D742A0901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362F5CB6-8DFA-4833-8024-A3639BFB3C3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7B2-467C-9231-9DE5F519943D}"/>
                </c:ext>
              </c:extLst>
            </c:dLbl>
            <c:dLbl>
              <c:idx val="5"/>
              <c:layout>
                <c:manualLayout>
                  <c:x val="0.10691702532541687"/>
                  <c:y val="0.10700644498975599"/>
                </c:manualLayout>
              </c:layout>
              <c:tx>
                <c:rich>
                  <a:bodyPr/>
                  <a:lstStyle/>
                  <a:p>
                    <a:fld id="{D1430D04-B7CF-4C08-BAE7-B605F9C6153A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C794D4A2-E510-4E38-B8EC-403293A48130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CAA3E7AC-0DFF-423E-8287-93B71F067EC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7B2-467C-9231-9DE5F5199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Overview!$I$3:$I$8</c:f>
              <c:strCache>
                <c:ptCount val="6"/>
                <c:pt idx="0">
                  <c:v> Admin </c:v>
                </c:pt>
                <c:pt idx="1">
                  <c:v> Fish Food </c:v>
                </c:pt>
                <c:pt idx="2">
                  <c:v> Salaries </c:v>
                </c:pt>
                <c:pt idx="3">
                  <c:v> Overhead </c:v>
                </c:pt>
                <c:pt idx="4">
                  <c:v> Transportation </c:v>
                </c:pt>
                <c:pt idx="5">
                  <c:v> Operating </c:v>
                </c:pt>
              </c:strCache>
            </c:strRef>
          </c:cat>
          <c:val>
            <c:numRef>
              <c:f>Overview!$K$3:$K$8</c:f>
              <c:numCache>
                <c:formatCode>_("$"* #,##0_);_("$"* \(#,##0\);_("$"* "-"??_);_(@_)</c:formatCode>
                <c:ptCount val="6"/>
                <c:pt idx="0">
                  <c:v>2400000</c:v>
                </c:pt>
                <c:pt idx="1">
                  <c:v>2400000</c:v>
                </c:pt>
                <c:pt idx="2">
                  <c:v>5600000</c:v>
                </c:pt>
                <c:pt idx="3">
                  <c:v>2600000</c:v>
                </c:pt>
                <c:pt idx="4">
                  <c:v>500000</c:v>
                </c:pt>
                <c:pt idx="5">
                  <c:v>1700000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B2-467C-9231-9DE5F519943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LSRCP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LSRCP Hatchery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dirty="0"/>
              <a:t>LSRCP Evaluation - $7.9M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6666666666663E-2"/>
          <c:y val="0.18693444964949005"/>
          <c:w val="0.84444444444444444"/>
          <c:h val="0.681998405262633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028-48C2-AC48-57D0FF7C7F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028-48C2-AC48-57D0FF7C7F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028-48C2-AC48-57D0FF7C7F8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028-48C2-AC48-57D0FF7C7F8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5028-48C2-AC48-57D0FF7C7F8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5028-48C2-AC48-57D0FF7C7F81}"/>
              </c:ext>
            </c:extLst>
          </c:dPt>
          <c:dLbls>
            <c:dLbl>
              <c:idx val="0"/>
              <c:layout>
                <c:manualLayout>
                  <c:x val="-0.21111111111111111"/>
                  <c:y val="1.4767932489451477E-2"/>
                </c:manualLayout>
              </c:layout>
              <c:tx>
                <c:rich>
                  <a:bodyPr/>
                  <a:lstStyle/>
                  <a:p>
                    <a:fld id="{BAFD5671-1F2F-49A1-88D2-320743BF4C50}" type="CATEGORYNAME">
                      <a:rPr lang="en-US" b="1" smtClean="0"/>
                      <a:pPr/>
                      <a:t>[CATEGORY NAME]</a:t>
                    </a:fld>
                    <a:endParaRPr lang="en-US" b="1" baseline="0" dirty="0"/>
                  </a:p>
                  <a:p>
                    <a:r>
                      <a:rPr lang="en-US" b="1" baseline="0" dirty="0"/>
                      <a:t> </a:t>
                    </a:r>
                    <a:fld id="{E6B83E5F-8F4E-4A70-BCB5-784557C75359}" type="VALUE">
                      <a:rPr lang="en-US" b="1" baseline="0"/>
                      <a:pPr/>
                      <a:t>[VALUE]</a:t>
                    </a:fld>
                    <a:r>
                      <a:rPr lang="en-US" b="1" baseline="0" dirty="0"/>
                      <a:t>, </a:t>
                    </a:r>
                    <a:fld id="{23827C59-6534-4463-A4F1-124C6005D384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28-48C2-AC48-57D0FF7C7F81}"/>
                </c:ext>
              </c:extLst>
            </c:dLbl>
            <c:dLbl>
              <c:idx val="1"/>
              <c:layout>
                <c:manualLayout>
                  <c:x val="0.1111111111111111"/>
                  <c:y val="-0.25527426160337563"/>
                </c:manualLayout>
              </c:layout>
              <c:tx>
                <c:rich>
                  <a:bodyPr/>
                  <a:lstStyle/>
                  <a:p>
                    <a:fld id="{10C5ED6F-59EF-4336-AD6A-9EC304883002}" type="CATEGORYNAME">
                      <a:rPr lang="en-US" b="1" smtClean="0"/>
                      <a:pPr/>
                      <a:t>[CATEGORY NAME]</a:t>
                    </a:fld>
                    <a:endParaRPr lang="en-US" b="1" baseline="0" dirty="0"/>
                  </a:p>
                  <a:p>
                    <a:r>
                      <a:rPr lang="en-US" b="1" baseline="0" dirty="0"/>
                      <a:t> </a:t>
                    </a:r>
                    <a:fld id="{BD61C1D5-53E7-42D0-ACC5-3B70A196D127}" type="VALUE">
                      <a:rPr lang="en-US" b="1" baseline="0"/>
                      <a:pPr/>
                      <a:t>[VALUE]</a:t>
                    </a:fld>
                    <a:r>
                      <a:rPr lang="en-US" b="1" baseline="0" dirty="0"/>
                      <a:t>, </a:t>
                    </a:r>
                    <a:fld id="{29DA2132-A8B9-4E3C-9188-E3AA7C9F363F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28-48C2-AC48-57D0FF7C7F81}"/>
                </c:ext>
              </c:extLst>
            </c:dLbl>
            <c:dLbl>
              <c:idx val="2"/>
              <c:layout>
                <c:manualLayout>
                  <c:x val="0.19166666666666668"/>
                  <c:y val="-0.17111216319479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28-48C2-AC48-57D0FF7C7F81}"/>
                </c:ext>
              </c:extLst>
            </c:dLbl>
            <c:dLbl>
              <c:idx val="3"/>
              <c:layout>
                <c:manualLayout>
                  <c:x val="3.0555555555555555E-2"/>
                  <c:y val="-0.134259277716867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28-48C2-AC48-57D0FF7C7F81}"/>
                </c:ext>
              </c:extLst>
            </c:dLbl>
            <c:dLbl>
              <c:idx val="4"/>
              <c:layout>
                <c:manualLayout>
                  <c:x val="0.17499999999999996"/>
                  <c:y val="6.3349779062427281E-2"/>
                </c:manualLayout>
              </c:layout>
              <c:tx>
                <c:rich>
                  <a:bodyPr/>
                  <a:lstStyle/>
                  <a:p>
                    <a:fld id="{040B091D-13B8-4DE3-835D-CD8E5F62FB5E}" type="CATEGORYNAME">
                      <a:rPr lang="en-US" b="1" smtClean="0"/>
                      <a:pPr/>
                      <a:t>[CATEGORY NAME]</a:t>
                    </a:fld>
                    <a:endParaRPr lang="en-US" b="1" baseline="0" dirty="0"/>
                  </a:p>
                  <a:p>
                    <a:r>
                      <a:rPr lang="en-US" b="1" baseline="0" dirty="0"/>
                      <a:t> </a:t>
                    </a:r>
                    <a:fld id="{85076014-B393-48F0-804A-F9890D51DFC3}" type="VALUE">
                      <a:rPr lang="en-US" b="1" baseline="0"/>
                      <a:pPr/>
                      <a:t>[VALUE]</a:t>
                    </a:fld>
                    <a:r>
                      <a:rPr lang="en-US" b="1" baseline="0" dirty="0"/>
                      <a:t>, </a:t>
                    </a:r>
                    <a:fld id="{4AD5AAE0-A328-4B2D-9257-51E7CCB517C1}" type="PERCENTAGE">
                      <a:rPr lang="en-US" b="1" baseline="0"/>
                      <a:pPr/>
                      <a:t>[PERCENTAGE]</a:t>
                    </a:fld>
                    <a:endParaRPr lang="en-US" b="1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028-48C2-AC48-57D0FF7C7F81}"/>
                </c:ext>
              </c:extLst>
            </c:dLbl>
            <c:dLbl>
              <c:idx val="5"/>
              <c:layout>
                <c:manualLayout>
                  <c:x val="6.25E-2"/>
                  <c:y val="-8.438818565400843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28-48C2-AC48-57D0FF7C7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Overview!$P$3:$P$8</c:f>
              <c:strCache>
                <c:ptCount val="6"/>
                <c:pt idx="0">
                  <c:v>Salaries</c:v>
                </c:pt>
                <c:pt idx="1">
                  <c:v>Tags</c:v>
                </c:pt>
                <c:pt idx="2">
                  <c:v>Overhead</c:v>
                </c:pt>
                <c:pt idx="3">
                  <c:v>Travel/Vehicles</c:v>
                </c:pt>
                <c:pt idx="4">
                  <c:v>Tagging</c:v>
                </c:pt>
                <c:pt idx="5">
                  <c:v>Operating</c:v>
                </c:pt>
              </c:strCache>
            </c:strRef>
          </c:cat>
          <c:val>
            <c:numRef>
              <c:f>Overview!$R$3:$R$8</c:f>
              <c:numCache>
                <c:formatCode>_("$"* #,##0_);_("$"* \(#,##0\);_("$"* "-"??_);_(@_)</c:formatCode>
                <c:ptCount val="6"/>
                <c:pt idx="0">
                  <c:v>3500000</c:v>
                </c:pt>
                <c:pt idx="1">
                  <c:v>900000</c:v>
                </c:pt>
                <c:pt idx="2">
                  <c:v>1100000</c:v>
                </c:pt>
                <c:pt idx="3">
                  <c:v>400000</c:v>
                </c:pt>
                <c:pt idx="4">
                  <c:v>1100000</c:v>
                </c:pt>
                <c:pt idx="5">
                  <c:v>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28-48C2-AC48-57D0FF7C7F8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LSRCP Reserve Distribution Clause (RDC) Funding Plan - $25M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19225721784777"/>
          <c:y val="0.18097222222222226"/>
          <c:w val="0.84725218722659668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Current Budget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Sheet1!$B$5:$F$5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Sheet1!$B$6:$F$6</c:f>
              <c:numCache>
                <c:formatCode>_("$"* #,##0.00_);_("$"* \(#,##0.00\);_("$"* "-"??_);_(@_)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2.5</c:v>
                </c:pt>
                <c:pt idx="3">
                  <c:v>2.5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7-45E0-B2C3-67E0AC890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40303952"/>
        <c:axId val="1940302704"/>
      </c:lineChart>
      <c:catAx>
        <c:axId val="19403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302704"/>
        <c:crosses val="autoZero"/>
        <c:auto val="1"/>
        <c:lblAlgn val="ctr"/>
        <c:lblOffset val="100"/>
        <c:noMultiLvlLbl val="0"/>
      </c:catAx>
      <c:valAx>
        <c:axId val="1940302704"/>
        <c:scaling>
          <c:orientation val="minMax"/>
        </c:scaling>
        <c:delete val="0"/>
        <c:axPos val="l"/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3039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woefully behind inflation</a:t>
            </a:r>
          </a:p>
          <a:p>
            <a:r>
              <a:rPr lang="en-US" dirty="0"/>
              <a:t>M&amp;E and Hatchery budgets are bare minimums</a:t>
            </a:r>
          </a:p>
          <a:p>
            <a:r>
              <a:rPr lang="en-US" dirty="0"/>
              <a:t>Programs like harvest monitoring distract from LSRCP achieving it’s state mitigation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hatchery would save costs</a:t>
            </a:r>
          </a:p>
          <a:p>
            <a:r>
              <a:rPr lang="en-US" dirty="0"/>
              <a:t>Fish Food doesn’t represent a large budget to recover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43613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1553345" y="6563839"/>
            <a:ext cx="210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prstClr val="black"/>
                </a:solidFill>
              </a:rPr>
              <a:t>“Fish for the Future”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43049" y="5972175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543049" y="629046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64" y="6019800"/>
            <a:ext cx="712052" cy="846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2013/01/19/second-amendment-guns-4809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F21212-FF5E-9062-F48B-3A66AADD4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785909"/>
            <a:ext cx="8382000" cy="4985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C107C-E3DF-4422-A23E-5DD03DC83712}"/>
              </a:ext>
            </a:extLst>
          </p:cNvPr>
          <p:cNvSpPr txBox="1"/>
          <p:nvPr/>
        </p:nvSpPr>
        <p:spPr>
          <a:xfrm>
            <a:off x="2899106" y="100444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LSRCP Budgets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2AFE-131B-407F-A4CA-7ABDCBCF3FCB}"/>
              </a:ext>
            </a:extLst>
          </p:cNvPr>
          <p:cNvSpPr txBox="1"/>
          <p:nvPr/>
        </p:nvSpPr>
        <p:spPr>
          <a:xfrm>
            <a:off x="152400" y="3603322"/>
            <a:ext cx="2965876" cy="369332"/>
          </a:xfrm>
          <a:prstGeom prst="rect">
            <a:avLst/>
          </a:prstGeom>
          <a:solidFill>
            <a:srgbClr val="C0000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Fish for the Future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11E3A-7E0A-4E26-A4F9-AC855BA21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58314"/>
            <a:ext cx="1447800" cy="1520517"/>
          </a:xfrm>
          <a:prstGeom prst="rect">
            <a:avLst/>
          </a:prstGeom>
          <a:effectLst>
            <a:outerShdw blurRad="50800" dist="50800" dir="6060000" algn="ctr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48DEE-0156-C775-EB81-8395612D82C1}"/>
              </a:ext>
            </a:extLst>
          </p:cNvPr>
          <p:cNvSpPr txBox="1"/>
          <p:nvPr/>
        </p:nvSpPr>
        <p:spPr>
          <a:xfrm>
            <a:off x="152400" y="3048000"/>
            <a:ext cx="883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abiusmaximus.com/2013/01/19/second-amendment-guns-48094/"/>
              </a:rPr>
              <a:t>This Photo</a:t>
            </a:r>
            <a:r>
              <a:rPr lang="en-US" sz="900" dirty="0"/>
              <a:t> by Unknown Author is licensed </a:t>
            </a:r>
            <a:r>
              <a:rPr lang="en-US" sz="900" dirty="0">
                <a:solidFill>
                  <a:schemeClr val="bg1"/>
                </a:solidFill>
              </a:rPr>
              <a:t>under</a:t>
            </a:r>
            <a:r>
              <a:rPr lang="en-US" sz="900" dirty="0"/>
              <a:t>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207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608515-D877-82BD-8C83-6E818B11766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76200"/>
          <a:ext cx="8763000" cy="5802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378">
                  <a:extLst>
                    <a:ext uri="{9D8B030D-6E8A-4147-A177-3AD203B41FA5}">
                      <a16:colId xmlns:a16="http://schemas.microsoft.com/office/drawing/2014/main" val="1755784361"/>
                    </a:ext>
                  </a:extLst>
                </a:gridCol>
                <a:gridCol w="1889095">
                  <a:extLst>
                    <a:ext uri="{9D8B030D-6E8A-4147-A177-3AD203B41FA5}">
                      <a16:colId xmlns:a16="http://schemas.microsoft.com/office/drawing/2014/main" val="1726961203"/>
                    </a:ext>
                  </a:extLst>
                </a:gridCol>
                <a:gridCol w="4111788">
                  <a:extLst>
                    <a:ext uri="{9D8B030D-6E8A-4147-A177-3AD203B41FA5}">
                      <a16:colId xmlns:a16="http://schemas.microsoft.com/office/drawing/2014/main" val="1557394130"/>
                    </a:ext>
                  </a:extLst>
                </a:gridCol>
                <a:gridCol w="1801739">
                  <a:extLst>
                    <a:ext uri="{9D8B030D-6E8A-4147-A177-3AD203B41FA5}">
                      <a16:colId xmlns:a16="http://schemas.microsoft.com/office/drawing/2014/main" val="3547692490"/>
                    </a:ext>
                  </a:extLst>
                </a:gridCol>
              </a:tblGrid>
              <a:tr h="23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AWARD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FACILITY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PROJECT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COST ESTIMATE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extLst>
                  <a:ext uri="{0D108BD9-81ED-4DB2-BD59-A6C34878D82A}">
                    <a16:rowId xmlns:a16="http://schemas.microsoft.com/office/drawing/2014/main" val="1784526142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CLEARWATER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Roof Replacement - Hatchery Building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1,340,000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243223031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SAWTOOTH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Construct comprehensive well plan upgrades (All)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490,000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85465741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LYONS FERRY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Repair / upgrade Dayton Dam, intake upgrades - Construction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1,200,000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342989048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MCCALL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Repair and epoxy coat outdoor rearing ponds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480,000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2925434723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TUCANNON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Residences (2) roofing, siding, chimney repair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220,000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2830997978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MCCALL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Shade cover over new adult holding ponds - DESIGN / BUILD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750,000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937007742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LSRCP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Replace select egg incubation trays throughout the program - TBD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150,000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4064298963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IRRIGON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Replace "River" valve and "Reuse" valve at each raceway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350,000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844324119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CLEARWATER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Replace fence around original adult holding ponds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   45,000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27751589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CLEARWATER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Replace hatchery maint water line (service water)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150,000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446933513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MAGIC VALLEY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PRELIM ENG REPORT/ALTERNATIVES - Raceway Replacement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225,000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39014368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LYONS FERRY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Replace / repair adult chute, sorting, controls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7947481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WALLOWA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Little Sheep COMPLIANCE - intake improvements, intake fish ladder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   75,000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429373513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WALLOWA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Repairs Etc - WAL - Weir Bridge &amp; Bridge #2, BC - Entrance Brid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917320838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LOOKINGGLASS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Dormer for (3) residence back doors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150,000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427428955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SAWTOOTH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Dormer for (6) residence back doors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300,000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66260511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LSRCP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Epoxy paint inside vats - Magic, McCall, Clearwater, Sawtooth, Hag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800,000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4100567503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LOOKINGGLASS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Repair and epoxy coat concrete raceways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625,000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784871006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LSRCP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Select facility pipeline inspections - TBD, more info (place holder)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490,000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4030309786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LYONS FERRY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Replace check and gate valves at Marmes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950,000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60390022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LOOKINGGLASS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replace intake screens / fish ladder - Compliance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7,500,000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2053738106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DWORSHAK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cross connect - DESIGN / BUILD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            200,000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102195495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DWORSHAK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upsize production pumps (1) (250 hp)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300,000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646676461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SAWTOOTH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Dredge work above the weir, include permitting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100,000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4267891686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SAWTOOTH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Repair/replace fencing around adult ponds, trap, etc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120,000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748792118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WALLOWA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Repair fish ladder and outflow structure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975,000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699616809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SAWTOOTH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Generator replacement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400,000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336094143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LOOKINGGLASS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Repair and epoxy coat concrete raceways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125,000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3535794877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LSRCP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Bird Netting - Hagerman, Irrigon, Magic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250,000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2508622844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SAWTOOTH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Yankee Fork Acclimation facilities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   490,000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84982331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DWORSHAK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Dworshak Shade Structure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3,775,000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083448234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LSRCP PROGRAM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Indirect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$                1,125,000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332556798"/>
                  </a:ext>
                </a:extLst>
              </a:tr>
              <a:tr h="23211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Grand Total Obligations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$             25,000,000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512" marR="3512" marT="3512" marB="0" anchor="b"/>
                </a:tc>
                <a:extLst>
                  <a:ext uri="{0D108BD9-81ED-4DB2-BD59-A6C34878D82A}">
                    <a16:rowId xmlns:a16="http://schemas.microsoft.com/office/drawing/2014/main" val="173738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53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65A1-5A05-AFEA-C598-8F028083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Expenditures at a Glimpse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42EAC6D-ED6D-263E-9DCD-01E7779EB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2" y="1295400"/>
            <a:ext cx="80295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3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32D5-6B56-4108-3C38-F13CEB34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Funded Projects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9F88A5-E4C9-101D-F8A8-F5E85C43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52942"/>
            <a:ext cx="8229600" cy="42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9AFF-49E9-952C-6296-E68CD823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59"/>
            <a:ext cx="8229600" cy="792163"/>
          </a:xfrm>
        </p:spPr>
        <p:txBody>
          <a:bodyPr/>
          <a:lstStyle/>
          <a:p>
            <a:r>
              <a:rPr lang="en-US" dirty="0"/>
              <a:t>Budget Template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207D-87B8-4B00-B9E1-91832DC5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4809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  </a:t>
            </a:r>
          </a:p>
          <a:p>
            <a:r>
              <a:rPr lang="en-US" dirty="0"/>
              <a:t>Changes to template</a:t>
            </a:r>
          </a:p>
          <a:p>
            <a:r>
              <a:rPr lang="en-US" dirty="0"/>
              <a:t>Add 4.5% increase to your budget</a:t>
            </a:r>
          </a:p>
          <a:p>
            <a:r>
              <a:rPr lang="en-US" dirty="0"/>
              <a:t>Due NLT 2 June, 2023</a:t>
            </a:r>
          </a:p>
        </p:txBody>
      </p:sp>
    </p:spTree>
    <p:extLst>
      <p:ext uri="{BB962C8B-B14F-4D97-AF65-F5344CB8AC3E}">
        <p14:creationId xmlns:p14="http://schemas.microsoft.com/office/powerpoint/2010/main" val="18531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5DF4-ADFE-288C-2D7C-5CE92059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8A67A-C06F-BBD3-25B6-01906C17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under the “Travel”  tab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*Added Travel Days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*M&amp;IE Rate  (Per Diem)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*Hotel Cost Estimate</a:t>
            </a:r>
          </a:p>
          <a:p>
            <a:endParaRPr lang="en-US" dirty="0"/>
          </a:p>
        </p:txBody>
      </p:sp>
      <p:pic>
        <p:nvPicPr>
          <p:cNvPr id="2050" name="Picture 2" descr="21,941,363 Travel Stock Photos - Free &amp; Royalty-Free Stock Photos from  Dreamstime">
            <a:extLst>
              <a:ext uri="{FF2B5EF4-FFF2-40B4-BE49-F238E27FC236}">
                <a16:creationId xmlns:a16="http://schemas.microsoft.com/office/drawing/2014/main" id="{A5B5B182-7A7A-8B34-724F-005A3499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9687">
            <a:off x="282304" y="2650078"/>
            <a:ext cx="2953440" cy="33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3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E6A2-804B-D388-CCDA-ACDF750D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Changes-</a:t>
            </a:r>
            <a:r>
              <a:rPr lang="en-US" dirty="0" err="1"/>
              <a:t>cont</a:t>
            </a:r>
            <a:r>
              <a:rPr lang="en-US" dirty="0"/>
              <a:t>’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6EA602-9633-4747-D4AB-930AA6152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845969"/>
              </p:ext>
            </p:extLst>
          </p:nvPr>
        </p:nvGraphicFramePr>
        <p:xfrm>
          <a:off x="228600" y="1828800"/>
          <a:ext cx="8458200" cy="2895584"/>
        </p:xfrm>
        <a:graphic>
          <a:graphicData uri="http://schemas.openxmlformats.org/drawingml/2006/table">
            <a:tbl>
              <a:tblPr/>
              <a:tblGrid>
                <a:gridCol w="1296358">
                  <a:extLst>
                    <a:ext uri="{9D8B030D-6E8A-4147-A177-3AD203B41FA5}">
                      <a16:colId xmlns:a16="http://schemas.microsoft.com/office/drawing/2014/main" val="1274030895"/>
                    </a:ext>
                  </a:extLst>
                </a:gridCol>
                <a:gridCol w="927994">
                  <a:extLst>
                    <a:ext uri="{9D8B030D-6E8A-4147-A177-3AD203B41FA5}">
                      <a16:colId xmlns:a16="http://schemas.microsoft.com/office/drawing/2014/main" val="2161531603"/>
                    </a:ext>
                  </a:extLst>
                </a:gridCol>
                <a:gridCol w="1296358">
                  <a:extLst>
                    <a:ext uri="{9D8B030D-6E8A-4147-A177-3AD203B41FA5}">
                      <a16:colId xmlns:a16="http://schemas.microsoft.com/office/drawing/2014/main" val="4290664208"/>
                    </a:ext>
                  </a:extLst>
                </a:gridCol>
                <a:gridCol w="297524">
                  <a:extLst>
                    <a:ext uri="{9D8B030D-6E8A-4147-A177-3AD203B41FA5}">
                      <a16:colId xmlns:a16="http://schemas.microsoft.com/office/drawing/2014/main" val="394906858"/>
                    </a:ext>
                  </a:extLst>
                </a:gridCol>
                <a:gridCol w="425035">
                  <a:extLst>
                    <a:ext uri="{9D8B030D-6E8A-4147-A177-3AD203B41FA5}">
                      <a16:colId xmlns:a16="http://schemas.microsoft.com/office/drawing/2014/main" val="4291091672"/>
                    </a:ext>
                  </a:extLst>
                </a:gridCol>
                <a:gridCol w="743812">
                  <a:extLst>
                    <a:ext uri="{9D8B030D-6E8A-4147-A177-3AD203B41FA5}">
                      <a16:colId xmlns:a16="http://schemas.microsoft.com/office/drawing/2014/main" val="314108500"/>
                    </a:ext>
                  </a:extLst>
                </a:gridCol>
                <a:gridCol w="701308">
                  <a:extLst>
                    <a:ext uri="{9D8B030D-6E8A-4147-A177-3AD203B41FA5}">
                      <a16:colId xmlns:a16="http://schemas.microsoft.com/office/drawing/2014/main" val="2463888047"/>
                    </a:ext>
                  </a:extLst>
                </a:gridCol>
                <a:gridCol w="340028">
                  <a:extLst>
                    <a:ext uri="{9D8B030D-6E8A-4147-A177-3AD203B41FA5}">
                      <a16:colId xmlns:a16="http://schemas.microsoft.com/office/drawing/2014/main" val="3995325128"/>
                    </a:ext>
                  </a:extLst>
                </a:gridCol>
                <a:gridCol w="340028">
                  <a:extLst>
                    <a:ext uri="{9D8B030D-6E8A-4147-A177-3AD203B41FA5}">
                      <a16:colId xmlns:a16="http://schemas.microsoft.com/office/drawing/2014/main" val="2128543274"/>
                    </a:ext>
                  </a:extLst>
                </a:gridCol>
                <a:gridCol w="672972">
                  <a:extLst>
                    <a:ext uri="{9D8B030D-6E8A-4147-A177-3AD203B41FA5}">
                      <a16:colId xmlns:a16="http://schemas.microsoft.com/office/drawing/2014/main" val="1110214103"/>
                    </a:ext>
                  </a:extLst>
                </a:gridCol>
                <a:gridCol w="1416783">
                  <a:extLst>
                    <a:ext uri="{9D8B030D-6E8A-4147-A177-3AD203B41FA5}">
                      <a16:colId xmlns:a16="http://schemas.microsoft.com/office/drawing/2014/main" val="4017925070"/>
                    </a:ext>
                  </a:extLst>
                </a:gridCol>
              </a:tblGrid>
              <a:tr h="485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Location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Purpose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Travelers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Travel Length (Days)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M&amp;IE Rate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Hotel Cost Estimate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Travel Cost Estimate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Notes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8469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Boise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Meeting Attendance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LSRCP Meeting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87130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36863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1426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162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0780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5632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5977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7777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07411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005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98778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6169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3752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2180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7150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58408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97410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514412"/>
                  </a:ext>
                </a:extLst>
              </a:tr>
              <a:tr h="13878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Travel Cost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1927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11D2D5-D775-EA69-1DCC-3FD2C8AC2AB7}"/>
              </a:ext>
            </a:extLst>
          </p:cNvPr>
          <p:cNvCxnSpPr>
            <a:cxnSpLocks/>
          </p:cNvCxnSpPr>
          <p:nvPr/>
        </p:nvCxnSpPr>
        <p:spPr>
          <a:xfrm flipV="1">
            <a:off x="4800600" y="2286000"/>
            <a:ext cx="0" cy="1409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BE4311-CC2D-FF01-B808-53E0C3D33EAF}"/>
              </a:ext>
            </a:extLst>
          </p:cNvPr>
          <p:cNvCxnSpPr>
            <a:cxnSpLocks/>
          </p:cNvCxnSpPr>
          <p:nvPr/>
        </p:nvCxnSpPr>
        <p:spPr>
          <a:xfrm flipV="1">
            <a:off x="5524500" y="2286000"/>
            <a:ext cx="0" cy="1409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534FD6-C9AD-0250-C346-3918244E345B}"/>
              </a:ext>
            </a:extLst>
          </p:cNvPr>
          <p:cNvCxnSpPr>
            <a:cxnSpLocks/>
          </p:cNvCxnSpPr>
          <p:nvPr/>
        </p:nvCxnSpPr>
        <p:spPr>
          <a:xfrm flipV="1">
            <a:off x="6096000" y="2286000"/>
            <a:ext cx="0" cy="1409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886B2-2910-40AD-AF27-DE4A63F5B732}"/>
              </a:ext>
            </a:extLst>
          </p:cNvPr>
          <p:cNvSpPr txBox="1"/>
          <p:nvPr/>
        </p:nvSpPr>
        <p:spPr>
          <a:xfrm>
            <a:off x="2103215" y="699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Upcoming Budget Deadlines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6132-D83F-4EFD-9519-677BDE1692C3}"/>
              </a:ext>
            </a:extLst>
          </p:cNvPr>
          <p:cNvSpPr txBox="1"/>
          <p:nvPr/>
        </p:nvSpPr>
        <p:spPr>
          <a:xfrm>
            <a:off x="723900" y="6858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May 2023 – Mid Year Review’s!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May 12th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Construction $250,000 -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Goods above $500,000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June 2</a:t>
            </a:r>
            <a:r>
              <a:rPr lang="en-US" sz="1400" b="1" u="sng" baseline="30000" dirty="0">
                <a:latin typeface="Californian FB" panose="0207040306080B030204" pitchFamily="18" charset="0"/>
              </a:rPr>
              <a:t>nd</a:t>
            </a:r>
            <a:r>
              <a:rPr lang="en-US" sz="1400" b="1" u="sng" dirty="0">
                <a:latin typeface="Californian FB" panose="0207040306080B030204" pitchFamily="18" charset="0"/>
              </a:rPr>
              <a:t> - FY24 Budgets and SOW’s due to the LSRCP office.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June 23rd</a:t>
            </a:r>
            <a:endParaRPr lang="en-US" sz="14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Construction $25,000 - $250,000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Goods and/or services $250,000 -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Vehicles (Auto Choice) Additional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July 1st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Construction $2,000 -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Goods and/or services $25,000 - $250,000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Modifications to construction contracts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August 4</a:t>
            </a:r>
            <a:r>
              <a:rPr lang="en-US" sz="1400" b="1" u="sng" baseline="30000" dirty="0">
                <a:latin typeface="Californian FB" panose="0207040306080B030204" pitchFamily="18" charset="0"/>
              </a:rPr>
              <a:t>th</a:t>
            </a:r>
            <a:endParaRPr lang="en-US" sz="1400" b="1" u="sng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Goods $10,000 -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Modifications to contracts for goods and/or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New inter-agency agreements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Services $2,500 - $25,000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   Vehicles (Auto Choice) Non-Additional Requirements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  </a:t>
            </a:r>
            <a:r>
              <a:rPr lang="en-US" sz="1400" b="1" u="sng" dirty="0">
                <a:latin typeface="Californian FB" panose="0207040306080B030204" pitchFamily="18" charset="0"/>
              </a:rPr>
              <a:t>August 25</a:t>
            </a:r>
            <a:r>
              <a:rPr lang="en-US" sz="1400" b="1" u="sng" baseline="30000" dirty="0">
                <a:latin typeface="Californian FB" panose="0207040306080B030204" pitchFamily="18" charset="0"/>
              </a:rPr>
              <a:t>th</a:t>
            </a:r>
            <a:endParaRPr lang="en-US" sz="1400" b="1" u="sng" dirty="0">
              <a:latin typeface="Californian FB" panose="0207040306080B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   Modifications to inter-agency agreements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   Property requests – transfers, ABZON requests, disposals, etc.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Californian FB" panose="0207040306080B030204" pitchFamily="18" charset="0"/>
              </a:rPr>
              <a:t>September 16</a:t>
            </a:r>
            <a:r>
              <a:rPr lang="en-US" sz="1400" b="1" u="sng" baseline="30000" dirty="0">
                <a:latin typeface="Californian FB" panose="0207040306080B030204" pitchFamily="18" charset="0"/>
              </a:rPr>
              <a:t>th</a:t>
            </a:r>
            <a:r>
              <a:rPr lang="en-US" sz="1400" b="1" u="sng" dirty="0">
                <a:latin typeface="Californian FB" panose="0207040306080B030204" pitchFamily="18" charset="0"/>
              </a:rPr>
              <a:t> </a:t>
            </a:r>
            <a:endParaRPr lang="en-US" sz="1200" b="1" u="sng" dirty="0">
              <a:latin typeface="Californian FB" panose="0207040306080B0302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>
                <a:latin typeface="Californian FB" panose="0207040306080B030204" pitchFamily="18" charset="0"/>
              </a:rPr>
              <a:t>   FY24 agreement announcements will be posted in Grant Solutions with an October 1</a:t>
            </a:r>
            <a:r>
              <a:rPr lang="en-US" sz="1200" baseline="30000" dirty="0">
                <a:latin typeface="Californian FB" panose="0207040306080B030204" pitchFamily="18" charset="0"/>
              </a:rPr>
              <a:t>st</a:t>
            </a:r>
            <a:r>
              <a:rPr lang="en-US" sz="1200" dirty="0">
                <a:latin typeface="Californian FB" panose="0207040306080B030204" pitchFamily="18" charset="0"/>
              </a:rPr>
              <a:t> submission deadline.</a:t>
            </a:r>
          </a:p>
        </p:txBody>
      </p:sp>
    </p:spTree>
    <p:extLst>
      <p:ext uri="{BB962C8B-B14F-4D97-AF65-F5344CB8AC3E}">
        <p14:creationId xmlns:p14="http://schemas.microsoft.com/office/powerpoint/2010/main" val="363938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D500-70FB-8E25-5482-F59A445C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LSRCP Brochures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0995-D79D-EAA9-B028-57D22228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Jule</a:t>
            </a:r>
            <a:r>
              <a:rPr lang="en-US" dirty="0"/>
              <a:t> Keller, WDFW, Lead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Site visits of McCall, Sawtooth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, Lookingglass</a:t>
            </a:r>
          </a:p>
          <a:p>
            <a:pPr marL="0" indent="0">
              <a:buNone/>
            </a:pP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A0559-162E-AEF3-F36B-4136D7E7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 t="42369" r="11667" b="22019"/>
          <a:stretch/>
        </p:blipFill>
        <p:spPr>
          <a:xfrm>
            <a:off x="685800" y="2667000"/>
            <a:ext cx="38862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CD8EA-F1A1-98ED-26F6-9C833766F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00" t="42369" r="11667" b="22019"/>
          <a:stretch/>
        </p:blipFill>
        <p:spPr>
          <a:xfrm>
            <a:off x="2057398" y="3310217"/>
            <a:ext cx="4267200" cy="1757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9015E7-669D-B808-27B7-F24D565C3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33" t="29650" r="2500" b="9301"/>
          <a:stretch/>
        </p:blipFill>
        <p:spPr>
          <a:xfrm>
            <a:off x="4005741" y="4058171"/>
            <a:ext cx="4267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4BFE8-EE6B-47BF-80A3-5FB1683A4C92}"/>
              </a:ext>
            </a:extLst>
          </p:cNvPr>
          <p:cNvSpPr txBox="1"/>
          <p:nvPr/>
        </p:nvSpPr>
        <p:spPr>
          <a:xfrm>
            <a:off x="499411" y="27963"/>
            <a:ext cx="814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Californian FB" panose="0207040306080B030204" pitchFamily="18" charset="0"/>
              </a:rPr>
              <a:t>Personal Property, Maintenance, Budget</a:t>
            </a:r>
          </a:p>
          <a:p>
            <a:pPr algn="ctr"/>
            <a:r>
              <a:rPr lang="en-US" sz="3600" b="1" u="sng" dirty="0">
                <a:latin typeface="Californian FB" panose="0207040306080B030204" pitchFamily="18" charset="0"/>
              </a:rPr>
              <a:t>Questions?</a:t>
            </a:r>
          </a:p>
        </p:txBody>
      </p:sp>
      <p:pic>
        <p:nvPicPr>
          <p:cNvPr id="4" name="Picture 3" descr="Quizzical burrowing owl looking forward">
            <a:extLst>
              <a:ext uri="{FF2B5EF4-FFF2-40B4-BE49-F238E27FC236}">
                <a16:creationId xmlns:a16="http://schemas.microsoft.com/office/drawing/2014/main" id="{78F04604-B02A-4AEB-B6DF-ED50E5B89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47800"/>
            <a:ext cx="8458200" cy="44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107C64-5CCF-3176-E751-8A556ABF0153}"/>
              </a:ext>
            </a:extLst>
          </p:cNvPr>
          <p:cNvGraphicFramePr>
            <a:graphicFrameLocks/>
          </p:cNvGraphicFramePr>
          <p:nvPr/>
        </p:nvGraphicFramePr>
        <p:xfrm>
          <a:off x="304800" y="3810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9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990600" y="1752600"/>
          <a:ext cx="7391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0" y="3516"/>
          <a:ext cx="9144000" cy="601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570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D275-D239-4F86-8FBE-7B718518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7921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990600" y="1752600"/>
          <a:ext cx="7391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419360-7D66-492B-A064-7CF427A93AF8}"/>
              </a:ext>
            </a:extLst>
          </p:cNvPr>
          <p:cNvGraphicFramePr>
            <a:graphicFrameLocks/>
          </p:cNvGraphicFramePr>
          <p:nvPr/>
        </p:nvGraphicFramePr>
        <p:xfrm>
          <a:off x="-2346" y="9378"/>
          <a:ext cx="9146345" cy="593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24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990600" y="1752600"/>
          <a:ext cx="7391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419360-7D66-492B-A064-7CF427A93AF8}"/>
              </a:ext>
            </a:extLst>
          </p:cNvPr>
          <p:cNvGraphicFramePr>
            <a:graphicFrameLocks/>
          </p:cNvGraphicFramePr>
          <p:nvPr/>
        </p:nvGraphicFramePr>
        <p:xfrm>
          <a:off x="685801" y="1638300"/>
          <a:ext cx="7696199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108475-8583-49DD-B5AD-51B318C3B94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0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D500-70FB-8E25-5482-F59A445C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Distribution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0995-D79D-EAA9-B028-57D22228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BPA profits in 2022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Administrator can repurpose financial reserves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r>
              <a:rPr lang="en-US" dirty="0">
                <a:solidFill>
                  <a:srgbClr val="040C28"/>
                </a:solidFill>
                <a:latin typeface="Google Sans"/>
              </a:rPr>
              <a:t>$25M to LSRCP and $25M to F&amp;W program to address deferred maintenance needs</a:t>
            </a:r>
          </a:p>
          <a:p>
            <a:r>
              <a:rPr lang="en-US" dirty="0">
                <a:solidFill>
                  <a:srgbClr val="040C28"/>
                </a:solidFill>
                <a:latin typeface="Google Sans"/>
              </a:rPr>
              <a:t>Kudos for BPA for recognizing the deferred maintenance as a need and their help (with some prodding) to get $9M (of $25M) for FY23</a:t>
            </a: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0998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3774-9444-41B7-E1A7-9179077C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Distribution Clause</a:t>
            </a:r>
          </a:p>
        </p:txBody>
      </p:sp>
      <p:pic>
        <p:nvPicPr>
          <p:cNvPr id="2050" name="Picture 2" descr="Maybe Duct Tape doesn't fix everything...">
            <a:extLst>
              <a:ext uri="{FF2B5EF4-FFF2-40B4-BE49-F238E27FC236}">
                <a16:creationId xmlns:a16="http://schemas.microsoft.com/office/drawing/2014/main" id="{33298E25-5AA2-3043-7CBA-C746E591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88" y="1066800"/>
            <a:ext cx="39828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54CC3B-8B4C-3BAA-8ADA-9AD8B4AE080E}"/>
              </a:ext>
            </a:extLst>
          </p:cNvPr>
          <p:cNvSpPr txBox="1">
            <a:spLocks/>
          </p:cNvSpPr>
          <p:nvPr/>
        </p:nvSpPr>
        <p:spPr bwMode="auto">
          <a:xfrm>
            <a:off x="228600" y="45720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/>
              <a:t>You have $150,000 truck that only meets half your needs and here’s $700 worth of duct tape to fix it</a:t>
            </a:r>
          </a:p>
        </p:txBody>
      </p:sp>
    </p:spTree>
    <p:extLst>
      <p:ext uri="{BB962C8B-B14F-4D97-AF65-F5344CB8AC3E}">
        <p14:creationId xmlns:p14="http://schemas.microsoft.com/office/powerpoint/2010/main" val="242950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3774-9444-41B7-E1A7-9179077C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Distribution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2922-AB81-7733-D49A-67AFBA53A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$25M solution to a $220M problem</a:t>
            </a:r>
          </a:p>
          <a:p>
            <a:r>
              <a:rPr lang="en-US" dirty="0"/>
              <a:t>We’ve been underfunding deferred maintenance for 40 years ($3M or 0.6% of Total Asset Value - $500M)</a:t>
            </a:r>
          </a:p>
          <a:p>
            <a:r>
              <a:rPr lang="en-US" dirty="0"/>
              <a:t>Not enough infrastructure to meet program mitigation objectives</a:t>
            </a:r>
          </a:p>
          <a:p>
            <a:r>
              <a:rPr lang="en-US" dirty="0"/>
              <a:t>Bleeding resources trying to achieve goals while infrastructure keeps getting older</a:t>
            </a:r>
          </a:p>
        </p:txBody>
      </p:sp>
    </p:spTree>
    <p:extLst>
      <p:ext uri="{BB962C8B-B14F-4D97-AF65-F5344CB8AC3E}">
        <p14:creationId xmlns:p14="http://schemas.microsoft.com/office/powerpoint/2010/main" val="167869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88C7F58-2350-4C7F-85D0-0CA756105174}"/>
              </a:ext>
            </a:extLst>
          </p:cNvPr>
          <p:cNvGraphicFramePr>
            <a:graphicFrameLocks/>
          </p:cNvGraphicFramePr>
          <p:nvPr/>
        </p:nvGraphicFramePr>
        <p:xfrm>
          <a:off x="304800" y="3048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139351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RCP Custom Template_2.potx" id="{40903CBD-B70F-43E8-8A9F-BFDF9DF8BC57}" vid="{B4690537-2452-445A-BA8E-8093FA834E3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Template_2</Template>
  <TotalTime>1589</TotalTime>
  <Words>1269</Words>
  <Application>Microsoft Office PowerPoint</Application>
  <PresentationFormat>On-screen Show (4:3)</PresentationFormat>
  <Paragraphs>438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Californian FB</vt:lpstr>
      <vt:lpstr>Google Sans</vt:lpstr>
      <vt:lpstr>Times New Roman</vt:lpstr>
      <vt:lpstr>Wingdings</vt:lpstr>
      <vt:lpstr>CRFPO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Reserve Distribution Clause</vt:lpstr>
      <vt:lpstr>Reserve Distribution Clause</vt:lpstr>
      <vt:lpstr>Reserve Distribution Clause</vt:lpstr>
      <vt:lpstr>PowerPoint Presentation</vt:lpstr>
      <vt:lpstr>PowerPoint Presentation</vt:lpstr>
      <vt:lpstr>Expenditures at a Glimpse</vt:lpstr>
      <vt:lpstr>Engineering Funded Projects</vt:lpstr>
      <vt:lpstr>Budget Template Review</vt:lpstr>
      <vt:lpstr>Budget Template Changes</vt:lpstr>
      <vt:lpstr>Budget Template Changes-cont’</vt:lpstr>
      <vt:lpstr>PowerPoint Presentation</vt:lpstr>
      <vt:lpstr>LSRCP Brochures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Devlin, Brian T</dc:creator>
  <cp:lastModifiedBy>Wiese, Nathan</cp:lastModifiedBy>
  <cp:revision>53</cp:revision>
  <cp:lastPrinted>2017-03-27T15:57:18Z</cp:lastPrinted>
  <dcterms:created xsi:type="dcterms:W3CDTF">2021-03-17T17:40:02Z</dcterms:created>
  <dcterms:modified xsi:type="dcterms:W3CDTF">2023-04-24T15:24:38Z</dcterms:modified>
</cp:coreProperties>
</file>