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80" r:id="rId2"/>
    <p:sldId id="290" r:id="rId3"/>
    <p:sldId id="292" r:id="rId4"/>
    <p:sldId id="294" r:id="rId5"/>
    <p:sldId id="295" r:id="rId6"/>
    <p:sldId id="293" r:id="rId7"/>
    <p:sldId id="301" r:id="rId8"/>
    <p:sldId id="275" r:id="rId9"/>
    <p:sldId id="259" r:id="rId10"/>
    <p:sldId id="277" r:id="rId11"/>
    <p:sldId id="265" r:id="rId12"/>
    <p:sldId id="307" r:id="rId13"/>
    <p:sldId id="271" r:id="rId14"/>
    <p:sldId id="305" r:id="rId15"/>
    <p:sldId id="302" r:id="rId16"/>
    <p:sldId id="296" r:id="rId17"/>
    <p:sldId id="298" r:id="rId18"/>
    <p:sldId id="297" r:id="rId19"/>
    <p:sldId id="306" r:id="rId20"/>
    <p:sldId id="29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54F6FE"/>
    <a:srgbClr val="082FF2"/>
    <a:srgbClr val="0000CC"/>
    <a:srgbClr val="0ED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5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89F3-1A1A-4445-A974-820E396AAA0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F5E-04ED-42C1-A391-5E83C86D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4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47"/>
            <a:ext cx="12192000" cy="1325563"/>
          </a:xfrm>
        </p:spPr>
        <p:txBody>
          <a:bodyPr/>
          <a:lstStyle>
            <a:lvl1pPr algn="ctr">
              <a:defRPr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89F3-1A1A-4445-A974-820E396AAA0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F5E-04ED-42C1-A391-5E83C86D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19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89F3-1A1A-4445-A974-820E396AAA0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F5E-04ED-42C1-A391-5E83C86D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99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12192000" cy="1325563"/>
          </a:xfrm>
        </p:spPr>
        <p:txBody>
          <a:bodyPr/>
          <a:lstStyle>
            <a:lvl1pPr algn="ctr">
              <a:defRPr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89F3-1A1A-4445-A974-820E396AAA0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F5E-04ED-42C1-A391-5E83C86D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7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6"/>
            <a:ext cx="12192000" cy="1325563"/>
          </a:xfrm>
        </p:spPr>
        <p:txBody>
          <a:bodyPr/>
          <a:lstStyle>
            <a:lvl1pPr algn="ctr">
              <a:defRPr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1">
                <a:solidFill>
                  <a:srgbClr val="54F6F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582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89F3-1A1A-4445-A974-820E396AAA0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F5E-04ED-42C1-A391-5E83C86D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4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232"/>
            <a:ext cx="12192000" cy="1325563"/>
          </a:xfrm>
        </p:spPr>
        <p:txBody>
          <a:bodyPr/>
          <a:lstStyle>
            <a:lvl1pPr algn="ctr">
              <a:defRPr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89F3-1A1A-4445-A974-820E396AAA0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F5E-04ED-42C1-A391-5E83C86D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12192000" cy="1325563"/>
          </a:xfrm>
        </p:spPr>
        <p:txBody>
          <a:bodyPr/>
          <a:lstStyle>
            <a:lvl1pPr algn="ctr">
              <a:defRPr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89F3-1A1A-4445-A974-820E396AAA0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F5E-04ED-42C1-A391-5E83C86D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9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225"/>
            <a:ext cx="12192000" cy="1325563"/>
          </a:xfrm>
        </p:spPr>
        <p:txBody>
          <a:bodyPr/>
          <a:lstStyle>
            <a:lvl1pPr algn="ctr">
              <a:defRPr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8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89F3-1A1A-4445-A974-820E396AAA0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F5E-04ED-42C1-A391-5E83C86D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2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89F3-1A1A-4445-A974-820E396AAA0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F5E-04ED-42C1-A391-5E83C86D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34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89F3-1A1A-4445-A974-820E396AAA0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F5E-04ED-42C1-A391-5E83C86D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0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E89F3-1A1A-4445-A974-820E396AAA0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D0F5E-04ED-42C1-A391-5E83C86D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D802DC-9582-7BC4-9C40-5AC19FDE3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12" y="1126850"/>
            <a:ext cx="10383176" cy="5731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225"/>
            <a:ext cx="12192000" cy="1325563"/>
          </a:xfrm>
        </p:spPr>
        <p:txBody>
          <a:bodyPr/>
          <a:lstStyle/>
          <a:p>
            <a:r>
              <a:rPr lang="en-US" dirty="0"/>
              <a:t>Sawtooth Weir Fish Passage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46271A66-6C59-4DEF-A698-5D03144B6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6" y="5752086"/>
            <a:ext cx="1021428" cy="109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57" y="5735783"/>
            <a:ext cx="971550" cy="11222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CDDAA1-2B0D-D5E4-0D7F-46E7AD47142A}"/>
              </a:ext>
            </a:extLst>
          </p:cNvPr>
          <p:cNvSpPr txBox="1"/>
          <p:nvPr/>
        </p:nvSpPr>
        <p:spPr>
          <a:xfrm>
            <a:off x="8910929" y="4946320"/>
            <a:ext cx="21714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David Venditti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Sylvia Hamilton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Kurt Tardy</a:t>
            </a:r>
            <a:endParaRPr lang="en-US" sz="2400" b="1" dirty="0">
              <a:solidFill>
                <a:srgbClr val="082FF2"/>
              </a:solidFill>
            </a:endParaRPr>
          </a:p>
          <a:p>
            <a:r>
              <a:rPr lang="en-US" sz="2400" b="1" dirty="0">
                <a:solidFill>
                  <a:srgbClr val="00FF00"/>
                </a:solidFill>
              </a:rPr>
              <a:t>May 8, 2024</a:t>
            </a:r>
          </a:p>
        </p:txBody>
      </p:sp>
    </p:spTree>
    <p:extLst>
      <p:ext uri="{BB962C8B-B14F-4D97-AF65-F5344CB8AC3E}">
        <p14:creationId xmlns:p14="http://schemas.microsoft.com/office/powerpoint/2010/main" val="200998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F67C4980-C2E6-172C-266F-7CC0909AA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6" y="1118693"/>
            <a:ext cx="3543683" cy="4724911"/>
          </a:xfrm>
          <a:prstGeom prst="rect">
            <a:avLst/>
          </a:prstGeom>
        </p:spPr>
      </p:pic>
      <p:pic>
        <p:nvPicPr>
          <p:cNvPr id="21" name="Picture 20" descr="A picture containing outdoor, dock, raft&#10;&#10;Description automatically generated">
            <a:extLst>
              <a:ext uri="{FF2B5EF4-FFF2-40B4-BE49-F238E27FC236}">
                <a16:creationId xmlns:a16="http://schemas.microsoft.com/office/drawing/2014/main" id="{B2638B63-908E-CB3D-7885-999C0267A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46" y="1115940"/>
            <a:ext cx="3543683" cy="47257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50E7A3-F575-C9F0-BC55-CFF46D0B3AF7}"/>
              </a:ext>
            </a:extLst>
          </p:cNvPr>
          <p:cNvSpPr txBox="1"/>
          <p:nvPr/>
        </p:nvSpPr>
        <p:spPr>
          <a:xfrm>
            <a:off x="9051694" y="1863577"/>
            <a:ext cx="2139637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First step of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First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Dam boards blocking the rest of the ladder</a:t>
            </a:r>
          </a:p>
          <a:p>
            <a:r>
              <a:rPr lang="en-US" dirty="0"/>
              <a:t>der showing how ladder is blocked off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78C7F7-D086-C46A-E4E2-89AC72361E53}"/>
              </a:ext>
            </a:extLst>
          </p:cNvPr>
          <p:cNvCxnSpPr>
            <a:cxnSpLocks/>
          </p:cNvCxnSpPr>
          <p:nvPr/>
        </p:nvCxnSpPr>
        <p:spPr>
          <a:xfrm flipH="1">
            <a:off x="7300041" y="2594510"/>
            <a:ext cx="1637067" cy="8843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F5AF406-02C6-030C-2B30-008DC7ACBF2F}"/>
              </a:ext>
            </a:extLst>
          </p:cNvPr>
          <p:cNvSpPr txBox="1"/>
          <p:nvPr/>
        </p:nvSpPr>
        <p:spPr>
          <a:xfrm>
            <a:off x="528506" y="3759849"/>
            <a:ext cx="2023077" cy="2369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First step of the ladder straight into last step of ladder, then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trap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entrance</a:t>
            </a:r>
          </a:p>
          <a:p>
            <a:r>
              <a:rPr lang="en-US" sz="1600" dirty="0"/>
              <a:t>of the ladder straight into last step of ladder, then </a:t>
            </a:r>
            <a:r>
              <a:rPr lang="en-US" dirty="0"/>
              <a:t>trap</a:t>
            </a:r>
            <a:r>
              <a:rPr lang="en-US" sz="1600" dirty="0"/>
              <a:t> entrance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1C31D9-8FEA-2CD3-7B5F-043980B38725}"/>
              </a:ext>
            </a:extLst>
          </p:cNvPr>
          <p:cNvCxnSpPr>
            <a:cxnSpLocks/>
          </p:cNvCxnSpPr>
          <p:nvPr/>
        </p:nvCxnSpPr>
        <p:spPr>
          <a:xfrm>
            <a:off x="2553014" y="4410341"/>
            <a:ext cx="2105637" cy="88678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D7409CB-F666-BB7D-BAEF-5BD8FDD87D83}"/>
              </a:ext>
            </a:extLst>
          </p:cNvPr>
          <p:cNvCxnSpPr>
            <a:cxnSpLocks/>
          </p:cNvCxnSpPr>
          <p:nvPr/>
        </p:nvCxnSpPr>
        <p:spPr>
          <a:xfrm flipV="1">
            <a:off x="2553014" y="4029164"/>
            <a:ext cx="1936407" cy="3715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216ED2D-94DF-4F62-2C99-A19004EB3860}"/>
              </a:ext>
            </a:extLst>
          </p:cNvPr>
          <p:cNvCxnSpPr>
            <a:cxnSpLocks/>
          </p:cNvCxnSpPr>
          <p:nvPr/>
        </p:nvCxnSpPr>
        <p:spPr>
          <a:xfrm flipV="1">
            <a:off x="2550153" y="3313651"/>
            <a:ext cx="2108498" cy="10774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944" y="279080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2022-New Ladder Configuration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20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CDE55-ACC0-355E-D073-86F79C19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2023-Ladder Improvement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3DD5A-0AAF-BA09-95B3-E64AACD43926}"/>
              </a:ext>
            </a:extLst>
          </p:cNvPr>
          <p:cNvSpPr txBox="1"/>
          <p:nvPr/>
        </p:nvSpPr>
        <p:spPr>
          <a:xfrm>
            <a:off x="9208008" y="2890291"/>
            <a:ext cx="2139637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Added fencing to narrow the final step of the ladder so fish have a more direct path into the trap entrance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C6FEE6-9229-A55A-1398-BF8941EAE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049" y="2313561"/>
            <a:ext cx="3946725" cy="373878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F2A0E3-D8EA-9E0F-9883-CE6C6DCDFD80}"/>
              </a:ext>
            </a:extLst>
          </p:cNvPr>
          <p:cNvCxnSpPr>
            <a:cxnSpLocks/>
          </p:cNvCxnSpPr>
          <p:nvPr/>
        </p:nvCxnSpPr>
        <p:spPr>
          <a:xfrm>
            <a:off x="5389064" y="3445795"/>
            <a:ext cx="1081915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7DE6AA-C211-99EB-ACDC-BFD4B6BF6886}"/>
              </a:ext>
            </a:extLst>
          </p:cNvPr>
          <p:cNvCxnSpPr>
            <a:cxnSpLocks/>
          </p:cNvCxnSpPr>
          <p:nvPr/>
        </p:nvCxnSpPr>
        <p:spPr>
          <a:xfrm flipH="1" flipV="1">
            <a:off x="6470979" y="3084022"/>
            <a:ext cx="2737029" cy="243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2904D5D-3BA3-A322-AEBF-8D9066DDFFC2}"/>
              </a:ext>
            </a:extLst>
          </p:cNvPr>
          <p:cNvSpPr txBox="1"/>
          <p:nvPr/>
        </p:nvSpPr>
        <p:spPr>
          <a:xfrm>
            <a:off x="1346916" y="3305789"/>
            <a:ext cx="191967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Added an opening to lower the velocity of the waterfall to lower the jump height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3DEB9C-80F1-3ED8-B7BF-41530E45CCE4}"/>
              </a:ext>
            </a:extLst>
          </p:cNvPr>
          <p:cNvCxnSpPr>
            <a:cxnSpLocks/>
          </p:cNvCxnSpPr>
          <p:nvPr/>
        </p:nvCxnSpPr>
        <p:spPr>
          <a:xfrm>
            <a:off x="3266592" y="4494095"/>
            <a:ext cx="2411832" cy="9815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426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74E9A-5C63-8BE0-3F42-1072FC6A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2023-Trap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CB887-7B47-171B-110F-9CA59CA03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406" y="1852785"/>
            <a:ext cx="6267307" cy="458306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Fish swim through the old trap entrance directly into the holding pond (yellow arrows)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Initially operated until first sort in mid August, then returned to using old trap</a:t>
            </a:r>
          </a:p>
          <a:p>
            <a:r>
              <a:rPr lang="en-US" sz="2000" dirty="0">
                <a:solidFill>
                  <a:schemeClr val="bg1"/>
                </a:solidFill>
              </a:rPr>
              <a:t>2023 converted West pond to the trap after the first sort (red arrow)</a:t>
            </a:r>
          </a:p>
          <a:p>
            <a:r>
              <a:rPr lang="en-US" sz="2000" dirty="0">
                <a:solidFill>
                  <a:schemeClr val="bg1"/>
                </a:solidFill>
              </a:rPr>
              <a:t>Use the crowder to separate freshly trapped fish from surplus fish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Surplus fish are operculum punched and placed behind the crowder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Designing a crowd rack to fit in the new trap space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86708F0-0E2B-9085-F1E8-CB82EEB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645" y="1601170"/>
            <a:ext cx="3242972" cy="483467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3DD472-08EE-B929-1161-D7F4F17BA0A4}"/>
              </a:ext>
            </a:extLst>
          </p:cNvPr>
          <p:cNvCxnSpPr/>
          <p:nvPr/>
        </p:nvCxnSpPr>
        <p:spPr>
          <a:xfrm flipV="1">
            <a:off x="7704259" y="2470884"/>
            <a:ext cx="58189" cy="17505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605F07-3F68-A0DC-BA49-BC5C0B6A85D5}"/>
              </a:ext>
            </a:extLst>
          </p:cNvPr>
          <p:cNvCxnSpPr>
            <a:cxnSpLocks/>
          </p:cNvCxnSpPr>
          <p:nvPr/>
        </p:nvCxnSpPr>
        <p:spPr>
          <a:xfrm flipH="1">
            <a:off x="7762448" y="4365008"/>
            <a:ext cx="372241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D39D64-CBB6-2385-0A01-4FBBB9FC9AB9}"/>
              </a:ext>
            </a:extLst>
          </p:cNvPr>
          <p:cNvCxnSpPr>
            <a:cxnSpLocks/>
          </p:cNvCxnSpPr>
          <p:nvPr/>
        </p:nvCxnSpPr>
        <p:spPr>
          <a:xfrm flipV="1">
            <a:off x="8092744" y="3688314"/>
            <a:ext cx="0" cy="5330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4E283A-BF3F-F91D-C985-11FD335D1DF2}"/>
              </a:ext>
            </a:extLst>
          </p:cNvPr>
          <p:cNvCxnSpPr/>
          <p:nvPr/>
        </p:nvCxnSpPr>
        <p:spPr>
          <a:xfrm flipH="1" flipV="1">
            <a:off x="8305131" y="4524823"/>
            <a:ext cx="330836" cy="3074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68605F-27BE-BD45-F49F-E0B8EA1BB809}"/>
              </a:ext>
            </a:extLst>
          </p:cNvPr>
          <p:cNvCxnSpPr/>
          <p:nvPr/>
        </p:nvCxnSpPr>
        <p:spPr>
          <a:xfrm flipH="1" flipV="1">
            <a:off x="8663710" y="4876634"/>
            <a:ext cx="175172" cy="14977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FE4006-06C8-DA4E-F7D6-415A0BB34891}"/>
              </a:ext>
            </a:extLst>
          </p:cNvPr>
          <p:cNvCxnSpPr>
            <a:cxnSpLocks/>
          </p:cNvCxnSpPr>
          <p:nvPr/>
        </p:nvCxnSpPr>
        <p:spPr>
          <a:xfrm flipH="1" flipV="1">
            <a:off x="8847760" y="5044168"/>
            <a:ext cx="99752" cy="41429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62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04AAE-DF91-DA8A-AFF4-A6123E60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2023-Trap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4A6F7-550A-BFB4-7C46-4832204F1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3" y="1351795"/>
            <a:ext cx="9410766" cy="80136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finger weir was installed at the end of the holding pond to help retain fish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Fish jumping into a water tank&#10;&#10;Description automatically generated">
            <a:extLst>
              <a:ext uri="{FF2B5EF4-FFF2-40B4-BE49-F238E27FC236}">
                <a16:creationId xmlns:a16="http://schemas.microsoft.com/office/drawing/2014/main" id="{B37FA984-6FB1-BEE1-0763-5F53A9956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" y="2185212"/>
            <a:ext cx="5294594" cy="2978209"/>
          </a:xfrm>
          <a:prstGeom prst="rect">
            <a:avLst/>
          </a:prstGeom>
        </p:spPr>
      </p:pic>
      <p:pic>
        <p:nvPicPr>
          <p:cNvPr id="7" name="Picture 6" descr="A water flowing into a building&#10;&#10;Description automatically generated with medium confidence">
            <a:extLst>
              <a:ext uri="{FF2B5EF4-FFF2-40B4-BE49-F238E27FC236}">
                <a16:creationId xmlns:a16="http://schemas.microsoft.com/office/drawing/2014/main" id="{76947FB0-83EA-5982-4D56-7EAB08558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14" y="2181855"/>
            <a:ext cx="5294594" cy="2978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CD8AE5-BB05-FB5B-3CD4-C79D83A1626A}"/>
              </a:ext>
            </a:extLst>
          </p:cNvPr>
          <p:cNvSpPr txBox="1"/>
          <p:nvPr/>
        </p:nvSpPr>
        <p:spPr>
          <a:xfrm>
            <a:off x="1141413" y="5440999"/>
            <a:ext cx="9410766" cy="932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 no longer observed lingering in ladder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Successful trapping of multiple species, including Rainbow, Cutthroat, and Bull Trout, as well as Sockeye</a:t>
            </a:r>
          </a:p>
        </p:txBody>
      </p:sp>
    </p:spTree>
    <p:extLst>
      <p:ext uri="{BB962C8B-B14F-4D97-AF65-F5344CB8AC3E}">
        <p14:creationId xmlns:p14="http://schemas.microsoft.com/office/powerpoint/2010/main" val="120014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2F8FF-A8CA-FAB6-FD42-1DC319F3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Hyper-Infuser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8F5FC-4B25-ACB3-A4E1-C7EDCC49F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99" y="1825625"/>
            <a:ext cx="10964501" cy="4351338"/>
          </a:xfrm>
        </p:spPr>
        <p:txBody>
          <a:bodyPr/>
          <a:lstStyle/>
          <a:p>
            <a:r>
              <a:rPr lang="en-US" dirty="0"/>
              <a:t>Tested in 2022</a:t>
            </a:r>
          </a:p>
          <a:p>
            <a:pPr lvl="1"/>
            <a:r>
              <a:rPr lang="en-US" dirty="0"/>
              <a:t>Too late for Chinook</a:t>
            </a:r>
          </a:p>
          <a:p>
            <a:r>
              <a:rPr lang="en-US" dirty="0"/>
              <a:t>Strips N</a:t>
            </a:r>
            <a:r>
              <a:rPr lang="en-US" baseline="-25000" dirty="0"/>
              <a:t>2</a:t>
            </a:r>
            <a:r>
              <a:rPr lang="en-US" dirty="0"/>
              <a:t> from water</a:t>
            </a:r>
            <a:r>
              <a:rPr lang="en-US" baseline="-25000" dirty="0"/>
              <a:t> </a:t>
            </a:r>
            <a:endParaRPr lang="en-US" dirty="0"/>
          </a:p>
          <a:p>
            <a:r>
              <a:rPr lang="en-US" dirty="0"/>
              <a:t>Replaces with O</a:t>
            </a:r>
            <a:r>
              <a:rPr lang="en-US" baseline="-25000" dirty="0"/>
              <a:t>2</a:t>
            </a:r>
            <a:endParaRPr lang="en-US" dirty="0"/>
          </a:p>
          <a:p>
            <a:pPr lvl="1"/>
            <a:r>
              <a:rPr lang="en-US" dirty="0"/>
              <a:t>Run through ladder</a:t>
            </a:r>
          </a:p>
          <a:p>
            <a:r>
              <a:rPr lang="en-US" dirty="0"/>
              <a:t>Creates attraction</a:t>
            </a:r>
          </a:p>
          <a:p>
            <a:pPr lvl="1"/>
            <a:r>
              <a:rPr lang="en-US" dirty="0"/>
              <a:t>Not for sockeye</a:t>
            </a:r>
          </a:p>
        </p:txBody>
      </p:sp>
    </p:spTree>
    <p:extLst>
      <p:ext uri="{BB962C8B-B14F-4D97-AF65-F5344CB8AC3E}">
        <p14:creationId xmlns:p14="http://schemas.microsoft.com/office/powerpoint/2010/main" val="1835091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99A58-35BE-2391-7D6B-B24345BF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Fixes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16D87-78EE-E472-FFFC-E2600C7A8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275" y="1228436"/>
            <a:ext cx="7465450" cy="560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55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4A9D0F-25DA-A09E-988D-FD3EED33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Another Path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3FD792C4-03AA-734B-12EF-C14159C9E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8" y="1549784"/>
            <a:ext cx="6610180" cy="495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3F6C5D1-1AA0-9B75-F25F-41AD3C9A7F53}"/>
              </a:ext>
            </a:extLst>
          </p:cNvPr>
          <p:cNvSpPr/>
          <p:nvPr/>
        </p:nvSpPr>
        <p:spPr>
          <a:xfrm rot="7192762">
            <a:off x="5033077" y="3031651"/>
            <a:ext cx="763509" cy="8238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9AE30F-70AA-1C5F-9B0A-E6EFA703F5FB}"/>
              </a:ext>
            </a:extLst>
          </p:cNvPr>
          <p:cNvGrpSpPr/>
          <p:nvPr/>
        </p:nvGrpSpPr>
        <p:grpSpPr>
          <a:xfrm>
            <a:off x="6632028" y="1902859"/>
            <a:ext cx="5540524" cy="4153899"/>
            <a:chOff x="6632028" y="1902859"/>
            <a:chExt cx="5540524" cy="41538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F9B0DE-3EB0-AB07-9727-8DF014FB1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2028" y="1902859"/>
              <a:ext cx="5540524" cy="4153899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8AD0B9F-ED5D-0B1D-CD1A-C67E53DFFCC0}"/>
                </a:ext>
              </a:extLst>
            </p:cNvPr>
            <p:cNvGrpSpPr/>
            <p:nvPr/>
          </p:nvGrpSpPr>
          <p:grpSpPr>
            <a:xfrm>
              <a:off x="7462345" y="4216106"/>
              <a:ext cx="1653039" cy="472965"/>
              <a:chOff x="7462345" y="4216106"/>
              <a:chExt cx="1653039" cy="472965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E91FA4C-846A-FD81-D478-91AF46C29E84}"/>
                  </a:ext>
                </a:extLst>
              </p:cNvPr>
              <p:cNvCxnSpPr/>
              <p:nvPr/>
            </p:nvCxnSpPr>
            <p:spPr>
              <a:xfrm flipH="1">
                <a:off x="7462345" y="4225159"/>
                <a:ext cx="882869" cy="178675"/>
              </a:xfrm>
              <a:prstGeom prst="straightConnector1">
                <a:avLst/>
              </a:prstGeom>
              <a:ln w="635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31E4283-6892-804D-54BF-0F442CAFAA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6598" y="4216106"/>
                <a:ext cx="798786" cy="472965"/>
              </a:xfrm>
              <a:prstGeom prst="line">
                <a:avLst/>
              </a:prstGeom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88673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EE1A-532F-3D12-4778-FF35F2CE3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	Fish Corral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84D2BD6-B94B-735C-DAE9-6D593133B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99" y="1825625"/>
            <a:ext cx="10964501" cy="4351338"/>
          </a:xfrm>
        </p:spPr>
        <p:txBody>
          <a:bodyPr/>
          <a:lstStyle/>
          <a:p>
            <a:r>
              <a:rPr lang="en-US" dirty="0"/>
              <a:t>Pull panel on a bay</a:t>
            </a:r>
          </a:p>
          <a:p>
            <a:endParaRPr lang="en-US" sz="1200" dirty="0"/>
          </a:p>
          <a:p>
            <a:r>
              <a:rPr lang="en-US" dirty="0"/>
              <a:t>Picket in a trap box</a:t>
            </a:r>
          </a:p>
          <a:p>
            <a:endParaRPr lang="en-US" sz="1200" dirty="0"/>
          </a:p>
          <a:p>
            <a:r>
              <a:rPr lang="en-US" dirty="0"/>
              <a:t>Damaged panel in 2022</a:t>
            </a:r>
          </a:p>
          <a:p>
            <a:pPr lvl="1"/>
            <a:r>
              <a:rPr lang="en-US" dirty="0"/>
              <a:t>Sockeye passed</a:t>
            </a:r>
          </a:p>
          <a:p>
            <a:pPr lvl="1"/>
            <a:r>
              <a:rPr lang="en-US" dirty="0"/>
              <a:t>Proof of concept</a:t>
            </a:r>
          </a:p>
          <a:p>
            <a:endParaRPr lang="en-US" sz="1200" dirty="0"/>
          </a:p>
          <a:p>
            <a:r>
              <a:rPr lang="en-US" dirty="0"/>
              <a:t>Pull panels earlier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9FB47A-22C6-DBBD-0850-521BD0BD6CF9}"/>
              </a:ext>
            </a:extLst>
          </p:cNvPr>
          <p:cNvGrpSpPr/>
          <p:nvPr/>
        </p:nvGrpSpPr>
        <p:grpSpPr>
          <a:xfrm>
            <a:off x="5796087" y="10119"/>
            <a:ext cx="6380809" cy="6838593"/>
            <a:chOff x="0" y="-5886"/>
            <a:chExt cx="6403962" cy="68634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CEE89E-F423-7381-BE55-46EFE1653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5886"/>
              <a:ext cx="6403962" cy="6863408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A5474D3-4FFD-AD7E-0CE5-11974DA505DF}"/>
                </a:ext>
              </a:extLst>
            </p:cNvPr>
            <p:cNvGrpSpPr/>
            <p:nvPr/>
          </p:nvGrpSpPr>
          <p:grpSpPr>
            <a:xfrm>
              <a:off x="2375571" y="3009863"/>
              <a:ext cx="717976" cy="1263533"/>
              <a:chOff x="2601979" y="2477745"/>
              <a:chExt cx="717976" cy="126353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76E2F69-05A7-49B5-D12A-4C2634F34D39}"/>
                  </a:ext>
                </a:extLst>
              </p:cNvPr>
              <p:cNvSpPr/>
              <p:nvPr/>
            </p:nvSpPr>
            <p:spPr>
              <a:xfrm rot="2518126">
                <a:off x="2601979" y="2477745"/>
                <a:ext cx="717976" cy="12635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83CBCFA-30ED-A90F-5415-3B572B686B24}"/>
                  </a:ext>
                </a:extLst>
              </p:cNvPr>
              <p:cNvSpPr txBox="1"/>
              <p:nvPr/>
            </p:nvSpPr>
            <p:spPr>
              <a:xfrm rot="18699681">
                <a:off x="2425436" y="2944757"/>
                <a:ext cx="1071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Fish Zone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C965312-E0EE-675A-387B-EACD8F18FDAE}"/>
                </a:ext>
              </a:extLst>
            </p:cNvPr>
            <p:cNvCxnSpPr/>
            <p:nvPr/>
          </p:nvCxnSpPr>
          <p:spPr>
            <a:xfrm flipH="1">
              <a:off x="950614" y="4747736"/>
              <a:ext cx="604810" cy="36933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C5984DC-A243-4B99-7DE8-34624B611B6F}"/>
                </a:ext>
              </a:extLst>
            </p:cNvPr>
            <p:cNvCxnSpPr>
              <a:cxnSpLocks/>
            </p:cNvCxnSpPr>
            <p:nvPr/>
          </p:nvCxnSpPr>
          <p:spPr>
            <a:xfrm>
              <a:off x="950614" y="5117068"/>
              <a:ext cx="325925" cy="501307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F14F2E0-CA52-7DEE-1C9C-7348A9C96A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6539" y="5350598"/>
              <a:ext cx="570368" cy="267777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36FF85B-B2A2-C8DC-7C43-16C60FD6FF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3410" y="4747736"/>
              <a:ext cx="62014" cy="39222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50C11E-16C0-AC4E-0E57-23BB5D93FF66}"/>
                </a:ext>
              </a:extLst>
            </p:cNvPr>
            <p:cNvCxnSpPr/>
            <p:nvPr/>
          </p:nvCxnSpPr>
          <p:spPr>
            <a:xfrm>
              <a:off x="1846907" y="5117068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95972C7-AF1F-480B-D8BE-43BB0E0D7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4417" y="5187636"/>
              <a:ext cx="322490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541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2B077-B7AF-DB4E-01EA-709BB9422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	Fill the Hole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D4BC30-D560-2FD6-E2FF-9E3CB6EC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46" y="1825625"/>
            <a:ext cx="10421293" cy="4351338"/>
          </a:xfrm>
        </p:spPr>
        <p:txBody>
          <a:bodyPr/>
          <a:lstStyle/>
          <a:p>
            <a:r>
              <a:rPr lang="en-US" dirty="0"/>
              <a:t>Create a riffle</a:t>
            </a:r>
          </a:p>
          <a:p>
            <a:pPr lvl="1"/>
            <a:r>
              <a:rPr lang="en-US" dirty="0"/>
              <a:t>Eliminate holding area</a:t>
            </a:r>
          </a:p>
          <a:p>
            <a:pPr lvl="1"/>
            <a:r>
              <a:rPr lang="en-US" dirty="0"/>
              <a:t>Force fish to ladder</a:t>
            </a:r>
          </a:p>
          <a:p>
            <a:pPr lvl="1"/>
            <a:r>
              <a:rPr lang="en-US" dirty="0"/>
              <a:t>Designs drawn</a:t>
            </a:r>
          </a:p>
          <a:p>
            <a:endParaRPr lang="en-US" sz="1200" dirty="0"/>
          </a:p>
          <a:p>
            <a:r>
              <a:rPr lang="en-US" dirty="0"/>
              <a:t>Work window</a:t>
            </a:r>
          </a:p>
          <a:p>
            <a:pPr lvl="1"/>
            <a:r>
              <a:rPr lang="en-US" dirty="0"/>
              <a:t>Jul. 15 – Aug. 15</a:t>
            </a:r>
          </a:p>
          <a:p>
            <a:pPr lvl="1"/>
            <a:r>
              <a:rPr lang="en-US" dirty="0"/>
              <a:t>3 </a:t>
            </a:r>
            <a:r>
              <a:rPr lang="en-US" dirty="0" err="1"/>
              <a:t>wk</a:t>
            </a:r>
            <a:r>
              <a:rPr lang="en-US" dirty="0"/>
              <a:t> / ≤ 7 d in-water</a:t>
            </a:r>
          </a:p>
          <a:p>
            <a:pPr lvl="1"/>
            <a:r>
              <a:rPr lang="en-US" dirty="0"/>
              <a:t>Trap closure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45C587-ABCA-6C07-DDCF-F64599994632}"/>
              </a:ext>
            </a:extLst>
          </p:cNvPr>
          <p:cNvGrpSpPr/>
          <p:nvPr/>
        </p:nvGrpSpPr>
        <p:grpSpPr>
          <a:xfrm>
            <a:off x="4988458" y="404694"/>
            <a:ext cx="7203541" cy="6100690"/>
            <a:chOff x="4101214" y="-6513"/>
            <a:chExt cx="8074477" cy="6838287"/>
          </a:xfrm>
        </p:grpSpPr>
        <p:pic>
          <p:nvPicPr>
            <p:cNvPr id="6" name="Picture 5" descr="A aerial view of a dam">
              <a:extLst>
                <a:ext uri="{FF2B5EF4-FFF2-40B4-BE49-F238E27FC236}">
                  <a16:creationId xmlns:a16="http://schemas.microsoft.com/office/drawing/2014/main" id="{65D2ACDB-16CA-7DE1-F9D9-7CCEC41E7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214" y="-6513"/>
              <a:ext cx="8074477" cy="6838287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812C5B6-431A-A94D-08DE-14AD0923D40A}"/>
                </a:ext>
              </a:extLst>
            </p:cNvPr>
            <p:cNvSpPr/>
            <p:nvPr/>
          </p:nvSpPr>
          <p:spPr>
            <a:xfrm>
              <a:off x="6980222" y="1330859"/>
              <a:ext cx="2426328" cy="2833813"/>
            </a:xfrm>
            <a:custGeom>
              <a:avLst/>
              <a:gdLst>
                <a:gd name="connsiteX0" fmla="*/ 0 w 2426328"/>
                <a:gd name="connsiteY0" fmla="*/ 470781 h 2833813"/>
                <a:gd name="connsiteX1" fmla="*/ 45267 w 2426328"/>
                <a:gd name="connsiteY1" fmla="*/ 452674 h 2833813"/>
                <a:gd name="connsiteX2" fmla="*/ 99588 w 2426328"/>
                <a:gd name="connsiteY2" fmla="*/ 416460 h 2833813"/>
                <a:gd name="connsiteX3" fmla="*/ 135802 w 2426328"/>
                <a:gd name="connsiteY3" fmla="*/ 380246 h 2833813"/>
                <a:gd name="connsiteX4" fmla="*/ 144855 w 2426328"/>
                <a:gd name="connsiteY4" fmla="*/ 353086 h 2833813"/>
                <a:gd name="connsiteX5" fmla="*/ 244443 w 2426328"/>
                <a:gd name="connsiteY5" fmla="*/ 271604 h 2833813"/>
                <a:gd name="connsiteX6" fmla="*/ 289711 w 2426328"/>
                <a:gd name="connsiteY6" fmla="*/ 235391 h 2833813"/>
                <a:gd name="connsiteX7" fmla="*/ 316871 w 2426328"/>
                <a:gd name="connsiteY7" fmla="*/ 226337 h 2833813"/>
                <a:gd name="connsiteX8" fmla="*/ 398352 w 2426328"/>
                <a:gd name="connsiteY8" fmla="*/ 181070 h 2833813"/>
                <a:gd name="connsiteX9" fmla="*/ 434566 w 2426328"/>
                <a:gd name="connsiteY9" fmla="*/ 144856 h 2833813"/>
                <a:gd name="connsiteX10" fmla="*/ 470780 w 2426328"/>
                <a:gd name="connsiteY10" fmla="*/ 117695 h 2833813"/>
                <a:gd name="connsiteX11" fmla="*/ 497940 w 2426328"/>
                <a:gd name="connsiteY11" fmla="*/ 90535 h 2833813"/>
                <a:gd name="connsiteX12" fmla="*/ 525101 w 2426328"/>
                <a:gd name="connsiteY12" fmla="*/ 81482 h 2833813"/>
                <a:gd name="connsiteX13" fmla="*/ 534154 w 2426328"/>
                <a:gd name="connsiteY13" fmla="*/ 54321 h 2833813"/>
                <a:gd name="connsiteX14" fmla="*/ 597528 w 2426328"/>
                <a:gd name="connsiteY14" fmla="*/ 0 h 2833813"/>
                <a:gd name="connsiteX15" fmla="*/ 633742 w 2426328"/>
                <a:gd name="connsiteY15" fmla="*/ 18107 h 2833813"/>
                <a:gd name="connsiteX16" fmla="*/ 660903 w 2426328"/>
                <a:gd name="connsiteY16" fmla="*/ 36214 h 2833813"/>
                <a:gd name="connsiteX17" fmla="*/ 697117 w 2426328"/>
                <a:gd name="connsiteY17" fmla="*/ 45268 h 2833813"/>
                <a:gd name="connsiteX18" fmla="*/ 733330 w 2426328"/>
                <a:gd name="connsiteY18" fmla="*/ 63375 h 2833813"/>
                <a:gd name="connsiteX19" fmla="*/ 760491 w 2426328"/>
                <a:gd name="connsiteY19" fmla="*/ 72428 h 2833813"/>
                <a:gd name="connsiteX20" fmla="*/ 832919 w 2426328"/>
                <a:gd name="connsiteY20" fmla="*/ 108642 h 2833813"/>
                <a:gd name="connsiteX21" fmla="*/ 860079 w 2426328"/>
                <a:gd name="connsiteY21" fmla="*/ 126749 h 2833813"/>
                <a:gd name="connsiteX22" fmla="*/ 905346 w 2426328"/>
                <a:gd name="connsiteY22" fmla="*/ 144856 h 2833813"/>
                <a:gd name="connsiteX23" fmla="*/ 932507 w 2426328"/>
                <a:gd name="connsiteY23" fmla="*/ 172016 h 2833813"/>
                <a:gd name="connsiteX24" fmla="*/ 1041148 w 2426328"/>
                <a:gd name="connsiteY24" fmla="*/ 199177 h 2833813"/>
                <a:gd name="connsiteX25" fmla="*/ 1068309 w 2426328"/>
                <a:gd name="connsiteY25" fmla="*/ 208230 h 2833813"/>
                <a:gd name="connsiteX26" fmla="*/ 1095469 w 2426328"/>
                <a:gd name="connsiteY26" fmla="*/ 226337 h 2833813"/>
                <a:gd name="connsiteX27" fmla="*/ 1131683 w 2426328"/>
                <a:gd name="connsiteY27" fmla="*/ 253497 h 2833813"/>
                <a:gd name="connsiteX28" fmla="*/ 1176950 w 2426328"/>
                <a:gd name="connsiteY28" fmla="*/ 262551 h 2833813"/>
                <a:gd name="connsiteX29" fmla="*/ 1231271 w 2426328"/>
                <a:gd name="connsiteY29" fmla="*/ 298765 h 2833813"/>
                <a:gd name="connsiteX30" fmla="*/ 1258431 w 2426328"/>
                <a:gd name="connsiteY30" fmla="*/ 307818 h 2833813"/>
                <a:gd name="connsiteX31" fmla="*/ 1303699 w 2426328"/>
                <a:gd name="connsiteY31" fmla="*/ 325925 h 2833813"/>
                <a:gd name="connsiteX32" fmla="*/ 1376127 w 2426328"/>
                <a:gd name="connsiteY32" fmla="*/ 344032 h 2833813"/>
                <a:gd name="connsiteX33" fmla="*/ 1412340 w 2426328"/>
                <a:gd name="connsiteY33" fmla="*/ 362139 h 2833813"/>
                <a:gd name="connsiteX34" fmla="*/ 1439501 w 2426328"/>
                <a:gd name="connsiteY34" fmla="*/ 380246 h 2833813"/>
                <a:gd name="connsiteX35" fmla="*/ 1484768 w 2426328"/>
                <a:gd name="connsiteY35" fmla="*/ 389299 h 2833813"/>
                <a:gd name="connsiteX36" fmla="*/ 1566249 w 2426328"/>
                <a:gd name="connsiteY36" fmla="*/ 425513 h 2833813"/>
                <a:gd name="connsiteX37" fmla="*/ 1593410 w 2426328"/>
                <a:gd name="connsiteY37" fmla="*/ 443620 h 2833813"/>
                <a:gd name="connsiteX38" fmla="*/ 1620570 w 2426328"/>
                <a:gd name="connsiteY38" fmla="*/ 452674 h 2833813"/>
                <a:gd name="connsiteX39" fmla="*/ 1665837 w 2426328"/>
                <a:gd name="connsiteY39" fmla="*/ 534155 h 2833813"/>
                <a:gd name="connsiteX40" fmla="*/ 1692998 w 2426328"/>
                <a:gd name="connsiteY40" fmla="*/ 552262 h 2833813"/>
                <a:gd name="connsiteX41" fmla="*/ 1720158 w 2426328"/>
                <a:gd name="connsiteY41" fmla="*/ 588476 h 2833813"/>
                <a:gd name="connsiteX42" fmla="*/ 1756372 w 2426328"/>
                <a:gd name="connsiteY42" fmla="*/ 624690 h 2833813"/>
                <a:gd name="connsiteX43" fmla="*/ 1792586 w 2426328"/>
                <a:gd name="connsiteY43" fmla="*/ 679010 h 2833813"/>
                <a:gd name="connsiteX44" fmla="*/ 1846907 w 2426328"/>
                <a:gd name="connsiteY44" fmla="*/ 733331 h 2833813"/>
                <a:gd name="connsiteX45" fmla="*/ 1883121 w 2426328"/>
                <a:gd name="connsiteY45" fmla="*/ 823866 h 2833813"/>
                <a:gd name="connsiteX46" fmla="*/ 1892174 w 2426328"/>
                <a:gd name="connsiteY46" fmla="*/ 851026 h 2833813"/>
                <a:gd name="connsiteX47" fmla="*/ 1955548 w 2426328"/>
                <a:gd name="connsiteY47" fmla="*/ 959668 h 2833813"/>
                <a:gd name="connsiteX48" fmla="*/ 1991762 w 2426328"/>
                <a:gd name="connsiteY48" fmla="*/ 1050202 h 2833813"/>
                <a:gd name="connsiteX49" fmla="*/ 2000816 w 2426328"/>
                <a:gd name="connsiteY49" fmla="*/ 1077363 h 2833813"/>
                <a:gd name="connsiteX50" fmla="*/ 2127564 w 2426328"/>
                <a:gd name="connsiteY50" fmla="*/ 1167897 h 2833813"/>
                <a:gd name="connsiteX51" fmla="*/ 2181885 w 2426328"/>
                <a:gd name="connsiteY51" fmla="*/ 1249379 h 2833813"/>
                <a:gd name="connsiteX52" fmla="*/ 2199992 w 2426328"/>
                <a:gd name="connsiteY52" fmla="*/ 1276539 h 2833813"/>
                <a:gd name="connsiteX53" fmla="*/ 2236206 w 2426328"/>
                <a:gd name="connsiteY53" fmla="*/ 1348967 h 2833813"/>
                <a:gd name="connsiteX54" fmla="*/ 2281473 w 2426328"/>
                <a:gd name="connsiteY54" fmla="*/ 1412341 h 2833813"/>
                <a:gd name="connsiteX55" fmla="*/ 2299580 w 2426328"/>
                <a:gd name="connsiteY55" fmla="*/ 1439501 h 2833813"/>
                <a:gd name="connsiteX56" fmla="*/ 2335794 w 2426328"/>
                <a:gd name="connsiteY56" fmla="*/ 1475715 h 2833813"/>
                <a:gd name="connsiteX57" fmla="*/ 2381061 w 2426328"/>
                <a:gd name="connsiteY57" fmla="*/ 1530036 h 2833813"/>
                <a:gd name="connsiteX58" fmla="*/ 2399168 w 2426328"/>
                <a:gd name="connsiteY58" fmla="*/ 1584357 h 2833813"/>
                <a:gd name="connsiteX59" fmla="*/ 2426328 w 2426328"/>
                <a:gd name="connsiteY59" fmla="*/ 1629624 h 2833813"/>
                <a:gd name="connsiteX60" fmla="*/ 2417275 w 2426328"/>
                <a:gd name="connsiteY60" fmla="*/ 1656785 h 2833813"/>
                <a:gd name="connsiteX61" fmla="*/ 2408222 w 2426328"/>
                <a:gd name="connsiteY61" fmla="*/ 1692998 h 2833813"/>
                <a:gd name="connsiteX62" fmla="*/ 2372008 w 2426328"/>
                <a:gd name="connsiteY62" fmla="*/ 1738266 h 2833813"/>
                <a:gd name="connsiteX63" fmla="*/ 2344847 w 2426328"/>
                <a:gd name="connsiteY63" fmla="*/ 1783533 h 2833813"/>
                <a:gd name="connsiteX64" fmla="*/ 2326740 w 2426328"/>
                <a:gd name="connsiteY64" fmla="*/ 1819747 h 2833813"/>
                <a:gd name="connsiteX65" fmla="*/ 2290527 w 2426328"/>
                <a:gd name="connsiteY65" fmla="*/ 1855961 h 2833813"/>
                <a:gd name="connsiteX66" fmla="*/ 2254313 w 2426328"/>
                <a:gd name="connsiteY66" fmla="*/ 1910282 h 2833813"/>
                <a:gd name="connsiteX67" fmla="*/ 2218099 w 2426328"/>
                <a:gd name="connsiteY67" fmla="*/ 1982709 h 2833813"/>
                <a:gd name="connsiteX68" fmla="*/ 2190938 w 2426328"/>
                <a:gd name="connsiteY68" fmla="*/ 2091351 h 2833813"/>
                <a:gd name="connsiteX69" fmla="*/ 2127564 w 2426328"/>
                <a:gd name="connsiteY69" fmla="*/ 2154725 h 2833813"/>
                <a:gd name="connsiteX70" fmla="*/ 2100404 w 2426328"/>
                <a:gd name="connsiteY70" fmla="*/ 2218099 h 2833813"/>
                <a:gd name="connsiteX71" fmla="*/ 2000816 w 2426328"/>
                <a:gd name="connsiteY71" fmla="*/ 2326741 h 2833813"/>
                <a:gd name="connsiteX72" fmla="*/ 1982709 w 2426328"/>
                <a:gd name="connsiteY72" fmla="*/ 2372008 h 2833813"/>
                <a:gd name="connsiteX73" fmla="*/ 1964602 w 2426328"/>
                <a:gd name="connsiteY73" fmla="*/ 2399169 h 2833813"/>
                <a:gd name="connsiteX74" fmla="*/ 1946495 w 2426328"/>
                <a:gd name="connsiteY74" fmla="*/ 2462543 h 2833813"/>
                <a:gd name="connsiteX75" fmla="*/ 1883121 w 2426328"/>
                <a:gd name="connsiteY75" fmla="*/ 2562131 h 2833813"/>
                <a:gd name="connsiteX76" fmla="*/ 1828800 w 2426328"/>
                <a:gd name="connsiteY76" fmla="*/ 2661719 h 2833813"/>
                <a:gd name="connsiteX77" fmla="*/ 1792586 w 2426328"/>
                <a:gd name="connsiteY77" fmla="*/ 2688880 h 2833813"/>
                <a:gd name="connsiteX78" fmla="*/ 1774479 w 2426328"/>
                <a:gd name="connsiteY78" fmla="*/ 2725093 h 2833813"/>
                <a:gd name="connsiteX79" fmla="*/ 1747319 w 2426328"/>
                <a:gd name="connsiteY79" fmla="*/ 2752254 h 2833813"/>
                <a:gd name="connsiteX80" fmla="*/ 1729212 w 2426328"/>
                <a:gd name="connsiteY80" fmla="*/ 2797521 h 2833813"/>
                <a:gd name="connsiteX81" fmla="*/ 1711105 w 2426328"/>
                <a:gd name="connsiteY81" fmla="*/ 2833735 h 2833813"/>
                <a:gd name="connsiteX82" fmla="*/ 1656784 w 2426328"/>
                <a:gd name="connsiteY82" fmla="*/ 2788468 h 2833813"/>
                <a:gd name="connsiteX83" fmla="*/ 1611517 w 2426328"/>
                <a:gd name="connsiteY83" fmla="*/ 2706987 h 2833813"/>
                <a:gd name="connsiteX84" fmla="*/ 1530035 w 2426328"/>
                <a:gd name="connsiteY84" fmla="*/ 2625505 h 2833813"/>
                <a:gd name="connsiteX85" fmla="*/ 1493822 w 2426328"/>
                <a:gd name="connsiteY85" fmla="*/ 2580238 h 2833813"/>
                <a:gd name="connsiteX86" fmla="*/ 1448554 w 2426328"/>
                <a:gd name="connsiteY86" fmla="*/ 2516864 h 2833813"/>
                <a:gd name="connsiteX87" fmla="*/ 1421394 w 2426328"/>
                <a:gd name="connsiteY87" fmla="*/ 2480650 h 2833813"/>
                <a:gd name="connsiteX88" fmla="*/ 1403287 w 2426328"/>
                <a:gd name="connsiteY88" fmla="*/ 2453490 h 2833813"/>
                <a:gd name="connsiteX89" fmla="*/ 1358020 w 2426328"/>
                <a:gd name="connsiteY89" fmla="*/ 2390115 h 2833813"/>
                <a:gd name="connsiteX90" fmla="*/ 1348966 w 2426328"/>
                <a:gd name="connsiteY90" fmla="*/ 2290527 h 2833813"/>
                <a:gd name="connsiteX91" fmla="*/ 1294645 w 2426328"/>
                <a:gd name="connsiteY91" fmla="*/ 2218099 h 2833813"/>
                <a:gd name="connsiteX92" fmla="*/ 1267485 w 2426328"/>
                <a:gd name="connsiteY92" fmla="*/ 2172832 h 2833813"/>
                <a:gd name="connsiteX93" fmla="*/ 1249378 w 2426328"/>
                <a:gd name="connsiteY93" fmla="*/ 2136618 h 2833813"/>
                <a:gd name="connsiteX94" fmla="*/ 1222218 w 2426328"/>
                <a:gd name="connsiteY94" fmla="*/ 2109458 h 2833813"/>
                <a:gd name="connsiteX95" fmla="*/ 1195057 w 2426328"/>
                <a:gd name="connsiteY95" fmla="*/ 2073244 h 2833813"/>
                <a:gd name="connsiteX96" fmla="*/ 1167897 w 2426328"/>
                <a:gd name="connsiteY96" fmla="*/ 2055137 h 2833813"/>
                <a:gd name="connsiteX97" fmla="*/ 1104523 w 2426328"/>
                <a:gd name="connsiteY97" fmla="*/ 1982709 h 2833813"/>
                <a:gd name="connsiteX98" fmla="*/ 1050202 w 2426328"/>
                <a:gd name="connsiteY98" fmla="*/ 1946495 h 2833813"/>
                <a:gd name="connsiteX99" fmla="*/ 1013988 w 2426328"/>
                <a:gd name="connsiteY99" fmla="*/ 1892175 h 2833813"/>
                <a:gd name="connsiteX100" fmla="*/ 995881 w 2426328"/>
                <a:gd name="connsiteY100" fmla="*/ 1865014 h 2833813"/>
                <a:gd name="connsiteX101" fmla="*/ 959667 w 2426328"/>
                <a:gd name="connsiteY101" fmla="*/ 1792587 h 2833813"/>
                <a:gd name="connsiteX102" fmla="*/ 923453 w 2426328"/>
                <a:gd name="connsiteY102" fmla="*/ 1702052 h 2833813"/>
                <a:gd name="connsiteX103" fmla="*/ 905346 w 2426328"/>
                <a:gd name="connsiteY103" fmla="*/ 1674891 h 2833813"/>
                <a:gd name="connsiteX104" fmla="*/ 878186 w 2426328"/>
                <a:gd name="connsiteY104" fmla="*/ 1638678 h 2833813"/>
                <a:gd name="connsiteX105" fmla="*/ 832919 w 2426328"/>
                <a:gd name="connsiteY105" fmla="*/ 1566250 h 2833813"/>
                <a:gd name="connsiteX106" fmla="*/ 796705 w 2426328"/>
                <a:gd name="connsiteY106" fmla="*/ 1530036 h 2833813"/>
                <a:gd name="connsiteX107" fmla="*/ 751437 w 2426328"/>
                <a:gd name="connsiteY107" fmla="*/ 1457608 h 2833813"/>
                <a:gd name="connsiteX108" fmla="*/ 706170 w 2426328"/>
                <a:gd name="connsiteY108" fmla="*/ 1403288 h 2833813"/>
                <a:gd name="connsiteX109" fmla="*/ 651849 w 2426328"/>
                <a:gd name="connsiteY109" fmla="*/ 1339913 h 2833813"/>
                <a:gd name="connsiteX110" fmla="*/ 615635 w 2426328"/>
                <a:gd name="connsiteY110" fmla="*/ 1285592 h 2833813"/>
                <a:gd name="connsiteX111" fmla="*/ 597528 w 2426328"/>
                <a:gd name="connsiteY111" fmla="*/ 1258432 h 2833813"/>
                <a:gd name="connsiteX112" fmla="*/ 579422 w 2426328"/>
                <a:gd name="connsiteY112" fmla="*/ 1222218 h 2833813"/>
                <a:gd name="connsiteX113" fmla="*/ 543208 w 2426328"/>
                <a:gd name="connsiteY113" fmla="*/ 1167897 h 2833813"/>
                <a:gd name="connsiteX114" fmla="*/ 525101 w 2426328"/>
                <a:gd name="connsiteY114" fmla="*/ 1140737 h 2833813"/>
                <a:gd name="connsiteX115" fmla="*/ 497940 w 2426328"/>
                <a:gd name="connsiteY115" fmla="*/ 1086416 h 2833813"/>
                <a:gd name="connsiteX116" fmla="*/ 452673 w 2426328"/>
                <a:gd name="connsiteY116" fmla="*/ 1041149 h 2833813"/>
                <a:gd name="connsiteX117" fmla="*/ 407406 w 2426328"/>
                <a:gd name="connsiteY117" fmla="*/ 986828 h 2833813"/>
                <a:gd name="connsiteX118" fmla="*/ 380245 w 2426328"/>
                <a:gd name="connsiteY118" fmla="*/ 932507 h 2833813"/>
                <a:gd name="connsiteX119" fmla="*/ 353085 w 2426328"/>
                <a:gd name="connsiteY119" fmla="*/ 905347 h 2833813"/>
                <a:gd name="connsiteX120" fmla="*/ 334978 w 2426328"/>
                <a:gd name="connsiteY120" fmla="*/ 869133 h 2833813"/>
                <a:gd name="connsiteX121" fmla="*/ 307818 w 2426328"/>
                <a:gd name="connsiteY121" fmla="*/ 841973 h 2833813"/>
                <a:gd name="connsiteX122" fmla="*/ 289711 w 2426328"/>
                <a:gd name="connsiteY122" fmla="*/ 805759 h 2833813"/>
                <a:gd name="connsiteX123" fmla="*/ 190123 w 2426328"/>
                <a:gd name="connsiteY123" fmla="*/ 669957 h 2833813"/>
                <a:gd name="connsiteX124" fmla="*/ 190123 w 2426328"/>
                <a:gd name="connsiteY124" fmla="*/ 669957 h 2833813"/>
                <a:gd name="connsiteX125" fmla="*/ 108641 w 2426328"/>
                <a:gd name="connsiteY125" fmla="*/ 588476 h 2833813"/>
                <a:gd name="connsiteX126" fmla="*/ 45267 w 2426328"/>
                <a:gd name="connsiteY126" fmla="*/ 479834 h 2833813"/>
                <a:gd name="connsiteX127" fmla="*/ 0 w 2426328"/>
                <a:gd name="connsiteY127" fmla="*/ 470781 h 283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426328" h="2833813">
                  <a:moveTo>
                    <a:pt x="0" y="470781"/>
                  </a:moveTo>
                  <a:cubicBezTo>
                    <a:pt x="15089" y="464745"/>
                    <a:pt x="31486" y="461287"/>
                    <a:pt x="45267" y="452674"/>
                  </a:cubicBezTo>
                  <a:cubicBezTo>
                    <a:pt x="122769" y="404234"/>
                    <a:pt x="27790" y="440392"/>
                    <a:pt x="99588" y="416460"/>
                  </a:cubicBezTo>
                  <a:cubicBezTo>
                    <a:pt x="111659" y="404389"/>
                    <a:pt x="125879" y="394138"/>
                    <a:pt x="135802" y="380246"/>
                  </a:cubicBezTo>
                  <a:cubicBezTo>
                    <a:pt x="141349" y="372481"/>
                    <a:pt x="138812" y="360472"/>
                    <a:pt x="144855" y="353086"/>
                  </a:cubicBezTo>
                  <a:cubicBezTo>
                    <a:pt x="204236" y="280509"/>
                    <a:pt x="190425" y="289611"/>
                    <a:pt x="244443" y="271604"/>
                  </a:cubicBezTo>
                  <a:cubicBezTo>
                    <a:pt x="259532" y="259533"/>
                    <a:pt x="273325" y="245632"/>
                    <a:pt x="289711" y="235391"/>
                  </a:cubicBezTo>
                  <a:cubicBezTo>
                    <a:pt x="297804" y="230333"/>
                    <a:pt x="308100" y="230096"/>
                    <a:pt x="316871" y="226337"/>
                  </a:cubicBezTo>
                  <a:cubicBezTo>
                    <a:pt x="336004" y="218137"/>
                    <a:pt x="384304" y="191996"/>
                    <a:pt x="398352" y="181070"/>
                  </a:cubicBezTo>
                  <a:cubicBezTo>
                    <a:pt x="411827" y="170589"/>
                    <a:pt x="421718" y="156098"/>
                    <a:pt x="434566" y="144856"/>
                  </a:cubicBezTo>
                  <a:cubicBezTo>
                    <a:pt x="445922" y="134920"/>
                    <a:pt x="459323" y="127515"/>
                    <a:pt x="470780" y="117695"/>
                  </a:cubicBezTo>
                  <a:cubicBezTo>
                    <a:pt x="480501" y="109363"/>
                    <a:pt x="487287" y="97637"/>
                    <a:pt x="497940" y="90535"/>
                  </a:cubicBezTo>
                  <a:cubicBezTo>
                    <a:pt x="505881" y="85241"/>
                    <a:pt x="516047" y="84500"/>
                    <a:pt x="525101" y="81482"/>
                  </a:cubicBezTo>
                  <a:cubicBezTo>
                    <a:pt x="528119" y="72428"/>
                    <a:pt x="528860" y="62262"/>
                    <a:pt x="534154" y="54321"/>
                  </a:cubicBezTo>
                  <a:cubicBezTo>
                    <a:pt x="546761" y="35410"/>
                    <a:pt x="580798" y="12548"/>
                    <a:pt x="597528" y="0"/>
                  </a:cubicBezTo>
                  <a:cubicBezTo>
                    <a:pt x="609599" y="6036"/>
                    <a:pt x="622024" y="11411"/>
                    <a:pt x="633742" y="18107"/>
                  </a:cubicBezTo>
                  <a:cubicBezTo>
                    <a:pt x="643189" y="23506"/>
                    <a:pt x="650902" y="31928"/>
                    <a:pt x="660903" y="36214"/>
                  </a:cubicBezTo>
                  <a:cubicBezTo>
                    <a:pt x="672340" y="41116"/>
                    <a:pt x="685466" y="40899"/>
                    <a:pt x="697117" y="45268"/>
                  </a:cubicBezTo>
                  <a:cubicBezTo>
                    <a:pt x="709754" y="50007"/>
                    <a:pt x="720925" y="58059"/>
                    <a:pt x="733330" y="63375"/>
                  </a:cubicBezTo>
                  <a:cubicBezTo>
                    <a:pt x="742102" y="67134"/>
                    <a:pt x="751955" y="68160"/>
                    <a:pt x="760491" y="72428"/>
                  </a:cubicBezTo>
                  <a:cubicBezTo>
                    <a:pt x="846012" y="115189"/>
                    <a:pt x="771671" y="88227"/>
                    <a:pt x="832919" y="108642"/>
                  </a:cubicBezTo>
                  <a:cubicBezTo>
                    <a:pt x="841972" y="114678"/>
                    <a:pt x="850347" y="121883"/>
                    <a:pt x="860079" y="126749"/>
                  </a:cubicBezTo>
                  <a:cubicBezTo>
                    <a:pt x="874615" y="134017"/>
                    <a:pt x="891565" y="136243"/>
                    <a:pt x="905346" y="144856"/>
                  </a:cubicBezTo>
                  <a:cubicBezTo>
                    <a:pt x="916203" y="151642"/>
                    <a:pt x="921055" y="166290"/>
                    <a:pt x="932507" y="172016"/>
                  </a:cubicBezTo>
                  <a:cubicBezTo>
                    <a:pt x="962748" y="187136"/>
                    <a:pt x="1007907" y="190867"/>
                    <a:pt x="1041148" y="199177"/>
                  </a:cubicBezTo>
                  <a:cubicBezTo>
                    <a:pt x="1050406" y="201492"/>
                    <a:pt x="1059255" y="205212"/>
                    <a:pt x="1068309" y="208230"/>
                  </a:cubicBezTo>
                  <a:cubicBezTo>
                    <a:pt x="1077362" y="214266"/>
                    <a:pt x="1086615" y="220013"/>
                    <a:pt x="1095469" y="226337"/>
                  </a:cubicBezTo>
                  <a:cubicBezTo>
                    <a:pt x="1107747" y="235107"/>
                    <a:pt x="1117894" y="247369"/>
                    <a:pt x="1131683" y="253497"/>
                  </a:cubicBezTo>
                  <a:cubicBezTo>
                    <a:pt x="1145745" y="259747"/>
                    <a:pt x="1161861" y="259533"/>
                    <a:pt x="1176950" y="262551"/>
                  </a:cubicBezTo>
                  <a:cubicBezTo>
                    <a:pt x="1195057" y="274622"/>
                    <a:pt x="1210626" y="291884"/>
                    <a:pt x="1231271" y="298765"/>
                  </a:cubicBezTo>
                  <a:cubicBezTo>
                    <a:pt x="1240324" y="301783"/>
                    <a:pt x="1249496" y="304467"/>
                    <a:pt x="1258431" y="307818"/>
                  </a:cubicBezTo>
                  <a:cubicBezTo>
                    <a:pt x="1273648" y="313524"/>
                    <a:pt x="1288166" y="321146"/>
                    <a:pt x="1303699" y="325925"/>
                  </a:cubicBezTo>
                  <a:cubicBezTo>
                    <a:pt x="1327484" y="333244"/>
                    <a:pt x="1351984" y="337996"/>
                    <a:pt x="1376127" y="344032"/>
                  </a:cubicBezTo>
                  <a:cubicBezTo>
                    <a:pt x="1388198" y="350068"/>
                    <a:pt x="1400622" y="355443"/>
                    <a:pt x="1412340" y="362139"/>
                  </a:cubicBezTo>
                  <a:cubicBezTo>
                    <a:pt x="1421787" y="367538"/>
                    <a:pt x="1429313" y="376425"/>
                    <a:pt x="1439501" y="380246"/>
                  </a:cubicBezTo>
                  <a:cubicBezTo>
                    <a:pt x="1453909" y="385649"/>
                    <a:pt x="1469679" y="386281"/>
                    <a:pt x="1484768" y="389299"/>
                  </a:cubicBezTo>
                  <a:cubicBezTo>
                    <a:pt x="1619189" y="469954"/>
                    <a:pt x="1457466" y="378893"/>
                    <a:pt x="1566249" y="425513"/>
                  </a:cubicBezTo>
                  <a:cubicBezTo>
                    <a:pt x="1576250" y="429799"/>
                    <a:pt x="1583678" y="438754"/>
                    <a:pt x="1593410" y="443620"/>
                  </a:cubicBezTo>
                  <a:cubicBezTo>
                    <a:pt x="1601946" y="447888"/>
                    <a:pt x="1611517" y="449656"/>
                    <a:pt x="1620570" y="452674"/>
                  </a:cubicBezTo>
                  <a:cubicBezTo>
                    <a:pt x="1635446" y="489864"/>
                    <a:pt x="1637129" y="505447"/>
                    <a:pt x="1665837" y="534155"/>
                  </a:cubicBezTo>
                  <a:cubicBezTo>
                    <a:pt x="1673531" y="541849"/>
                    <a:pt x="1683944" y="546226"/>
                    <a:pt x="1692998" y="552262"/>
                  </a:cubicBezTo>
                  <a:cubicBezTo>
                    <a:pt x="1702051" y="564333"/>
                    <a:pt x="1710222" y="577120"/>
                    <a:pt x="1720158" y="588476"/>
                  </a:cubicBezTo>
                  <a:cubicBezTo>
                    <a:pt x="1731400" y="601324"/>
                    <a:pt x="1745707" y="611359"/>
                    <a:pt x="1756372" y="624690"/>
                  </a:cubicBezTo>
                  <a:cubicBezTo>
                    <a:pt x="1769966" y="641683"/>
                    <a:pt x="1778654" y="662292"/>
                    <a:pt x="1792586" y="679010"/>
                  </a:cubicBezTo>
                  <a:cubicBezTo>
                    <a:pt x="1808979" y="698682"/>
                    <a:pt x="1846907" y="733331"/>
                    <a:pt x="1846907" y="733331"/>
                  </a:cubicBezTo>
                  <a:cubicBezTo>
                    <a:pt x="1862819" y="812895"/>
                    <a:pt x="1844146" y="745915"/>
                    <a:pt x="1883121" y="823866"/>
                  </a:cubicBezTo>
                  <a:cubicBezTo>
                    <a:pt x="1887389" y="832402"/>
                    <a:pt x="1888225" y="842338"/>
                    <a:pt x="1892174" y="851026"/>
                  </a:cubicBezTo>
                  <a:cubicBezTo>
                    <a:pt x="1925221" y="923730"/>
                    <a:pt x="1917735" y="909250"/>
                    <a:pt x="1955548" y="959668"/>
                  </a:cubicBezTo>
                  <a:cubicBezTo>
                    <a:pt x="1972386" y="1027015"/>
                    <a:pt x="1954362" y="966053"/>
                    <a:pt x="1991762" y="1050202"/>
                  </a:cubicBezTo>
                  <a:cubicBezTo>
                    <a:pt x="1995638" y="1058923"/>
                    <a:pt x="1994068" y="1070615"/>
                    <a:pt x="2000816" y="1077363"/>
                  </a:cubicBezTo>
                  <a:cubicBezTo>
                    <a:pt x="2061462" y="1138010"/>
                    <a:pt x="2070900" y="1139567"/>
                    <a:pt x="2127564" y="1167897"/>
                  </a:cubicBezTo>
                  <a:lnTo>
                    <a:pt x="2181885" y="1249379"/>
                  </a:lnTo>
                  <a:cubicBezTo>
                    <a:pt x="2187921" y="1258432"/>
                    <a:pt x="2195126" y="1266807"/>
                    <a:pt x="2199992" y="1276539"/>
                  </a:cubicBezTo>
                  <a:cubicBezTo>
                    <a:pt x="2212063" y="1300682"/>
                    <a:pt x="2221233" y="1326508"/>
                    <a:pt x="2236206" y="1348967"/>
                  </a:cubicBezTo>
                  <a:cubicBezTo>
                    <a:pt x="2278879" y="1412975"/>
                    <a:pt x="2225325" y="1333734"/>
                    <a:pt x="2281473" y="1412341"/>
                  </a:cubicBezTo>
                  <a:cubicBezTo>
                    <a:pt x="2287797" y="1421195"/>
                    <a:pt x="2292499" y="1431240"/>
                    <a:pt x="2299580" y="1439501"/>
                  </a:cubicBezTo>
                  <a:cubicBezTo>
                    <a:pt x="2310690" y="1452463"/>
                    <a:pt x="2323723" y="1463644"/>
                    <a:pt x="2335794" y="1475715"/>
                  </a:cubicBezTo>
                  <a:cubicBezTo>
                    <a:pt x="2363483" y="1558787"/>
                    <a:pt x="2315291" y="1431382"/>
                    <a:pt x="2381061" y="1530036"/>
                  </a:cubicBezTo>
                  <a:cubicBezTo>
                    <a:pt x="2391648" y="1545917"/>
                    <a:pt x="2391270" y="1566981"/>
                    <a:pt x="2399168" y="1584357"/>
                  </a:cubicBezTo>
                  <a:cubicBezTo>
                    <a:pt x="2406449" y="1600376"/>
                    <a:pt x="2417275" y="1614535"/>
                    <a:pt x="2426328" y="1629624"/>
                  </a:cubicBezTo>
                  <a:cubicBezTo>
                    <a:pt x="2423310" y="1638678"/>
                    <a:pt x="2419897" y="1647609"/>
                    <a:pt x="2417275" y="1656785"/>
                  </a:cubicBezTo>
                  <a:cubicBezTo>
                    <a:pt x="2413857" y="1668749"/>
                    <a:pt x="2414265" y="1682121"/>
                    <a:pt x="2408222" y="1692998"/>
                  </a:cubicBezTo>
                  <a:cubicBezTo>
                    <a:pt x="2398838" y="1709890"/>
                    <a:pt x="2383089" y="1722435"/>
                    <a:pt x="2372008" y="1738266"/>
                  </a:cubicBezTo>
                  <a:cubicBezTo>
                    <a:pt x="2361917" y="1752682"/>
                    <a:pt x="2353393" y="1768151"/>
                    <a:pt x="2344847" y="1783533"/>
                  </a:cubicBezTo>
                  <a:cubicBezTo>
                    <a:pt x="2338293" y="1795331"/>
                    <a:pt x="2334838" y="1808950"/>
                    <a:pt x="2326740" y="1819747"/>
                  </a:cubicBezTo>
                  <a:cubicBezTo>
                    <a:pt x="2316497" y="1833404"/>
                    <a:pt x="2301191" y="1842631"/>
                    <a:pt x="2290527" y="1855961"/>
                  </a:cubicBezTo>
                  <a:cubicBezTo>
                    <a:pt x="2276933" y="1872954"/>
                    <a:pt x="2264734" y="1891177"/>
                    <a:pt x="2254313" y="1910282"/>
                  </a:cubicBezTo>
                  <a:cubicBezTo>
                    <a:pt x="2187872" y="2032089"/>
                    <a:pt x="2274876" y="1897545"/>
                    <a:pt x="2218099" y="1982709"/>
                  </a:cubicBezTo>
                  <a:cubicBezTo>
                    <a:pt x="2213785" y="2012909"/>
                    <a:pt x="2211611" y="2063788"/>
                    <a:pt x="2190938" y="2091351"/>
                  </a:cubicBezTo>
                  <a:cubicBezTo>
                    <a:pt x="2173013" y="2115251"/>
                    <a:pt x="2127564" y="2154725"/>
                    <a:pt x="2127564" y="2154725"/>
                  </a:cubicBezTo>
                  <a:cubicBezTo>
                    <a:pt x="2118511" y="2175850"/>
                    <a:pt x="2113995" y="2199565"/>
                    <a:pt x="2100404" y="2218099"/>
                  </a:cubicBezTo>
                  <a:cubicBezTo>
                    <a:pt x="2063350" y="2268627"/>
                    <a:pt x="2028113" y="2277606"/>
                    <a:pt x="2000816" y="2326741"/>
                  </a:cubicBezTo>
                  <a:cubicBezTo>
                    <a:pt x="1992924" y="2340947"/>
                    <a:pt x="1989977" y="2357472"/>
                    <a:pt x="1982709" y="2372008"/>
                  </a:cubicBezTo>
                  <a:cubicBezTo>
                    <a:pt x="1977843" y="2381740"/>
                    <a:pt x="1969468" y="2389437"/>
                    <a:pt x="1964602" y="2399169"/>
                  </a:cubicBezTo>
                  <a:cubicBezTo>
                    <a:pt x="1951427" y="2425518"/>
                    <a:pt x="1958104" y="2433519"/>
                    <a:pt x="1946495" y="2462543"/>
                  </a:cubicBezTo>
                  <a:cubicBezTo>
                    <a:pt x="1909215" y="2555743"/>
                    <a:pt x="1933391" y="2480442"/>
                    <a:pt x="1883121" y="2562131"/>
                  </a:cubicBezTo>
                  <a:cubicBezTo>
                    <a:pt x="1883039" y="2562264"/>
                    <a:pt x="1845353" y="2645166"/>
                    <a:pt x="1828800" y="2661719"/>
                  </a:cubicBezTo>
                  <a:cubicBezTo>
                    <a:pt x="1818130" y="2672389"/>
                    <a:pt x="1804657" y="2679826"/>
                    <a:pt x="1792586" y="2688880"/>
                  </a:cubicBezTo>
                  <a:cubicBezTo>
                    <a:pt x="1736756" y="2670269"/>
                    <a:pt x="1786244" y="2678032"/>
                    <a:pt x="1774479" y="2725093"/>
                  </a:cubicBezTo>
                  <a:cubicBezTo>
                    <a:pt x="1771374" y="2737514"/>
                    <a:pt x="1756372" y="2743200"/>
                    <a:pt x="1747319" y="2752254"/>
                  </a:cubicBezTo>
                  <a:cubicBezTo>
                    <a:pt x="1741283" y="2767343"/>
                    <a:pt x="1735812" y="2782670"/>
                    <a:pt x="1729212" y="2797521"/>
                  </a:cubicBezTo>
                  <a:cubicBezTo>
                    <a:pt x="1723731" y="2809854"/>
                    <a:pt x="1724497" y="2835409"/>
                    <a:pt x="1711105" y="2833735"/>
                  </a:cubicBezTo>
                  <a:cubicBezTo>
                    <a:pt x="1687717" y="2830812"/>
                    <a:pt x="1674891" y="2803557"/>
                    <a:pt x="1656784" y="2788468"/>
                  </a:cubicBezTo>
                  <a:cubicBezTo>
                    <a:pt x="1641695" y="2761308"/>
                    <a:pt x="1630592" y="2731512"/>
                    <a:pt x="1611517" y="2706987"/>
                  </a:cubicBezTo>
                  <a:cubicBezTo>
                    <a:pt x="1587935" y="2676667"/>
                    <a:pt x="1530035" y="2625505"/>
                    <a:pt x="1530035" y="2625505"/>
                  </a:cubicBezTo>
                  <a:cubicBezTo>
                    <a:pt x="1512411" y="2572631"/>
                    <a:pt x="1534772" y="2621188"/>
                    <a:pt x="1493822" y="2580238"/>
                  </a:cubicBezTo>
                  <a:cubicBezTo>
                    <a:pt x="1479028" y="2565444"/>
                    <a:pt x="1461405" y="2534856"/>
                    <a:pt x="1448554" y="2516864"/>
                  </a:cubicBezTo>
                  <a:cubicBezTo>
                    <a:pt x="1439784" y="2504586"/>
                    <a:pt x="1430164" y="2492928"/>
                    <a:pt x="1421394" y="2480650"/>
                  </a:cubicBezTo>
                  <a:cubicBezTo>
                    <a:pt x="1415070" y="2471796"/>
                    <a:pt x="1410253" y="2461849"/>
                    <a:pt x="1403287" y="2453490"/>
                  </a:cubicBezTo>
                  <a:cubicBezTo>
                    <a:pt x="1357409" y="2398436"/>
                    <a:pt x="1391524" y="2457123"/>
                    <a:pt x="1358020" y="2390115"/>
                  </a:cubicBezTo>
                  <a:cubicBezTo>
                    <a:pt x="1382938" y="2340279"/>
                    <a:pt x="1387348" y="2354497"/>
                    <a:pt x="1348966" y="2290527"/>
                  </a:cubicBezTo>
                  <a:cubicBezTo>
                    <a:pt x="1333439" y="2264649"/>
                    <a:pt x="1310172" y="2243977"/>
                    <a:pt x="1294645" y="2218099"/>
                  </a:cubicBezTo>
                  <a:cubicBezTo>
                    <a:pt x="1285592" y="2203010"/>
                    <a:pt x="1276031" y="2188214"/>
                    <a:pt x="1267485" y="2172832"/>
                  </a:cubicBezTo>
                  <a:cubicBezTo>
                    <a:pt x="1260931" y="2161034"/>
                    <a:pt x="1257222" y="2147600"/>
                    <a:pt x="1249378" y="2136618"/>
                  </a:cubicBezTo>
                  <a:cubicBezTo>
                    <a:pt x="1241936" y="2126199"/>
                    <a:pt x="1230550" y="2119179"/>
                    <a:pt x="1222218" y="2109458"/>
                  </a:cubicBezTo>
                  <a:cubicBezTo>
                    <a:pt x="1212398" y="2098001"/>
                    <a:pt x="1205727" y="2083914"/>
                    <a:pt x="1195057" y="2073244"/>
                  </a:cubicBezTo>
                  <a:cubicBezTo>
                    <a:pt x="1187363" y="2065550"/>
                    <a:pt x="1176256" y="2062103"/>
                    <a:pt x="1167897" y="2055137"/>
                  </a:cubicBezTo>
                  <a:cubicBezTo>
                    <a:pt x="1075329" y="1977998"/>
                    <a:pt x="1226826" y="2092783"/>
                    <a:pt x="1104523" y="1982709"/>
                  </a:cubicBezTo>
                  <a:cubicBezTo>
                    <a:pt x="1088348" y="1968151"/>
                    <a:pt x="1050202" y="1946495"/>
                    <a:pt x="1050202" y="1946495"/>
                  </a:cubicBezTo>
                  <a:lnTo>
                    <a:pt x="1013988" y="1892175"/>
                  </a:lnTo>
                  <a:lnTo>
                    <a:pt x="995881" y="1865014"/>
                  </a:lnTo>
                  <a:cubicBezTo>
                    <a:pt x="971602" y="1792175"/>
                    <a:pt x="1009553" y="1899485"/>
                    <a:pt x="959667" y="1792587"/>
                  </a:cubicBezTo>
                  <a:cubicBezTo>
                    <a:pt x="945922" y="1763133"/>
                    <a:pt x="941482" y="1729096"/>
                    <a:pt x="923453" y="1702052"/>
                  </a:cubicBezTo>
                  <a:cubicBezTo>
                    <a:pt x="917417" y="1692998"/>
                    <a:pt x="911670" y="1683745"/>
                    <a:pt x="905346" y="1674891"/>
                  </a:cubicBezTo>
                  <a:cubicBezTo>
                    <a:pt x="896576" y="1662613"/>
                    <a:pt x="886183" y="1651473"/>
                    <a:pt x="878186" y="1638678"/>
                  </a:cubicBezTo>
                  <a:cubicBezTo>
                    <a:pt x="844723" y="1585138"/>
                    <a:pt x="877800" y="1617543"/>
                    <a:pt x="832919" y="1566250"/>
                  </a:cubicBezTo>
                  <a:cubicBezTo>
                    <a:pt x="821677" y="1553402"/>
                    <a:pt x="807947" y="1542884"/>
                    <a:pt x="796705" y="1530036"/>
                  </a:cubicBezTo>
                  <a:cubicBezTo>
                    <a:pt x="761064" y="1489303"/>
                    <a:pt x="776634" y="1501703"/>
                    <a:pt x="751437" y="1457608"/>
                  </a:cubicBezTo>
                  <a:cubicBezTo>
                    <a:pt x="734632" y="1428199"/>
                    <a:pt x="731135" y="1428253"/>
                    <a:pt x="706170" y="1403288"/>
                  </a:cubicBezTo>
                  <a:cubicBezTo>
                    <a:pt x="686719" y="1344930"/>
                    <a:pt x="713251" y="1408138"/>
                    <a:pt x="651849" y="1339913"/>
                  </a:cubicBezTo>
                  <a:cubicBezTo>
                    <a:pt x="637291" y="1323738"/>
                    <a:pt x="627706" y="1303699"/>
                    <a:pt x="615635" y="1285592"/>
                  </a:cubicBezTo>
                  <a:cubicBezTo>
                    <a:pt x="609599" y="1276539"/>
                    <a:pt x="602394" y="1268164"/>
                    <a:pt x="597528" y="1258432"/>
                  </a:cubicBezTo>
                  <a:cubicBezTo>
                    <a:pt x="591493" y="1246361"/>
                    <a:pt x="586366" y="1233791"/>
                    <a:pt x="579422" y="1222218"/>
                  </a:cubicBezTo>
                  <a:cubicBezTo>
                    <a:pt x="568226" y="1203557"/>
                    <a:pt x="555279" y="1186004"/>
                    <a:pt x="543208" y="1167897"/>
                  </a:cubicBezTo>
                  <a:cubicBezTo>
                    <a:pt x="537172" y="1158844"/>
                    <a:pt x="529967" y="1150469"/>
                    <a:pt x="525101" y="1140737"/>
                  </a:cubicBezTo>
                  <a:cubicBezTo>
                    <a:pt x="516047" y="1122630"/>
                    <a:pt x="509847" y="1102788"/>
                    <a:pt x="497940" y="1086416"/>
                  </a:cubicBezTo>
                  <a:cubicBezTo>
                    <a:pt x="485389" y="1069158"/>
                    <a:pt x="467027" y="1056939"/>
                    <a:pt x="452673" y="1041149"/>
                  </a:cubicBezTo>
                  <a:cubicBezTo>
                    <a:pt x="436818" y="1023709"/>
                    <a:pt x="421877" y="1005433"/>
                    <a:pt x="407406" y="986828"/>
                  </a:cubicBezTo>
                  <a:cubicBezTo>
                    <a:pt x="307688" y="858619"/>
                    <a:pt x="459677" y="1051655"/>
                    <a:pt x="380245" y="932507"/>
                  </a:cubicBezTo>
                  <a:cubicBezTo>
                    <a:pt x="373143" y="921854"/>
                    <a:pt x="360527" y="915766"/>
                    <a:pt x="353085" y="905347"/>
                  </a:cubicBezTo>
                  <a:cubicBezTo>
                    <a:pt x="345241" y="894365"/>
                    <a:pt x="342822" y="880115"/>
                    <a:pt x="334978" y="869133"/>
                  </a:cubicBezTo>
                  <a:cubicBezTo>
                    <a:pt x="327536" y="858714"/>
                    <a:pt x="315260" y="852392"/>
                    <a:pt x="307818" y="841973"/>
                  </a:cubicBezTo>
                  <a:cubicBezTo>
                    <a:pt x="299974" y="830991"/>
                    <a:pt x="297332" y="816897"/>
                    <a:pt x="289711" y="805759"/>
                  </a:cubicBezTo>
                  <a:cubicBezTo>
                    <a:pt x="258013" y="759431"/>
                    <a:pt x="223319" y="715224"/>
                    <a:pt x="190123" y="669957"/>
                  </a:cubicBezTo>
                  <a:lnTo>
                    <a:pt x="190123" y="669957"/>
                  </a:lnTo>
                  <a:lnTo>
                    <a:pt x="108641" y="588476"/>
                  </a:lnTo>
                  <a:cubicBezTo>
                    <a:pt x="97980" y="556490"/>
                    <a:pt x="75077" y="479834"/>
                    <a:pt x="45267" y="479834"/>
                  </a:cubicBezTo>
                  <a:lnTo>
                    <a:pt x="0" y="470781"/>
                  </a:ln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2663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30587-B694-94BE-F88D-7233A2B89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 Weir &amp; Ladder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F1D1E-3368-4A7F-84C8-283E867BB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99" y="1825625"/>
            <a:ext cx="10964501" cy="4351338"/>
          </a:xfrm>
        </p:spPr>
        <p:txBody>
          <a:bodyPr/>
          <a:lstStyle/>
          <a:p>
            <a:r>
              <a:rPr lang="en-US" dirty="0"/>
              <a:t>LSRCP $200M Capital Maintenance</a:t>
            </a:r>
          </a:p>
          <a:p>
            <a:pPr lvl="1"/>
            <a:r>
              <a:rPr lang="en-US" dirty="0"/>
              <a:t>SAW weir top of list</a:t>
            </a:r>
          </a:p>
          <a:p>
            <a:pPr lvl="1"/>
            <a:r>
              <a:rPr lang="en-US" dirty="0"/>
              <a:t>2026’ish</a:t>
            </a:r>
          </a:p>
          <a:p>
            <a:endParaRPr lang="en-US" sz="1200" dirty="0"/>
          </a:p>
          <a:p>
            <a:r>
              <a:rPr lang="en-US" dirty="0"/>
              <a:t>Creative Funding	</a:t>
            </a:r>
          </a:p>
          <a:p>
            <a:pPr lvl="1"/>
            <a:r>
              <a:rPr lang="en-US" dirty="0"/>
              <a:t>Begin design work sooner?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562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9E97A-6FBF-A814-364D-8D91B0DD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82558-A075-B94F-F6AE-24A596253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9496"/>
          </a:xfrm>
        </p:spPr>
        <p:txBody>
          <a:bodyPr/>
          <a:lstStyle/>
          <a:p>
            <a:r>
              <a:rPr lang="en-US" dirty="0"/>
              <a:t>Compliance Issues </a:t>
            </a:r>
          </a:p>
          <a:p>
            <a:endParaRPr lang="en-US" sz="1200" dirty="0"/>
          </a:p>
          <a:p>
            <a:r>
              <a:rPr lang="en-US" dirty="0"/>
              <a:t>Chinook</a:t>
            </a:r>
          </a:p>
          <a:p>
            <a:pPr lvl="1"/>
            <a:r>
              <a:rPr lang="en-US" dirty="0"/>
              <a:t>Works well early and in higher water years</a:t>
            </a:r>
          </a:p>
          <a:p>
            <a:pPr lvl="1"/>
            <a:r>
              <a:rPr lang="en-US" dirty="0"/>
              <a:t>Efficiency drops in July / August</a:t>
            </a:r>
          </a:p>
          <a:p>
            <a:r>
              <a:rPr lang="en-US" dirty="0"/>
              <a:t>Sockeye</a:t>
            </a:r>
          </a:p>
          <a:p>
            <a:pPr lvl="1"/>
            <a:r>
              <a:rPr lang="en-US" dirty="0"/>
              <a:t>Return while efficiency low for Chinook</a:t>
            </a:r>
          </a:p>
          <a:p>
            <a:pPr lvl="1"/>
            <a:r>
              <a:rPr lang="en-US" dirty="0"/>
              <a:t>Does collect some sockeye</a:t>
            </a:r>
          </a:p>
          <a:p>
            <a:pPr lvl="2"/>
            <a:r>
              <a:rPr lang="en-US" dirty="0"/>
              <a:t>Only one (1) natural fish entered in 2023</a:t>
            </a:r>
          </a:p>
        </p:txBody>
      </p:sp>
    </p:spTree>
    <p:extLst>
      <p:ext uri="{BB962C8B-B14F-4D97-AF65-F5344CB8AC3E}">
        <p14:creationId xmlns:p14="http://schemas.microsoft.com/office/powerpoint/2010/main" val="1354614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20813-9865-4F31-47E6-7DD6C5F6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River Processes</a:t>
            </a:r>
          </a:p>
        </p:txBody>
      </p:sp>
      <p:pic>
        <p:nvPicPr>
          <p:cNvPr id="4" name="Picture 3" descr="A aerial view of a river&#10;&#10;Description automatically generated">
            <a:extLst>
              <a:ext uri="{FF2B5EF4-FFF2-40B4-BE49-F238E27FC236}">
                <a16:creationId xmlns:a16="http://schemas.microsoft.com/office/drawing/2014/main" id="{88D1DE6B-AC98-ADA7-2FF7-DC189D166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35116"/>
            <a:ext cx="5928300" cy="5728189"/>
          </a:xfrm>
          <a:prstGeom prst="rect">
            <a:avLst/>
          </a:prstGeom>
        </p:spPr>
      </p:pic>
      <p:pic>
        <p:nvPicPr>
          <p:cNvPr id="6" name="Picture 5" descr="Aerial view of a river&#10;&#10;Description automatically generated">
            <a:extLst>
              <a:ext uri="{FF2B5EF4-FFF2-40B4-BE49-F238E27FC236}">
                <a16:creationId xmlns:a16="http://schemas.microsoft.com/office/drawing/2014/main" id="{9A191AA2-9154-14ED-738D-55605D3D6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89" y="1129810"/>
            <a:ext cx="6301009" cy="572819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12A7A1-A5B1-6B65-B1A2-3B2D216B1C4F}"/>
              </a:ext>
            </a:extLst>
          </p:cNvPr>
          <p:cNvCxnSpPr/>
          <p:nvPr/>
        </p:nvCxnSpPr>
        <p:spPr>
          <a:xfrm>
            <a:off x="2596055" y="3216166"/>
            <a:ext cx="882869" cy="32582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9409FF-2A84-25F1-9789-4331241948EB}"/>
              </a:ext>
            </a:extLst>
          </p:cNvPr>
          <p:cNvCxnSpPr>
            <a:cxnSpLocks/>
          </p:cNvCxnSpPr>
          <p:nvPr/>
        </p:nvCxnSpPr>
        <p:spPr>
          <a:xfrm flipH="1" flipV="1">
            <a:off x="9091448" y="3429000"/>
            <a:ext cx="872359" cy="249621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1F4DD2-1E02-2E63-DD2B-76F20081DEEC}"/>
              </a:ext>
            </a:extLst>
          </p:cNvPr>
          <p:cNvSpPr txBox="1"/>
          <p:nvPr/>
        </p:nvSpPr>
        <p:spPr>
          <a:xfrm>
            <a:off x="3478924" y="589630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0487F2-416D-CDDA-CCD2-AB2DF6DF093F}"/>
              </a:ext>
            </a:extLst>
          </p:cNvPr>
          <p:cNvSpPr txBox="1"/>
          <p:nvPr/>
        </p:nvSpPr>
        <p:spPr>
          <a:xfrm>
            <a:off x="9963807" y="589630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F1C64-9CCB-335B-1571-C0680D72CB00}"/>
              </a:ext>
            </a:extLst>
          </p:cNvPr>
          <p:cNvSpPr txBox="1"/>
          <p:nvPr/>
        </p:nvSpPr>
        <p:spPr>
          <a:xfrm>
            <a:off x="2822976" y="294855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34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DF766-B268-955A-DC87-C18AA2A123AF}"/>
              </a:ext>
            </a:extLst>
          </p:cNvPr>
          <p:cNvSpPr txBox="1"/>
          <p:nvPr/>
        </p:nvSpPr>
        <p:spPr>
          <a:xfrm>
            <a:off x="9111851" y="300974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34 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A7B528-522C-41F1-CF28-5FD5008CF67A}"/>
              </a:ext>
            </a:extLst>
          </p:cNvPr>
          <p:cNvCxnSpPr>
            <a:cxnSpLocks/>
          </p:cNvCxnSpPr>
          <p:nvPr/>
        </p:nvCxnSpPr>
        <p:spPr>
          <a:xfrm flipH="1" flipV="1">
            <a:off x="9405070" y="3583282"/>
            <a:ext cx="544385" cy="155773"/>
          </a:xfrm>
          <a:prstGeom prst="line">
            <a:avLst/>
          </a:prstGeom>
          <a:ln w="635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052180D-56BF-4181-0DEA-44FE42680819}"/>
              </a:ext>
            </a:extLst>
          </p:cNvPr>
          <p:cNvSpPr txBox="1"/>
          <p:nvPr/>
        </p:nvSpPr>
        <p:spPr>
          <a:xfrm>
            <a:off x="9092126" y="370867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FF00"/>
                </a:solidFill>
              </a:rPr>
              <a:t>19.5 m</a:t>
            </a:r>
          </a:p>
        </p:txBody>
      </p:sp>
    </p:spTree>
    <p:extLst>
      <p:ext uri="{BB962C8B-B14F-4D97-AF65-F5344CB8AC3E}">
        <p14:creationId xmlns:p14="http://schemas.microsoft.com/office/powerpoint/2010/main" val="328649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5C6FB-0970-253A-3333-445ACA2A4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Chinook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07C73-312E-5F9D-CC6A-8A8450841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985" y="1825625"/>
            <a:ext cx="10838793" cy="4351338"/>
          </a:xfrm>
        </p:spPr>
        <p:txBody>
          <a:bodyPr/>
          <a:lstStyle/>
          <a:p>
            <a:r>
              <a:rPr lang="en-US" dirty="0"/>
              <a:t>Trap Operation</a:t>
            </a:r>
          </a:p>
          <a:p>
            <a:pPr lvl="1"/>
            <a:r>
              <a:rPr lang="en-US" dirty="0"/>
              <a:t>Low flow passage issues</a:t>
            </a:r>
          </a:p>
          <a:p>
            <a:pPr lvl="1"/>
            <a:r>
              <a:rPr lang="en-US" dirty="0"/>
              <a:t>Circular ladder design</a:t>
            </a:r>
          </a:p>
          <a:p>
            <a:pPr lvl="1"/>
            <a:r>
              <a:rPr lang="en-US" dirty="0"/>
              <a:t>May limit broodstock collection</a:t>
            </a:r>
          </a:p>
          <a:p>
            <a:endParaRPr lang="en-US" sz="1600" dirty="0"/>
          </a:p>
          <a:p>
            <a:r>
              <a:rPr lang="en-US" dirty="0"/>
              <a:t>Dropout below weir</a:t>
            </a:r>
          </a:p>
          <a:p>
            <a:pPr lvl="1"/>
            <a:r>
              <a:rPr lang="en-US" dirty="0"/>
              <a:t>Integrated evaluation</a:t>
            </a:r>
          </a:p>
          <a:p>
            <a:pPr lvl="1"/>
            <a:r>
              <a:rPr lang="en-US" dirty="0"/>
              <a:t>PNI effects</a:t>
            </a:r>
          </a:p>
        </p:txBody>
      </p:sp>
    </p:spTree>
    <p:extLst>
      <p:ext uri="{BB962C8B-B14F-4D97-AF65-F5344CB8AC3E}">
        <p14:creationId xmlns:p14="http://schemas.microsoft.com/office/powerpoint/2010/main" val="1138150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976AC-FD03-5C3D-57ED-3FB27EAB8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Sockeye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BBBBB-44F1-DC45-34A7-855D9759A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529" y="1825624"/>
            <a:ext cx="10849303" cy="4901101"/>
          </a:xfrm>
        </p:spPr>
        <p:txBody>
          <a:bodyPr>
            <a:normAutofit/>
          </a:bodyPr>
          <a:lstStyle/>
          <a:p>
            <a:r>
              <a:rPr lang="en-US" dirty="0"/>
              <a:t>Trap Operation</a:t>
            </a:r>
          </a:p>
          <a:p>
            <a:pPr lvl="1"/>
            <a:r>
              <a:rPr lang="en-US" dirty="0"/>
              <a:t>Same as Chinook</a:t>
            </a:r>
          </a:p>
          <a:p>
            <a:pPr lvl="1"/>
            <a:r>
              <a:rPr lang="en-US" dirty="0"/>
              <a:t>Reduces time in natal lakes</a:t>
            </a:r>
          </a:p>
          <a:p>
            <a:pPr lvl="2"/>
            <a:r>
              <a:rPr lang="en-US" dirty="0"/>
              <a:t>Effects?</a:t>
            </a:r>
          </a:p>
          <a:p>
            <a:pPr lvl="1"/>
            <a:r>
              <a:rPr lang="en-US" dirty="0"/>
              <a:t>May spawn in the Salmon River</a:t>
            </a:r>
          </a:p>
          <a:p>
            <a:endParaRPr lang="en-US" sz="1200" dirty="0"/>
          </a:p>
          <a:p>
            <a:r>
              <a:rPr lang="en-US" dirty="0"/>
              <a:t>Particularly for Pettit adults</a:t>
            </a:r>
          </a:p>
          <a:p>
            <a:pPr lvl="1"/>
            <a:r>
              <a:rPr lang="en-US" dirty="0"/>
              <a:t>May drop back to Redfish Lake</a:t>
            </a:r>
          </a:p>
          <a:p>
            <a:pPr lvl="1"/>
            <a:r>
              <a:rPr lang="en-US" dirty="0"/>
              <a:t>Need to truck</a:t>
            </a:r>
          </a:p>
          <a:p>
            <a:pPr lvl="2"/>
            <a:r>
              <a:rPr lang="en-US" dirty="0"/>
              <a:t>Not a permanent solution</a:t>
            </a:r>
          </a:p>
          <a:p>
            <a:pPr lvl="2"/>
            <a:r>
              <a:rPr lang="en-US" dirty="0"/>
              <a:t>Eliminates volitional return to Pettit Lake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09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8970-1EA5-23B8-EF05-71C52626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12930-8E0F-8C46-B357-0AF0496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5893"/>
          </a:xfrm>
        </p:spPr>
        <p:txBody>
          <a:bodyPr/>
          <a:lstStyle/>
          <a:p>
            <a:r>
              <a:rPr lang="en-US" dirty="0"/>
              <a:t>Water level and flow effects*	</a:t>
            </a:r>
          </a:p>
          <a:p>
            <a:r>
              <a:rPr lang="en-US" dirty="0"/>
              <a:t>Temperature effect</a:t>
            </a:r>
          </a:p>
          <a:p>
            <a:r>
              <a:rPr lang="en-US" dirty="0"/>
              <a:t>Trap entrance</a:t>
            </a:r>
          </a:p>
          <a:p>
            <a:pPr lvl="1"/>
            <a:r>
              <a:rPr lang="en-US" dirty="0"/>
              <a:t>Apron							</a:t>
            </a:r>
            <a:r>
              <a:rPr lang="en-US" dirty="0">
                <a:solidFill>
                  <a:srgbClr val="54F6FE"/>
                </a:solidFill>
              </a:rPr>
              <a:t>• THE HOLE</a:t>
            </a:r>
            <a:endParaRPr lang="en-US" dirty="0"/>
          </a:p>
          <a:p>
            <a:pPr lvl="1"/>
            <a:r>
              <a:rPr lang="en-US" dirty="0"/>
              <a:t>Eddy below	</a:t>
            </a:r>
            <a:endParaRPr lang="en-US" sz="3200" dirty="0">
              <a:solidFill>
                <a:srgbClr val="54F6FE"/>
              </a:solidFill>
            </a:endParaRPr>
          </a:p>
          <a:p>
            <a:r>
              <a:rPr lang="en-US" dirty="0"/>
              <a:t>Turn pools in ladder</a:t>
            </a:r>
          </a:p>
          <a:p>
            <a:r>
              <a:rPr lang="en-US" dirty="0"/>
              <a:t>Velocity in Ladder</a:t>
            </a:r>
          </a:p>
          <a:p>
            <a:pPr lvl="1"/>
            <a:r>
              <a:rPr lang="en-US" dirty="0"/>
              <a:t>Removed PIT arrays</a:t>
            </a:r>
          </a:p>
          <a:p>
            <a:pPr lvl="1"/>
            <a:r>
              <a:rPr lang="en-US" dirty="0"/>
              <a:t>In and out behavior</a:t>
            </a:r>
          </a:p>
        </p:txBody>
      </p:sp>
    </p:spTree>
    <p:extLst>
      <p:ext uri="{BB962C8B-B14F-4D97-AF65-F5344CB8AC3E}">
        <p14:creationId xmlns:p14="http://schemas.microsoft.com/office/powerpoint/2010/main" val="17097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4DBF-485F-4F66-69AB-944F1D57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	Fish in the Hole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800E05-6F9A-2962-A2A7-A265D9C57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99" y="1825625"/>
            <a:ext cx="10964501" cy="4351338"/>
          </a:xfrm>
        </p:spPr>
        <p:txBody>
          <a:bodyPr/>
          <a:lstStyle/>
          <a:p>
            <a:r>
              <a:rPr lang="en-US" dirty="0"/>
              <a:t>Regardless of the cause</a:t>
            </a:r>
          </a:p>
          <a:p>
            <a:pPr lvl="1"/>
            <a:r>
              <a:rPr lang="en-US" dirty="0"/>
              <a:t>This is what happens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8FBAF1-05E4-A96D-B336-F85FA4361A2C}"/>
              </a:ext>
            </a:extLst>
          </p:cNvPr>
          <p:cNvGrpSpPr/>
          <p:nvPr/>
        </p:nvGrpSpPr>
        <p:grpSpPr>
          <a:xfrm>
            <a:off x="-1" y="2895882"/>
            <a:ext cx="7141029" cy="3967238"/>
            <a:chOff x="-1" y="2861046"/>
            <a:chExt cx="7141029" cy="39672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8726EF-E83A-CD44-944B-08431671B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128" t="36461" r="17469" b="9418"/>
            <a:stretch/>
          </p:blipFill>
          <p:spPr bwMode="auto">
            <a:xfrm>
              <a:off x="-1" y="2861046"/>
              <a:ext cx="7141029" cy="396723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51B699-5828-59A3-2D99-B79CA892F4DF}"/>
                </a:ext>
              </a:extLst>
            </p:cNvPr>
            <p:cNvSpPr/>
            <p:nvPr/>
          </p:nvSpPr>
          <p:spPr>
            <a:xfrm rot="2998477" flipH="1">
              <a:off x="4055271" y="4241878"/>
              <a:ext cx="739393" cy="1324547"/>
            </a:xfrm>
            <a:prstGeom prst="ellipse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D7961A-C39F-4693-3B6C-3FCCE3D02426}"/>
                </a:ext>
              </a:extLst>
            </p:cNvPr>
            <p:cNvSpPr/>
            <p:nvPr/>
          </p:nvSpPr>
          <p:spPr>
            <a:xfrm rot="3609503" flipH="1">
              <a:off x="3372858" y="3733906"/>
              <a:ext cx="739393" cy="1513447"/>
            </a:xfrm>
            <a:prstGeom prst="ellipse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703004-68AC-5F20-9983-563E59107821}"/>
              </a:ext>
            </a:extLst>
          </p:cNvPr>
          <p:cNvGrpSpPr/>
          <p:nvPr/>
        </p:nvGrpSpPr>
        <p:grpSpPr>
          <a:xfrm>
            <a:off x="7070697" y="22929"/>
            <a:ext cx="5121299" cy="6840275"/>
            <a:chOff x="7070697" y="22929"/>
            <a:chExt cx="5121299" cy="68402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DF916B-940D-9199-4544-C1EA1301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0697" y="22929"/>
              <a:ext cx="5121299" cy="684027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A7053BC-B2BD-0701-63D6-3D51F31A2695}"/>
                </a:ext>
              </a:extLst>
            </p:cNvPr>
            <p:cNvSpPr/>
            <p:nvPr/>
          </p:nvSpPr>
          <p:spPr>
            <a:xfrm rot="2117217">
              <a:off x="7940136" y="1811436"/>
              <a:ext cx="1780703" cy="1867420"/>
            </a:xfrm>
            <a:prstGeom prst="ellipse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BF1FFCA-0421-6312-4D4F-7168BD3170CC}"/>
                </a:ext>
              </a:extLst>
            </p:cNvPr>
            <p:cNvSpPr/>
            <p:nvPr/>
          </p:nvSpPr>
          <p:spPr>
            <a:xfrm rot="20362824">
              <a:off x="9737945" y="1502600"/>
              <a:ext cx="1643528" cy="2109315"/>
            </a:xfrm>
            <a:prstGeom prst="ellipse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349DAA-441C-A94D-F45E-123D96EF121E}"/>
                </a:ext>
              </a:extLst>
            </p:cNvPr>
            <p:cNvSpPr/>
            <p:nvPr/>
          </p:nvSpPr>
          <p:spPr>
            <a:xfrm rot="2998477" flipH="1">
              <a:off x="7312282" y="1637201"/>
              <a:ext cx="728172" cy="1151129"/>
            </a:xfrm>
            <a:prstGeom prst="ellipse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5200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8F6D-F602-2404-9AA1-16EB009F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Improvise and Overcome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596F4-293A-CF28-F9E0-2EC0952D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097" y="1843732"/>
            <a:ext cx="10982864" cy="4351338"/>
          </a:xfrm>
        </p:spPr>
        <p:txBody>
          <a:bodyPr/>
          <a:lstStyle/>
          <a:p>
            <a:r>
              <a:rPr lang="en-US" dirty="0"/>
              <a:t>Round-ups</a:t>
            </a:r>
          </a:p>
          <a:p>
            <a:pPr lvl="1"/>
            <a:r>
              <a:rPr lang="en-US" dirty="0"/>
              <a:t>Chinook</a:t>
            </a:r>
          </a:p>
          <a:p>
            <a:pPr lvl="1"/>
            <a:r>
              <a:rPr lang="en-US" dirty="0"/>
              <a:t>Sockeye</a:t>
            </a:r>
          </a:p>
          <a:p>
            <a:endParaRPr lang="en-US" sz="1200" dirty="0"/>
          </a:p>
          <a:p>
            <a:r>
              <a:rPr lang="en-US" dirty="0"/>
              <a:t>Band-aide</a:t>
            </a:r>
          </a:p>
          <a:p>
            <a:pPr lvl="1"/>
            <a:r>
              <a:rPr lang="en-US" dirty="0"/>
              <a:t>≈ 40 people</a:t>
            </a:r>
          </a:p>
          <a:p>
            <a:pPr lvl="1"/>
            <a:r>
              <a:rPr lang="en-US" dirty="0"/>
              <a:t>≈ $10 K</a:t>
            </a:r>
          </a:p>
          <a:p>
            <a:pPr lvl="2"/>
            <a:r>
              <a:rPr lang="en-US" dirty="0"/>
              <a:t>Not a permanent fix</a:t>
            </a:r>
          </a:p>
          <a:p>
            <a:pPr lvl="2"/>
            <a:r>
              <a:rPr lang="en-US" dirty="0"/>
              <a:t>Safety </a:t>
            </a:r>
          </a:p>
        </p:txBody>
      </p:sp>
      <p:pic>
        <p:nvPicPr>
          <p:cNvPr id="4" name="Picture 3" descr="A group of people in a river&#10;&#10;Description automatically generated">
            <a:extLst>
              <a:ext uri="{FF2B5EF4-FFF2-40B4-BE49-F238E27FC236}">
                <a16:creationId xmlns:a16="http://schemas.microsoft.com/office/drawing/2014/main" id="{7B982275-4D2E-7BB8-2D61-4C46FEAF6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31" y="2023032"/>
            <a:ext cx="7318602" cy="39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02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25802" r="4957" b="18937"/>
          <a:stretch/>
        </p:blipFill>
        <p:spPr>
          <a:xfrm>
            <a:off x="5343273" y="3313376"/>
            <a:ext cx="6178165" cy="3293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301" t="20284" r="2024" b="1549"/>
          <a:stretch/>
        </p:blipFill>
        <p:spPr>
          <a:xfrm>
            <a:off x="654876" y="3761652"/>
            <a:ext cx="3704588" cy="239728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2807811" y="4573239"/>
            <a:ext cx="27992" cy="1278294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96292" y="6096738"/>
            <a:ext cx="1918855" cy="315883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146472" y="6243142"/>
            <a:ext cx="183564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63765" y="6120031"/>
            <a:ext cx="1597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= Temperature differential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C51602-DAFE-34EB-6EAF-F0B8D7960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667" y="1183999"/>
            <a:ext cx="6739379" cy="156023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Observed temperature differential</a:t>
            </a:r>
          </a:p>
          <a:p>
            <a:r>
              <a:rPr lang="en-US" dirty="0"/>
              <a:t>Ideal velocity and direction</a:t>
            </a:r>
          </a:p>
          <a:p>
            <a:r>
              <a:rPr lang="en-US" dirty="0"/>
              <a:t>Alterations achieved through use of dam boards and plastic tarps</a:t>
            </a:r>
          </a:p>
          <a:p>
            <a:endParaRPr lang="en-US" dirty="0"/>
          </a:p>
        </p:txBody>
      </p:sp>
      <p:pic>
        <p:nvPicPr>
          <p:cNvPr id="15" name="Picture 14" descr="A river flowing through a forest&#10;&#10;Description automatically generated">
            <a:extLst>
              <a:ext uri="{FF2B5EF4-FFF2-40B4-BE49-F238E27FC236}">
                <a16:creationId xmlns:a16="http://schemas.microsoft.com/office/drawing/2014/main" id="{5D561E72-AF4D-DB62-4780-C224BD8E9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2" y="877580"/>
            <a:ext cx="3680516" cy="2701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3F8EF-3A94-F4A0-81FB-D8E7151644FA}"/>
              </a:ext>
            </a:extLst>
          </p:cNvPr>
          <p:cNvSpPr txBox="1"/>
          <p:nvPr/>
        </p:nvSpPr>
        <p:spPr>
          <a:xfrm>
            <a:off x="2298580" y="108139"/>
            <a:ext cx="72201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Ladder Entry Adjustments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36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699"/>
            <a:ext cx="11877381" cy="1325563"/>
          </a:xfrm>
        </p:spPr>
        <p:txBody>
          <a:bodyPr/>
          <a:lstStyle/>
          <a:p>
            <a:pPr algn="ctr"/>
            <a:r>
              <a:rPr lang="en-US" dirty="0"/>
              <a:t>2022-Improve Trap Entry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180" y="1324740"/>
            <a:ext cx="3326201" cy="38247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32931" y="2139045"/>
            <a:ext cx="4824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6235" y="1567971"/>
            <a:ext cx="3905589" cy="3408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ight Arrow 9"/>
          <p:cNvSpPr/>
          <p:nvPr/>
        </p:nvSpPr>
        <p:spPr>
          <a:xfrm>
            <a:off x="5289643" y="4585509"/>
            <a:ext cx="1155469" cy="540327"/>
          </a:xfrm>
          <a:prstGeom prst="rightArrow">
            <a:avLst/>
          </a:prstGeom>
          <a:ln w="254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1089" y="5570113"/>
            <a:ext cx="28337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Previous “V”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97994" y="5575974"/>
            <a:ext cx="3127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 pivot bar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5CF4F6A-57FE-73EC-380A-A607B2E2E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957" y="1426128"/>
            <a:ext cx="4409478" cy="228879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Fish seen leaving trap from “V” entry</a:t>
            </a:r>
          </a:p>
          <a:p>
            <a:r>
              <a:rPr lang="en-US" dirty="0"/>
              <a:t>Pivoting bars allow entry but no exit</a:t>
            </a:r>
          </a:p>
          <a:p>
            <a:r>
              <a:rPr lang="en-US" dirty="0"/>
              <a:t>Used for BY22 Chinook</a:t>
            </a:r>
          </a:p>
          <a:p>
            <a:r>
              <a:rPr lang="en-US" dirty="0"/>
              <a:t>Didn’t work great for other species</a:t>
            </a:r>
          </a:p>
        </p:txBody>
      </p:sp>
      <p:pic>
        <p:nvPicPr>
          <p:cNvPr id="3" name="Content Placeholder 7" descr="A ladder under water with a couple of dogs&#10;&#10;Description automatically generated with medium confidence">
            <a:extLst>
              <a:ext uri="{FF2B5EF4-FFF2-40B4-BE49-F238E27FC236}">
                <a16:creationId xmlns:a16="http://schemas.microsoft.com/office/drawing/2014/main" id="{DC73FE15-18B2-C9F1-9FDB-B323D3915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42" y="3956449"/>
            <a:ext cx="4726515" cy="26586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0504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4851</TotalTime>
  <Words>589</Words>
  <Application>Microsoft Office PowerPoint</Application>
  <PresentationFormat>Widescreen</PresentationFormat>
  <Paragraphs>138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Office Theme</vt:lpstr>
      <vt:lpstr>Sawtooth Weir Fish Passage</vt:lpstr>
      <vt:lpstr>Trap Status</vt:lpstr>
      <vt:lpstr>Chinook Effects</vt:lpstr>
      <vt:lpstr>Sockeye Effects</vt:lpstr>
      <vt:lpstr>Causes?</vt:lpstr>
      <vt:lpstr> Fish in the Hole</vt:lpstr>
      <vt:lpstr>Improvise and Overcome</vt:lpstr>
      <vt:lpstr>PowerPoint Presentation</vt:lpstr>
      <vt:lpstr>2022-Improve Trap Entry</vt:lpstr>
      <vt:lpstr>2022-New Ladder Configuration </vt:lpstr>
      <vt:lpstr>2023-Ladder Improvement</vt:lpstr>
      <vt:lpstr>2023-Trap Improvement</vt:lpstr>
      <vt:lpstr>2023-Trap Improvement</vt:lpstr>
      <vt:lpstr>Hyper-Infuser</vt:lpstr>
      <vt:lpstr>Future Fixes</vt:lpstr>
      <vt:lpstr>Open Another Path</vt:lpstr>
      <vt:lpstr> Fish Corral</vt:lpstr>
      <vt:lpstr> Fill the Hole</vt:lpstr>
      <vt:lpstr>Rebuild Weir &amp; Ladder</vt:lpstr>
      <vt:lpstr>River Processes</vt:lpstr>
    </vt:vector>
  </TitlesOfParts>
  <Company>Department of Fish and Game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Venditti,David</dc:creator>
  <cp:lastModifiedBy>Hamilton,Sylvia</cp:lastModifiedBy>
  <cp:revision>237</cp:revision>
  <dcterms:created xsi:type="dcterms:W3CDTF">2018-12-19T21:11:08Z</dcterms:created>
  <dcterms:modified xsi:type="dcterms:W3CDTF">2024-05-06T19:46:41Z</dcterms:modified>
</cp:coreProperties>
</file>