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60" r:id="rId5"/>
    <p:sldId id="261" r:id="rId6"/>
    <p:sldId id="263" r:id="rId7"/>
    <p:sldId id="264" r:id="rId8"/>
    <p:sldId id="265" r:id="rId9"/>
    <p:sldId id="268" r:id="rId10"/>
    <p:sldId id="269"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p:scale>
          <a:sx n="96" d="100"/>
          <a:sy n="96" d="100"/>
        </p:scale>
        <p:origin x="86" y="1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854C1-4A4B-14CD-F616-C14B06A5B1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77A965-6A72-BE6F-2F9C-A93A013CE3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5A8CED-CACA-5FF7-1A05-10428064EDB5}"/>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C7129984-BE8C-CCD2-683B-3948F8392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65FD02-2FD2-6262-FF77-AE6ADAD1D5A3}"/>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1396341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EE29C-9D55-D2D5-D70F-8E2FB2B746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8C4E59A-3493-3309-D15E-3600A4DBED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CF9DAD-6F72-DF85-1A6F-471A3B9D542F}"/>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A4D2455D-CC8B-F7C7-B28D-BE8AC1ADC5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DAF2FE-EDD6-ABCA-CFFF-BC5D5737EB04}"/>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1653004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9FD140-BF64-7593-129F-71CFD68C2F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AB615BA-AE04-E636-37EA-DF5521CEED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8B6F0-9C94-A661-B7C6-FD6D814D51BB}"/>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2DF8FFC2-80FA-4B1E-2A7C-AAB51D8E5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42418-D94B-7CB6-D5D8-DFDF6A7EC060}"/>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2216390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0B003-FC18-4508-744A-4338C044C0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D8F086-A623-9C10-AA4C-009F90C650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FFFE41-B993-FB17-2374-0AF10C79A843}"/>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4E1A92FB-59C7-66A1-6965-D1CD150E55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4BABC6-6D45-0DE5-E430-F5D78C92421D}"/>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157580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1B6D3-4C2A-46ED-B18B-680F2B1B6A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2CC65E-4601-FC5B-B820-3D7176933D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A99C58-D920-22BD-04AC-450953906D7A}"/>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023FA44B-7A7D-2223-1B70-00514BA1A6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6836D2-A646-2EE2-D118-0DA220385B97}"/>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800270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56C1F-994D-01B4-9C41-0619432F0F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8C2171-3159-E299-7258-670724C07D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DBBCFE-496B-B652-5D65-B5346436FE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216475-A7F2-C297-6D03-69772504C3CE}"/>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6" name="Footer Placeholder 5">
            <a:extLst>
              <a:ext uri="{FF2B5EF4-FFF2-40B4-BE49-F238E27FC236}">
                <a16:creationId xmlns:a16="http://schemas.microsoft.com/office/drawing/2014/main" id="{0294D5A1-CE8B-9503-78AA-058632E6C9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342321-FDC0-330F-452D-36C02C71A4DE}"/>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2261465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6AA07-4006-D594-CEE8-445ABFCBE3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77CCCC-7891-BFA7-1006-74DE263C0A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41D02F-5076-5D39-8FB2-182FF35B28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3CF64D-9DEC-6DA1-F978-D98E3F4B67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56758B-303A-C8BA-E207-33AA0806F4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F38EAA-1116-D994-9437-E154AF1044FA}"/>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8" name="Footer Placeholder 7">
            <a:extLst>
              <a:ext uri="{FF2B5EF4-FFF2-40B4-BE49-F238E27FC236}">
                <a16:creationId xmlns:a16="http://schemas.microsoft.com/office/drawing/2014/main" id="{8BE813CC-E91C-4929-EE56-408BE507A6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FEE39D-0E80-0C09-1776-F58E9CD159F0}"/>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8754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58C18-6207-AF06-5128-D30526979B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95C9F7-EFF1-BFAF-5BFD-60DABDB2BF98}"/>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4" name="Footer Placeholder 3">
            <a:extLst>
              <a:ext uri="{FF2B5EF4-FFF2-40B4-BE49-F238E27FC236}">
                <a16:creationId xmlns:a16="http://schemas.microsoft.com/office/drawing/2014/main" id="{CD5AF062-1CC8-4457-5E8A-3708113E0B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577F9D-1B3D-3BF0-4AEB-7EFEA95AD908}"/>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3063850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94EDF6-0B9D-743D-ADB0-10AB1B2D89F8}"/>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3" name="Footer Placeholder 2">
            <a:extLst>
              <a:ext uri="{FF2B5EF4-FFF2-40B4-BE49-F238E27FC236}">
                <a16:creationId xmlns:a16="http://schemas.microsoft.com/office/drawing/2014/main" id="{CA236811-7737-ECDA-1E9B-578F3B3F41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829A2F-8DAB-3CA7-0E17-0AC4DFE6AE31}"/>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1968356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6B6FD-D2EF-C1E1-0038-8A4EE49569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7FE87D-E497-483E-65C3-4ABC05244E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998900-120C-7053-09A4-DA36B4A2F4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02234-A5EB-9857-02AC-5A12AEEB2CEF}"/>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6" name="Footer Placeholder 5">
            <a:extLst>
              <a:ext uri="{FF2B5EF4-FFF2-40B4-BE49-F238E27FC236}">
                <a16:creationId xmlns:a16="http://schemas.microsoft.com/office/drawing/2014/main" id="{0ABA6DD0-E798-F74F-4CEA-B3CA74B36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C19C3C-022D-62F8-9622-3ADC4CC167AA}"/>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113100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C4C79-1B08-6130-30B0-396A3C37B9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887C75-3D29-76E6-CFFF-CF1B890FAE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8F1E22-8E57-49FF-75B2-F348B3BE09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2B47C4-E17C-27D1-4DAD-B14F576CFA38}"/>
              </a:ext>
            </a:extLst>
          </p:cNvPr>
          <p:cNvSpPr>
            <a:spLocks noGrp="1"/>
          </p:cNvSpPr>
          <p:nvPr>
            <p:ph type="dt" sz="half" idx="10"/>
          </p:nvPr>
        </p:nvSpPr>
        <p:spPr/>
        <p:txBody>
          <a:bodyPr/>
          <a:lstStyle/>
          <a:p>
            <a:fld id="{1C099763-1F24-4E8D-9072-A7FE51492B61}" type="datetimeFigureOut">
              <a:rPr lang="en-US" smtClean="0"/>
              <a:t>4/26/2023</a:t>
            </a:fld>
            <a:endParaRPr lang="en-US"/>
          </a:p>
        </p:txBody>
      </p:sp>
      <p:sp>
        <p:nvSpPr>
          <p:cNvPr id="6" name="Footer Placeholder 5">
            <a:extLst>
              <a:ext uri="{FF2B5EF4-FFF2-40B4-BE49-F238E27FC236}">
                <a16:creationId xmlns:a16="http://schemas.microsoft.com/office/drawing/2014/main" id="{66616F1A-62A5-5913-3C66-84CC049251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F91EC2-861A-8A69-83E8-2F3FB62691E2}"/>
              </a:ext>
            </a:extLst>
          </p:cNvPr>
          <p:cNvSpPr>
            <a:spLocks noGrp="1"/>
          </p:cNvSpPr>
          <p:nvPr>
            <p:ph type="sldNum" sz="quarter" idx="12"/>
          </p:nvPr>
        </p:nvSpPr>
        <p:spPr/>
        <p:txBody>
          <a:bodyPr/>
          <a:lstStyle/>
          <a:p>
            <a:fld id="{FB0307B6-3271-4AE6-AC0F-9E164B34E1ED}" type="slidenum">
              <a:rPr lang="en-US" smtClean="0"/>
              <a:t>‹#›</a:t>
            </a:fld>
            <a:endParaRPr lang="en-US"/>
          </a:p>
        </p:txBody>
      </p:sp>
    </p:spTree>
    <p:extLst>
      <p:ext uri="{BB962C8B-B14F-4D97-AF65-F5344CB8AC3E}">
        <p14:creationId xmlns:p14="http://schemas.microsoft.com/office/powerpoint/2010/main" val="50146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0A62DF-671E-230D-B206-6881215F57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3707D1-4357-09C3-AD1B-8AF35F551E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8D9CB7-5F6E-7440-8A52-0A31AC83AC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99763-1F24-4E8D-9072-A7FE51492B61}" type="datetimeFigureOut">
              <a:rPr lang="en-US" smtClean="0"/>
              <a:t>4/26/2023</a:t>
            </a:fld>
            <a:endParaRPr lang="en-US"/>
          </a:p>
        </p:txBody>
      </p:sp>
      <p:sp>
        <p:nvSpPr>
          <p:cNvPr id="5" name="Footer Placeholder 4">
            <a:extLst>
              <a:ext uri="{FF2B5EF4-FFF2-40B4-BE49-F238E27FC236}">
                <a16:creationId xmlns:a16="http://schemas.microsoft.com/office/drawing/2014/main" id="{CE8E9A8E-25D5-776F-5E1C-51DD892E1D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F8D0ED-6D6C-1A39-3397-63471342C9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0307B6-3271-4AE6-AC0F-9E164B34E1ED}" type="slidenum">
              <a:rPr lang="en-US" smtClean="0"/>
              <a:t>‹#›</a:t>
            </a:fld>
            <a:endParaRPr lang="en-US"/>
          </a:p>
        </p:txBody>
      </p:sp>
    </p:spTree>
    <p:extLst>
      <p:ext uri="{BB962C8B-B14F-4D97-AF65-F5344CB8AC3E}">
        <p14:creationId xmlns:p14="http://schemas.microsoft.com/office/powerpoint/2010/main" val="3520551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6FD87-40C3-9CA9-321A-8A0A04A59B1B}"/>
              </a:ext>
            </a:extLst>
          </p:cNvPr>
          <p:cNvSpPr>
            <a:spLocks noGrp="1"/>
          </p:cNvSpPr>
          <p:nvPr>
            <p:ph type="ctrTitle"/>
          </p:nvPr>
        </p:nvSpPr>
        <p:spPr/>
        <p:txBody>
          <a:bodyPr>
            <a:normAutofit/>
          </a:bodyPr>
          <a:lstStyle/>
          <a:p>
            <a:r>
              <a:rPr lang="en-US" sz="5400" dirty="0">
                <a:latin typeface="Arial Rounded MT Bold" panose="020F0704030504030204" pitchFamily="34" charset="0"/>
              </a:rPr>
              <a:t>FISH TRUCKS AND FISH STOCKING</a:t>
            </a:r>
          </a:p>
        </p:txBody>
      </p:sp>
      <p:sp>
        <p:nvSpPr>
          <p:cNvPr id="3" name="Subtitle 2">
            <a:extLst>
              <a:ext uri="{FF2B5EF4-FFF2-40B4-BE49-F238E27FC236}">
                <a16:creationId xmlns:a16="http://schemas.microsoft.com/office/drawing/2014/main" id="{F9DD0FC3-7171-78B2-11B2-114C94E9149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41441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MARKING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marL="0" indent="0">
              <a:buNone/>
            </a:pPr>
            <a:endParaRPr lang="en-US" dirty="0">
              <a:latin typeface="Arial Rounded MT Bold" panose="020F0704030504030204" pitchFamily="34" charset="0"/>
            </a:endParaRPr>
          </a:p>
          <a:p>
            <a:pPr marL="514350" indent="-514350">
              <a:buAutoNum type="arabicPeriod"/>
            </a:pPr>
            <a:r>
              <a:rPr lang="en-US" dirty="0">
                <a:latin typeface="Arial Rounded MT Bold" panose="020F0704030504030204" pitchFamily="34" charset="0"/>
              </a:rPr>
              <a:t>Chill / heat water to manipulate temperature units, so all eggs hatch at approximately same time, so all fish are approximately same size.</a:t>
            </a:r>
          </a:p>
          <a:p>
            <a:pPr marL="514350" indent="-514350">
              <a:buAutoNum type="arabicPeriod"/>
            </a:pPr>
            <a:r>
              <a:rPr lang="en-US" dirty="0">
                <a:latin typeface="Arial Rounded MT Bold" panose="020F0704030504030204" pitchFamily="34" charset="0"/>
              </a:rPr>
              <a:t>“Push the feed” to the young fish to maximize growth so the fish are at XX size by “JUL 1”  because that is when the fish marking crew will be here.</a:t>
            </a:r>
          </a:p>
          <a:p>
            <a:pPr marL="514350" indent="-514350">
              <a:buAutoNum type="arabicPeriod"/>
            </a:pPr>
            <a:r>
              <a:rPr lang="en-US" dirty="0">
                <a:latin typeface="Arial Rounded MT Bold" panose="020F0704030504030204" pitchFamily="34" charset="0"/>
              </a:rPr>
              <a:t>And, oh by the way, we have to take the fish off feed for 8 out the next 32 weeks, so they don’t get too big, prior to fish stocking.</a:t>
            </a:r>
          </a:p>
          <a:p>
            <a:pPr>
              <a:buFontTx/>
              <a:buChar char="-"/>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a:p>
            <a:pPr lvl="1">
              <a:buFontTx/>
              <a:buChar char="-"/>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p:txBody>
      </p:sp>
    </p:spTree>
    <p:extLst>
      <p:ext uri="{BB962C8B-B14F-4D97-AF65-F5344CB8AC3E}">
        <p14:creationId xmlns:p14="http://schemas.microsoft.com/office/powerpoint/2010/main" val="1226784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MARKING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Do we really know the impact of these growth manipulations??</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Is there a better way??  There’s just got to be, right??</a:t>
            </a:r>
          </a:p>
          <a:p>
            <a:pPr marL="0" indent="0">
              <a:buNone/>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a:p>
            <a:pPr lvl="1">
              <a:buFontTx/>
              <a:buChar char="-"/>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p:txBody>
      </p:sp>
    </p:spTree>
    <p:extLst>
      <p:ext uri="{BB962C8B-B14F-4D97-AF65-F5344CB8AC3E}">
        <p14:creationId xmlns:p14="http://schemas.microsoft.com/office/powerpoint/2010/main" val="3945972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6FD87-40C3-9CA9-321A-8A0A04A59B1B}"/>
              </a:ext>
            </a:extLst>
          </p:cNvPr>
          <p:cNvSpPr>
            <a:spLocks noGrp="1"/>
          </p:cNvSpPr>
          <p:nvPr>
            <p:ph type="ctrTitle"/>
          </p:nvPr>
        </p:nvSpPr>
        <p:spPr/>
        <p:txBody>
          <a:bodyPr>
            <a:normAutofit/>
          </a:bodyPr>
          <a:lstStyle/>
          <a:p>
            <a:r>
              <a:rPr lang="en-US" sz="5400" dirty="0">
                <a:latin typeface="Arial Rounded MT Bold" panose="020F0704030504030204" pitchFamily="34" charset="0"/>
              </a:rPr>
              <a:t>FISH TRUCKS AND FISH STOCKING</a:t>
            </a:r>
          </a:p>
        </p:txBody>
      </p:sp>
      <p:sp>
        <p:nvSpPr>
          <p:cNvPr id="3" name="Subtitle 2">
            <a:extLst>
              <a:ext uri="{FF2B5EF4-FFF2-40B4-BE49-F238E27FC236}">
                <a16:creationId xmlns:a16="http://schemas.microsoft.com/office/drawing/2014/main" id="{F9DD0FC3-7171-78B2-11B2-114C94E91499}"/>
              </a:ext>
            </a:extLst>
          </p:cNvPr>
          <p:cNvSpPr>
            <a:spLocks noGrp="1"/>
          </p:cNvSpPr>
          <p:nvPr>
            <p:ph type="subTitle" idx="1"/>
          </p:nvPr>
        </p:nvSpPr>
        <p:spPr/>
        <p:txBody>
          <a:bodyPr>
            <a:normAutofit lnSpcReduction="10000"/>
          </a:bodyPr>
          <a:lstStyle/>
          <a:p>
            <a:pPr marL="342900" indent="-342900" algn="l">
              <a:buFontTx/>
              <a:buChar char="-"/>
            </a:pPr>
            <a:r>
              <a:rPr lang="en-US" dirty="0">
                <a:latin typeface="Arial Rounded MT Bold" panose="020F0704030504030204" pitchFamily="34" charset="0"/>
              </a:rPr>
              <a:t>FISH TRUCK FLEET LOGISTICS</a:t>
            </a:r>
          </a:p>
          <a:p>
            <a:pPr algn="l"/>
            <a:endParaRPr lang="en-US" dirty="0">
              <a:latin typeface="Arial Rounded MT Bold" panose="020F0704030504030204" pitchFamily="34" charset="0"/>
            </a:endParaRPr>
          </a:p>
          <a:p>
            <a:pPr marL="342900" indent="-342900" algn="l">
              <a:buFontTx/>
              <a:buChar char="-"/>
            </a:pPr>
            <a:r>
              <a:rPr lang="en-US" dirty="0">
                <a:latin typeface="Arial Rounded MT Bold" panose="020F0704030504030204" pitchFamily="34" charset="0"/>
              </a:rPr>
              <a:t>FISH STOCKING TIMING ISSUES… lots of questions but no easy answers</a:t>
            </a:r>
          </a:p>
        </p:txBody>
      </p:sp>
    </p:spTree>
    <p:extLst>
      <p:ext uri="{BB962C8B-B14F-4D97-AF65-F5344CB8AC3E}">
        <p14:creationId xmlns:p14="http://schemas.microsoft.com/office/powerpoint/2010/main" val="1334147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TRUCK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a:buFontTx/>
              <a:buChar char="-"/>
            </a:pPr>
            <a:r>
              <a:rPr lang="en-US" dirty="0">
                <a:latin typeface="Arial Rounded MT Bold" panose="020F0704030504030204" pitchFamily="34" charset="0"/>
              </a:rPr>
              <a:t>LSRCP has large and aging FLEET of tankers, trucks, and tanks for moving fish; replacement has begun.</a:t>
            </a:r>
          </a:p>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Most of this FLEET needed about the same time of year… Spring.  And most of this FLEET sits idle much of the year.</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Replacement cost and operational cost of FLEET is increasing.</a:t>
            </a:r>
          </a:p>
        </p:txBody>
      </p:sp>
    </p:spTree>
    <p:extLst>
      <p:ext uri="{BB962C8B-B14F-4D97-AF65-F5344CB8AC3E}">
        <p14:creationId xmlns:p14="http://schemas.microsoft.com/office/powerpoint/2010/main" val="1272185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TRUCK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a:buFontTx/>
              <a:buChar char="-"/>
            </a:pPr>
            <a:r>
              <a:rPr lang="en-US" dirty="0">
                <a:latin typeface="Arial Rounded MT Bold" panose="020F0704030504030204" pitchFamily="34" charset="0"/>
              </a:rPr>
              <a:t>Maintain FLEET safety for both operators and fish</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Look across the LSRCP landscape (program wide), to find FLEET efficiencies</a:t>
            </a:r>
          </a:p>
          <a:p>
            <a:pPr marL="0" indent="0">
              <a:buNone/>
            </a:pPr>
            <a:r>
              <a:rPr lang="en-US" dirty="0">
                <a:latin typeface="Arial Rounded MT Bold" panose="020F0704030504030204" pitchFamily="34" charset="0"/>
              </a:rPr>
              <a:t>	- Opportunities to reduce the overall size of the FLEET 	   (Difficult if we make more smolts)</a:t>
            </a:r>
          </a:p>
          <a:p>
            <a:pPr marL="0" indent="0">
              <a:buNone/>
            </a:pPr>
            <a:r>
              <a:rPr lang="en-US" dirty="0">
                <a:latin typeface="Arial Rounded MT Bold" panose="020F0704030504030204" pitchFamily="34" charset="0"/>
              </a:rPr>
              <a:t>	- Other FLEET issues…</a:t>
            </a:r>
          </a:p>
          <a:p>
            <a:pPr marL="0" indent="0">
              <a:buNone/>
            </a:pPr>
            <a:r>
              <a:rPr lang="en-US" dirty="0">
                <a:latin typeface="Arial Rounded MT Bold" panose="020F0704030504030204" pitchFamily="34" charset="0"/>
              </a:rPr>
              <a:t>		-  Fuel Costs   -  DRIVERS</a:t>
            </a:r>
          </a:p>
          <a:p>
            <a:pPr>
              <a:buFontTx/>
              <a:buChar char="-"/>
            </a:pPr>
            <a:endParaRPr lang="en-US" dirty="0">
              <a:latin typeface="Arial Rounded MT Bold" panose="020F0704030504030204" pitchFamily="34" charset="0"/>
            </a:endParaRPr>
          </a:p>
          <a:p>
            <a:pPr>
              <a:buFontTx/>
              <a:buChar char="-"/>
            </a:pPr>
            <a:endParaRPr lang="en-US" dirty="0">
              <a:latin typeface="Arial Rounded MT Bold" panose="020F0704030504030204" pitchFamily="34" charset="0"/>
            </a:endParaRPr>
          </a:p>
        </p:txBody>
      </p:sp>
    </p:spTree>
    <p:extLst>
      <p:ext uri="{BB962C8B-B14F-4D97-AF65-F5344CB8AC3E}">
        <p14:creationId xmlns:p14="http://schemas.microsoft.com/office/powerpoint/2010/main" val="2972910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TRUCK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lnSpcReduction="10000"/>
          </a:bodyPr>
          <a:lstStyle/>
          <a:p>
            <a:pPr marL="0" indent="0">
              <a:buNone/>
            </a:pPr>
            <a:r>
              <a:rPr lang="en-US" dirty="0">
                <a:latin typeface="Arial Rounded MT Bold" panose="020F0704030504030204" pitchFamily="34" charset="0"/>
              </a:rPr>
              <a:t>- Held the first LSRCP fish truck (FLEET) summit, to begin identifying fish truck issues and begin brainstorming fish truck solutions</a:t>
            </a:r>
          </a:p>
          <a:p>
            <a:pPr marL="0" indent="0">
              <a:buNone/>
            </a:pPr>
            <a:endParaRPr lang="en-US" dirty="0">
              <a:latin typeface="Arial Rounded MT Bold" panose="020F0704030504030204" pitchFamily="34" charset="0"/>
            </a:endParaRPr>
          </a:p>
          <a:p>
            <a:pPr marL="514350" indent="-514350">
              <a:buAutoNum type="arabicPeriod"/>
            </a:pPr>
            <a:r>
              <a:rPr lang="en-US" dirty="0">
                <a:latin typeface="Arial Rounded MT Bold" panose="020F0704030504030204" pitchFamily="34" charset="0"/>
              </a:rPr>
              <a:t>Work with hatchery </a:t>
            </a:r>
            <a:r>
              <a:rPr lang="en-US" dirty="0" err="1">
                <a:latin typeface="Arial Rounded MT Bold" panose="020F0704030504030204" pitchFamily="34" charset="0"/>
              </a:rPr>
              <a:t>mgrs</a:t>
            </a:r>
            <a:r>
              <a:rPr lang="en-US" dirty="0">
                <a:latin typeface="Arial Rounded MT Bold" panose="020F0704030504030204" pitchFamily="34" charset="0"/>
              </a:rPr>
              <a:t>/staff to confirm FLEET inventories and prioritize replacement.</a:t>
            </a:r>
          </a:p>
          <a:p>
            <a:pPr marL="514350" indent="-514350">
              <a:buAutoNum type="arabicPeriod" startAt="2"/>
            </a:pPr>
            <a:r>
              <a:rPr lang="en-US" dirty="0">
                <a:latin typeface="Arial Rounded MT Bold" panose="020F0704030504030204" pitchFamily="34" charset="0"/>
              </a:rPr>
              <a:t>Establish “group of truck people” – experts to advise on program wide FLEET replacement… will work facility / agency personnel to make sure they get the “right truck”.</a:t>
            </a:r>
          </a:p>
          <a:p>
            <a:pPr marL="514350" indent="-514350">
              <a:buAutoNum type="arabicPeriod" startAt="2"/>
            </a:pPr>
            <a:r>
              <a:rPr lang="en-US" dirty="0">
                <a:latin typeface="Arial Rounded MT Bold" panose="020F0704030504030204" pitchFamily="34" charset="0"/>
              </a:rPr>
              <a:t>Work with agencies (IDFG) – more contract drivers.</a:t>
            </a:r>
          </a:p>
        </p:txBody>
      </p:sp>
    </p:spTree>
    <p:extLst>
      <p:ext uri="{BB962C8B-B14F-4D97-AF65-F5344CB8AC3E}">
        <p14:creationId xmlns:p14="http://schemas.microsoft.com/office/powerpoint/2010/main" val="554332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STOCKING TIMING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a:buFontTx/>
              <a:buChar char="-"/>
            </a:pPr>
            <a:r>
              <a:rPr lang="en-US" dirty="0">
                <a:latin typeface="Arial Rounded MT Bold" panose="020F0704030504030204" pitchFamily="34" charset="0"/>
              </a:rPr>
              <a:t>Lots of questions but no easy answers…</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Are we stocking fish at the “Best Time” to maximize fish survival??</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Do we have “flexibility” built into our fish stocking programs to take advantage varying conditions… (i.e.-increasing hydrograph, </a:t>
            </a:r>
            <a:r>
              <a:rPr lang="en-US" dirty="0" err="1">
                <a:latin typeface="Arial Rounded MT Bold" panose="020F0704030504030204" pitchFamily="34" charset="0"/>
              </a:rPr>
              <a:t>etc</a:t>
            </a:r>
            <a:r>
              <a:rPr lang="en-US" dirty="0">
                <a:latin typeface="Arial Rounded MT Bold" panose="020F0704030504030204" pitchFamily="34" charset="0"/>
              </a:rPr>
              <a:t>)??  Should we…</a:t>
            </a:r>
          </a:p>
        </p:txBody>
      </p:sp>
    </p:spTree>
    <p:extLst>
      <p:ext uri="{BB962C8B-B14F-4D97-AF65-F5344CB8AC3E}">
        <p14:creationId xmlns:p14="http://schemas.microsoft.com/office/powerpoint/2010/main" val="2235293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STOCKING TIMING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Or are we stocking fish… because that is when the trucks are available??</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Or are we stocking fish… because that’s what it says in the AOP??</a:t>
            </a:r>
          </a:p>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Or are we stocking fish… because that space is needed to acclimate other fish??</a:t>
            </a:r>
          </a:p>
          <a:p>
            <a:pPr>
              <a:buFontTx/>
              <a:buChar char="-"/>
            </a:pPr>
            <a:endParaRPr lang="en-US" dirty="0">
              <a:latin typeface="Arial Rounded MT Bold" panose="020F0704030504030204" pitchFamily="34" charset="0"/>
            </a:endParaRPr>
          </a:p>
          <a:p>
            <a:pPr>
              <a:buFontTx/>
              <a:buChar char="-"/>
            </a:pPr>
            <a:endParaRPr lang="en-US" dirty="0">
              <a:latin typeface="Arial Rounded MT Bold" panose="020F0704030504030204" pitchFamily="34" charset="0"/>
            </a:endParaRPr>
          </a:p>
          <a:p>
            <a:pPr>
              <a:buFontTx/>
              <a:buChar char="-"/>
            </a:pPr>
            <a:endParaRPr lang="en-US" dirty="0">
              <a:latin typeface="Arial Rounded MT Bold" panose="020F0704030504030204" pitchFamily="34" charset="0"/>
            </a:endParaRPr>
          </a:p>
          <a:p>
            <a:pPr marL="0" indent="0">
              <a:buNone/>
            </a:pPr>
            <a:endParaRPr lang="en-US" dirty="0">
              <a:latin typeface="Arial Rounded MT Bold" panose="020F0704030504030204" pitchFamily="34" charset="0"/>
            </a:endParaRPr>
          </a:p>
        </p:txBody>
      </p:sp>
    </p:spTree>
    <p:extLst>
      <p:ext uri="{BB962C8B-B14F-4D97-AF65-F5344CB8AC3E}">
        <p14:creationId xmlns:p14="http://schemas.microsoft.com/office/powerpoint/2010/main" val="3261820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STOCKING TIMING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marL="0" indent="0">
              <a:buNone/>
            </a:pPr>
            <a:r>
              <a:rPr lang="en-US" dirty="0">
                <a:latin typeface="Arial Rounded MT Bold" panose="020F0704030504030204" pitchFamily="34" charset="0"/>
              </a:rPr>
              <a:t>Brent Snider, former </a:t>
            </a:r>
            <a:r>
              <a:rPr lang="en-US" dirty="0" err="1">
                <a:latin typeface="Arial Rounded MT Bold" panose="020F0704030504030204" pitchFamily="34" charset="0"/>
              </a:rPr>
              <a:t>mgr</a:t>
            </a:r>
            <a:r>
              <a:rPr lang="en-US" dirty="0">
                <a:latin typeface="Arial Rounded MT Bold" panose="020F0704030504030204" pitchFamily="34" charset="0"/>
              </a:rPr>
              <a:t>, Sawtooth Fish Hatchery…</a:t>
            </a:r>
          </a:p>
          <a:p>
            <a:pPr marL="0" indent="0">
              <a:buNone/>
            </a:pPr>
            <a:r>
              <a:rPr lang="en-US" dirty="0">
                <a:latin typeface="Arial Rounded MT Bold" panose="020F0704030504030204" pitchFamily="34" charset="0"/>
              </a:rPr>
              <a:t>… “I try to release the fish to coincide with a rising hydrograph and a (near) full moon.”</a:t>
            </a:r>
          </a:p>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More flexibility could benefit the fish – yes… however, more flexibility may not be compatible with improving fish truck use efficiency??</a:t>
            </a:r>
          </a:p>
          <a:p>
            <a:pPr marL="0" indent="0">
              <a:buNone/>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Lots of questions but no easy answers…</a:t>
            </a:r>
          </a:p>
          <a:p>
            <a:pPr>
              <a:buFontTx/>
              <a:buChar char="-"/>
            </a:pPr>
            <a:endParaRPr lang="en-US" dirty="0">
              <a:latin typeface="Arial Rounded MT Bold" panose="020F0704030504030204" pitchFamily="34" charset="0"/>
            </a:endParaRPr>
          </a:p>
          <a:p>
            <a:pPr marL="0" indent="0">
              <a:buNone/>
            </a:pPr>
            <a:endParaRPr lang="en-US" dirty="0">
              <a:latin typeface="Arial Rounded MT Bold" panose="020F0704030504030204" pitchFamily="34" charset="0"/>
            </a:endParaRPr>
          </a:p>
        </p:txBody>
      </p:sp>
    </p:spTree>
    <p:extLst>
      <p:ext uri="{BB962C8B-B14F-4D97-AF65-F5344CB8AC3E}">
        <p14:creationId xmlns:p14="http://schemas.microsoft.com/office/powerpoint/2010/main" val="3311282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DDD2D-690E-35AC-99E9-EB107921F7EB}"/>
              </a:ext>
            </a:extLst>
          </p:cNvPr>
          <p:cNvSpPr>
            <a:spLocks noGrp="1"/>
          </p:cNvSpPr>
          <p:nvPr>
            <p:ph type="title"/>
          </p:nvPr>
        </p:nvSpPr>
        <p:spPr/>
        <p:txBody>
          <a:bodyPr/>
          <a:lstStyle/>
          <a:p>
            <a:r>
              <a:rPr lang="en-US" dirty="0">
                <a:latin typeface="Arial Rounded MT Bold" panose="020F0704030504030204" pitchFamily="34" charset="0"/>
              </a:rPr>
              <a:t>FISH MARKING ISSUES…</a:t>
            </a:r>
          </a:p>
        </p:txBody>
      </p:sp>
      <p:sp>
        <p:nvSpPr>
          <p:cNvPr id="3" name="Content Placeholder 2">
            <a:extLst>
              <a:ext uri="{FF2B5EF4-FFF2-40B4-BE49-F238E27FC236}">
                <a16:creationId xmlns:a16="http://schemas.microsoft.com/office/drawing/2014/main" id="{E8316C47-AA32-AA87-A216-0A07F80C913A}"/>
              </a:ext>
            </a:extLst>
          </p:cNvPr>
          <p:cNvSpPr>
            <a:spLocks noGrp="1"/>
          </p:cNvSpPr>
          <p:nvPr>
            <p:ph idx="1"/>
          </p:nvPr>
        </p:nvSpPr>
        <p:spPr/>
        <p:txBody>
          <a:bodyPr>
            <a:normAutofit/>
          </a:bodyPr>
          <a:lstStyle/>
          <a:p>
            <a:pPr marL="0" indent="0">
              <a:buNone/>
            </a:pPr>
            <a:r>
              <a:rPr lang="en-US" dirty="0">
                <a:latin typeface="Arial Rounded MT Bold" panose="020F0704030504030204" pitchFamily="34" charset="0"/>
              </a:rPr>
              <a:t>- Lots of questions but no easy answers…</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Cost of fish marking programs increasing (significant)</a:t>
            </a:r>
          </a:p>
          <a:p>
            <a:pPr lvl="1">
              <a:buFontTx/>
              <a:buChar char="-"/>
            </a:pPr>
            <a:r>
              <a:rPr lang="en-US" dirty="0">
                <a:latin typeface="Arial Rounded MT Bold" panose="020F0704030504030204" pitchFamily="34" charset="0"/>
              </a:rPr>
              <a:t>All agencies – difficulties hiring enough fish marking workers</a:t>
            </a:r>
          </a:p>
          <a:p>
            <a:pPr>
              <a:buFontTx/>
              <a:buChar char="-"/>
            </a:pPr>
            <a:endParaRPr lang="en-US" dirty="0">
              <a:latin typeface="Arial Rounded MT Bold" panose="020F0704030504030204" pitchFamily="34" charset="0"/>
            </a:endParaRPr>
          </a:p>
          <a:p>
            <a:pPr>
              <a:buFontTx/>
              <a:buChar char="-"/>
            </a:pPr>
            <a:r>
              <a:rPr lang="en-US" dirty="0">
                <a:latin typeface="Arial Rounded MT Bold" panose="020F0704030504030204" pitchFamily="34" charset="0"/>
              </a:rPr>
              <a:t>Hatchery practices initiated to meet a fish marking schedule… hidden costs?</a:t>
            </a:r>
          </a:p>
          <a:p>
            <a:pPr>
              <a:buFontTx/>
              <a:buChar char="-"/>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a:p>
            <a:pPr lvl="1">
              <a:buFontTx/>
              <a:buChar char="-"/>
            </a:pPr>
            <a:endParaRPr lang="en-US" dirty="0">
              <a:latin typeface="Arial Rounded MT Bold" panose="020F0704030504030204" pitchFamily="34" charset="0"/>
            </a:endParaRPr>
          </a:p>
          <a:p>
            <a:pPr marL="457200" lvl="1" indent="0">
              <a:buNone/>
            </a:pPr>
            <a:endParaRPr lang="en-US" dirty="0">
              <a:latin typeface="Arial Rounded MT Bold" panose="020F0704030504030204" pitchFamily="34" charset="0"/>
            </a:endParaRPr>
          </a:p>
        </p:txBody>
      </p:sp>
    </p:spTree>
    <p:extLst>
      <p:ext uri="{BB962C8B-B14F-4D97-AF65-F5344CB8AC3E}">
        <p14:creationId xmlns:p14="http://schemas.microsoft.com/office/powerpoint/2010/main" val="969806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748</TotalTime>
  <Words>585</Words>
  <Application>Microsoft Office PowerPoint</Application>
  <PresentationFormat>Widescreen</PresentationFormat>
  <Paragraphs>69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Rounded MT Bold</vt:lpstr>
      <vt:lpstr>Calibri</vt:lpstr>
      <vt:lpstr>Calibri Light</vt:lpstr>
      <vt:lpstr>Office Theme</vt:lpstr>
      <vt:lpstr>FISH TRUCKS AND FISH STOCKING</vt:lpstr>
      <vt:lpstr>FISH TRUCKS AND FISH STOCKING</vt:lpstr>
      <vt:lpstr>FISH TRUCK ISSUES…</vt:lpstr>
      <vt:lpstr>FISH TRUCK ISSUES…</vt:lpstr>
      <vt:lpstr>FISH TRUCK ISSUES…</vt:lpstr>
      <vt:lpstr>FISH STOCKING TIMING ISSUES…</vt:lpstr>
      <vt:lpstr>FISH STOCKING TIMING ISSUES…</vt:lpstr>
      <vt:lpstr>FISH STOCKING TIMING ISSUES…</vt:lpstr>
      <vt:lpstr>FISH MARKING ISSUES…</vt:lpstr>
      <vt:lpstr>FISH MARKING ISSUES…</vt:lpstr>
      <vt:lpstr>FISH MARKING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FISH TRUCKS AND FISH TRANSPORTATION</dc:title>
  <dc:creator>Starr, Chris</dc:creator>
  <cp:lastModifiedBy>Starr, Chris</cp:lastModifiedBy>
  <cp:revision>5</cp:revision>
  <dcterms:created xsi:type="dcterms:W3CDTF">2023-04-26T07:49:29Z</dcterms:created>
  <dcterms:modified xsi:type="dcterms:W3CDTF">2023-04-26T20:17:48Z</dcterms:modified>
</cp:coreProperties>
</file>