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7" r:id="rId1"/>
    <p:sldMasterId id="2147483954" r:id="rId2"/>
  </p:sldMasterIdLst>
  <p:notesMasterIdLst>
    <p:notesMasterId r:id="rId10"/>
  </p:notesMasterIdLst>
  <p:handoutMasterIdLst>
    <p:handoutMasterId r:id="rId11"/>
  </p:handoutMasterIdLst>
  <p:sldIdLst>
    <p:sldId id="377" r:id="rId3"/>
    <p:sldId id="462" r:id="rId4"/>
    <p:sldId id="459" r:id="rId5"/>
    <p:sldId id="438" r:id="rId6"/>
    <p:sldId id="453" r:id="rId7"/>
    <p:sldId id="458" r:id="rId8"/>
    <p:sldId id="422" r:id="rId9"/>
  </p:sldIdLst>
  <p:sldSz cx="9144000" cy="6858000" type="screen4x3"/>
  <p:notesSz cx="7023100" cy="9309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32">
          <p15:clr>
            <a:srgbClr val="A4A3A4"/>
          </p15:clr>
        </p15:guide>
        <p15:guide id="2" pos="221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66FF33"/>
    <a:srgbClr val="4F81BD"/>
    <a:srgbClr val="3399FF"/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781" autoAdjust="0"/>
    <p:restoredTop sz="82339" autoAdjust="0"/>
  </p:normalViewPr>
  <p:slideViewPr>
    <p:cSldViewPr>
      <p:cViewPr varScale="1">
        <p:scale>
          <a:sx n="94" d="100"/>
          <a:sy n="94" d="100"/>
        </p:scale>
        <p:origin x="1482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060" y="-108"/>
      </p:cViewPr>
      <p:guideLst>
        <p:guide orient="horz" pos="2932"/>
        <p:guide pos="221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43979" cy="465773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7531" y="0"/>
            <a:ext cx="3043979" cy="465773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r">
              <a:defRPr sz="1200"/>
            </a:lvl1pPr>
          </a:lstStyle>
          <a:p>
            <a:fld id="{D372917F-4DE0-484C-9600-DB303082EDC9}" type="datetimeFigureOut">
              <a:rPr lang="en-US" smtClean="0"/>
              <a:t>4/27/2023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41738"/>
            <a:ext cx="3043979" cy="465773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7531" y="8841738"/>
            <a:ext cx="3043979" cy="465773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r">
              <a:defRPr sz="1200"/>
            </a:lvl1pPr>
          </a:lstStyle>
          <a:p>
            <a:fld id="{386C48C4-1112-43AD-9611-122B5435EE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5289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53522" cy="45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77" tIns="45789" rIns="91577" bIns="45789" numCol="1" anchor="t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ct val="20000"/>
              </a:spcBef>
              <a:buFontTx/>
              <a:buChar char="•"/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9578" y="0"/>
            <a:ext cx="3053522" cy="45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77" tIns="45789" rIns="91577" bIns="45789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0000"/>
              </a:lnSpc>
              <a:spcBef>
                <a:spcPct val="20000"/>
              </a:spcBef>
              <a:buFontTx/>
              <a:buChar char="•"/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1575" y="687388"/>
            <a:ext cx="4679950" cy="35099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01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6057" y="4425638"/>
            <a:ext cx="5190987" cy="419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77" tIns="45789" rIns="91577" bIns="457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01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51275"/>
            <a:ext cx="3053522" cy="45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77" tIns="45789" rIns="91577" bIns="45789" numCol="1" anchor="b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ct val="20000"/>
              </a:spcBef>
              <a:buFontTx/>
              <a:buChar char="•"/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9578" y="8851275"/>
            <a:ext cx="3053522" cy="45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77" tIns="45789" rIns="91577" bIns="45789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90000"/>
              </a:lnSpc>
              <a:spcBef>
                <a:spcPct val="20000"/>
              </a:spcBef>
              <a:buFontTx/>
              <a:buChar char="•"/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E8983418-BE23-4C7A-BBD6-7F5FA6673B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84511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4064" indent="-28617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4715" indent="-228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2600" indent="-228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60486" indent="-228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8372" indent="-228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6258" indent="-228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34144" indent="-228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92029" indent="-228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fld id="{05900DB9-FDFD-4AC6-9C53-C24471BA5EDB}" type="slidenum">
              <a:rPr lang="en-US" altLang="en-US" smtClean="0"/>
              <a:pPr eaLnBrk="1" hangingPunct="1">
                <a:spcBef>
                  <a:spcPct val="20000"/>
                </a:spcBef>
              </a:pPr>
              <a:t>1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All numbered tables and figures are from the Draft LSRCP 2018 Biennial Report (Version February 2020). </a:t>
            </a:r>
          </a:p>
          <a:p>
            <a:endParaRPr lang="en-US" dirty="0"/>
          </a:p>
          <a:p>
            <a:endParaRPr lang="en-US" baseline="0" dirty="0"/>
          </a:p>
          <a:p>
            <a:r>
              <a:rPr lang="en-US" baseline="0" dirty="0"/>
              <a:t>The Clearwater and Salmon River breakdown of spring/summer Chinook and steelhead reflected where the committee thought salmon/steelhead production was coming from.  As the table caption states, the committee was specific to say that these areas should not be used as specific indicator of release sites (</a:t>
            </a:r>
            <a:r>
              <a:rPr lang="en-US" baseline="0" dirty="0" err="1"/>
              <a:t>ie</a:t>
            </a:r>
            <a:r>
              <a:rPr lang="en-US" baseline="0" dirty="0"/>
              <a:t>. There’s flexibility).  </a:t>
            </a:r>
          </a:p>
          <a:p>
            <a:endParaRPr lang="en-US" baseline="0" dirty="0"/>
          </a:p>
          <a:p>
            <a:r>
              <a:rPr lang="en-US" baseline="0" dirty="0"/>
              <a:t>The Hells Canyon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380270-5D85-425C-8CBF-4100059A5D9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5285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8983418-BE23-4C7A-BBD6-7F5FA6673B4F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9112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Change to total production of LSRCP and performance as a metric of meeting the goal</a:t>
            </a:r>
          </a:p>
          <a:p>
            <a:endParaRPr lang="en-US" dirty="0"/>
          </a:p>
          <a:p>
            <a:r>
              <a:rPr lang="en-US" dirty="0"/>
              <a:t>Started program with 6.74 M with expected survival of 0.87% = 58,700</a:t>
            </a:r>
          </a:p>
          <a:p>
            <a:endParaRPr lang="en-US" dirty="0"/>
          </a:p>
          <a:p>
            <a:r>
              <a:rPr lang="en-US" dirty="0"/>
              <a:t>Current program is 10.4 M with measured survival of 0.42% = 43,783 adults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8983418-BE23-4C7A-BBD6-7F5FA6673B4F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3860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Autofit/>
          </a:bodyPr>
          <a:lstStyle>
            <a:lvl1pPr>
              <a:defRPr sz="3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114800"/>
            <a:ext cx="6400800" cy="1295400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95673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1E2DCF-8E5D-464E-9ED8-E0D42CEDC450}" type="datetime1">
              <a:rPr lang="en-US"/>
              <a:pPr>
                <a:defRPr/>
              </a:pPr>
              <a:t>4/27/2023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6FF333-3D40-48A8-929D-C0EF5DB40E7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84864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590F23-A815-4FA0-BAA0-650DCEF0EECA}" type="datetime1">
              <a:rPr lang="en-US"/>
              <a:pPr>
                <a:defRPr/>
              </a:pPr>
              <a:t>4/27/2023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3DF17F-57DA-41BB-BA1F-8F925A77182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66782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>
            <a:noAutofit/>
          </a:bodyPr>
          <a:lstStyle>
            <a:lvl1pPr>
              <a:defRPr sz="24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114800"/>
            <a:ext cx="6400800" cy="1295400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tx1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23118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 baseline="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720C98-1C0C-4FF5-9929-B9759D94EF36}" type="datetime1">
              <a:rPr lang="en-US"/>
              <a:pPr>
                <a:defRPr/>
              </a:pPr>
              <a:t>4/27/2023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689385-C472-47F6-AA11-EF1D0DD2EEE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0056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C59876-352B-4A19-A090-EE50B0E27952}" type="datetime1">
              <a:rPr lang="en-US"/>
              <a:pPr>
                <a:defRPr/>
              </a:pPr>
              <a:t>4/27/2023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1AB064-21C3-4B68-B7E7-3A53CA65A24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73884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B99601-FC1C-4694-B4BA-EE58C34DEFD0}" type="datetime1">
              <a:rPr lang="en-US"/>
              <a:pPr>
                <a:defRPr/>
              </a:pPr>
              <a:t>4/27/2023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D0081A-EEB5-4F12-8ADA-25F08C491F4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15951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FD8281-5773-45E0-8B95-C9AB08C562F0}" type="datetime1">
              <a:rPr lang="en-US"/>
              <a:pPr>
                <a:defRPr/>
              </a:pPr>
              <a:t>4/27/2023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99B9BC-9880-4C87-9B56-4CAE68E6C6D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06439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1CAF87-2022-48FB-82BE-D8953DD15559}" type="datetime1">
              <a:rPr lang="en-US"/>
              <a:pPr>
                <a:defRPr/>
              </a:pPr>
              <a:t>4/27/2023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70364C-7249-4D4E-8980-D5441468CF7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727293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2E86CE-0C46-473C-9A4A-A0B41FEC4577}" type="datetime1">
              <a:rPr lang="en-US"/>
              <a:pPr>
                <a:defRPr/>
              </a:pPr>
              <a:t>4/27/2023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E7C7CD-0726-4E8F-9264-D0BC46591DA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346501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EE1D2C-20C5-47FC-B510-783461C17C50}" type="datetime1">
              <a:rPr lang="en-US"/>
              <a:pPr>
                <a:defRPr/>
              </a:pPr>
              <a:t>4/27/2023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8329FB-235A-4E0C-A1D5-D5D46E6B9F4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7627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 baseline="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720C98-1C0C-4FF5-9929-B9759D94EF36}" type="datetime1">
              <a:rPr lang="en-US"/>
              <a:pPr>
                <a:defRPr/>
              </a:pPr>
              <a:t>4/27/2023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689385-C472-47F6-AA11-EF1D0DD2EEE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564751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28FB8D-097A-4282-8212-801D7B5CF3F4}" type="datetime1">
              <a:rPr lang="en-US"/>
              <a:pPr>
                <a:defRPr/>
              </a:pPr>
              <a:t>4/27/2023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64CC36-7999-4932-9580-92CE9A5E912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641643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1E2DCF-8E5D-464E-9ED8-E0D42CEDC450}" type="datetime1">
              <a:rPr lang="en-US"/>
              <a:pPr>
                <a:defRPr/>
              </a:pPr>
              <a:t>4/27/2023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6FF333-3D40-48A8-929D-C0EF5DB40E7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502973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590F23-A815-4FA0-BAA0-650DCEF0EECA}" type="datetime1">
              <a:rPr lang="en-US"/>
              <a:pPr>
                <a:defRPr/>
              </a:pPr>
              <a:t>4/27/2023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3DF17F-57DA-41BB-BA1F-8F925A77182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4348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C59876-352B-4A19-A090-EE50B0E27952}" type="datetime1">
              <a:rPr lang="en-US"/>
              <a:pPr>
                <a:defRPr/>
              </a:pPr>
              <a:t>4/27/2023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1AB064-21C3-4B68-B7E7-3A53CA65A24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8619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B99601-FC1C-4694-B4BA-EE58C34DEFD0}" type="datetime1">
              <a:rPr lang="en-US"/>
              <a:pPr>
                <a:defRPr/>
              </a:pPr>
              <a:t>4/27/2023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D0081A-EEB5-4F12-8ADA-25F08C491F4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6043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FD8281-5773-45E0-8B95-C9AB08C562F0}" type="datetime1">
              <a:rPr lang="en-US"/>
              <a:pPr>
                <a:defRPr/>
              </a:pPr>
              <a:t>4/27/2023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99B9BC-9880-4C87-9B56-4CAE68E6C6D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36303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1CAF87-2022-48FB-82BE-D8953DD15559}" type="datetime1">
              <a:rPr lang="en-US"/>
              <a:pPr>
                <a:defRPr/>
              </a:pPr>
              <a:t>4/27/2023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70364C-7249-4D4E-8980-D5441468CF7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2876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2E86CE-0C46-473C-9A4A-A0B41FEC4577}" type="datetime1">
              <a:rPr lang="en-US"/>
              <a:pPr>
                <a:defRPr/>
              </a:pPr>
              <a:t>4/27/2023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E7C7CD-0726-4E8F-9264-D0BC46591DA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4850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EE1D2C-20C5-47FC-B510-783461C17C50}" type="datetime1">
              <a:rPr lang="en-US"/>
              <a:pPr>
                <a:defRPr/>
              </a:pPr>
              <a:t>4/27/2023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8329FB-235A-4E0C-A1D5-D5D46E6B9F4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95876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28FB8D-097A-4282-8212-801D7B5CF3F4}" type="datetime1">
              <a:rPr lang="en-US"/>
              <a:pPr>
                <a:defRPr/>
              </a:pPr>
              <a:t>4/27/2023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64CC36-7999-4932-9580-92CE9A5E912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268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emf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-9525" y="6553200"/>
            <a:ext cx="9144000" cy="3048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6338888"/>
            <a:ext cx="9144000" cy="304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6019800"/>
            <a:ext cx="9144000" cy="3048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29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30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066800"/>
            <a:ext cx="8229600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14400" y="55626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4496F48C-90D8-4FD7-A73E-F6E668721860}" type="datetime1">
              <a:rPr lang="en-US"/>
              <a:pPr>
                <a:defRPr/>
              </a:pPr>
              <a:t>4/27/2023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5626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172200" y="55626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17532C3E-5ECD-4DBD-AAA2-9ED8B4303B6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034" name="Picture 2" descr="N:\Tools\FWSLogo\DOI_ArcGIS_CMYK.emf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19800"/>
            <a:ext cx="8382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5" name="Picture 3" descr="N:\Tools\FWSLogo\logo2005.gif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4075" y="6053138"/>
            <a:ext cx="669925" cy="804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6" name="Rectangle 11"/>
          <p:cNvSpPr>
            <a:spLocks noChangeArrowheads="1"/>
          </p:cNvSpPr>
          <p:nvPr/>
        </p:nvSpPr>
        <p:spPr bwMode="auto">
          <a:xfrm>
            <a:off x="5562600" y="6553200"/>
            <a:ext cx="3352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dirty="0">
                <a:solidFill>
                  <a:prstClr val="black"/>
                </a:solidFill>
              </a:rPr>
              <a:t>Conserving America’s Fisheries</a:t>
            </a:r>
          </a:p>
        </p:txBody>
      </p:sp>
      <p:sp>
        <p:nvSpPr>
          <p:cNvPr id="1037" name="Rectangle 12"/>
          <p:cNvSpPr>
            <a:spLocks noChangeArrowheads="1"/>
          </p:cNvSpPr>
          <p:nvPr/>
        </p:nvSpPr>
        <p:spPr bwMode="auto">
          <a:xfrm>
            <a:off x="792163" y="6005513"/>
            <a:ext cx="38004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dirty="0">
                <a:solidFill>
                  <a:prstClr val="white"/>
                </a:solidFill>
              </a:rPr>
              <a:t>U.S. Fish and Wildlife Service</a:t>
            </a:r>
          </a:p>
        </p:txBody>
      </p:sp>
      <p:sp>
        <p:nvSpPr>
          <p:cNvPr id="1038" name="Rectangle 13"/>
          <p:cNvSpPr>
            <a:spLocks noChangeArrowheads="1"/>
          </p:cNvSpPr>
          <p:nvPr/>
        </p:nvSpPr>
        <p:spPr bwMode="auto">
          <a:xfrm>
            <a:off x="792163" y="6307138"/>
            <a:ext cx="45418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dirty="0">
                <a:solidFill>
                  <a:prstClr val="black"/>
                </a:solidFill>
              </a:rPr>
              <a:t>Lower Snake River Compensation Plan Office</a:t>
            </a:r>
          </a:p>
        </p:txBody>
      </p:sp>
      <p:pic>
        <p:nvPicPr>
          <p:cNvPr id="1039" name="Picture 2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8713" y="6362700"/>
            <a:ext cx="995362" cy="30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53" r:id="rId1"/>
    <p:sldLayoutId id="2147483943" r:id="rId2"/>
    <p:sldLayoutId id="2147483944" r:id="rId3"/>
    <p:sldLayoutId id="2147483945" r:id="rId4"/>
    <p:sldLayoutId id="2147483946" r:id="rId5"/>
    <p:sldLayoutId id="2147483947" r:id="rId6"/>
    <p:sldLayoutId id="2147483948" r:id="rId7"/>
    <p:sldLayoutId id="2147483949" r:id="rId8"/>
    <p:sldLayoutId id="2147483950" r:id="rId9"/>
    <p:sldLayoutId id="2147483951" r:id="rId10"/>
    <p:sldLayoutId id="2147483952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-9525" y="6553200"/>
            <a:ext cx="9144000" cy="3048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350" dirty="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6338888"/>
            <a:ext cx="9144000" cy="304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350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6019800"/>
            <a:ext cx="9144000" cy="3048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350" dirty="0">
              <a:solidFill>
                <a:prstClr val="white"/>
              </a:solidFill>
            </a:endParaRPr>
          </a:p>
        </p:txBody>
      </p:sp>
      <p:sp>
        <p:nvSpPr>
          <p:cNvPr id="1029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52402"/>
            <a:ext cx="8229600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30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066800"/>
            <a:ext cx="8229600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14400" y="556260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4496F48C-90D8-4FD7-A73E-F6E668721860}" type="datetime1">
              <a:rPr lang="en-US"/>
              <a:pPr>
                <a:defRPr/>
              </a:pPr>
              <a:t>4/27/2023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56260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9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172200" y="556260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17532C3E-5ECD-4DBD-AAA2-9ED8B4303B6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034" name="Picture 2" descr="N:\Tools\FWSLogo\DOI_ArcGIS_CMYK.emf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19800"/>
            <a:ext cx="8382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5" name="Picture 3" descr="N:\Tools\FWSLogo\logo2005.gif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4076" y="6053138"/>
            <a:ext cx="669925" cy="804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6" name="Rectangle 11"/>
          <p:cNvSpPr>
            <a:spLocks noChangeArrowheads="1"/>
          </p:cNvSpPr>
          <p:nvPr/>
        </p:nvSpPr>
        <p:spPr bwMode="auto">
          <a:xfrm>
            <a:off x="5562600" y="6553200"/>
            <a:ext cx="3352800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1350" dirty="0">
                <a:solidFill>
                  <a:prstClr val="black"/>
                </a:solidFill>
              </a:rPr>
              <a:t>Conserving America’s Fisheries</a:t>
            </a:r>
          </a:p>
        </p:txBody>
      </p:sp>
      <p:sp>
        <p:nvSpPr>
          <p:cNvPr id="1037" name="Rectangle 12"/>
          <p:cNvSpPr>
            <a:spLocks noChangeArrowheads="1"/>
          </p:cNvSpPr>
          <p:nvPr/>
        </p:nvSpPr>
        <p:spPr bwMode="auto">
          <a:xfrm>
            <a:off x="792164" y="6005513"/>
            <a:ext cx="3800475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1350" dirty="0">
                <a:solidFill>
                  <a:prstClr val="white"/>
                </a:solidFill>
              </a:rPr>
              <a:t>U.S. Fish and Wildlife Service</a:t>
            </a:r>
          </a:p>
        </p:txBody>
      </p:sp>
      <p:sp>
        <p:nvSpPr>
          <p:cNvPr id="1038" name="Rectangle 13"/>
          <p:cNvSpPr>
            <a:spLocks noChangeArrowheads="1"/>
          </p:cNvSpPr>
          <p:nvPr/>
        </p:nvSpPr>
        <p:spPr bwMode="auto">
          <a:xfrm>
            <a:off x="792164" y="6307139"/>
            <a:ext cx="4541837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1350" dirty="0">
                <a:solidFill>
                  <a:prstClr val="black"/>
                </a:solidFill>
              </a:rPr>
              <a:t>Lower Snake River Compensation Plan Office</a:t>
            </a:r>
          </a:p>
        </p:txBody>
      </p:sp>
      <p:pic>
        <p:nvPicPr>
          <p:cNvPr id="1039" name="Picture 2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8714" y="6362702"/>
            <a:ext cx="995362" cy="30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34000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5" r:id="rId1"/>
    <p:sldLayoutId id="2147483956" r:id="rId2"/>
    <p:sldLayoutId id="2147483957" r:id="rId3"/>
    <p:sldLayoutId id="2147483958" r:id="rId4"/>
    <p:sldLayoutId id="2147483959" r:id="rId5"/>
    <p:sldLayoutId id="2147483960" r:id="rId6"/>
    <p:sldLayoutId id="2147483961" r:id="rId7"/>
    <p:sldLayoutId id="2147483962" r:id="rId8"/>
    <p:sldLayoutId id="2147483963" r:id="rId9"/>
    <p:sldLayoutId id="2147483964" r:id="rId10"/>
    <p:sldLayoutId id="2147483965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5pPr>
      <a:lvl6pPr marL="342900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6pPr>
      <a:lvl7pPr marL="685800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7pPr>
      <a:lvl8pPr marL="1028700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8pPr>
      <a:lvl9pPr marL="1371600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9pPr>
    </p:titleStyle>
    <p:bodyStyle>
      <a:lvl1pPr marL="257175" indent="-25717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image" Target="../media/image9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jpg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2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package" Target="../embeddings/Microsoft_Excel_Worksheet.xlsx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4442" y="3780578"/>
            <a:ext cx="2595940" cy="102799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3402095"/>
            <a:ext cx="3345842" cy="1922170"/>
          </a:xfrm>
          <a:prstGeom prst="rect">
            <a:avLst/>
          </a:prstGeom>
          <a:effectLst/>
        </p:spPr>
      </p:pic>
      <p:sp>
        <p:nvSpPr>
          <p:cNvPr id="15362" name="Title 1"/>
          <p:cNvSpPr>
            <a:spLocks noGrp="1"/>
          </p:cNvSpPr>
          <p:nvPr>
            <p:ph type="ctrTitle"/>
          </p:nvPr>
        </p:nvSpPr>
        <p:spPr>
          <a:xfrm>
            <a:off x="-152400" y="14748"/>
            <a:ext cx="9448800" cy="914400"/>
          </a:xfrm>
        </p:spPr>
        <p:txBody>
          <a:bodyPr/>
          <a:lstStyle/>
          <a:p>
            <a:pPr eaLnBrk="1" hangingPunct="1"/>
            <a:r>
              <a:rPr lang="en-US" altLang="en-US" dirty="0"/>
              <a:t>LSRCP Spring/Summer Chinook</a:t>
            </a:r>
            <a:br>
              <a:rPr lang="en-US" altLang="en-US" dirty="0"/>
            </a:br>
            <a:r>
              <a:rPr lang="en-US" altLang="en-US" dirty="0"/>
              <a:t>Monitoring and Evaluation Update and </a:t>
            </a:r>
            <a:r>
              <a:rPr lang="en-US" altLang="en-US" dirty="0" err="1"/>
              <a:t>Priorties</a:t>
            </a:r>
            <a:endParaRPr lang="en-US" altLang="en-US" dirty="0"/>
          </a:p>
        </p:txBody>
      </p:sp>
      <p:sp>
        <p:nvSpPr>
          <p:cNvPr id="15363" name="Subtitle 2"/>
          <p:cNvSpPr>
            <a:spLocks noGrp="1"/>
          </p:cNvSpPr>
          <p:nvPr>
            <p:ph type="subTitle" idx="1"/>
          </p:nvPr>
        </p:nvSpPr>
        <p:spPr>
          <a:xfrm>
            <a:off x="287818" y="5454074"/>
            <a:ext cx="8381999" cy="609600"/>
          </a:xfrm>
        </p:spPr>
        <p:txBody>
          <a:bodyPr/>
          <a:lstStyle/>
          <a:p>
            <a:pPr eaLnBrk="1" hangingPunct="1"/>
            <a:r>
              <a:rPr lang="en-US" altLang="en-US" sz="2800" dirty="0"/>
              <a:t> Rod Engle USFWS-LSRCP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7507" y="1066800"/>
            <a:ext cx="6209493" cy="271377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0382" y="3200683"/>
            <a:ext cx="1947326" cy="1066852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8427" y="4163065"/>
            <a:ext cx="2531390" cy="129100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62C1C1-C615-B484-1907-2A23032AD1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M&amp;E Update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27EBA6-DE4A-A130-DFE5-AC2112A316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944564"/>
            <a:ext cx="4343400" cy="5181600"/>
          </a:xfrm>
        </p:spPr>
        <p:txBody>
          <a:bodyPr/>
          <a:lstStyle/>
          <a:p>
            <a:r>
              <a:rPr lang="en-US" dirty="0"/>
              <a:t>ISRP review highlights</a:t>
            </a:r>
          </a:p>
          <a:p>
            <a:r>
              <a:rPr lang="en-US" dirty="0"/>
              <a:t>Current performance and programmatic changes for improvement</a:t>
            </a:r>
          </a:p>
          <a:p>
            <a:pPr lvl="1"/>
            <a:r>
              <a:rPr lang="en-US" dirty="0"/>
              <a:t>AOP discussions on performance from ISRP</a:t>
            </a:r>
          </a:p>
          <a:p>
            <a:r>
              <a:rPr lang="en-US" dirty="0"/>
              <a:t>M&amp;E Priority Project List</a:t>
            </a:r>
          </a:p>
          <a:p>
            <a:r>
              <a:rPr lang="en-US" dirty="0"/>
              <a:t>Future items</a:t>
            </a:r>
          </a:p>
          <a:p>
            <a:endParaRPr lang="en-US" dirty="0"/>
          </a:p>
        </p:txBody>
      </p:sp>
      <p:pic>
        <p:nvPicPr>
          <p:cNvPr id="1026" name="Picture 2" descr="Image preview">
            <a:extLst>
              <a:ext uri="{FF2B5EF4-FFF2-40B4-BE49-F238E27FC236}">
                <a16:creationId xmlns:a16="http://schemas.microsoft.com/office/drawing/2014/main" id="{23FBCE1D-1BAC-6593-F6B9-58AB0C0BEE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838200"/>
            <a:ext cx="3746288" cy="502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39094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172200" y="5715000"/>
            <a:ext cx="2743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Reporting not complete for 2021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2561279"/>
              </p:ext>
            </p:extLst>
          </p:nvPr>
        </p:nvGraphicFramePr>
        <p:xfrm>
          <a:off x="1066800" y="228600"/>
          <a:ext cx="7539474" cy="561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PW 12.0 Graph" r:id="rId2" imgW="6696301" imgH="4991087" progId="SigmaPlotGraphicObject.11">
                  <p:embed/>
                </p:oleObj>
              </mc:Choice>
              <mc:Fallback>
                <p:oleObj name="SPW 12.0 Graph" r:id="rId2" imgW="6696301" imgH="4991087" progId="SigmaPlotGraphicObject.1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066800" y="228600"/>
                        <a:ext cx="7539474" cy="5619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503865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600076" y="1621630"/>
          <a:ext cx="7743826" cy="3406070"/>
        </p:xfrm>
        <a:graphic>
          <a:graphicData uri="http://schemas.openxmlformats.org/drawingml/2006/table">
            <a:tbl>
              <a:tblPr firstRow="1" firstCol="1" bandRow="1"/>
              <a:tblGrid>
                <a:gridCol w="1799780">
                  <a:extLst>
                    <a:ext uri="{9D8B030D-6E8A-4147-A177-3AD203B41FA5}">
                      <a16:colId xmlns:a16="http://schemas.microsoft.com/office/drawing/2014/main" val="1205665324"/>
                    </a:ext>
                  </a:extLst>
                </a:gridCol>
                <a:gridCol w="814808">
                  <a:extLst>
                    <a:ext uri="{9D8B030D-6E8A-4147-A177-3AD203B41FA5}">
                      <a16:colId xmlns:a16="http://schemas.microsoft.com/office/drawing/2014/main" val="2224971636"/>
                    </a:ext>
                  </a:extLst>
                </a:gridCol>
                <a:gridCol w="814808">
                  <a:extLst>
                    <a:ext uri="{9D8B030D-6E8A-4147-A177-3AD203B41FA5}">
                      <a16:colId xmlns:a16="http://schemas.microsoft.com/office/drawing/2014/main" val="3905306484"/>
                    </a:ext>
                  </a:extLst>
                </a:gridCol>
                <a:gridCol w="894938">
                  <a:extLst>
                    <a:ext uri="{9D8B030D-6E8A-4147-A177-3AD203B41FA5}">
                      <a16:colId xmlns:a16="http://schemas.microsoft.com/office/drawing/2014/main" val="1280883282"/>
                    </a:ext>
                  </a:extLst>
                </a:gridCol>
                <a:gridCol w="814808">
                  <a:extLst>
                    <a:ext uri="{9D8B030D-6E8A-4147-A177-3AD203B41FA5}">
                      <a16:colId xmlns:a16="http://schemas.microsoft.com/office/drawing/2014/main" val="2690582784"/>
                    </a:ext>
                  </a:extLst>
                </a:gridCol>
                <a:gridCol w="894938">
                  <a:extLst>
                    <a:ext uri="{9D8B030D-6E8A-4147-A177-3AD203B41FA5}">
                      <a16:colId xmlns:a16="http://schemas.microsoft.com/office/drawing/2014/main" val="3698357071"/>
                    </a:ext>
                  </a:extLst>
                </a:gridCol>
                <a:gridCol w="814808">
                  <a:extLst>
                    <a:ext uri="{9D8B030D-6E8A-4147-A177-3AD203B41FA5}">
                      <a16:colId xmlns:a16="http://schemas.microsoft.com/office/drawing/2014/main" val="1282601895"/>
                    </a:ext>
                  </a:extLst>
                </a:gridCol>
                <a:gridCol w="894938">
                  <a:extLst>
                    <a:ext uri="{9D8B030D-6E8A-4147-A177-3AD203B41FA5}">
                      <a16:colId xmlns:a16="http://schemas.microsoft.com/office/drawing/2014/main" val="2613427712"/>
                    </a:ext>
                  </a:extLst>
                </a:gridCol>
              </a:tblGrid>
              <a:tr h="21263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1435" marR="5143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Washington</a:t>
                      </a:r>
                    </a:p>
                  </a:txBody>
                  <a:tcPr marL="51435" marR="5143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Oregon</a:t>
                      </a:r>
                    </a:p>
                  </a:txBody>
                  <a:tcPr marL="51435" marR="5143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Idaho</a:t>
                      </a:r>
                    </a:p>
                  </a:txBody>
                  <a:tcPr marL="51435" marR="5143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6950180"/>
                  </a:ext>
                </a:extLst>
              </a:tr>
              <a:tr h="63789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Area or Basin</a:t>
                      </a:r>
                    </a:p>
                  </a:txBody>
                  <a:tcPr marL="51435" marR="5143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Spring Chinook salmon </a:t>
                      </a:r>
                    </a:p>
                  </a:txBody>
                  <a:tcPr marL="51435" marR="5143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Fall Chinook salmon</a:t>
                      </a:r>
                    </a:p>
                  </a:txBody>
                  <a:tcPr marL="51435" marR="5143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Steelhead</a:t>
                      </a:r>
                    </a:p>
                  </a:txBody>
                  <a:tcPr marL="51435" marR="51435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Spring Chinook salmon</a:t>
                      </a: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Steelhead</a:t>
                      </a:r>
                    </a:p>
                  </a:txBody>
                  <a:tcPr marL="51435" marR="51435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Spring-Summer Chinook</a:t>
                      </a: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Steelhead</a:t>
                      </a:r>
                    </a:p>
                  </a:txBody>
                  <a:tcPr marL="51435" marR="5143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43706160"/>
                  </a:ext>
                </a:extLst>
              </a:tr>
              <a:tr h="21263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Snake River</a:t>
                      </a:r>
                    </a:p>
                  </a:txBody>
                  <a:tcPr marL="51435" marR="5143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1435" marR="5143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1435" marR="5143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1435" marR="51435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1435" marR="51435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1435" marR="5143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7387951"/>
                  </a:ext>
                </a:extLst>
              </a:tr>
              <a:tr h="21263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Below Lewiston</a:t>
                      </a:r>
                    </a:p>
                  </a:txBody>
                  <a:tcPr marL="51435" marR="5143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1435" marR="5143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5,000</a:t>
                      </a:r>
                    </a:p>
                  </a:txBody>
                  <a:tcPr marL="51435" marR="5143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1435" marR="51435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1435" marR="51435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1435" marR="5143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14583432"/>
                  </a:ext>
                </a:extLst>
              </a:tr>
              <a:tr h="21659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Lewiston – Hells Canyon</a:t>
                      </a:r>
                    </a:p>
                  </a:txBody>
                  <a:tcPr marL="51435" marR="5143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1435" marR="5143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9,728</a:t>
                      </a:r>
                    </a:p>
                  </a:txBody>
                  <a:tcPr marL="51435" marR="5143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2,208</a:t>
                      </a:r>
                    </a:p>
                  </a:txBody>
                  <a:tcPr marL="51435" marR="51435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1435" marR="51435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1435" marR="5143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0778550"/>
                  </a:ext>
                </a:extLst>
              </a:tr>
              <a:tr h="21263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Hells Canyon Dam</a:t>
                      </a:r>
                    </a:p>
                  </a:txBody>
                  <a:tcPr marL="51435" marR="5143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1435" marR="5143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3,648</a:t>
                      </a:r>
                    </a:p>
                  </a:txBody>
                  <a:tcPr marL="51435" marR="5143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1435" marR="51435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1,368</a:t>
                      </a:r>
                    </a:p>
                  </a:txBody>
                  <a:tcPr marL="51435" marR="51435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1,200</a:t>
                      </a: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1,368</a:t>
                      </a:r>
                    </a:p>
                  </a:txBody>
                  <a:tcPr marL="51435" marR="5143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1714315"/>
                  </a:ext>
                </a:extLst>
              </a:tr>
              <a:tr h="21263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Tucannon River</a:t>
                      </a:r>
                    </a:p>
                  </a:txBody>
                  <a:tcPr marL="51435" marR="5143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1,152</a:t>
                      </a:r>
                    </a:p>
                  </a:txBody>
                  <a:tcPr marL="51435" marR="5143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1435" marR="5143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1,632</a:t>
                      </a:r>
                    </a:p>
                  </a:txBody>
                  <a:tcPr marL="51435" marR="51435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1435" marR="51435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1435" marR="5143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44449803"/>
                  </a:ext>
                </a:extLst>
              </a:tr>
              <a:tr h="21263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Clearwater River</a:t>
                      </a:r>
                    </a:p>
                  </a:txBody>
                  <a:tcPr marL="51435" marR="5143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1435" marR="5143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68</a:t>
                      </a:r>
                    </a:p>
                  </a:txBody>
                  <a:tcPr marL="51435" marR="5143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1435" marR="51435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1435" marR="51435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288</a:t>
                      </a: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20,736</a:t>
                      </a:r>
                    </a:p>
                  </a:txBody>
                  <a:tcPr marL="51435" marR="5143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5679281"/>
                  </a:ext>
                </a:extLst>
              </a:tr>
              <a:tr h="21263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Asotin Creek</a:t>
                      </a:r>
                    </a:p>
                  </a:txBody>
                  <a:tcPr marL="51435" marR="5143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1435" marR="5143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1435" marR="5143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816</a:t>
                      </a:r>
                    </a:p>
                  </a:txBody>
                  <a:tcPr marL="51435" marR="51435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1435" marR="51435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1435" marR="5143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70146777"/>
                  </a:ext>
                </a:extLst>
              </a:tr>
              <a:tr h="21263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Grande Ronde River</a:t>
                      </a:r>
                    </a:p>
                  </a:txBody>
                  <a:tcPr marL="51435" marR="5143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1435" marR="5143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1435" marR="5143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1435" marR="51435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5,856</a:t>
                      </a: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7,632</a:t>
                      </a:r>
                    </a:p>
                  </a:txBody>
                  <a:tcPr marL="51435" marR="51435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1435" marR="5143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8210532"/>
                  </a:ext>
                </a:extLst>
              </a:tr>
              <a:tr h="21263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Salmon River</a:t>
                      </a:r>
                    </a:p>
                  </a:txBody>
                  <a:tcPr marL="51435" marR="5143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1435" marR="5143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1435" marR="5143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1435" marR="51435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1435" marR="51435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46,656</a:t>
                      </a: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16,896</a:t>
                      </a:r>
                    </a:p>
                  </a:txBody>
                  <a:tcPr marL="51435" marR="5143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91256133"/>
                  </a:ext>
                </a:extLst>
              </a:tr>
              <a:tr h="21263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Imnaha River</a:t>
                      </a:r>
                    </a:p>
                  </a:txBody>
                  <a:tcPr marL="51435" marR="5143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1435" marR="5143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68</a:t>
                      </a:r>
                    </a:p>
                  </a:txBody>
                  <a:tcPr marL="51435" marR="5143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1435" marR="51435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3,216</a:t>
                      </a: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1,920</a:t>
                      </a:r>
                    </a:p>
                  </a:txBody>
                  <a:tcPr marL="51435" marR="51435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1435" marR="5143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2939897"/>
                  </a:ext>
                </a:extLst>
              </a:tr>
              <a:tr h="21263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Small Tributaries</a:t>
                      </a:r>
                    </a:p>
                  </a:txBody>
                  <a:tcPr marL="51435" marR="5143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1435" marR="5143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1435" marR="5143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1435" marR="51435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264</a:t>
                      </a:r>
                    </a:p>
                  </a:txBody>
                  <a:tcPr marL="51435" marR="51435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288</a:t>
                      </a: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264</a:t>
                      </a:r>
                    </a:p>
                  </a:txBody>
                  <a:tcPr marL="51435" marR="5143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2893327"/>
                  </a:ext>
                </a:extLst>
              </a:tr>
              <a:tr h="21263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Totals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1,152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18,512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4,656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9,072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11,184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48,432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39,264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1631724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500063" y="1020034"/>
            <a:ext cx="8115300" cy="4385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defTabSz="685800" eaLnBrk="0" hangingPunct="0"/>
            <a:r>
              <a:rPr lang="en-US" altLang="en-US" sz="1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Table 3.  Allocation of compensation (adults) by State as suggested by Columbia Basin Fisheries Technical Committee (reproduced from WDFW 1974).  This allocation was not to be used as a specific indicator of release sites.  </a:t>
            </a:r>
            <a:endParaRPr lang="en-US" altLang="en-US" sz="1200" dirty="0">
              <a:latin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362199" y="1828802"/>
            <a:ext cx="609601" cy="3198898"/>
          </a:xfrm>
          <a:prstGeom prst="rect">
            <a:avLst/>
          </a:prstGeom>
          <a:solidFill>
            <a:srgbClr val="FF0000">
              <a:alpha val="0"/>
            </a:srgb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5E13993-852C-4F4D-A7EA-95CF6877140A}"/>
              </a:ext>
            </a:extLst>
          </p:cNvPr>
          <p:cNvSpPr/>
          <p:nvPr/>
        </p:nvSpPr>
        <p:spPr>
          <a:xfrm>
            <a:off x="4876800" y="1828802"/>
            <a:ext cx="685800" cy="3226972"/>
          </a:xfrm>
          <a:prstGeom prst="rect">
            <a:avLst/>
          </a:prstGeom>
          <a:solidFill>
            <a:srgbClr val="FF0000">
              <a:alpha val="0"/>
            </a:srgb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990A115-4DEB-4155-824C-1F19D5469765}"/>
              </a:ext>
            </a:extLst>
          </p:cNvPr>
          <p:cNvSpPr/>
          <p:nvPr/>
        </p:nvSpPr>
        <p:spPr>
          <a:xfrm>
            <a:off x="6582277" y="1828801"/>
            <a:ext cx="666247" cy="3226972"/>
          </a:xfrm>
          <a:prstGeom prst="rect">
            <a:avLst/>
          </a:prstGeom>
          <a:solidFill>
            <a:srgbClr val="FF0000">
              <a:alpha val="0"/>
            </a:srgb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5F06D73-580A-4DE3-91D1-EFC45476FA5C}"/>
              </a:ext>
            </a:extLst>
          </p:cNvPr>
          <p:cNvSpPr txBox="1"/>
          <p:nvPr/>
        </p:nvSpPr>
        <p:spPr>
          <a:xfrm>
            <a:off x="6096000" y="5245915"/>
            <a:ext cx="1905000" cy="6546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5076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0"/>
            <a:ext cx="3505200" cy="4953000"/>
          </a:xfrm>
        </p:spPr>
        <p:txBody>
          <a:bodyPr/>
          <a:lstStyle/>
          <a:p>
            <a:r>
              <a:rPr lang="en-US" sz="2000" dirty="0"/>
              <a:t>Large shift in production from Salmon to Clearwater basin.</a:t>
            </a:r>
          </a:p>
          <a:p>
            <a:pPr lvl="1"/>
            <a:r>
              <a:rPr lang="en-US" sz="2000" dirty="0"/>
              <a:t>Why?</a:t>
            </a:r>
          </a:p>
          <a:p>
            <a:pPr marL="0" indent="0">
              <a:buNone/>
            </a:pPr>
            <a:endParaRPr lang="en-US" sz="2000" dirty="0"/>
          </a:p>
          <a:p>
            <a:r>
              <a:rPr lang="en-US" sz="2000" dirty="0"/>
              <a:t>Further refinements of programs to achieve cooperator desires, ESA.</a:t>
            </a:r>
          </a:p>
          <a:p>
            <a:pPr lvl="1"/>
            <a:r>
              <a:rPr lang="en-US" sz="1600" dirty="0"/>
              <a:t>Fishing, flexibility.</a:t>
            </a:r>
          </a:p>
          <a:p>
            <a:pPr marL="0" indent="0">
              <a:buNone/>
            </a:pPr>
            <a:endParaRPr lang="en-US" sz="2000" dirty="0"/>
          </a:p>
          <a:p>
            <a:r>
              <a:rPr lang="en-US" sz="2000" dirty="0"/>
              <a:t>Since last review (2010), approximately 2.815 M smolt production has been added to address goals.</a:t>
            </a:r>
          </a:p>
          <a:p>
            <a:endParaRPr lang="en-US" sz="2000" dirty="0"/>
          </a:p>
          <a:p>
            <a:r>
              <a:rPr lang="en-US" sz="2000" i="1" dirty="0"/>
              <a:t>Clearwater Pipeline would increase additional 3.0 M to existing infrastructure. </a:t>
            </a:r>
          </a:p>
          <a:p>
            <a:endParaRPr lang="en-US" sz="2000" dirty="0"/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7661335"/>
              </p:ext>
            </p:extLst>
          </p:nvPr>
        </p:nvGraphicFramePr>
        <p:xfrm>
          <a:off x="3712152" y="228600"/>
          <a:ext cx="5438775" cy="5724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5438872" imgH="5724595" progId="Excel.Sheet.12">
                  <p:embed/>
                </p:oleObj>
              </mc:Choice>
              <mc:Fallback>
                <p:oleObj name="Worksheet" r:id="rId3" imgW="5438872" imgH="5724595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712152" y="228600"/>
                        <a:ext cx="5438775" cy="5724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73478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-91299"/>
            <a:ext cx="8229600" cy="631742"/>
          </a:xfrm>
        </p:spPr>
        <p:txBody>
          <a:bodyPr/>
          <a:lstStyle/>
          <a:p>
            <a:r>
              <a:rPr lang="en-US" dirty="0"/>
              <a:t>Performance</a:t>
            </a: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56A77DC6-61AA-0BC0-43B0-0F1FA1AF9AB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7940908"/>
              </p:ext>
            </p:extLst>
          </p:nvPr>
        </p:nvGraphicFramePr>
        <p:xfrm>
          <a:off x="659606" y="457200"/>
          <a:ext cx="7824788" cy="54746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8181753" imgH="5724662" progId="Excel.Sheet.12">
                  <p:embed/>
                </p:oleObj>
              </mc:Choice>
              <mc:Fallback>
                <p:oleObj name="Worksheet" r:id="rId2" imgW="8181753" imgH="5724662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659606" y="457200"/>
                        <a:ext cx="7824788" cy="547461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575651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CB92F652-8D35-46D7-818C-16154015153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7326368"/>
              </p:ext>
            </p:extLst>
          </p:nvPr>
        </p:nvGraphicFramePr>
        <p:xfrm>
          <a:off x="31098" y="1265143"/>
          <a:ext cx="7212664" cy="31029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6248561" imgH="2562145" progId="Excel.Sheet.12">
                  <p:embed/>
                </p:oleObj>
              </mc:Choice>
              <mc:Fallback>
                <p:oleObj name="Worksheet" r:id="rId3" imgW="6248561" imgH="2562145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1098" y="1265143"/>
                        <a:ext cx="7212664" cy="310299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ight Arrow 3"/>
          <p:cNvSpPr/>
          <p:nvPr/>
        </p:nvSpPr>
        <p:spPr>
          <a:xfrm>
            <a:off x="2743202" y="4625703"/>
            <a:ext cx="4419598" cy="26276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1100"/>
          </a:p>
        </p:txBody>
      </p:sp>
      <p:sp>
        <p:nvSpPr>
          <p:cNvPr id="5" name="Right Arrow 4"/>
          <p:cNvSpPr/>
          <p:nvPr/>
        </p:nvSpPr>
        <p:spPr>
          <a:xfrm rot="16200000">
            <a:off x="6195573" y="2781297"/>
            <a:ext cx="2590800" cy="22860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1100"/>
          </a:p>
        </p:txBody>
      </p:sp>
      <p:sp>
        <p:nvSpPr>
          <p:cNvPr id="7" name="TextBox 6"/>
          <p:cNvSpPr txBox="1"/>
          <p:nvPr/>
        </p:nvSpPr>
        <p:spPr>
          <a:xfrm>
            <a:off x="523875" y="4552804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Increasing Costs ($)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71500" y="4922136"/>
            <a:ext cx="50482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Increased Brood Need (and Reduced Fisheries)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705727" y="1277033"/>
            <a:ext cx="16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Increased Performance</a:t>
            </a: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457200" y="103648"/>
            <a:ext cx="8229600" cy="792163"/>
          </a:xfrm>
        </p:spPr>
        <p:txBody>
          <a:bodyPr/>
          <a:lstStyle/>
          <a:p>
            <a:r>
              <a:rPr lang="en-US" dirty="0"/>
              <a:t>Spring/Summer Chinook Example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81000" y="5334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7543801" y="1923364"/>
            <a:ext cx="1715384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Low Densities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Better release sites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Good homing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Releases that are ready-to-migrate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Better in-river survival, hydrosystem survival.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Smolt programs over parr programs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Endemic or localized stock</a:t>
            </a:r>
          </a:p>
          <a:p>
            <a:endParaRPr lang="en-US" sz="1400" dirty="0"/>
          </a:p>
        </p:txBody>
      </p:sp>
      <p:sp>
        <p:nvSpPr>
          <p:cNvPr id="12" name="TextBox 11"/>
          <p:cNvSpPr txBox="1"/>
          <p:nvPr/>
        </p:nvSpPr>
        <p:spPr>
          <a:xfrm>
            <a:off x="2209800" y="2133600"/>
            <a:ext cx="685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0.87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DE4C1C3-1900-4FBD-9142-6B6B1A641C44}"/>
              </a:ext>
            </a:extLst>
          </p:cNvPr>
          <p:cNvSpPr txBox="1"/>
          <p:nvPr/>
        </p:nvSpPr>
        <p:spPr>
          <a:xfrm>
            <a:off x="6200442" y="3197423"/>
            <a:ext cx="685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0.42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833748E-652F-485F-9392-621E40815E0A}"/>
              </a:ext>
            </a:extLst>
          </p:cNvPr>
          <p:cNvSpPr txBox="1"/>
          <p:nvPr/>
        </p:nvSpPr>
        <p:spPr>
          <a:xfrm>
            <a:off x="1176338" y="5341873"/>
            <a:ext cx="735806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dirty="0"/>
              <a:t>Started program with 6.74 M with expected survival of 0.87% = 58,700</a:t>
            </a:r>
          </a:p>
          <a:p>
            <a:r>
              <a:rPr lang="en-US" sz="1400" dirty="0"/>
              <a:t>Current program is 10.4 M with measured, mean survival of 0.42% (BY07-16) = 43,783</a:t>
            </a:r>
          </a:p>
        </p:txBody>
      </p:sp>
    </p:spTree>
    <p:extLst>
      <p:ext uri="{BB962C8B-B14F-4D97-AF65-F5344CB8AC3E}">
        <p14:creationId xmlns:p14="http://schemas.microsoft.com/office/powerpoint/2010/main" val="826186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/>
      <p:bldP spid="8" grpId="0"/>
      <p:bldP spid="9" grpId="0"/>
      <p:bldP spid="18" grpId="0"/>
      <p:bldP spid="18" grpId="1"/>
      <p:bldP spid="12" grpId="0"/>
      <p:bldP spid="16" grpId="0"/>
      <p:bldP spid="19" grpId="0"/>
    </p:bldLst>
  </p:timing>
</p:sld>
</file>

<file path=ppt/theme/theme1.xml><?xml version="1.0" encoding="utf-8"?>
<a:theme xmlns:a="http://schemas.openxmlformats.org/drawingml/2006/main" name="CRFPO Powerpoint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RFPO Powerpoint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25698</TotalTime>
  <Words>480</Words>
  <Application>Microsoft Office PowerPoint</Application>
  <PresentationFormat>On-screen Show (4:3)</PresentationFormat>
  <Paragraphs>158</Paragraphs>
  <Slides>7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Arial</vt:lpstr>
      <vt:lpstr>Calibri</vt:lpstr>
      <vt:lpstr>Times New Roman</vt:lpstr>
      <vt:lpstr>CRFPO Powerpoint Template</vt:lpstr>
      <vt:lpstr>1_CRFPO Powerpoint Template</vt:lpstr>
      <vt:lpstr>Worksheet</vt:lpstr>
      <vt:lpstr>SPW 12.0 Graph</vt:lpstr>
      <vt:lpstr>Microsoft Excel Worksheet</vt:lpstr>
      <vt:lpstr>LSRCP Spring/Summer Chinook Monitoring and Evaluation Update and Priorties</vt:lpstr>
      <vt:lpstr>M&amp;E Update</vt:lpstr>
      <vt:lpstr>PowerPoint Presentation</vt:lpstr>
      <vt:lpstr>PowerPoint Presentation</vt:lpstr>
      <vt:lpstr>PowerPoint Presentation</vt:lpstr>
      <vt:lpstr>Performance</vt:lpstr>
      <vt:lpstr>Spring/Summer Chinook Example</vt:lpstr>
    </vt:vector>
  </TitlesOfParts>
  <Company>Oregon Department of Fish and Wildlife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Engle, Rod</dc:creator>
  <cp:lastModifiedBy>Engle, Rod</cp:lastModifiedBy>
  <cp:revision>607</cp:revision>
  <cp:lastPrinted>2017-03-27T15:57:18Z</cp:lastPrinted>
  <dcterms:created xsi:type="dcterms:W3CDTF">2002-09-11T17:10:06Z</dcterms:created>
  <dcterms:modified xsi:type="dcterms:W3CDTF">2023-04-27T11:51:07Z</dcterms:modified>
</cp:coreProperties>
</file>