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2" r:id="rId2"/>
    <p:sldId id="388" r:id="rId3"/>
    <p:sldId id="411" r:id="rId4"/>
    <p:sldId id="391" r:id="rId5"/>
    <p:sldId id="434" r:id="rId6"/>
    <p:sldId id="412" r:id="rId7"/>
    <p:sldId id="435" r:id="rId8"/>
    <p:sldId id="414" r:id="rId9"/>
    <p:sldId id="417" r:id="rId10"/>
    <p:sldId id="418" r:id="rId11"/>
    <p:sldId id="413" r:id="rId12"/>
    <p:sldId id="43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3" autoAdjust="0"/>
    <p:restoredTop sz="95343" autoAdjust="0"/>
  </p:normalViewPr>
  <p:slideViewPr>
    <p:cSldViewPr snapToGrid="0">
      <p:cViewPr varScale="1">
        <p:scale>
          <a:sx n="109" d="100"/>
          <a:sy n="109" d="100"/>
        </p:scale>
        <p:origin x="13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6069D-E0DB-0546-A3B7-A7737AEEA29B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6A3AC-1B46-CD43-9FB4-35BC0EC6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8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71ED5A-17EA-4C74-81EC-31B53C88EF3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453274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90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82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80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6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99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36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96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00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1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5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47E-250B-4EBD-8BAA-9E881E9BDAFE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947-836C-4E3A-88E5-F95C8FD2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4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47E-250B-4EBD-8BAA-9E881E9BDAFE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947-836C-4E3A-88E5-F95C8FD2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0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47E-250B-4EBD-8BAA-9E881E9BDAFE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947-836C-4E3A-88E5-F95C8FD2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1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47E-250B-4EBD-8BAA-9E881E9BDAFE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947-836C-4E3A-88E5-F95C8FD2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7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47E-250B-4EBD-8BAA-9E881E9BDAFE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947-836C-4E3A-88E5-F95C8FD2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6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47E-250B-4EBD-8BAA-9E881E9BDAFE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947-836C-4E3A-88E5-F95C8FD2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1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47E-250B-4EBD-8BAA-9E881E9BDAFE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947-836C-4E3A-88E5-F95C8FD2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47E-250B-4EBD-8BAA-9E881E9BDAFE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947-836C-4E3A-88E5-F95C8FD2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47E-250B-4EBD-8BAA-9E881E9BDAFE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947-836C-4E3A-88E5-F95C8FD2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9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47E-250B-4EBD-8BAA-9E881E9BDAFE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947-836C-4E3A-88E5-F95C8FD2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7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47E-250B-4EBD-8BAA-9E881E9BDAFE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947-836C-4E3A-88E5-F95C8FD2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4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6947E-250B-4EBD-8BAA-9E881E9BDAFE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F0947-836C-4E3A-88E5-F95C8FD2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4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pw/AJFCJaUUhyeALPecQ7d6f7oXbfqZpaDjxlxxMzWMc8BR4KGVJQAOqCR5oOgRF4fT9ioqLKb0oI7akVbAekKLfxN6rbNFHg3QaBTA7epM5sBchNOLset4feEpp48Wv4LJwmTJa8mCRQNY0RzjhEBPpc7rixv9l0jCLB1qfLuAj2HVAy6ihxZ6kazgSXjNwqLiHVsnLCPo-nSoMIch4Y5xl5mGfhqh6IL86_wkeUiG5R_2pWaQZJ5lqlNzKTZnHZPXsjBDPp12_AePl_FQci_vjEIM7iyoK4lCUdn-FDYqM9DFrVnuJcQBIuPxQSaMJP4qinRT2WFAn8DW5b0FqviNG0fvMt3UIa5vNt_5-Q1saPk_ee2Gw08VUOUgBUJxyIx8749CXNqE8oB4hA-Yu7czn9sEGWEOAKlgRtOdVOMnPYBsjMFxVbYnYAc9Z3HAjjzHWQnVCXNGmCUgk9wtRoUBhYvryWokxg_lyYNFqRMgMe3BLGW61Huwnd_lpY-0vUAWYtLtxaHLoB10o_msa3xEbPFf86YDAK5ThUlTWD0RswtMMOVo4CSrbFA3ynaWZVsksKYa5XcyVGCHtrrlb_j5xzUURPNdSHkk6eOXDBtiWnz4MCWZspXjVCjrSnBEY04NGWqq2TL8dYTMtXISr_mccMivVuIScypD9oOI1yUUdmh43guUdvBqQoQ-DYj21F-uifX_ISR4UZb3rE6cUdAgfwyHBs4g_cFzf5ennLbaYQbHJ16sdTcMQIhOu6eNAati6818og8selMEGg8kJuJYLoLehgQ0UF8Cnh_Hu4tvhOJbYypE44WgfX5EapcGU-DvzNJYO4JnaB9fhcNKtvPkbRTS5_C_c3z47Uqo0d04Xh1OGnUr6nhGkT5z0whKTYFthVnXQaPcQoRuxY8chs6quGHdmBg=w1920-h865-s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531" y="1371600"/>
            <a:ext cx="10825241" cy="487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4779150"/>
            <a:ext cx="6858000" cy="1221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endParaRPr lang="en-CA" dirty="0"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1" y="5334156"/>
            <a:ext cx="9144000" cy="15298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Lytle Denny, Danny Stone, Sammy </a:t>
            </a:r>
            <a:r>
              <a:rPr lang="en-US" sz="2000" dirty="0" err="1">
                <a:latin typeface="Calibri" panose="020F0502020204030204" pitchFamily="34" charset="0"/>
              </a:rPr>
              <a:t>Matsaw</a:t>
            </a:r>
            <a:r>
              <a:rPr lang="en-US" sz="2000" dirty="0">
                <a:latin typeface="Calibri" panose="020F0502020204030204" pitchFamily="34" charset="0"/>
              </a:rPr>
              <a:t>, Joseph Snapp, &amp; Aaron Colter</a:t>
            </a:r>
          </a:p>
          <a:p>
            <a:pPr algn="ctr"/>
            <a:r>
              <a:rPr lang="en-US" dirty="0">
                <a:latin typeface="Calibri" panose="020F0502020204030204" pitchFamily="34" charset="0"/>
              </a:rPr>
              <a:t>Shoshone-Bannock Tribes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2023 LSRCP Annual Meeting</a:t>
            </a:r>
          </a:p>
          <a:p>
            <a:pPr algn="ctr"/>
            <a:r>
              <a:rPr lang="en-US" dirty="0">
                <a:latin typeface="Calibri" panose="020F0502020204030204" pitchFamily="34" charset="0"/>
              </a:rPr>
              <a:t>April 26, 2023</a:t>
            </a:r>
          </a:p>
        </p:txBody>
      </p:sp>
      <p:pic>
        <p:nvPicPr>
          <p:cNvPr id="14" name="Picture 13" descr="Fish and Wildlife Logo_black and white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12952"/>
            <a:ext cx="830962" cy="1045048"/>
          </a:xfrm>
          <a:prstGeom prst="rect">
            <a:avLst/>
          </a:prstGeom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-3656" y="0"/>
            <a:ext cx="914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dirty="0">
              <a:latin typeface="Calibri" panose="020F0502020204030204" pitchFamily="34" charset="0"/>
            </a:endParaRP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Crystal Springs Update and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Plans for Yankee Fork and Panther Creek</a:t>
            </a:r>
          </a:p>
          <a:p>
            <a:pPr algn="ctr"/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11" name="Picture 10" descr="tribal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812952"/>
            <a:ext cx="1050502" cy="98832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8282742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-1" y="1"/>
            <a:ext cx="4572001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242742"/>
              <a:ext cx="2961860" cy="707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>
                  <a:solidFill>
                    <a:prstClr val="black"/>
                  </a:solidFill>
                  <a:latin typeface="Helvetica" pitchFamily="2" charset="0"/>
                </a:rPr>
                <a:t>Chinook Abundance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31491" y="449580"/>
            <a:ext cx="2959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>
                <a:latin typeface="Helvetica" pitchFamily="2" charset="0"/>
              </a:rPr>
              <a:t>Upper Salmon River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50" y="1628128"/>
            <a:ext cx="603749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-1" y="1"/>
            <a:ext cx="4572001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242742"/>
              <a:ext cx="2961860" cy="707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>
                  <a:solidFill>
                    <a:prstClr val="black"/>
                  </a:solidFill>
                  <a:latin typeface="Helvetica" pitchFamily="2" charset="0"/>
                </a:rPr>
                <a:t>Chinook Abundance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06731" y="449580"/>
            <a:ext cx="208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>
                <a:latin typeface="Helvetica" pitchFamily="2" charset="0"/>
              </a:rPr>
              <a:t>Hatchery Fish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306C15-429E-4AB9-8398-E52BB4A9B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70" y="1566151"/>
            <a:ext cx="8334665" cy="509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-1" y="1"/>
            <a:ext cx="4572001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242742"/>
              <a:ext cx="2961860" cy="707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>
                  <a:solidFill>
                    <a:prstClr val="black"/>
                  </a:solidFill>
                  <a:latin typeface="Helvetica" pitchFamily="2" charset="0"/>
                </a:rPr>
                <a:t>Changing Gears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62813" y="261112"/>
            <a:ext cx="39242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>
                <a:latin typeface="Helvetica" pitchFamily="2" charset="0"/>
              </a:rPr>
              <a:t>Research On Egg</a:t>
            </a:r>
          </a:p>
          <a:p>
            <a:pPr algn="r"/>
            <a:r>
              <a:rPr lang="en-US" sz="2400" i="1" dirty="0">
                <a:latin typeface="Helvetica" pitchFamily="2" charset="0"/>
              </a:rPr>
              <a:t>Supplementation Advances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478ABA-4667-462F-8B5F-71CE78358E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375467"/>
            <a:ext cx="8160330" cy="541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1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-1" y="1"/>
            <a:ext cx="4793674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11968"/>
              <a:ext cx="2961860" cy="11692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>
                  <a:solidFill>
                    <a:prstClr val="black"/>
                  </a:solidFill>
                  <a:latin typeface="Helvetica" pitchFamily="2" charset="0"/>
                </a:rPr>
                <a:t>Shoshone-Bannock Tribes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IDTM_Rive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7975" y="1513974"/>
            <a:ext cx="4014643" cy="490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5"/>
          <p:cNvSpPr txBox="1">
            <a:spLocks/>
          </p:cNvSpPr>
          <p:nvPr/>
        </p:nvSpPr>
        <p:spPr>
          <a:xfrm>
            <a:off x="4602884" y="1513974"/>
            <a:ext cx="4190134" cy="494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Fort Hall Indian Reservation is the permanent home</a:t>
            </a:r>
          </a:p>
          <a:p>
            <a:r>
              <a:rPr lang="en-US" sz="2000" dirty="0"/>
              <a:t>Located in southeastern Idaho</a:t>
            </a:r>
          </a:p>
          <a:p>
            <a:r>
              <a:rPr lang="en-US" sz="2000" dirty="0"/>
              <a:t>Approximately 5,600 Tribal members</a:t>
            </a:r>
          </a:p>
          <a:p>
            <a:r>
              <a:rPr lang="en-US" sz="2000" dirty="0"/>
              <a:t>We maintain a subsistence lifestyle which is protected by Article IV of the Fort Bridger Treaty of 1868</a:t>
            </a:r>
          </a:p>
          <a:p>
            <a:r>
              <a:rPr lang="en-US" sz="2000" dirty="0"/>
              <a:t>We are an active co-manager of natural resources off the reservation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1200" dirty="0"/>
          </a:p>
          <a:p>
            <a:pPr marL="228600" lvl="1" indent="0">
              <a:buNone/>
            </a:pPr>
            <a:endParaRPr lang="en-US" sz="1600" dirty="0"/>
          </a:p>
          <a:p>
            <a:pPr marL="228600" lvl="1" indent="0">
              <a:buNone/>
            </a:pP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7161610" y="449580"/>
            <a:ext cx="1829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>
                <a:latin typeface="Helvetica" pitchFamily="2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04792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-1" y="1"/>
            <a:ext cx="4793674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11968"/>
              <a:ext cx="2961860" cy="11692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>
                  <a:solidFill>
                    <a:prstClr val="black"/>
                  </a:solidFill>
                  <a:latin typeface="Helvetica" pitchFamily="2" charset="0"/>
                </a:rPr>
                <a:t>Shoshone-Bannock Tribes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602884" y="1513974"/>
            <a:ext cx="4190134" cy="494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average annual fish harvest pre-colonization for the Salmon River</a:t>
            </a:r>
          </a:p>
          <a:p>
            <a:pPr lvl="1"/>
            <a:r>
              <a:rPr lang="en-US" sz="1600" dirty="0"/>
              <a:t>233,555 fish</a:t>
            </a:r>
          </a:p>
          <a:p>
            <a:pPr lvl="1"/>
            <a:r>
              <a:rPr lang="en-US" sz="1600" dirty="0"/>
              <a:t>700 </a:t>
            </a:r>
            <a:r>
              <a:rPr lang="en-US" sz="1600" dirty="0" err="1"/>
              <a:t>lbs</a:t>
            </a:r>
            <a:r>
              <a:rPr lang="en-US" sz="1600" dirty="0"/>
              <a:t>/person/year</a:t>
            </a:r>
          </a:p>
          <a:p>
            <a:endParaRPr lang="en-US" sz="2000" dirty="0"/>
          </a:p>
          <a:p>
            <a:r>
              <a:rPr lang="en-US" sz="2000" dirty="0"/>
              <a:t>average annual fish harvest from 1992-2006 for the Salmon River</a:t>
            </a:r>
          </a:p>
          <a:p>
            <a:pPr lvl="1"/>
            <a:r>
              <a:rPr lang="en-US" sz="1600" dirty="0"/>
              <a:t>~200 salmon</a:t>
            </a:r>
          </a:p>
          <a:p>
            <a:pPr lvl="1"/>
            <a:r>
              <a:rPr lang="en-US" sz="1600" dirty="0"/>
              <a:t>0.6 </a:t>
            </a:r>
            <a:r>
              <a:rPr lang="en-US" sz="1600" dirty="0" err="1"/>
              <a:t>lbs</a:t>
            </a:r>
            <a:r>
              <a:rPr lang="en-US" sz="1600" dirty="0"/>
              <a:t>/person/year</a:t>
            </a:r>
          </a:p>
          <a:p>
            <a:endParaRPr lang="en-US" sz="2000" dirty="0"/>
          </a:p>
          <a:p>
            <a:r>
              <a:rPr lang="en-US" sz="2000" dirty="0"/>
              <a:t>In 2008, the Tribes signed a Fish Accord with BPA to fund an Anadromous Fish Hatchery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1200" dirty="0"/>
          </a:p>
          <a:p>
            <a:pPr marL="228600" lvl="1" indent="0">
              <a:buNone/>
            </a:pPr>
            <a:endParaRPr lang="en-US" sz="1600" dirty="0"/>
          </a:p>
          <a:p>
            <a:pPr marL="228600" lvl="1" indent="0">
              <a:buNone/>
            </a:pP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5398307" y="449580"/>
            <a:ext cx="3592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>
                <a:latin typeface="Helvetica" pitchFamily="2" charset="0"/>
              </a:rPr>
              <a:t>Salmon and Subsistence</a:t>
            </a:r>
          </a:p>
        </p:txBody>
      </p:sp>
      <p:pic>
        <p:nvPicPr>
          <p:cNvPr id="17" name="Picture 16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1616053"/>
            <a:ext cx="3498560" cy="23920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C:\Documents and Settings\ldenny\Local Settings\Temporary Internet Files\Content.Word\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2775" y="4174644"/>
            <a:ext cx="3498560" cy="233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842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4070"/>
            <a:ext cx="9144000" cy="611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0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25" y="665162"/>
            <a:ext cx="7891348" cy="54954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9420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-1" y="1"/>
            <a:ext cx="4572001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242742"/>
              <a:ext cx="2961860" cy="707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>
                  <a:solidFill>
                    <a:prstClr val="black"/>
                  </a:solidFill>
                  <a:latin typeface="Helvetica" pitchFamily="2" charset="0"/>
                </a:rPr>
                <a:t>Changing Gears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90564" y="449580"/>
            <a:ext cx="2600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>
                <a:latin typeface="Helvetica" pitchFamily="2" charset="0"/>
              </a:rPr>
              <a:t>Shifting baselines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0375" y="1895011"/>
            <a:ext cx="7325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Natural and hatchery fish survival declined during the planning phases of Crystal Springs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Lack of adult returns further limited Tribal harvest, raising concerns about the utility of hatchery smolt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Will a smolt program actually provide more harvest?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110" y="3526227"/>
            <a:ext cx="5035508" cy="291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0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-1" y="1"/>
            <a:ext cx="4572001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242742"/>
              <a:ext cx="2961860" cy="707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>
                  <a:solidFill>
                    <a:prstClr val="black"/>
                  </a:solidFill>
                  <a:latin typeface="Helvetica" pitchFamily="2" charset="0"/>
                </a:rPr>
                <a:t>Chinook Abundance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62050" y="449580"/>
            <a:ext cx="3728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>
                <a:latin typeface="Helvetica" pitchFamily="2" charset="0"/>
              </a:rPr>
              <a:t>Middle Fork Salmon River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51" y="1668668"/>
            <a:ext cx="603749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99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-1" y="1"/>
            <a:ext cx="4572001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242742"/>
              <a:ext cx="2961860" cy="707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>
                  <a:solidFill>
                    <a:prstClr val="black"/>
                  </a:solidFill>
                  <a:latin typeface="Helvetica" pitchFamily="2" charset="0"/>
                </a:rPr>
                <a:t>Chinook Abundance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62050" y="449580"/>
            <a:ext cx="3728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>
                <a:latin typeface="Helvetica" pitchFamily="2" charset="0"/>
              </a:rPr>
              <a:t>Middle Fork Salmon River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50" y="1668668"/>
            <a:ext cx="603749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9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-1" y="1"/>
            <a:ext cx="4572001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242742"/>
              <a:ext cx="2961860" cy="707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>
                  <a:solidFill>
                    <a:prstClr val="black"/>
                  </a:solidFill>
                  <a:latin typeface="Helvetica" pitchFamily="2" charset="0"/>
                </a:rPr>
                <a:t>Chinook Abundance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31491" y="449580"/>
            <a:ext cx="2959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>
                <a:latin typeface="Helvetica" pitchFamily="2" charset="0"/>
              </a:rPr>
              <a:t>Upper Salmon River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50" y="1668668"/>
            <a:ext cx="603749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89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8508</TotalTime>
  <Words>230</Words>
  <Application>Microsoft Office PowerPoint</Application>
  <PresentationFormat>On-screen Show (4:3)</PresentationFormat>
  <Paragraphs>69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Fish and Game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LSRCP Meeting</dc:title>
  <dc:creator>Denny, Lytle</dc:creator>
  <cp:lastModifiedBy>Wiley, Tanya S</cp:lastModifiedBy>
  <cp:revision>344</cp:revision>
  <dcterms:created xsi:type="dcterms:W3CDTF">2020-02-24T21:36:57Z</dcterms:created>
  <dcterms:modified xsi:type="dcterms:W3CDTF">2024-05-16T17:48:45Z</dcterms:modified>
</cp:coreProperties>
</file>