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7" r:id="rId1"/>
  </p:sldMasterIdLst>
  <p:notesMasterIdLst>
    <p:notesMasterId r:id="rId16"/>
  </p:notesMasterIdLst>
  <p:handoutMasterIdLst>
    <p:handoutMasterId r:id="rId17"/>
  </p:handoutMasterIdLst>
  <p:sldIdLst>
    <p:sldId id="379" r:id="rId2"/>
    <p:sldId id="478" r:id="rId3"/>
    <p:sldId id="458" r:id="rId4"/>
    <p:sldId id="464" r:id="rId5"/>
    <p:sldId id="475" r:id="rId6"/>
    <p:sldId id="470" r:id="rId7"/>
    <p:sldId id="471" r:id="rId8"/>
    <p:sldId id="472" r:id="rId9"/>
    <p:sldId id="473" r:id="rId10"/>
    <p:sldId id="474" r:id="rId11"/>
    <p:sldId id="477" r:id="rId12"/>
    <p:sldId id="468" r:id="rId13"/>
    <p:sldId id="476" r:id="rId14"/>
    <p:sldId id="377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0000"/>
    <a:srgbClr val="66FF33"/>
    <a:srgbClr val="4F81BD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343" autoAdjust="0"/>
  </p:normalViewPr>
  <p:slideViewPr>
    <p:cSldViewPr>
      <p:cViewPr varScale="1">
        <p:scale>
          <a:sx n="104" d="100"/>
          <a:sy n="104" d="100"/>
        </p:scale>
        <p:origin x="1692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06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SteelheadReview\Hatchery\LSRCP_Steelhead_Hatchery_Monthly_Capacity_03_11_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Documents\LSRCP\SteelheadReview\Hatchery\LSRCP_Steelhead_Hatchery_Monthly_Capacity_03_11_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OneDrive%20-%20DOI\Documents\LSRCP\SteelheadReview\Hatchery\LSRCP_Steelhead_Hatchery_Monthly_Capacity_03_11_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AppData\Roaming\Microsoft\Excel\LSRCP_Steelhead_Hatchery_Monthly_Capacity_03_11_24%20(version%201)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AppData\Roaming\Microsoft\Excel\LSRCP_Steelhead_Hatchery_Monthly_Capacity_03_11_24%20(version%201)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AppData\Roaming\Microsoft\Excel\LSRCP_Steelhead_Hatchery_Monthly_Capacity_03_11_24%20(version%201).xlsb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wiese\AppData\Roaming\Microsoft\Excel\LSRCP_Steelhead_Hatchery_Monthly_Capacity_03_11_24%20(version%201).xlsb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March-March Monthly Temp Units for Steelhead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20-4595-B5F2-B1F2924F52E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20-4595-B5F2-B1F2924F52EF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20-4595-B5F2-B1F2924F52EF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20-4595-B5F2-B1F2924F52EF}"/>
              </c:ext>
            </c:extLst>
          </c:dPt>
          <c:cat>
            <c:strRef>
              <c:f>TempsSize!$AA$48:$AF$48</c:f>
              <c:strCache>
                <c:ptCount val="6"/>
                <c:pt idx="0">
                  <c:v>Clearwater</c:v>
                </c:pt>
                <c:pt idx="1">
                  <c:v>New Pipeline</c:v>
                </c:pt>
                <c:pt idx="2">
                  <c:v>Dworshak</c:v>
                </c:pt>
                <c:pt idx="3">
                  <c:v>Hagerman</c:v>
                </c:pt>
                <c:pt idx="4">
                  <c:v>Lyons Ferry</c:v>
                </c:pt>
                <c:pt idx="5">
                  <c:v>Irrigon </c:v>
                </c:pt>
              </c:strCache>
            </c:strRef>
          </c:cat>
          <c:val>
            <c:numRef>
              <c:f>TempsSize!$AA$49:$AF$49</c:f>
              <c:numCache>
                <c:formatCode>General</c:formatCode>
                <c:ptCount val="6"/>
                <c:pt idx="0">
                  <c:v>187</c:v>
                </c:pt>
                <c:pt idx="1">
                  <c:v>202</c:v>
                </c:pt>
                <c:pt idx="2">
                  <c:v>154</c:v>
                </c:pt>
                <c:pt idx="3">
                  <c:v>351</c:v>
                </c:pt>
                <c:pt idx="4">
                  <c:v>260</c:v>
                </c:pt>
                <c:pt idx="5">
                  <c:v>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20-4595-B5F2-B1F2924F5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9156271"/>
        <c:axId val="1535205631"/>
      </c:barChart>
      <c:catAx>
        <c:axId val="1589156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5205631"/>
        <c:crosses val="autoZero"/>
        <c:auto val="1"/>
        <c:lblAlgn val="ctr"/>
        <c:lblOffset val="100"/>
        <c:noMultiLvlLbl val="0"/>
      </c:catAx>
      <c:valAx>
        <c:axId val="1535205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9156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Steelhead Rearing Temperatures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TempsSize!$T$31</c:f>
              <c:strCache>
                <c:ptCount val="1"/>
                <c:pt idx="0">
                  <c:v>Clearwater (F)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TempsSize!$S$32:$S$44</c:f>
              <c:strCache>
                <c:ptCount val="1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7">
                  <c:v>October</c:v>
                </c:pt>
                <c:pt idx="8">
                  <c:v>November</c:v>
                </c:pt>
                <c:pt idx="9">
                  <c:v>December</c:v>
                </c:pt>
                <c:pt idx="10">
                  <c:v>January</c:v>
                </c:pt>
                <c:pt idx="11">
                  <c:v>February</c:v>
                </c:pt>
                <c:pt idx="12">
                  <c:v>March</c:v>
                </c:pt>
              </c:strCache>
            </c:strRef>
          </c:cat>
          <c:val>
            <c:numRef>
              <c:f>TempsSize!$T$32:$T$44</c:f>
              <c:numCache>
                <c:formatCode>General</c:formatCode>
                <c:ptCount val="13"/>
                <c:pt idx="0">
                  <c:v>41</c:v>
                </c:pt>
                <c:pt idx="1">
                  <c:v>46</c:v>
                </c:pt>
                <c:pt idx="2">
                  <c:v>51</c:v>
                </c:pt>
                <c:pt idx="3">
                  <c:v>51</c:v>
                </c:pt>
                <c:pt idx="4">
                  <c:v>51</c:v>
                </c:pt>
                <c:pt idx="5">
                  <c:v>51</c:v>
                </c:pt>
                <c:pt idx="6">
                  <c:v>51</c:v>
                </c:pt>
                <c:pt idx="7">
                  <c:v>47</c:v>
                </c:pt>
                <c:pt idx="8">
                  <c:v>45</c:v>
                </c:pt>
                <c:pt idx="9">
                  <c:v>43</c:v>
                </c:pt>
                <c:pt idx="10">
                  <c:v>43</c:v>
                </c:pt>
                <c:pt idx="11">
                  <c:v>42</c:v>
                </c:pt>
                <c:pt idx="12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56-4B12-A85A-91984905B8D4}"/>
            </c:ext>
          </c:extLst>
        </c:ser>
        <c:ser>
          <c:idx val="2"/>
          <c:order val="1"/>
          <c:tx>
            <c:strRef>
              <c:f>TempsSize!$X$31</c:f>
              <c:strCache>
                <c:ptCount val="1"/>
                <c:pt idx="0">
                  <c:v>Dworshak (F)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TempsSize!$S$32:$S$44</c:f>
              <c:strCache>
                <c:ptCount val="1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7">
                  <c:v>October</c:v>
                </c:pt>
                <c:pt idx="8">
                  <c:v>November</c:v>
                </c:pt>
                <c:pt idx="9">
                  <c:v>December</c:v>
                </c:pt>
                <c:pt idx="10">
                  <c:v>January</c:v>
                </c:pt>
                <c:pt idx="11">
                  <c:v>February</c:v>
                </c:pt>
                <c:pt idx="12">
                  <c:v>March</c:v>
                </c:pt>
              </c:strCache>
            </c:strRef>
          </c:cat>
          <c:val>
            <c:numRef>
              <c:f>TempsSize!$X$32:$X$45</c:f>
              <c:numCache>
                <c:formatCode>General</c:formatCode>
                <c:ptCount val="14"/>
                <c:pt idx="0">
                  <c:v>41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43</c:v>
                </c:pt>
                <c:pt idx="5">
                  <c:v>46</c:v>
                </c:pt>
                <c:pt idx="6">
                  <c:v>48</c:v>
                </c:pt>
                <c:pt idx="7">
                  <c:v>49</c:v>
                </c:pt>
                <c:pt idx="8">
                  <c:v>48</c:v>
                </c:pt>
                <c:pt idx="9">
                  <c:v>45</c:v>
                </c:pt>
                <c:pt idx="10">
                  <c:v>42</c:v>
                </c:pt>
                <c:pt idx="11">
                  <c:v>41</c:v>
                </c:pt>
                <c:pt idx="12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56-4B12-A85A-91984905B8D4}"/>
            </c:ext>
          </c:extLst>
        </c:ser>
        <c:ser>
          <c:idx val="3"/>
          <c:order val="2"/>
          <c:tx>
            <c:strRef>
              <c:f>TempsSize!$Z$31</c:f>
              <c:strCache>
                <c:ptCount val="1"/>
                <c:pt idx="0">
                  <c:v>Hagerman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TempsSize!$S$32:$S$44</c:f>
              <c:strCache>
                <c:ptCount val="1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7">
                  <c:v>October</c:v>
                </c:pt>
                <c:pt idx="8">
                  <c:v>November</c:v>
                </c:pt>
                <c:pt idx="9">
                  <c:v>December</c:v>
                </c:pt>
                <c:pt idx="10">
                  <c:v>January</c:v>
                </c:pt>
                <c:pt idx="11">
                  <c:v>February</c:v>
                </c:pt>
                <c:pt idx="12">
                  <c:v>March</c:v>
                </c:pt>
              </c:strCache>
            </c:strRef>
          </c:cat>
          <c:val>
            <c:numRef>
              <c:f>TempsSize!$Z$32:$Z$44</c:f>
              <c:numCache>
                <c:formatCode>General</c:formatCode>
                <c:ptCount val="13"/>
                <c:pt idx="0">
                  <c:v>59</c:v>
                </c:pt>
                <c:pt idx="1">
                  <c:v>59</c:v>
                </c:pt>
                <c:pt idx="2">
                  <c:v>59</c:v>
                </c:pt>
                <c:pt idx="3">
                  <c:v>59</c:v>
                </c:pt>
                <c:pt idx="4">
                  <c:v>59</c:v>
                </c:pt>
                <c:pt idx="5">
                  <c:v>59</c:v>
                </c:pt>
                <c:pt idx="6">
                  <c:v>59</c:v>
                </c:pt>
                <c:pt idx="7">
                  <c:v>59</c:v>
                </c:pt>
                <c:pt idx="8">
                  <c:v>59</c:v>
                </c:pt>
                <c:pt idx="9">
                  <c:v>59</c:v>
                </c:pt>
                <c:pt idx="10">
                  <c:v>59</c:v>
                </c:pt>
                <c:pt idx="11">
                  <c:v>59</c:v>
                </c:pt>
                <c:pt idx="12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56-4B12-A85A-91984905B8D4}"/>
            </c:ext>
          </c:extLst>
        </c:ser>
        <c:ser>
          <c:idx val="4"/>
          <c:order val="3"/>
          <c:tx>
            <c:strRef>
              <c:f>TempsSize!$AA$31</c:f>
              <c:strCache>
                <c:ptCount val="1"/>
                <c:pt idx="0">
                  <c:v>Irrigon (F)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TempsSize!$S$32:$S$44</c:f>
              <c:strCache>
                <c:ptCount val="1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7">
                  <c:v>October</c:v>
                </c:pt>
                <c:pt idx="8">
                  <c:v>November</c:v>
                </c:pt>
                <c:pt idx="9">
                  <c:v>December</c:v>
                </c:pt>
                <c:pt idx="10">
                  <c:v>January</c:v>
                </c:pt>
                <c:pt idx="11">
                  <c:v>February</c:v>
                </c:pt>
                <c:pt idx="12">
                  <c:v>March</c:v>
                </c:pt>
              </c:strCache>
            </c:strRef>
          </c:cat>
          <c:val>
            <c:numRef>
              <c:f>TempsSize!$AA$32:$AA$45</c:f>
              <c:numCache>
                <c:formatCode>General</c:formatCode>
                <c:ptCount val="14"/>
                <c:pt idx="0">
                  <c:v>54</c:v>
                </c:pt>
                <c:pt idx="1">
                  <c:v>54</c:v>
                </c:pt>
                <c:pt idx="2">
                  <c:v>54</c:v>
                </c:pt>
                <c:pt idx="3">
                  <c:v>55</c:v>
                </c:pt>
                <c:pt idx="4">
                  <c:v>57</c:v>
                </c:pt>
                <c:pt idx="5">
                  <c:v>57</c:v>
                </c:pt>
                <c:pt idx="6">
                  <c:v>58</c:v>
                </c:pt>
                <c:pt idx="7">
                  <c:v>58</c:v>
                </c:pt>
                <c:pt idx="8">
                  <c:v>57</c:v>
                </c:pt>
                <c:pt idx="9">
                  <c:v>56</c:v>
                </c:pt>
                <c:pt idx="10">
                  <c:v>55</c:v>
                </c:pt>
                <c:pt idx="11">
                  <c:v>54</c:v>
                </c:pt>
                <c:pt idx="12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56-4B12-A85A-91984905B8D4}"/>
            </c:ext>
          </c:extLst>
        </c:ser>
        <c:ser>
          <c:idx val="5"/>
          <c:order val="4"/>
          <c:tx>
            <c:strRef>
              <c:f>TempsSize!$AB$31</c:f>
              <c:strCache>
                <c:ptCount val="1"/>
                <c:pt idx="0">
                  <c:v>Lyons Ferry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TempsSize!$S$32:$S$44</c:f>
              <c:strCache>
                <c:ptCount val="1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7">
                  <c:v>October</c:v>
                </c:pt>
                <c:pt idx="8">
                  <c:v>November</c:v>
                </c:pt>
                <c:pt idx="9">
                  <c:v>December</c:v>
                </c:pt>
                <c:pt idx="10">
                  <c:v>January</c:v>
                </c:pt>
                <c:pt idx="11">
                  <c:v>February</c:v>
                </c:pt>
                <c:pt idx="12">
                  <c:v>March</c:v>
                </c:pt>
              </c:strCache>
            </c:strRef>
          </c:cat>
          <c:val>
            <c:numRef>
              <c:f>TempsSize!$AB$32:$AB$44</c:f>
              <c:numCache>
                <c:formatCode>General</c:formatCode>
                <c:ptCount val="13"/>
                <c:pt idx="0">
                  <c:v>52</c:v>
                </c:pt>
                <c:pt idx="1">
                  <c:v>52</c:v>
                </c:pt>
                <c:pt idx="2">
                  <c:v>52</c:v>
                </c:pt>
                <c:pt idx="3">
                  <c:v>52</c:v>
                </c:pt>
                <c:pt idx="4">
                  <c:v>52</c:v>
                </c:pt>
                <c:pt idx="5">
                  <c:v>52</c:v>
                </c:pt>
                <c:pt idx="6">
                  <c:v>52</c:v>
                </c:pt>
                <c:pt idx="7">
                  <c:v>52</c:v>
                </c:pt>
                <c:pt idx="8">
                  <c:v>52</c:v>
                </c:pt>
                <c:pt idx="9">
                  <c:v>52</c:v>
                </c:pt>
                <c:pt idx="10">
                  <c:v>52</c:v>
                </c:pt>
                <c:pt idx="11">
                  <c:v>52</c:v>
                </c:pt>
                <c:pt idx="12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56-4B12-A85A-91984905B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3720495"/>
        <c:axId val="1817302575"/>
      </c:lineChart>
      <c:catAx>
        <c:axId val="1813720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7302575"/>
        <c:crosses val="autoZero"/>
        <c:auto val="1"/>
        <c:lblAlgn val="ctr"/>
        <c:lblOffset val="100"/>
        <c:noMultiLvlLbl val="0"/>
      </c:catAx>
      <c:valAx>
        <c:axId val="1817302575"/>
        <c:scaling>
          <c:orientation val="minMax"/>
          <c:min val="3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720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Steelhead Growth per</a:t>
            </a:r>
            <a:r>
              <a:rPr lang="en-US" sz="2800" baseline="0" dirty="0"/>
              <a:t> Month (Inches)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Magic Valley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Sheet1!$A$18:$A$29</c:f>
              <c:strCache>
                <c:ptCount val="12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</c:strCache>
            </c:strRef>
          </c:cat>
          <c:val>
            <c:numRef>
              <c:f>Sheet1!$B$18:$B$29</c:f>
              <c:numCache>
                <c:formatCode>0.0</c:formatCode>
                <c:ptCount val="12"/>
                <c:pt idx="0">
                  <c:v>0.92108366447020495</c:v>
                </c:pt>
                <c:pt idx="1">
                  <c:v>1.6868827977164338</c:v>
                </c:pt>
                <c:pt idx="2">
                  <c:v>2.7880569593435101</c:v>
                </c:pt>
                <c:pt idx="3">
                  <c:v>3.631490475544688</c:v>
                </c:pt>
                <c:pt idx="4">
                  <c:v>4.5743342748895275</c:v>
                </c:pt>
                <c:pt idx="5">
                  <c:v>5.0779576408729223</c:v>
                </c:pt>
                <c:pt idx="6">
                  <c:v>5.7619685909517964</c:v>
                </c:pt>
                <c:pt idx="7">
                  <c:v>6.1866847459257475</c:v>
                </c:pt>
                <c:pt idx="8">
                  <c:v>6.6376984814938247</c:v>
                </c:pt>
                <c:pt idx="9">
                  <c:v>7.3338769661754561</c:v>
                </c:pt>
                <c:pt idx="10">
                  <c:v>7.9740458454659198</c:v>
                </c:pt>
                <c:pt idx="11">
                  <c:v>8.2034069401538279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53-4016-A16F-5D5804EE3EF6}"/>
            </c:ext>
          </c:extLst>
        </c:ser>
        <c:ser>
          <c:idx val="1"/>
          <c:order val="1"/>
          <c:tx>
            <c:strRef>
              <c:f>Sheet1!$C$17</c:f>
              <c:strCache>
                <c:ptCount val="1"/>
                <c:pt idx="0">
                  <c:v>Hagerman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Sheet1!$A$18:$A$29</c:f>
              <c:strCache>
                <c:ptCount val="12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</c:strCache>
            </c:strRef>
          </c:cat>
          <c:val>
            <c:numRef>
              <c:f>Sheet1!$C$18:$C$29</c:f>
              <c:numCache>
                <c:formatCode>0.0</c:formatCode>
                <c:ptCount val="12"/>
                <c:pt idx="0">
                  <c:v>0.94109322100349857</c:v>
                </c:pt>
                <c:pt idx="1">
                  <c:v>1.2432855512839505</c:v>
                </c:pt>
                <c:pt idx="2">
                  <c:v>2.4722470620745054</c:v>
                </c:pt>
                <c:pt idx="3">
                  <c:v>3.00311993157404</c:v>
                </c:pt>
                <c:pt idx="4">
                  <c:v>3.2737460902301576</c:v>
                </c:pt>
                <c:pt idx="5">
                  <c:v>4.0672685519794696</c:v>
                </c:pt>
                <c:pt idx="6">
                  <c:v>4.6344691973628809</c:v>
                </c:pt>
                <c:pt idx="7">
                  <c:v>5.7619685909517964</c:v>
                </c:pt>
                <c:pt idx="8">
                  <c:v>6.8304060194495335</c:v>
                </c:pt>
                <c:pt idx="9">
                  <c:v>7.7201706605118199</c:v>
                </c:pt>
                <c:pt idx="10">
                  <c:v>8.0289858187695007</c:v>
                </c:pt>
                <c:pt idx="11">
                  <c:v>8.2034069401538279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53-4016-A16F-5D5804EE3EF6}"/>
            </c:ext>
          </c:extLst>
        </c:ser>
        <c:ser>
          <c:idx val="2"/>
          <c:order val="2"/>
          <c:tx>
            <c:strRef>
              <c:f>Sheet1!$D$17</c:f>
              <c:strCache>
                <c:ptCount val="1"/>
                <c:pt idx="0">
                  <c:v>Clearwater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Sheet1!$A$18:$A$29</c:f>
              <c:strCache>
                <c:ptCount val="12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</c:strCache>
            </c:strRef>
          </c:cat>
          <c:val>
            <c:numRef>
              <c:f>Sheet1!$D$18:$D$29</c:f>
              <c:numCache>
                <c:formatCode>0.0</c:formatCode>
                <c:ptCount val="12"/>
                <c:pt idx="0">
                  <c:v>1.1854292351012703</c:v>
                </c:pt>
                <c:pt idx="1">
                  <c:v>2.0855290125043209</c:v>
                </c:pt>
                <c:pt idx="2">
                  <c:v>2.9208820707313938</c:v>
                </c:pt>
                <c:pt idx="3">
                  <c:v>3.146190803238162</c:v>
                </c:pt>
                <c:pt idx="4">
                  <c:v>3.9630362583935788</c:v>
                </c:pt>
                <c:pt idx="5">
                  <c:v>4.9919592826911199</c:v>
                </c:pt>
                <c:pt idx="6">
                  <c:v>6.2880215711544469</c:v>
                </c:pt>
                <c:pt idx="7">
                  <c:v>6.7730620951689184</c:v>
                </c:pt>
                <c:pt idx="8">
                  <c:v>7.6731422104303322</c:v>
                </c:pt>
                <c:pt idx="9">
                  <c:v>8.0854730929307053</c:v>
                </c:pt>
                <c:pt idx="10">
                  <c:v>8.2034069401538279</c:v>
                </c:pt>
                <c:pt idx="11">
                  <c:v>8.2034069401538279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D53-4016-A16F-5D5804EE3EF6}"/>
            </c:ext>
          </c:extLst>
        </c:ser>
        <c:ser>
          <c:idx val="3"/>
          <c:order val="3"/>
          <c:tx>
            <c:strRef>
              <c:f>Sheet1!$E$17</c:f>
              <c:strCache>
                <c:ptCount val="1"/>
                <c:pt idx="0">
                  <c:v>Lyons Ferry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Sheet1!$A$18:$A$29</c:f>
              <c:strCache>
                <c:ptCount val="12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</c:strCache>
            </c:strRef>
          </c:cat>
          <c:val>
            <c:numRef>
              <c:f>Sheet1!$E$18:$E$29</c:f>
              <c:numCache>
                <c:formatCode>0.0</c:formatCode>
                <c:ptCount val="12"/>
                <c:pt idx="0">
                  <c:v>0.94109322100349857</c:v>
                </c:pt>
                <c:pt idx="1">
                  <c:v>1.2432855512839505</c:v>
                </c:pt>
                <c:pt idx="2">
                  <c:v>2.4722470620745054</c:v>
                </c:pt>
                <c:pt idx="3">
                  <c:v>2.9208820707313938</c:v>
                </c:pt>
                <c:pt idx="4">
                  <c:v>3.1728279320077242</c:v>
                </c:pt>
                <c:pt idx="5">
                  <c:v>4.5172059282340902</c:v>
                </c:pt>
                <c:pt idx="6">
                  <c:v>5.4938352757302784</c:v>
                </c:pt>
                <c:pt idx="7">
                  <c:v>6.2880215711544469</c:v>
                </c:pt>
                <c:pt idx="8">
                  <c:v>6.3521249945881015</c:v>
                </c:pt>
                <c:pt idx="9">
                  <c:v>6.8598182835250636</c:v>
                </c:pt>
                <c:pt idx="10">
                  <c:v>7.1497121114220574</c:v>
                </c:pt>
                <c:pt idx="11">
                  <c:v>8.265027094486376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D53-4016-A16F-5D5804EE3EF6}"/>
            </c:ext>
          </c:extLst>
        </c:ser>
        <c:ser>
          <c:idx val="4"/>
          <c:order val="4"/>
          <c:tx>
            <c:strRef>
              <c:f>Sheet1!$F$17</c:f>
              <c:strCache>
                <c:ptCount val="1"/>
                <c:pt idx="0">
                  <c:v>Irrigon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Sheet1!$A$18:$A$29</c:f>
              <c:strCache>
                <c:ptCount val="12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</c:strCache>
            </c:strRef>
          </c:cat>
          <c:val>
            <c:numRef>
              <c:f>Sheet1!$F$18:$F$29</c:f>
              <c:numCache>
                <c:formatCode>0.0</c:formatCode>
                <c:ptCount val="12"/>
                <c:pt idx="0">
                  <c:v>0.94109322100349857</c:v>
                </c:pt>
                <c:pt idx="1">
                  <c:v>1.3567943389789876</c:v>
                </c:pt>
                <c:pt idx="2">
                  <c:v>2.152781734724373</c:v>
                </c:pt>
                <c:pt idx="3">
                  <c:v>2.4477921183691467</c:v>
                </c:pt>
                <c:pt idx="4">
                  <c:v>3.2145384302456748</c:v>
                </c:pt>
                <c:pt idx="5">
                  <c:v>3.6792306241841035</c:v>
                </c:pt>
                <c:pt idx="6">
                  <c:v>4.3141036863146827</c:v>
                </c:pt>
                <c:pt idx="7">
                  <c:v>4.9919592826911199</c:v>
                </c:pt>
                <c:pt idx="8">
                  <c:v>5.9176144741372205</c:v>
                </c:pt>
                <c:pt idx="9">
                  <c:v>6.5125529486813214</c:v>
                </c:pt>
                <c:pt idx="10">
                  <c:v>7.4540046013939083</c:v>
                </c:pt>
                <c:pt idx="11">
                  <c:v>7.6731422104303322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D53-4016-A16F-5D5804EE3EF6}"/>
            </c:ext>
          </c:extLst>
        </c:ser>
        <c:ser>
          <c:idx val="5"/>
          <c:order val="5"/>
          <c:tx>
            <c:strRef>
              <c:f>Sheet1!$G$17</c:f>
              <c:strCache>
                <c:ptCount val="1"/>
                <c:pt idx="0">
                  <c:v>Irrigon Fall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Sheet1!$A$18:$A$29</c:f>
              <c:strCache>
                <c:ptCount val="12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</c:strCache>
            </c:strRef>
          </c:cat>
          <c:val>
            <c:numRef>
              <c:f>Sheet1!$G$18:$G$29</c:f>
              <c:numCache>
                <c:formatCode>0.0</c:formatCode>
                <c:ptCount val="12"/>
                <c:pt idx="0">
                  <c:v>0.94109322100349857</c:v>
                </c:pt>
                <c:pt idx="1">
                  <c:v>1.3567943389789876</c:v>
                </c:pt>
                <c:pt idx="2">
                  <c:v>2.152781734724373</c:v>
                </c:pt>
                <c:pt idx="3">
                  <c:v>2.9208820707313938</c:v>
                </c:pt>
                <c:pt idx="4">
                  <c:v>4.3614675445877324</c:v>
                </c:pt>
                <c:pt idx="5">
                  <c:v>5.9176144741372205</c:v>
                </c:pt>
                <c:pt idx="6">
                  <c:v>6.2880215711544469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D53-4016-A16F-5D5804EE3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081199"/>
        <c:axId val="218088271"/>
      </c:lineChart>
      <c:catAx>
        <c:axId val="61081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088271"/>
        <c:crosses val="autoZero"/>
        <c:auto val="1"/>
        <c:lblAlgn val="ctr"/>
        <c:lblOffset val="100"/>
        <c:noMultiLvlLbl val="0"/>
      </c:catAx>
      <c:valAx>
        <c:axId val="218088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81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Steelhead SAR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'STT Summary'!$A$2:$A$6</c:f>
              <c:strCache>
                <c:ptCount val="5"/>
                <c:pt idx="0">
                  <c:v>Clearwater </c:v>
                </c:pt>
                <c:pt idx="1">
                  <c:v>Lyons Ferry </c:v>
                </c:pt>
                <c:pt idx="2">
                  <c:v>Hagerman </c:v>
                </c:pt>
                <c:pt idx="3">
                  <c:v>Irrigon </c:v>
                </c:pt>
                <c:pt idx="4">
                  <c:v>Magic Valley</c:v>
                </c:pt>
              </c:strCache>
            </c:strRef>
          </c:cat>
          <c:val>
            <c:numRef>
              <c:f>'STT Summary'!$B$2:$B$6</c:f>
              <c:numCache>
                <c:formatCode>0.00%</c:formatCode>
                <c:ptCount val="5"/>
                <c:pt idx="0">
                  <c:v>1.37E-2</c:v>
                </c:pt>
                <c:pt idx="1">
                  <c:v>2.1600000000000001E-2</c:v>
                </c:pt>
                <c:pt idx="2">
                  <c:v>1.32E-2</c:v>
                </c:pt>
                <c:pt idx="3">
                  <c:v>1.6299999999999999E-2</c:v>
                </c:pt>
                <c:pt idx="4">
                  <c:v>1.03E-2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D-4CF4-BA02-395F4EFC0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41129295"/>
        <c:axId val="1544840943"/>
      </c:barChart>
      <c:catAx>
        <c:axId val="1841129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4840943"/>
        <c:crosses val="autoZero"/>
        <c:auto val="1"/>
        <c:lblAlgn val="ctr"/>
        <c:lblOffset val="100"/>
        <c:noMultiLvlLbl val="0"/>
      </c:catAx>
      <c:valAx>
        <c:axId val="1544840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129295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Density 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'STT Summary'!$H$1</c:f>
              <c:strCache>
                <c:ptCount val="1"/>
                <c:pt idx="0">
                  <c:v>DI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'STT Summary'!$A$2:$A$6</c:f>
              <c:strCache>
                <c:ptCount val="5"/>
                <c:pt idx="0">
                  <c:v>Clearwater </c:v>
                </c:pt>
                <c:pt idx="1">
                  <c:v>Lyons Ferry </c:v>
                </c:pt>
                <c:pt idx="2">
                  <c:v>Hagerman </c:v>
                </c:pt>
                <c:pt idx="3">
                  <c:v>Irrigon </c:v>
                </c:pt>
                <c:pt idx="4">
                  <c:v>Magic Valley</c:v>
                </c:pt>
              </c:strCache>
            </c:strRef>
          </c:cat>
          <c:val>
            <c:numRef>
              <c:f>'STT Summary'!$H$2:$H$6</c:f>
              <c:numCache>
                <c:formatCode>0.00</c:formatCode>
                <c:ptCount val="5"/>
                <c:pt idx="0">
                  <c:v>0.3</c:v>
                </c:pt>
                <c:pt idx="1">
                  <c:v>1.4999999999999999E-2</c:v>
                </c:pt>
                <c:pt idx="2">
                  <c:v>0.3</c:v>
                </c:pt>
                <c:pt idx="3">
                  <c:v>0.14000000000000001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29-41A4-92C4-1DB949587E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093263"/>
        <c:axId val="1735411615"/>
      </c:barChart>
      <c:catAx>
        <c:axId val="6109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411615"/>
        <c:crosses val="autoZero"/>
        <c:auto val="1"/>
        <c:lblAlgn val="ctr"/>
        <c:lblOffset val="100"/>
        <c:noMultiLvlLbl val="0"/>
      </c:catAx>
      <c:valAx>
        <c:axId val="1735411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93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Flow 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'STT Summary'!$I$1</c:f>
              <c:strCache>
                <c:ptCount val="1"/>
                <c:pt idx="0">
                  <c:v>FI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'STT Summary'!$A$2:$A$6</c:f>
              <c:strCache>
                <c:ptCount val="5"/>
                <c:pt idx="0">
                  <c:v>Clearwater </c:v>
                </c:pt>
                <c:pt idx="1">
                  <c:v>Lyons Ferry </c:v>
                </c:pt>
                <c:pt idx="2">
                  <c:v>Hagerman </c:v>
                </c:pt>
                <c:pt idx="3">
                  <c:v>Irrigon </c:v>
                </c:pt>
                <c:pt idx="4">
                  <c:v>Magic Valley</c:v>
                </c:pt>
              </c:strCache>
            </c:strRef>
          </c:cat>
          <c:val>
            <c:numRef>
              <c:f>'STT Summary'!$I$2:$I$6</c:f>
              <c:numCache>
                <c:formatCode>0.00</c:formatCode>
                <c:ptCount val="5"/>
                <c:pt idx="0">
                  <c:v>2.23</c:v>
                </c:pt>
                <c:pt idx="1">
                  <c:v>0.5</c:v>
                </c:pt>
                <c:pt idx="2">
                  <c:v>1.3</c:v>
                </c:pt>
                <c:pt idx="3">
                  <c:v>1.33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71-4212-B1B9-A8B68544C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8456815"/>
        <c:axId val="1726501103"/>
      </c:barChart>
      <c:catAx>
        <c:axId val="172845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6501103"/>
        <c:crosses val="autoZero"/>
        <c:auto val="1"/>
        <c:lblAlgn val="ctr"/>
        <c:lblOffset val="100"/>
        <c:noMultiLvlLbl val="0"/>
      </c:catAx>
      <c:valAx>
        <c:axId val="1726501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45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'STT Summary'!$L$1</c:f>
              <c:strCache>
                <c:ptCount val="1"/>
                <c:pt idx="0">
                  <c:v>% FI Max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'STT Summary'!$A$2:$A$6</c:f>
              <c:strCache>
                <c:ptCount val="5"/>
                <c:pt idx="0">
                  <c:v>Clearwater </c:v>
                </c:pt>
                <c:pt idx="1">
                  <c:v>Lyons Ferry </c:v>
                </c:pt>
                <c:pt idx="2">
                  <c:v>Hagerman </c:v>
                </c:pt>
                <c:pt idx="3">
                  <c:v>Irrigon </c:v>
                </c:pt>
                <c:pt idx="4">
                  <c:v>Magic Valley</c:v>
                </c:pt>
              </c:strCache>
            </c:strRef>
          </c:cat>
          <c:val>
            <c:numRef>
              <c:f>'STT Summary'!$L$2:$L$6</c:f>
              <c:numCache>
                <c:formatCode>0%</c:formatCode>
                <c:ptCount val="5"/>
                <c:pt idx="0">
                  <c:v>0.88492063492063489</c:v>
                </c:pt>
                <c:pt idx="1">
                  <c:v>0.29940119760479045</c:v>
                </c:pt>
                <c:pt idx="2">
                  <c:v>1.0833333333333335</c:v>
                </c:pt>
                <c:pt idx="3">
                  <c:v>0.85806451612903223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B-443B-B14A-2AF5FEBF4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380095"/>
        <c:axId val="2112448655"/>
      </c:barChart>
      <c:catAx>
        <c:axId val="152380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2448655"/>
        <c:crosses val="autoZero"/>
        <c:auto val="1"/>
        <c:lblAlgn val="ctr"/>
        <c:lblOffset val="100"/>
        <c:noMultiLvlLbl val="0"/>
      </c:catAx>
      <c:valAx>
        <c:axId val="2112448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380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'STT Summary'!$N$1</c:f>
              <c:strCache>
                <c:ptCount val="1"/>
                <c:pt idx="0">
                  <c:v>Turnover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'STT Summary'!$A$2:$A$6</c:f>
              <c:strCache>
                <c:ptCount val="5"/>
                <c:pt idx="0">
                  <c:v>Clearwater </c:v>
                </c:pt>
                <c:pt idx="1">
                  <c:v>Lyons Ferry </c:v>
                </c:pt>
                <c:pt idx="2">
                  <c:v>Hagerman </c:v>
                </c:pt>
                <c:pt idx="3">
                  <c:v>Irrigon </c:v>
                </c:pt>
                <c:pt idx="4">
                  <c:v>Magic Valley</c:v>
                </c:pt>
              </c:strCache>
            </c:strRef>
          </c:cat>
          <c:val>
            <c:numRef>
              <c:f>'STT Summary'!$N$2:$N$6</c:f>
              <c:numCache>
                <c:formatCode>0.00</c:formatCode>
                <c:ptCount val="5"/>
                <c:pt idx="0">
                  <c:v>1.2</c:v>
                </c:pt>
                <c:pt idx="1">
                  <c:v>0.15</c:v>
                </c:pt>
                <c:pt idx="2">
                  <c:v>2</c:v>
                </c:pt>
                <c:pt idx="3">
                  <c:v>0.96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11-43B9-97A9-877FC25E0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02543"/>
        <c:axId val="1732094815"/>
      </c:barChart>
      <c:catAx>
        <c:axId val="61102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094815"/>
        <c:crosses val="autoZero"/>
        <c:auto val="1"/>
        <c:lblAlgn val="ctr"/>
        <c:lblOffset val="100"/>
        <c:noMultiLvlLbl val="0"/>
      </c:catAx>
      <c:valAx>
        <c:axId val="17320948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102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Acclimated Steelhead Length (in) and FI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Sheet1!$D$33</c:f>
              <c:strCache>
                <c:ptCount val="1"/>
                <c:pt idx="0">
                  <c:v>FI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Sheet1!$A$34:$A$45</c:f>
              <c:strCache>
                <c:ptCount val="12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</c:strCache>
            </c:strRef>
          </c:cat>
          <c:val>
            <c:numRef>
              <c:f>Sheet1!$D$34:$D$45</c:f>
              <c:numCache>
                <c:formatCode>General</c:formatCode>
                <c:ptCount val="12"/>
                <c:pt idx="0">
                  <c:v>0.09</c:v>
                </c:pt>
                <c:pt idx="1">
                  <c:v>0.15</c:v>
                </c:pt>
                <c:pt idx="2">
                  <c:v>0.59</c:v>
                </c:pt>
                <c:pt idx="3">
                  <c:v>0.87</c:v>
                </c:pt>
                <c:pt idx="4">
                  <c:v>0.34</c:v>
                </c:pt>
                <c:pt idx="5">
                  <c:v>0.53</c:v>
                </c:pt>
                <c:pt idx="6">
                  <c:v>0.68</c:v>
                </c:pt>
                <c:pt idx="7">
                  <c:v>1.06</c:v>
                </c:pt>
                <c:pt idx="8">
                  <c:v>0.79</c:v>
                </c:pt>
                <c:pt idx="9">
                  <c:v>1.01</c:v>
                </c:pt>
                <c:pt idx="10">
                  <c:v>1.0900000000000001</c:v>
                </c:pt>
                <c:pt idx="11">
                  <c:v>1.1399999999999999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8E-4750-B4FF-B324A95A94DD}"/>
            </c:ext>
          </c:extLst>
        </c:ser>
        <c:ser>
          <c:idx val="1"/>
          <c:order val="1"/>
          <c:tx>
            <c:strRef>
              <c:f>Sheet1!$E$33</c:f>
              <c:strCache>
                <c:ptCount val="1"/>
                <c:pt idx="0">
                  <c:v>500K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Sheet1!$A$34:$A$45</c:f>
              <c:strCache>
                <c:ptCount val="12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</c:strCache>
            </c:strRef>
          </c:cat>
          <c:val>
            <c:numRef>
              <c:f>Sheet1!$E$34:$E$45</c:f>
              <c:numCache>
                <c:formatCode>0.0</c:formatCode>
                <c:ptCount val="12"/>
                <c:pt idx="0">
                  <c:v>0.94109322100349857</c:v>
                </c:pt>
                <c:pt idx="1">
                  <c:v>1.2432855512839505</c:v>
                </c:pt>
                <c:pt idx="2">
                  <c:v>2.4722470620745054</c:v>
                </c:pt>
                <c:pt idx="3">
                  <c:v>3.00311993157404</c:v>
                </c:pt>
                <c:pt idx="4">
                  <c:v>3.7295865573652658</c:v>
                </c:pt>
                <c:pt idx="5">
                  <c:v>5.1702111352996516</c:v>
                </c:pt>
                <c:pt idx="6">
                  <c:v>6.7730620951689184</c:v>
                </c:pt>
                <c:pt idx="7">
                  <c:v>7.920580485582092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8E-4750-B4FF-B324A95A94DD}"/>
            </c:ext>
          </c:extLst>
        </c:ser>
        <c:ser>
          <c:idx val="2"/>
          <c:order val="2"/>
          <c:tx>
            <c:strRef>
              <c:f>Sheet1!$F$33</c:f>
              <c:strCache>
                <c:ptCount val="1"/>
                <c:pt idx="0">
                  <c:v>1M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Sheet1!$A$34:$A$45</c:f>
              <c:strCache>
                <c:ptCount val="12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</c:strCache>
            </c:strRef>
          </c:cat>
          <c:val>
            <c:numRef>
              <c:f>Sheet1!$F$34:$F$45</c:f>
              <c:numCache>
                <c:formatCode>0.0</c:formatCode>
                <c:ptCount val="12"/>
                <c:pt idx="0">
                  <c:v>0.94109322100349857</c:v>
                </c:pt>
                <c:pt idx="1">
                  <c:v>1.2432855512839505</c:v>
                </c:pt>
                <c:pt idx="2">
                  <c:v>2.4722470620745054</c:v>
                </c:pt>
                <c:pt idx="3">
                  <c:v>3.00311993157404</c:v>
                </c:pt>
                <c:pt idx="4">
                  <c:v>3.2737460902301576</c:v>
                </c:pt>
                <c:pt idx="5">
                  <c:v>4.0672685519794696</c:v>
                </c:pt>
                <c:pt idx="6">
                  <c:v>4.6344691973628809</c:v>
                </c:pt>
                <c:pt idx="7">
                  <c:v>5.7619685909517964</c:v>
                </c:pt>
                <c:pt idx="8">
                  <c:v>6.8304060194495335</c:v>
                </c:pt>
                <c:pt idx="9">
                  <c:v>7.7201706605118199</c:v>
                </c:pt>
                <c:pt idx="10">
                  <c:v>8.0289858187695007</c:v>
                </c:pt>
                <c:pt idx="11">
                  <c:v>8.2034069401538279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8E-4750-B4FF-B324A95A94DD}"/>
            </c:ext>
          </c:extLst>
        </c:ser>
        <c:ser>
          <c:idx val="3"/>
          <c:order val="3"/>
          <c:tx>
            <c:strRef>
              <c:f>Sheet1!$G$33</c:f>
              <c:strCache>
                <c:ptCount val="1"/>
                <c:pt idx="0">
                  <c:v>FI Max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Sheet1!$A$34:$A$45</c:f>
              <c:strCache>
                <c:ptCount val="12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August</c:v>
                </c:pt>
                <c:pt idx="4">
                  <c:v>September</c:v>
                </c:pt>
                <c:pt idx="5">
                  <c:v>October</c:v>
                </c:pt>
                <c:pt idx="6">
                  <c:v>November</c:v>
                </c:pt>
                <c:pt idx="7">
                  <c:v>December</c:v>
                </c:pt>
                <c:pt idx="8">
                  <c:v>January</c:v>
                </c:pt>
                <c:pt idx="9">
                  <c:v>February</c:v>
                </c:pt>
                <c:pt idx="10">
                  <c:v>March</c:v>
                </c:pt>
                <c:pt idx="11">
                  <c:v>April</c:v>
                </c:pt>
              </c:strCache>
            </c:strRef>
          </c:cat>
          <c:val>
            <c:numRef>
              <c:f>Sheet1!$G$34:$G$45</c:f>
              <c:numCache>
                <c:formatCode>General</c:formatCode>
                <c:ptCount val="12"/>
                <c:pt idx="0">
                  <c:v>1.3</c:v>
                </c:pt>
                <c:pt idx="1">
                  <c:v>1.3</c:v>
                </c:pt>
                <c:pt idx="2">
                  <c:v>1.3</c:v>
                </c:pt>
                <c:pt idx="3">
                  <c:v>1.3</c:v>
                </c:pt>
                <c:pt idx="4">
                  <c:v>1.3</c:v>
                </c:pt>
                <c:pt idx="5">
                  <c:v>1.3</c:v>
                </c:pt>
                <c:pt idx="6">
                  <c:v>1.3</c:v>
                </c:pt>
                <c:pt idx="7">
                  <c:v>1.3</c:v>
                </c:pt>
                <c:pt idx="8">
                  <c:v>1.3</c:v>
                </c:pt>
                <c:pt idx="9">
                  <c:v>1.3</c:v>
                </c:pt>
                <c:pt idx="10">
                  <c:v>1.3</c:v>
                </c:pt>
                <c:pt idx="11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D8E-4750-B4FF-B324A95A9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6091439"/>
        <c:axId val="218090671"/>
      </c:lineChart>
      <c:catAx>
        <c:axId val="1466091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090671"/>
        <c:crosses val="autoZero"/>
        <c:auto val="1"/>
        <c:lblAlgn val="ctr"/>
        <c:lblOffset val="100"/>
        <c:noMultiLvlLbl val="0"/>
      </c:catAx>
      <c:valAx>
        <c:axId val="218090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6091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0.10185</cdr:x>
      <cdr:y>0.25364</cdr:y>
    </cdr:from>
    <cdr:to>
      <cdr:x>0.98148</cdr:x>
      <cdr:y>0.25364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3E4E7A2-A957-1E5D-85FC-389E020D46F9}"/>
            </a:ext>
          </a:extLst>
        </cdr:cNvPr>
        <cdr:cNvCxnSpPr/>
      </cdr:nvCxnSpPr>
      <cdr:spPr>
        <a:xfrm xmlns:a="http://schemas.openxmlformats.org/drawingml/2006/main">
          <a:off x="838200" y="1450110"/>
          <a:ext cx="7239000" cy="0"/>
        </a:xfrm>
        <a:prstGeom xmlns:a="http://schemas.openxmlformats.org/drawingml/2006/main" prst="line">
          <a:avLst/>
        </a:prstGeom>
        <a:ln xmlns:a="http://schemas.openxmlformats.org/drawingml/2006/main" w="539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D372917F-4DE0-484C-9600-DB303082EDC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9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9"/>
            <a:ext cx="3038475" cy="465138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386C48C4-1112-43AD-9611-122B5435E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3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3" y="4419604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2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2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2" rIns="91420" bIns="4571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8983418-BE23-4C7A-BBD6-7F5FA6673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5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4064" indent="-286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4715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2600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0486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05900DB9-FDFD-4AC6-9C53-C24471BA5EDB}" type="slidenum">
              <a:rPr lang="en-US" altLang="en-US" smtClean="0"/>
              <a:pPr eaLnBrk="1" hangingPunct="1">
                <a:spcBef>
                  <a:spcPct val="2000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797" indent="-2856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766" indent="-228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872" indent="-228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6979" indent="-22855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086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191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298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404" indent="-22855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fld id="{05900DB9-FDFD-4AC6-9C53-C24471BA5EDB}" type="slidenum">
              <a:rPr lang="en-US" altLang="en-US" smtClean="0"/>
              <a:pPr eaLnBrk="1" hangingPunct="1">
                <a:spcBef>
                  <a:spcPct val="2000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6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E2DCF-8E5D-464E-9ED8-E0D42CEDC450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F333-3D40-48A8-929D-C0EF5DB40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8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0F23-A815-4FA0-BAA0-650DCEF0EECA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F17F-57DA-41BB-BA1F-8F925A771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7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20C98-1C0C-4FF5-9929-B9759D94EF36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89385-C472-47F6-AA11-EF1D0DD2E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4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59876-352B-4A19-A090-EE50B0E27952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AB064-21C3-4B68-B7E7-3A53CA65A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6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99601-FC1C-4694-B4BA-EE58C34DEFD0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0081A-EEB5-4F12-8ADA-25F08C491F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4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8281-5773-45E0-8B95-C9AB08C562F0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B9BC-9880-4C87-9B56-4CAE68E6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3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AF87-2022-48FB-82BE-D8953DD15559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364C-7249-4D4E-8980-D5441468CF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E86CE-0C46-473C-9A4A-A0B41FEC4577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7C7CD-0726-4E8F-9264-D0BC46591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5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1D2C-20C5-47FC-B510-783461C17C50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329FB-235A-4E0C-A1D5-D5D46E6B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FB8D-097A-4282-8212-801D7B5CF3F4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4CC36-7999-4932-9580-92CE9A5E9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9525" y="6553200"/>
            <a:ext cx="9144000" cy="304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338888"/>
            <a:ext cx="9144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019800"/>
            <a:ext cx="9144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96F48C-90D8-4FD7-A73E-F6E668721860}" type="datetime1">
              <a:rPr lang="en-US"/>
              <a:pPr>
                <a:defRPr/>
              </a:pPr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626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5562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532C3E-5ECD-4DBD-AAA2-9ED8B4303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2" descr="N:\Tools\FWSLogo\DOI_ArcGIS_CMYK.e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N:\Tools\FWSLogo\logo2005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053138"/>
            <a:ext cx="66992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5562600" y="65532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Conserving America’s Fisheries</a:t>
            </a: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792163" y="6005513"/>
            <a:ext cx="3800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white"/>
                </a:solidFill>
              </a:rPr>
              <a:t>U.S. Fish and Wildlife Service</a:t>
            </a:r>
          </a:p>
        </p:txBody>
      </p:sp>
      <p:sp>
        <p:nvSpPr>
          <p:cNvPr id="1038" name="Rectangle 13"/>
          <p:cNvSpPr>
            <a:spLocks noChangeArrowheads="1"/>
          </p:cNvSpPr>
          <p:nvPr/>
        </p:nvSpPr>
        <p:spPr bwMode="auto">
          <a:xfrm>
            <a:off x="792163" y="6307138"/>
            <a:ext cx="4541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>
                <a:solidFill>
                  <a:prstClr val="black"/>
                </a:solidFill>
              </a:rPr>
              <a:t>Lower Snake River Compensation Plan Office</a:t>
            </a:r>
          </a:p>
        </p:txBody>
      </p:sp>
      <p:pic>
        <p:nvPicPr>
          <p:cNvPr id="103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6362700"/>
            <a:ext cx="9953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287818" y="5334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Lower Snake River Compensation Plan</a:t>
            </a:r>
            <a:br>
              <a:rPr lang="en-US" altLang="en-US" dirty="0"/>
            </a:br>
            <a:r>
              <a:rPr lang="en-US" altLang="en-US" dirty="0"/>
              <a:t>Infrastructure Audits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287818" y="5454074"/>
            <a:ext cx="8381999" cy="609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Nathan Wiese and Chris Starr LSRCP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8DC6CD-2030-4933-86E7-4A09134C0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2" y="-228600"/>
            <a:ext cx="7900055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325A1-5551-BE41-127B-464A7B17E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5E1B1-A8A8-B950-F17C-1F2EDEA6D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765B55F-C328-657C-5B3E-41F3FC9CC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471964"/>
              </p:ext>
            </p:extLst>
          </p:nvPr>
        </p:nvGraphicFramePr>
        <p:xfrm>
          <a:off x="609600" y="152400"/>
          <a:ext cx="8229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0173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1226-B86E-16D5-DEB3-7B3AB3C5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80F52-13AA-93AE-7AE6-A8C684AE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r>
              <a:rPr lang="en-US" dirty="0"/>
              <a:t>Magic Valley Rebuild</a:t>
            </a:r>
          </a:p>
          <a:p>
            <a:r>
              <a:rPr lang="en-US" dirty="0" err="1"/>
              <a:t>Irrigon</a:t>
            </a:r>
            <a:r>
              <a:rPr lang="en-US" dirty="0"/>
              <a:t> Water </a:t>
            </a:r>
            <a:r>
              <a:rPr lang="en-US" dirty="0" err="1"/>
              <a:t>pumpback</a:t>
            </a:r>
            <a:r>
              <a:rPr lang="en-US" dirty="0"/>
              <a:t> and LHO’s </a:t>
            </a:r>
          </a:p>
          <a:p>
            <a:r>
              <a:rPr lang="en-US" dirty="0"/>
              <a:t>Lyons Ferry Lake Expansions</a:t>
            </a:r>
          </a:p>
          <a:p>
            <a:r>
              <a:rPr lang="en-US" dirty="0"/>
              <a:t>Clearwater Pipeline</a:t>
            </a:r>
          </a:p>
          <a:p>
            <a:r>
              <a:rPr lang="en-US" dirty="0"/>
              <a:t>Hagerman Acclimation</a:t>
            </a:r>
          </a:p>
          <a:p>
            <a:r>
              <a:rPr lang="en-US" dirty="0"/>
              <a:t>Wallowa Incubation Expansion</a:t>
            </a:r>
          </a:p>
          <a:p>
            <a:r>
              <a:rPr lang="en-US" dirty="0"/>
              <a:t>Shade Structures/Solar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82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1226-B86E-16D5-DEB3-7B3AB3C5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80F52-13AA-93AE-7AE6-A8C684AE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r>
              <a:rPr lang="en-US" dirty="0"/>
              <a:t>Hagerman/Magic Valley Acclimation</a:t>
            </a:r>
          </a:p>
          <a:p>
            <a:pPr lvl="1"/>
            <a:r>
              <a:rPr lang="en-US" dirty="0"/>
              <a:t>Each Hatchery does around 1.5M</a:t>
            </a:r>
          </a:p>
          <a:p>
            <a:pPr lvl="1"/>
            <a:r>
              <a:rPr lang="en-US" dirty="0"/>
              <a:t>Take 500K to acclimation in January at 5 </a:t>
            </a:r>
            <a:r>
              <a:rPr lang="en-US" dirty="0" err="1"/>
              <a:t>fpp</a:t>
            </a:r>
            <a:r>
              <a:rPr lang="en-US" dirty="0"/>
              <a:t> or 7.9”</a:t>
            </a:r>
          </a:p>
          <a:p>
            <a:pPr lvl="1"/>
            <a:r>
              <a:rPr lang="en-US" dirty="0"/>
              <a:t>Rear remaining 1M</a:t>
            </a:r>
          </a:p>
          <a:p>
            <a:pPr lvl="1"/>
            <a:r>
              <a:rPr lang="en-US" dirty="0"/>
              <a:t>Total water need of 50 </a:t>
            </a:r>
            <a:r>
              <a:rPr lang="en-US" dirty="0" err="1"/>
              <a:t>cfs</a:t>
            </a:r>
            <a:r>
              <a:rPr lang="en-US" dirty="0"/>
              <a:t> to stay below max FI = 1.3</a:t>
            </a:r>
          </a:p>
          <a:p>
            <a:pPr lvl="1"/>
            <a:r>
              <a:rPr lang="en-US" dirty="0"/>
              <a:t>Magic Valley – currently 70 </a:t>
            </a:r>
            <a:r>
              <a:rPr lang="en-US" dirty="0" err="1"/>
              <a:t>cfs</a:t>
            </a:r>
            <a:r>
              <a:rPr lang="en-US" dirty="0"/>
              <a:t> and Hagerman 52 </a:t>
            </a:r>
            <a:r>
              <a:rPr lang="en-US" dirty="0" err="1"/>
              <a:t>cfs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06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57ABC-CA8B-F7A8-6682-1D88DC38F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9C30C-5045-BB30-D13D-85744C71E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6DC92FB-D87A-FDDA-B3A0-B6CB5F02E853}"/>
              </a:ext>
            </a:extLst>
          </p:cNvPr>
          <p:cNvGraphicFramePr>
            <a:graphicFrameLocks/>
          </p:cNvGraphicFramePr>
          <p:nvPr/>
        </p:nvGraphicFramePr>
        <p:xfrm>
          <a:off x="533400" y="152400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950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380999" y="128143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4400" dirty="0"/>
              <a:t>Lower Snake River Compensation Plan Program</a:t>
            </a:r>
          </a:p>
        </p:txBody>
      </p:sp>
      <p:pic>
        <p:nvPicPr>
          <p:cNvPr id="12" name="Picture 13" descr="LSRCP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9782" y="1397355"/>
            <a:ext cx="2972032" cy="3492558"/>
          </a:xfrm>
          <a:prstGeom prst="rect">
            <a:avLst/>
          </a:prstGeom>
          <a:noFill/>
        </p:spPr>
      </p:pic>
      <p:pic>
        <p:nvPicPr>
          <p:cNvPr id="13" name="Picture 15" descr="NPT_fishe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43000"/>
            <a:ext cx="884237" cy="914400"/>
          </a:xfrm>
          <a:prstGeom prst="rect">
            <a:avLst/>
          </a:prstGeom>
          <a:noFill/>
        </p:spPr>
      </p:pic>
      <p:pic>
        <p:nvPicPr>
          <p:cNvPr id="14" name="Picture 12" descr="Idaho Fish and Gam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8196" y="2324300"/>
            <a:ext cx="896938" cy="990600"/>
          </a:xfrm>
          <a:prstGeom prst="rect">
            <a:avLst/>
          </a:prstGeom>
          <a:noFill/>
        </p:spPr>
      </p:pic>
      <p:pic>
        <p:nvPicPr>
          <p:cNvPr id="15" name="Picture 16" descr="Oregon Fish and Wildlife LogoGree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0421" y="3581800"/>
            <a:ext cx="852488" cy="1066800"/>
          </a:xfrm>
          <a:prstGeom prst="rect">
            <a:avLst/>
          </a:prstGeom>
          <a:noFill/>
        </p:spPr>
      </p:pic>
      <p:pic>
        <p:nvPicPr>
          <p:cNvPr id="16" name="Picture 22" descr="us fish and wildlife(format change to JPEG High Quality)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4961" y="5074508"/>
            <a:ext cx="701675" cy="838200"/>
          </a:xfrm>
          <a:prstGeom prst="rect">
            <a:avLst/>
          </a:prstGeom>
          <a:noFill/>
        </p:spPr>
      </p:pic>
      <p:pic>
        <p:nvPicPr>
          <p:cNvPr id="17" name="Picture 23" descr="Washington Fish And Wildlif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6615" y="1066800"/>
            <a:ext cx="800100" cy="990600"/>
          </a:xfrm>
          <a:prstGeom prst="rect">
            <a:avLst/>
          </a:prstGeom>
          <a:noFill/>
        </p:spPr>
      </p:pic>
      <p:pic>
        <p:nvPicPr>
          <p:cNvPr id="18" name="Picture 19" descr="ShoBanLog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318" y="2405702"/>
            <a:ext cx="965200" cy="990600"/>
          </a:xfrm>
          <a:prstGeom prst="rect">
            <a:avLst/>
          </a:prstGeom>
          <a:noFill/>
        </p:spPr>
      </p:pic>
      <p:pic>
        <p:nvPicPr>
          <p:cNvPr id="19" name="Picture 20" descr="umatilla tribe logo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218" y="3744605"/>
            <a:ext cx="1295400" cy="949325"/>
          </a:xfrm>
          <a:prstGeom prst="rect">
            <a:avLst/>
          </a:prstGeom>
          <a:noFill/>
        </p:spPr>
      </p:pic>
      <p:pic>
        <p:nvPicPr>
          <p:cNvPr id="20" name="Picture 11" descr="Bonneville Power AdminLogo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5463" y="5053076"/>
            <a:ext cx="990600" cy="787400"/>
          </a:xfrm>
          <a:prstGeom prst="rect">
            <a:avLst/>
          </a:prstGeom>
          <a:noFill/>
        </p:spPr>
      </p:pic>
      <p:pic>
        <p:nvPicPr>
          <p:cNvPr id="21" name="Picture 17" descr="PSMFC_Logo_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75339" y="5053076"/>
            <a:ext cx="938213" cy="881063"/>
          </a:xfrm>
          <a:prstGeom prst="rect">
            <a:avLst/>
          </a:prstGeom>
          <a:noFill/>
        </p:spPr>
      </p:pic>
      <p:pic>
        <p:nvPicPr>
          <p:cNvPr id="22" name="Picture 14" descr="NOAA Logo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4378" y="5017357"/>
            <a:ext cx="922337" cy="909638"/>
          </a:xfrm>
          <a:prstGeom prst="rect">
            <a:avLst/>
          </a:prstGeom>
          <a:noFill/>
        </p:spPr>
      </p:pic>
      <p:pic>
        <p:nvPicPr>
          <p:cNvPr id="23" name="Picture 21" descr="US Army Corp of Engineers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614" y="4974494"/>
            <a:ext cx="1295400" cy="995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1226-B86E-16D5-DEB3-7B3AB3C5C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Steelhead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80F52-13AA-93AE-7AE6-A8C684AE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24400"/>
          </a:xfrm>
        </p:spPr>
        <p:txBody>
          <a:bodyPr/>
          <a:lstStyle/>
          <a:p>
            <a:r>
              <a:rPr lang="en-US" dirty="0"/>
              <a:t>Release sizes are generally 5.8 </a:t>
            </a:r>
            <a:r>
              <a:rPr lang="en-US" dirty="0" err="1"/>
              <a:t>fpp</a:t>
            </a:r>
            <a:r>
              <a:rPr lang="en-US" dirty="0"/>
              <a:t> (190 mm) -4.5 </a:t>
            </a:r>
            <a:r>
              <a:rPr lang="en-US" dirty="0" err="1"/>
              <a:t>fpp</a:t>
            </a:r>
            <a:r>
              <a:rPr lang="en-US" dirty="0"/>
              <a:t> (210 mm) </a:t>
            </a:r>
          </a:p>
          <a:p>
            <a:pPr lvl="1"/>
            <a:r>
              <a:rPr lang="en-US" dirty="0"/>
              <a:t>Within the 180-250 mm NOAA criteria</a:t>
            </a:r>
          </a:p>
          <a:p>
            <a:r>
              <a:rPr lang="en-US" dirty="0"/>
              <a:t>Wide range of temperature units, DI, FI</a:t>
            </a:r>
          </a:p>
          <a:p>
            <a:r>
              <a:rPr lang="en-US" dirty="0"/>
              <a:t>Wide range of acclimation strategies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9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B93BF-564C-CF39-8988-702CD4918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Steelhead Temp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F324153-46D5-5CAF-39DE-B63FF3947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383237"/>
              </p:ext>
            </p:extLst>
          </p:nvPr>
        </p:nvGraphicFramePr>
        <p:xfrm>
          <a:off x="457200" y="1066800"/>
          <a:ext cx="8229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513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AB106-E718-650E-A926-E6435D16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0A9C95-2A18-7655-3217-ACF7E128EF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4582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587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031DB-07E9-4C0F-E3E2-3C8D69E3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266C7F-0070-F378-7586-52F663F635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057828"/>
              </p:ext>
            </p:extLst>
          </p:nvPr>
        </p:nvGraphicFramePr>
        <p:xfrm>
          <a:off x="457200" y="304800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314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888B-6785-9AAC-720F-C80CF029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083B68D-488F-EE89-7B50-3A42EA772D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985269"/>
              </p:ext>
            </p:extLst>
          </p:nvPr>
        </p:nvGraphicFramePr>
        <p:xfrm>
          <a:off x="457200" y="304800"/>
          <a:ext cx="8229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9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5CF0-0697-93CB-0F43-1825BB132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0EFDAD-D84B-58FF-2357-1C61D52889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514035"/>
              </p:ext>
            </p:extLst>
          </p:nvPr>
        </p:nvGraphicFramePr>
        <p:xfrm>
          <a:off x="457200" y="304800"/>
          <a:ext cx="8229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1559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816C0-2F3F-0DB6-AA4D-169592D8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A6BDC-4EAA-03A5-1E3D-FF1DF2629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B4B012-CBC4-DCD5-2015-0F89ABA66B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984655"/>
              </p:ext>
            </p:extLst>
          </p:nvPr>
        </p:nvGraphicFramePr>
        <p:xfrm>
          <a:off x="228600" y="228600"/>
          <a:ext cx="8534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882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659CD-7E73-B741-7868-0F079883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7C048-4E52-5FBB-DE74-B4882B6DC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336F2E1-88F9-0F39-6219-CEE9E0397A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868277"/>
              </p:ext>
            </p:extLst>
          </p:nvPr>
        </p:nvGraphicFramePr>
        <p:xfrm>
          <a:off x="609600" y="150090"/>
          <a:ext cx="8229600" cy="571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1153441"/>
      </p:ext>
    </p:extLst>
  </p:cSld>
  <p:clrMapOvr>
    <a:masterClrMapping/>
  </p:clrMapOvr>
</p:sld>
</file>

<file path=ppt/theme/theme1.xml><?xml version="1.0" encoding="utf-8"?>
<a:theme xmlns:a="http://schemas.openxmlformats.org/drawingml/2006/main" name="CRFPO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le_FWCO_Opp_Chall.pptx" id="{E82E9F81-CE75-47E7-A644-F45A4490C2F4}" vid="{6313A85F-EE31-4120-A0AE-7A089DAFC4B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01_Nate_ISRP_Overview</Template>
  <TotalTime>1541</TotalTime>
  <Words>171</Words>
  <Application>Microsoft Office PowerPoint</Application>
  <PresentationFormat>On-screen Show (4:3)</PresentationFormat>
  <Paragraphs>39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CRFPO Powerpoint Template</vt:lpstr>
      <vt:lpstr>Lower Snake River Compensation Plan Infrastructure Audits </vt:lpstr>
      <vt:lpstr>Steelhead Review</vt:lpstr>
      <vt:lpstr>Steelhead Temp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Opportunities</vt:lpstr>
      <vt:lpstr>Opportunities</vt:lpstr>
      <vt:lpstr>PowerPoint Presentation</vt:lpstr>
      <vt:lpstr>Lower Snake River Compensation Plan Program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Snake River Compensation Plan</dc:title>
  <dc:creator>Wiese, Nathan</dc:creator>
  <cp:lastModifiedBy>Wiese, Nathan</cp:lastModifiedBy>
  <cp:revision>19</cp:revision>
  <cp:lastPrinted>2018-06-04T15:49:20Z</cp:lastPrinted>
  <dcterms:created xsi:type="dcterms:W3CDTF">2022-10-20T12:13:50Z</dcterms:created>
  <dcterms:modified xsi:type="dcterms:W3CDTF">2024-05-06T16:19:19Z</dcterms:modified>
</cp:coreProperties>
</file>