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7" r:id="rId1"/>
  </p:sldMasterIdLst>
  <p:notesMasterIdLst>
    <p:notesMasterId r:id="rId35"/>
  </p:notesMasterIdLst>
  <p:handoutMasterIdLst>
    <p:handoutMasterId r:id="rId36"/>
  </p:handoutMasterIdLst>
  <p:sldIdLst>
    <p:sldId id="379" r:id="rId2"/>
    <p:sldId id="533" r:id="rId3"/>
    <p:sldId id="380" r:id="rId4"/>
    <p:sldId id="486" r:id="rId5"/>
    <p:sldId id="461" r:id="rId6"/>
    <p:sldId id="410" r:id="rId7"/>
    <p:sldId id="498" r:id="rId8"/>
    <p:sldId id="497" r:id="rId9"/>
    <p:sldId id="438" r:id="rId10"/>
    <p:sldId id="462" r:id="rId11"/>
    <p:sldId id="463" r:id="rId12"/>
    <p:sldId id="489" r:id="rId13"/>
    <p:sldId id="500" r:id="rId14"/>
    <p:sldId id="501" r:id="rId15"/>
    <p:sldId id="502" r:id="rId16"/>
    <p:sldId id="496" r:id="rId17"/>
    <p:sldId id="535" r:id="rId18"/>
    <p:sldId id="471" r:id="rId19"/>
    <p:sldId id="525" r:id="rId20"/>
    <p:sldId id="492" r:id="rId21"/>
    <p:sldId id="490" r:id="rId22"/>
    <p:sldId id="493" r:id="rId23"/>
    <p:sldId id="491" r:id="rId24"/>
    <p:sldId id="527" r:id="rId25"/>
    <p:sldId id="528" r:id="rId26"/>
    <p:sldId id="529" r:id="rId27"/>
    <p:sldId id="494" r:id="rId28"/>
    <p:sldId id="439" r:id="rId29"/>
    <p:sldId id="531" r:id="rId30"/>
    <p:sldId id="464" r:id="rId31"/>
    <p:sldId id="532" r:id="rId32"/>
    <p:sldId id="534" r:id="rId33"/>
    <p:sldId id="431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00"/>
    <a:srgbClr val="66FF33"/>
    <a:srgbClr val="4F81B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5" autoAdjust="0"/>
    <p:restoredTop sz="94343" autoAdjust="0"/>
  </p:normalViewPr>
  <p:slideViewPr>
    <p:cSldViewPr>
      <p:cViewPr>
        <p:scale>
          <a:sx n="62" d="100"/>
          <a:sy n="62" d="100"/>
        </p:scale>
        <p:origin x="1128" y="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Day%203%20-%20Wrap%20Up%20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Engle\SCS\Belnap\MY2022%20Chinook%20Surviv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Clearwater\CRW_DWO_03_27_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Clearwater\CRW_DWO_03_27_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Clearwater\CRW_DWO_03_27_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Adult (Adults + Jacks) Shortfall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Summary!$F$2</c:f>
              <c:strCache>
                <c:ptCount val="1"/>
                <c:pt idx="0">
                  <c:v>Adult Shortfall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9.3280596869835711E-2"/>
                  <c:y val="-1.018506752641599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16-42F2-9222-37E0423C135C}"/>
                </c:ext>
              </c:extLst>
            </c:dLbl>
            <c:dLbl>
              <c:idx val="1"/>
              <c:layout>
                <c:manualLayout>
                  <c:x val="4.5454214056575128E-3"/>
                  <c:y val="2.7777777777776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16-42F2-9222-37E0423C135C}"/>
                </c:ext>
              </c:extLst>
            </c:dLbl>
            <c:dLbl>
              <c:idx val="2"/>
              <c:layout>
                <c:manualLayout>
                  <c:x val="5.0928356177698877E-3"/>
                  <c:y val="-8.3333333333333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16-42F2-9222-37E0423C13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Summary!$A$3:$A$6</c:f>
              <c:strCache>
                <c:ptCount val="4"/>
                <c:pt idx="0">
                  <c:v>Northeast Oregon</c:v>
                </c:pt>
                <c:pt idx="1">
                  <c:v>Southeast Washington</c:v>
                </c:pt>
                <c:pt idx="2">
                  <c:v>Clearwater</c:v>
                </c:pt>
                <c:pt idx="3">
                  <c:v>Salmon</c:v>
                </c:pt>
              </c:strCache>
            </c:strRef>
          </c:cat>
          <c:val>
            <c:numRef>
              <c:f>Summary!$F$3:$F$6</c:f>
              <c:numCache>
                <c:formatCode>_(* #,##0_);_(* \(#,##0\);_(* "-"??_);_(@_)</c:formatCode>
                <c:ptCount val="4"/>
                <c:pt idx="0">
                  <c:v>-485</c:v>
                </c:pt>
                <c:pt idx="1">
                  <c:v>628</c:v>
                </c:pt>
                <c:pt idx="2">
                  <c:v>1498.6900000000023</c:v>
                </c:pt>
                <c:pt idx="3">
                  <c:v>-16445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6-42F2-9222-37E0423C135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4361168"/>
        <c:axId val="194371152"/>
      </c:barChart>
      <c:catAx>
        <c:axId val="19436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71152"/>
        <c:crosses val="autoZero"/>
        <c:auto val="1"/>
        <c:lblAlgn val="ctr"/>
        <c:lblOffset val="100"/>
        <c:noMultiLvlLbl val="0"/>
      </c:catAx>
      <c:valAx>
        <c:axId val="1943711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6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Outmigration</a:t>
            </a:r>
            <a:r>
              <a:rPr lang="en-US" sz="2800" baseline="0"/>
              <a:t> Survival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 2022 by Release Group'!$E$23</c:f>
              <c:strCache>
                <c:ptCount val="1"/>
                <c:pt idx="0">
                  <c:v>MY2022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 2022 by Release Group'!$D$24:$D$27</c:f>
              <c:strCache>
                <c:ptCount val="4"/>
                <c:pt idx="0">
                  <c:v>Sawtooth - Rapid River</c:v>
                </c:pt>
                <c:pt idx="1">
                  <c:v>Sawtooth - Sawtooth</c:v>
                </c:pt>
                <c:pt idx="2">
                  <c:v>Sawooth - Yankee Fork</c:v>
                </c:pt>
                <c:pt idx="3">
                  <c:v>Rapid River</c:v>
                </c:pt>
              </c:strCache>
            </c:strRef>
          </c:cat>
          <c:val>
            <c:numRef>
              <c:f>'MY 2022 by Release Group'!$E$24:$E$27</c:f>
              <c:numCache>
                <c:formatCode>0%</c:formatCode>
                <c:ptCount val="4"/>
                <c:pt idx="0">
                  <c:v>0.67</c:v>
                </c:pt>
                <c:pt idx="1">
                  <c:v>0.71</c:v>
                </c:pt>
                <c:pt idx="2">
                  <c:v>0.28999999999999998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6-4364-A505-67CCAA1E92A4}"/>
            </c:ext>
          </c:extLst>
        </c:ser>
        <c:ser>
          <c:idx val="1"/>
          <c:order val="1"/>
          <c:tx>
            <c:strRef>
              <c:f>'MY 2022 by Release Group'!$F$23</c:f>
              <c:strCache>
                <c:ptCount val="1"/>
                <c:pt idx="0">
                  <c:v>MY17-21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 2022 by Release Group'!$D$24:$D$27</c:f>
              <c:strCache>
                <c:ptCount val="4"/>
                <c:pt idx="0">
                  <c:v>Sawtooth - Rapid River</c:v>
                </c:pt>
                <c:pt idx="1">
                  <c:v>Sawtooth - Sawtooth</c:v>
                </c:pt>
                <c:pt idx="2">
                  <c:v>Sawooth - Yankee Fork</c:v>
                </c:pt>
                <c:pt idx="3">
                  <c:v>Rapid River</c:v>
                </c:pt>
              </c:strCache>
            </c:strRef>
          </c:cat>
          <c:val>
            <c:numRef>
              <c:f>'MY 2022 by Release Group'!$F$24:$F$27</c:f>
              <c:numCache>
                <c:formatCode>0%</c:formatCode>
                <c:ptCount val="4"/>
                <c:pt idx="1">
                  <c:v>0.59</c:v>
                </c:pt>
                <c:pt idx="2">
                  <c:v>0.48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86-4364-A505-67CCAA1E9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269279"/>
        <c:axId val="296271359"/>
      </c:barChart>
      <c:catAx>
        <c:axId val="29626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271359"/>
        <c:crosses val="autoZero"/>
        <c:auto val="1"/>
        <c:lblAlgn val="ctr"/>
        <c:lblOffset val="100"/>
        <c:noMultiLvlLbl val="0"/>
      </c:catAx>
      <c:valAx>
        <c:axId val="29627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26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Chinook Release Size (</a:t>
            </a:r>
            <a:r>
              <a:rPr lang="en-US" dirty="0" err="1"/>
              <a:t>fpp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Sheet3!$N$1</c:f>
              <c:strCache>
                <c:ptCount val="1"/>
                <c:pt idx="0">
                  <c:v>fpp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Sheet3!$N$2:$N$7</c:f>
              <c:numCache>
                <c:formatCode>General</c:formatCode>
                <c:ptCount val="6"/>
                <c:pt idx="0">
                  <c:v>25.5</c:v>
                </c:pt>
                <c:pt idx="1">
                  <c:v>20.100000000000001</c:v>
                </c:pt>
                <c:pt idx="2">
                  <c:v>19.8</c:v>
                </c:pt>
                <c:pt idx="3">
                  <c:v>16.2</c:v>
                </c:pt>
                <c:pt idx="4">
                  <c:v>18</c:v>
                </c:pt>
                <c:pt idx="5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6-4772-B9EF-170F85C89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428768"/>
        <c:axId val="995429184"/>
      </c:barChart>
      <c:catAx>
        <c:axId val="9954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429184"/>
        <c:crosses val="autoZero"/>
        <c:auto val="1"/>
        <c:lblAlgn val="ctr"/>
        <c:lblOffset val="100"/>
        <c:noMultiLvlLbl val="0"/>
      </c:catAx>
      <c:valAx>
        <c:axId val="99542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42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SAR - BY07-16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Sheet3!$M$1</c:f>
              <c:strCache>
                <c:ptCount val="1"/>
                <c:pt idx="0">
                  <c:v>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Sheet3!$M$2:$M$7</c:f>
              <c:numCache>
                <c:formatCode>General</c:formatCode>
                <c:ptCount val="6"/>
                <c:pt idx="0">
                  <c:v>0.61</c:v>
                </c:pt>
                <c:pt idx="1">
                  <c:v>0.5</c:v>
                </c:pt>
                <c:pt idx="2">
                  <c:v>0.56999999999999995</c:v>
                </c:pt>
                <c:pt idx="3">
                  <c:v>0.33</c:v>
                </c:pt>
                <c:pt idx="4">
                  <c:v>0.3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4-48C2-B3A6-22628311D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503104"/>
        <c:axId val="933503936"/>
      </c:barChart>
      <c:catAx>
        <c:axId val="9335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936"/>
        <c:crosses val="autoZero"/>
        <c:auto val="1"/>
        <c:lblAlgn val="ctr"/>
        <c:lblOffset val="100"/>
        <c:noMultiLvlLbl val="0"/>
      </c:catAx>
      <c:valAx>
        <c:axId val="9335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Total</a:t>
            </a:r>
            <a:r>
              <a:rPr lang="en-US" sz="2800" baseline="0" dirty="0"/>
              <a:t> Chinook Smolts varied by Size</a:t>
            </a:r>
          </a:p>
          <a:p>
            <a:pPr>
              <a:defRPr sz="2800"/>
            </a:pPr>
            <a:r>
              <a:rPr lang="en-US" sz="2800" baseline="0" dirty="0"/>
              <a:t>DI = 0.3 (CRW) and 0.35 (DWO)</a:t>
            </a:r>
            <a:endParaRPr lang="en-US" sz="2800" dirty="0"/>
          </a:p>
        </c:rich>
      </c:tx>
      <c:layout>
        <c:manualLayout>
          <c:xMode val="edge"/>
          <c:yMode val="edge"/>
          <c:x val="0.2258258258258258"/>
          <c:y val="1.4079207564807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SCS!$T$2</c:f>
              <c:strCache>
                <c:ptCount val="1"/>
                <c:pt idx="0">
                  <c:v>Dworshak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SCS!$S$3:$S$5</c:f>
              <c:strCache>
                <c:ptCount val="3"/>
                <c:pt idx="0">
                  <c:v>25 fpp</c:v>
                </c:pt>
                <c:pt idx="1">
                  <c:v>20 fpp</c:v>
                </c:pt>
                <c:pt idx="2">
                  <c:v>16 fpp</c:v>
                </c:pt>
              </c:strCache>
            </c:strRef>
          </c:cat>
          <c:val>
            <c:numRef>
              <c:f>SCS!$T$3:$T$5</c:f>
              <c:numCache>
                <c:formatCode>_(* #,##0_);_(* \(#,##0\);_(* "-"??_);_(@_)</c:formatCode>
                <c:ptCount val="3"/>
                <c:pt idx="0">
                  <c:v>1900000</c:v>
                </c:pt>
                <c:pt idx="1">
                  <c:v>1650000</c:v>
                </c:pt>
                <c:pt idx="2">
                  <c:v>1400000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9-4119-8ED4-B34D95ED15E6}"/>
            </c:ext>
          </c:extLst>
        </c:ser>
        <c:ser>
          <c:idx val="1"/>
          <c:order val="1"/>
          <c:tx>
            <c:strRef>
              <c:f>SCS!$U$2</c:f>
              <c:strCache>
                <c:ptCount val="1"/>
                <c:pt idx="0">
                  <c:v>Clearwater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SCS!$S$3:$S$5</c:f>
              <c:strCache>
                <c:ptCount val="3"/>
                <c:pt idx="0">
                  <c:v>25 fpp</c:v>
                </c:pt>
                <c:pt idx="1">
                  <c:v>20 fpp</c:v>
                </c:pt>
                <c:pt idx="2">
                  <c:v>16 fpp</c:v>
                </c:pt>
              </c:strCache>
            </c:strRef>
          </c:cat>
          <c:val>
            <c:numRef>
              <c:f>SCS!$U$3:$U$5</c:f>
              <c:numCache>
                <c:formatCode>_(* #,##0_);_(* \(#,##0\);_(* "-"??_);_(@_)</c:formatCode>
                <c:ptCount val="3"/>
                <c:pt idx="0">
                  <c:v>5100000</c:v>
                </c:pt>
                <c:pt idx="1">
                  <c:v>4400000</c:v>
                </c:pt>
                <c:pt idx="2">
                  <c:v>3800000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9-4119-8ED4-B34D95ED1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07120"/>
        <c:axId val="95798384"/>
      </c:barChart>
      <c:catAx>
        <c:axId val="9580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98384"/>
        <c:crosses val="autoZero"/>
        <c:auto val="1"/>
        <c:lblAlgn val="ctr"/>
        <c:lblOffset val="100"/>
        <c:noMultiLvlLbl val="0"/>
      </c:catAx>
      <c:valAx>
        <c:axId val="9579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0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SAR's for Dworshak</a:t>
            </a:r>
            <a:r>
              <a:rPr lang="en-US" sz="2400" baseline="0" dirty="0"/>
              <a:t> and Clearwater Chinook in the North Fork Clearwater River by Release Year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SCS!$I$2</c:f>
              <c:strCache>
                <c:ptCount val="1"/>
                <c:pt idx="0">
                  <c:v>DWO 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SCS!$H$3:$H$7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SCS!$I$3:$I$7</c:f>
              <c:numCache>
                <c:formatCode>0.00</c:formatCode>
                <c:ptCount val="5"/>
                <c:pt idx="0">
                  <c:v>0.41</c:v>
                </c:pt>
                <c:pt idx="1">
                  <c:v>0.24</c:v>
                </c:pt>
                <c:pt idx="2">
                  <c:v>0.13</c:v>
                </c:pt>
                <c:pt idx="3">
                  <c:v>0.06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5-4108-B167-CB247F32CF67}"/>
            </c:ext>
          </c:extLst>
        </c:ser>
        <c:ser>
          <c:idx val="1"/>
          <c:order val="1"/>
          <c:tx>
            <c:strRef>
              <c:f>SCS!$J$2</c:f>
              <c:strCache>
                <c:ptCount val="1"/>
                <c:pt idx="0">
                  <c:v>CRW SAR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SCS!$H$3:$H$7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SCS!$J$3:$J$7</c:f>
              <c:numCache>
                <c:formatCode>0.00</c:formatCode>
                <c:ptCount val="5"/>
                <c:pt idx="0">
                  <c:v>0.42099999999999999</c:v>
                </c:pt>
                <c:pt idx="1">
                  <c:v>4.8000000000000001E-2</c:v>
                </c:pt>
                <c:pt idx="2">
                  <c:v>9.206969363395956E-2</c:v>
                </c:pt>
                <c:pt idx="3">
                  <c:v>0.11359109774745256</c:v>
                </c:pt>
                <c:pt idx="4">
                  <c:v>0.45821474138777119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5-4108-B167-CB247F32C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383760"/>
        <c:axId val="86387088"/>
      </c:barChart>
      <c:catAx>
        <c:axId val="8638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87088"/>
        <c:crosses val="autoZero"/>
        <c:auto val="1"/>
        <c:lblAlgn val="ctr"/>
        <c:lblOffset val="100"/>
        <c:noMultiLvlLbl val="0"/>
      </c:catAx>
      <c:valAx>
        <c:axId val="863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8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Clearwater River Adult</a:t>
            </a:r>
            <a:r>
              <a:rPr lang="en-US" sz="2400" baseline="0" dirty="0"/>
              <a:t> Chinook</a:t>
            </a:r>
            <a:r>
              <a:rPr lang="en-US" sz="2400" dirty="0"/>
              <a:t> at 20</a:t>
            </a:r>
            <a:r>
              <a:rPr lang="en-US" sz="2400" baseline="0" dirty="0"/>
              <a:t> </a:t>
            </a:r>
            <a:r>
              <a:rPr lang="en-US" sz="2400" baseline="0" dirty="0" err="1"/>
              <a:t>fpp</a:t>
            </a:r>
            <a:r>
              <a:rPr lang="en-US" sz="2400" baseline="0" dirty="0"/>
              <a:t> and 16 </a:t>
            </a:r>
            <a:r>
              <a:rPr lang="en-US" sz="2400" baseline="0" dirty="0" err="1"/>
              <a:t>fpp</a:t>
            </a:r>
            <a:r>
              <a:rPr lang="en-US" sz="2400" baseline="0" dirty="0"/>
              <a:t> by Release Year</a:t>
            </a:r>
            <a:endParaRPr lang="en-US" sz="2400" dirty="0"/>
          </a:p>
        </c:rich>
      </c:tx>
      <c:layout>
        <c:manualLayout>
          <c:xMode val="edge"/>
          <c:yMode val="edge"/>
          <c:x val="9.6836341253803457E-2"/>
          <c:y val="2.6666666666666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SCS!$O$2</c:f>
              <c:strCache>
                <c:ptCount val="1"/>
                <c:pt idx="0">
                  <c:v>Total 20 fpp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SCS!$H$3:$H$7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SCS!$O$3:$O$7</c:f>
              <c:numCache>
                <c:formatCode>_(* #,##0_);_(* \(#,##0\);_(* "-"??_);_(@_)</c:formatCode>
                <c:ptCount val="5"/>
                <c:pt idx="0">
                  <c:v>26854.999999999993</c:v>
                </c:pt>
                <c:pt idx="1">
                  <c:v>15719.999999999998</c:v>
                </c:pt>
                <c:pt idx="2">
                  <c:v>8515</c:v>
                </c:pt>
                <c:pt idx="3">
                  <c:v>3929.9999999999995</c:v>
                </c:pt>
                <c:pt idx="4">
                  <c:v>11135.000000000002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8-4BB9-9748-67F86A267322}"/>
            </c:ext>
          </c:extLst>
        </c:ser>
        <c:ser>
          <c:idx val="1"/>
          <c:order val="1"/>
          <c:tx>
            <c:strRef>
              <c:f>SCS!$P$2</c:f>
              <c:strCache>
                <c:ptCount val="1"/>
                <c:pt idx="0">
                  <c:v>Total 16 fpp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SCS!$H$3:$H$7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SCS!$P$3:$P$7</c:f>
              <c:numCache>
                <c:formatCode>_(* #,##0_);_(* \(#,##0\);_(* "-"??_);_(@_)</c:formatCode>
                <c:ptCount val="5"/>
                <c:pt idx="0">
                  <c:v>23702.3</c:v>
                </c:pt>
                <c:pt idx="1">
                  <c:v>2702.4</c:v>
                </c:pt>
                <c:pt idx="2">
                  <c:v>5183.5237515919234</c:v>
                </c:pt>
                <c:pt idx="3">
                  <c:v>6395.1788031815795</c:v>
                </c:pt>
                <c:pt idx="4">
                  <c:v>25797.489940131516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8-4BB9-9748-67F86A267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23200"/>
        <c:axId val="29821952"/>
      </c:barChart>
      <c:catAx>
        <c:axId val="298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1952"/>
        <c:crosses val="autoZero"/>
        <c:auto val="1"/>
        <c:lblAlgn val="ctr"/>
        <c:lblOffset val="100"/>
        <c:noMultiLvlLbl val="0"/>
      </c:catAx>
      <c:valAx>
        <c:axId val="2982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Length (in) of spring/summer Chinook at LSRCP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TempsSize!$S$4</c:f>
              <c:strCache>
                <c:ptCount val="1"/>
                <c:pt idx="0">
                  <c:v>McCall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TempsSize!$T$4:$AI$4</c:f>
              <c:numCache>
                <c:formatCode>0.00</c:formatCode>
                <c:ptCount val="16"/>
                <c:pt idx="0">
                  <c:v>0</c:v>
                </c:pt>
                <c:pt idx="1">
                  <c:v>1.4052424714327831</c:v>
                </c:pt>
                <c:pt idx="2">
                  <c:v>1.5136389737345408</c:v>
                </c:pt>
                <c:pt idx="3">
                  <c:v>1.7415591093630582</c:v>
                </c:pt>
                <c:pt idx="4">
                  <c:v>2.0209335873769727</c:v>
                </c:pt>
                <c:pt idx="5">
                  <c:v>2.495116543013709</c:v>
                </c:pt>
                <c:pt idx="6">
                  <c:v>2.9160349461702024</c:v>
                </c:pt>
                <c:pt idx="7">
                  <c:v>3.6550485852006362</c:v>
                </c:pt>
                <c:pt idx="8">
                  <c:v>4.225215661493098</c:v>
                </c:pt>
                <c:pt idx="9">
                  <c:v>4.6500056459124606</c:v>
                </c:pt>
                <c:pt idx="10">
                  <c:v>4.9713517019898212</c:v>
                </c:pt>
                <c:pt idx="11">
                  <c:v>5.2825284371816119</c:v>
                </c:pt>
                <c:pt idx="12">
                  <c:v>5.3061934806072975</c:v>
                </c:pt>
                <c:pt idx="13">
                  <c:v>5.3631088932879223</c:v>
                </c:pt>
                <c:pt idx="14">
                  <c:v>5.4052974393262376</c:v>
                </c:pt>
                <c:pt idx="15">
                  <c:v>5.4938352757302784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40-471B-95E2-DB16F1440951}"/>
            </c:ext>
          </c:extLst>
        </c:ser>
        <c:ser>
          <c:idx val="1"/>
          <c:order val="1"/>
          <c:tx>
            <c:strRef>
              <c:f>TempsSize!$S$7</c:f>
              <c:strCache>
                <c:ptCount val="1"/>
                <c:pt idx="0">
                  <c:v>Sawtooth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TempsSize!$T$7:$AI$7</c:f>
              <c:numCache>
                <c:formatCode>0.00</c:formatCode>
                <c:ptCount val="16"/>
                <c:pt idx="0">
                  <c:v>1.446554691074911</c:v>
                </c:pt>
                <c:pt idx="1">
                  <c:v>1.8808822618280556</c:v>
                </c:pt>
                <c:pt idx="2">
                  <c:v>2.2296528209543793</c:v>
                </c:pt>
                <c:pt idx="3">
                  <c:v>2.5959341581502877</c:v>
                </c:pt>
                <c:pt idx="4">
                  <c:v>2.6430956380853399</c:v>
                </c:pt>
                <c:pt idx="5">
                  <c:v>3.025180325359432</c:v>
                </c:pt>
                <c:pt idx="6">
                  <c:v>3.6731250407702878</c:v>
                </c:pt>
                <c:pt idx="7">
                  <c:v>4.225215661493098</c:v>
                </c:pt>
                <c:pt idx="8">
                  <c:v>4.6978990404661003</c:v>
                </c:pt>
                <c:pt idx="9">
                  <c:v>5.1004042539048502</c:v>
                </c:pt>
                <c:pt idx="10">
                  <c:v>5.2440068797954709</c:v>
                </c:pt>
                <c:pt idx="11">
                  <c:v>5.4052974393262376</c:v>
                </c:pt>
                <c:pt idx="12">
                  <c:v>5.4938352757302784</c:v>
                </c:pt>
                <c:pt idx="13">
                  <c:v>5.4938352757302784</c:v>
                </c:pt>
                <c:pt idx="14">
                  <c:v>5.5884796402130306</c:v>
                </c:pt>
                <c:pt idx="15">
                  <c:v>5.6900080127997814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40-471B-95E2-DB16F1440951}"/>
            </c:ext>
          </c:extLst>
        </c:ser>
        <c:ser>
          <c:idx val="2"/>
          <c:order val="2"/>
          <c:tx>
            <c:strRef>
              <c:f>TempsSize!$S$6</c:f>
              <c:strCache>
                <c:ptCount val="1"/>
                <c:pt idx="0">
                  <c:v>Clearwater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TempsSize!$T$6:$AI$6</c:f>
              <c:numCache>
                <c:formatCode>0.00</c:formatCode>
                <c:ptCount val="16"/>
                <c:pt idx="0">
                  <c:v>1.4052424714327831</c:v>
                </c:pt>
                <c:pt idx="1">
                  <c:v>1.5762391854903597</c:v>
                </c:pt>
                <c:pt idx="2">
                  <c:v>1.8808822618280556</c:v>
                </c:pt>
                <c:pt idx="3">
                  <c:v>2.1822458657508008</c:v>
                </c:pt>
                <c:pt idx="4">
                  <c:v>2.6430956380853399</c:v>
                </c:pt>
                <c:pt idx="5">
                  <c:v>3.025180325359432</c:v>
                </c:pt>
                <c:pt idx="6">
                  <c:v>3.9226345261471587</c:v>
                </c:pt>
                <c:pt idx="7">
                  <c:v>4.3614675445877324</c:v>
                </c:pt>
                <c:pt idx="8">
                  <c:v>4.6978990404661003</c:v>
                </c:pt>
                <c:pt idx="9">
                  <c:v>4.9713517019898212</c:v>
                </c:pt>
                <c:pt idx="10">
                  <c:v>5.1004042539048502</c:v>
                </c:pt>
                <c:pt idx="11">
                  <c:v>5.4052974393262376</c:v>
                </c:pt>
                <c:pt idx="12">
                  <c:v>5.5884796402130306</c:v>
                </c:pt>
                <c:pt idx="13">
                  <c:v>5.7993474822951407</c:v>
                </c:pt>
                <c:pt idx="14">
                  <c:v>5.9176144741372205</c:v>
                </c:pt>
                <c:pt idx="15">
                  <c:v>5.9176144741372205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40-471B-95E2-DB16F1440951}"/>
            </c:ext>
          </c:extLst>
        </c:ser>
        <c:ser>
          <c:idx val="3"/>
          <c:order val="3"/>
          <c:tx>
            <c:strRef>
              <c:f>TempsSize!$S$5</c:f>
              <c:strCache>
                <c:ptCount val="1"/>
                <c:pt idx="0">
                  <c:v>Dworshak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TempsSize!$T$5:$AI$5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1.4052424714327831</c:v>
                </c:pt>
                <c:pt idx="5">
                  <c:v>1.5465211599943076</c:v>
                </c:pt>
                <c:pt idx="6">
                  <c:v>1.9854781336115268</c:v>
                </c:pt>
                <c:pt idx="7">
                  <c:v>2.6238215042098041</c:v>
                </c:pt>
                <c:pt idx="8">
                  <c:v>3.0507929225975929</c:v>
                </c:pt>
                <c:pt idx="9">
                  <c:v>3.3417330197804325</c:v>
                </c:pt>
                <c:pt idx="10">
                  <c:v>3.9466762312194406</c:v>
                </c:pt>
                <c:pt idx="11">
                  <c:v>4.3983937769350758</c:v>
                </c:pt>
                <c:pt idx="12">
                  <c:v>4.6978990404661003</c:v>
                </c:pt>
                <c:pt idx="13">
                  <c:v>4.8544506325493426</c:v>
                </c:pt>
                <c:pt idx="14">
                  <c:v>5.1004042539048502</c:v>
                </c:pt>
                <c:pt idx="15">
                  <c:v>5.4938352757302784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40-471B-95E2-DB16F1440951}"/>
            </c:ext>
          </c:extLst>
        </c:ser>
        <c:ser>
          <c:idx val="4"/>
          <c:order val="4"/>
          <c:tx>
            <c:strRef>
              <c:f>TempsSize!$S$8</c:f>
              <c:strCache>
                <c:ptCount val="1"/>
                <c:pt idx="0">
                  <c:v>Lyons Ferry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TempsSize!$T$8:$AI$8</c:f>
              <c:numCache>
                <c:formatCode>0.00</c:formatCode>
                <c:ptCount val="16"/>
                <c:pt idx="0">
                  <c:v>1.4052424714327831</c:v>
                </c:pt>
                <c:pt idx="1">
                  <c:v>1.6083836754455951</c:v>
                </c:pt>
                <c:pt idx="2">
                  <c:v>1.7235285205839239</c:v>
                </c:pt>
                <c:pt idx="3">
                  <c:v>2.5519704051342997</c:v>
                </c:pt>
                <c:pt idx="4">
                  <c:v>3.462498998928131</c:v>
                </c:pt>
                <c:pt idx="5">
                  <c:v>4.0491289784305033</c:v>
                </c:pt>
                <c:pt idx="6">
                  <c:v>4.3614675445877324</c:v>
                </c:pt>
                <c:pt idx="7">
                  <c:v>4.6978990404661003</c:v>
                </c:pt>
                <c:pt idx="8">
                  <c:v>4.9713517019898212</c:v>
                </c:pt>
                <c:pt idx="9">
                  <c:v>5.322208318959988</c:v>
                </c:pt>
                <c:pt idx="10">
                  <c:v>5.4052974393262376</c:v>
                </c:pt>
                <c:pt idx="11">
                  <c:v>5.5884796402130306</c:v>
                </c:pt>
                <c:pt idx="12">
                  <c:v>5.6900080127997814</c:v>
                </c:pt>
                <c:pt idx="13">
                  <c:v>5.9176144741372205</c:v>
                </c:pt>
                <c:pt idx="14">
                  <c:v>6.1866847459257475</c:v>
                </c:pt>
                <c:pt idx="15">
                  <c:v>6.5125529486813214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40-471B-95E2-DB16F1440951}"/>
            </c:ext>
          </c:extLst>
        </c:ser>
        <c:ser>
          <c:idx val="5"/>
          <c:order val="5"/>
          <c:tx>
            <c:strRef>
              <c:f>TempsSize!$S$3</c:f>
              <c:strCache>
                <c:ptCount val="1"/>
                <c:pt idx="0">
                  <c:v>Lookingglass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TempsSize!$T$3:$AI$3</c:f>
              <c:numCache>
                <c:formatCode>0.00</c:formatCode>
                <c:ptCount val="16"/>
                <c:pt idx="0">
                  <c:v>1.4052424714327831</c:v>
                </c:pt>
                <c:pt idx="1">
                  <c:v>1.5762391854903597</c:v>
                </c:pt>
                <c:pt idx="2">
                  <c:v>1.8808822618280556</c:v>
                </c:pt>
                <c:pt idx="3">
                  <c:v>2.1822458657508008</c:v>
                </c:pt>
                <c:pt idx="4">
                  <c:v>2.5519704051342997</c:v>
                </c:pt>
                <c:pt idx="5">
                  <c:v>2.8085375381484274</c:v>
                </c:pt>
                <c:pt idx="6">
                  <c:v>3.3293225056004951</c:v>
                </c:pt>
                <c:pt idx="7">
                  <c:v>3.8106078325697679</c:v>
                </c:pt>
                <c:pt idx="8">
                  <c:v>4.0491289784305033</c:v>
                </c:pt>
                <c:pt idx="9">
                  <c:v>4.4366041847038273</c:v>
                </c:pt>
                <c:pt idx="10">
                  <c:v>4.7999558677272605</c:v>
                </c:pt>
                <c:pt idx="11">
                  <c:v>5.1004042539048502</c:v>
                </c:pt>
                <c:pt idx="12">
                  <c:v>5.1004042539048502</c:v>
                </c:pt>
                <c:pt idx="13">
                  <c:v>5.1004042539048502</c:v>
                </c:pt>
                <c:pt idx="14">
                  <c:v>5.2440068797954709</c:v>
                </c:pt>
                <c:pt idx="15">
                  <c:v>5.322208318959988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40-471B-95E2-DB16F1440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0246479"/>
        <c:axId val="880244815"/>
      </c:lineChart>
      <c:catAx>
        <c:axId val="88024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244815"/>
        <c:crosses val="autoZero"/>
        <c:auto val="1"/>
        <c:lblAlgn val="ctr"/>
        <c:lblOffset val="100"/>
        <c:noMultiLvlLbl val="0"/>
      </c:catAx>
      <c:valAx>
        <c:axId val="88024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24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3" y="4419604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put enough infrastructure in originally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meet on average, you still fail 50% of the time to meet the Project Area Goals</a:t>
            </a:r>
          </a:p>
          <a:p>
            <a:r>
              <a:rPr lang="en-US" dirty="0"/>
              <a:t>The Salmon River fails 100% of the time</a:t>
            </a:r>
          </a:p>
          <a:p>
            <a:r>
              <a:rPr lang="en-US" dirty="0"/>
              <a:t>First year of returns to Southeast Washington was about 600 adults short of Project Area Goals – we’ve just started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1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64017" y="598954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8000" dirty="0"/>
              <a:t>Chinook Planning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87818" y="5029200"/>
            <a:ext cx="8381999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Next Chapter</a:t>
            </a:r>
          </a:p>
          <a:p>
            <a:pPr eaLnBrk="1" hangingPunct="1"/>
            <a:r>
              <a:rPr lang="en-US" altLang="en-US" sz="2800" dirty="0"/>
              <a:t>Nathan Wiese LSRCP</a:t>
            </a:r>
          </a:p>
        </p:txBody>
      </p:sp>
      <p:pic>
        <p:nvPicPr>
          <p:cNvPr id="2" name="Picture 2" descr="Get creative with crystal ball (lensball) photography - Adobe">
            <a:extLst>
              <a:ext uri="{FF2B5EF4-FFF2-40B4-BE49-F238E27FC236}">
                <a16:creationId xmlns:a16="http://schemas.microsoft.com/office/drawing/2014/main" id="{BB6145F5-4BDA-66C7-AF03-A7AA0701F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8017" y="1600200"/>
            <a:ext cx="5181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Opportunities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D3F604-C26C-4FFA-AA34-0B63C9B89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252303"/>
              </p:ext>
            </p:extLst>
          </p:nvPr>
        </p:nvGraphicFramePr>
        <p:xfrm>
          <a:off x="457200" y="924560"/>
          <a:ext cx="82296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628">
                  <a:extLst>
                    <a:ext uri="{9D8B030D-6E8A-4147-A177-3AD203B41FA5}">
                      <a16:colId xmlns:a16="http://schemas.microsoft.com/office/drawing/2014/main" val="3250369858"/>
                    </a:ext>
                  </a:extLst>
                </a:gridCol>
                <a:gridCol w="3526972">
                  <a:extLst>
                    <a:ext uri="{9D8B030D-6E8A-4147-A177-3AD203B41FA5}">
                      <a16:colId xmlns:a16="http://schemas.microsoft.com/office/drawing/2014/main" val="421371499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Smolts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148675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Dworshak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500,000 -2,300,000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823659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– 1,600,000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825529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Lyons Ferry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 – 1,500,000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52486379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Irrigon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800,000 – 2,000,000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880111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Lookingglass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 – 910,000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44364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Smolts</a:t>
                      </a: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1,800,000 – 8,210,000</a:t>
                      </a: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9216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Expected Adults (0.3% SAR)</a:t>
                      </a: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5,400 – 24,630</a:t>
                      </a: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755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8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10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Costs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D3F604-C26C-4FFA-AA34-0B63C9B895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24560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34783338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503698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1371499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4327444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Smolts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Infrastructure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14867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McCall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340,000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$68,000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$1,800,000 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823659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Sawtooth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$104,000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$770,000 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825529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1,600,000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$320,000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$31,000,000 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5248637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Dworshak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2,300,000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$460,000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$31,000,000 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8801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Lyons Ferry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1,500,000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$12,200,000 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69128702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Lookingglass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910,000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$182,000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$800,000 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14544678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Irrigon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800,000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$182,000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$1,270,000 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98794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$1,616,000 </a:t>
                      </a: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$78,840,000 </a:t>
                      </a: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7553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8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Needed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2AFA63-276F-665C-2086-2F34A345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dirty="0"/>
              <a:t>5.6 M smolts and </a:t>
            </a:r>
            <a:r>
              <a:rPr lang="en-US" dirty="0" err="1"/>
              <a:t>Broodstock</a:t>
            </a:r>
            <a:endParaRPr lang="en-US" dirty="0"/>
          </a:p>
          <a:p>
            <a:r>
              <a:rPr lang="en-US" dirty="0"/>
              <a:t>FPP</a:t>
            </a:r>
          </a:p>
          <a:p>
            <a:r>
              <a:rPr lang="en-US" dirty="0"/>
              <a:t>Age 0+</a:t>
            </a:r>
          </a:p>
          <a:p>
            <a:r>
              <a:rPr lang="en-US" dirty="0"/>
              <a:t>Acclimation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 Plan</a:t>
            </a:r>
          </a:p>
          <a:p>
            <a:r>
              <a:rPr lang="en-US" dirty="0"/>
              <a:t>Resources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2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04CF-B3E8-9352-7F12-4C1ABAF6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smolts?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A237E-6F0D-4A96-59E6-E135CC1AA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 Oregon</a:t>
            </a:r>
          </a:p>
          <a:p>
            <a:pPr lvl="1"/>
            <a:r>
              <a:rPr lang="en-US" dirty="0"/>
              <a:t>100,000 smolts at 0.5 SAR = 500 Adults</a:t>
            </a:r>
          </a:p>
          <a:p>
            <a:r>
              <a:rPr lang="en-US" dirty="0"/>
              <a:t>Upper Salmon</a:t>
            </a:r>
          </a:p>
          <a:p>
            <a:pPr lvl="1"/>
            <a:r>
              <a:rPr lang="en-US" dirty="0"/>
              <a:t>5.5M smolts at 0.3 SAR = 16,500 Adults</a:t>
            </a:r>
          </a:p>
          <a:p>
            <a:pPr lvl="1"/>
            <a:r>
              <a:rPr lang="en-US" dirty="0"/>
              <a:t>Out of basin rearing</a:t>
            </a:r>
          </a:p>
          <a:p>
            <a:pPr lvl="1"/>
            <a:r>
              <a:rPr lang="en-US" dirty="0"/>
              <a:t>Why 0.3 SAR??</a:t>
            </a:r>
          </a:p>
        </p:txBody>
      </p:sp>
    </p:spTree>
    <p:extLst>
      <p:ext uri="{BB962C8B-B14F-4D97-AF65-F5344CB8AC3E}">
        <p14:creationId xmlns:p14="http://schemas.microsoft.com/office/powerpoint/2010/main" val="92724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55D20F-8A4A-AC26-6C63-475B0EEEA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499167"/>
              </p:ext>
            </p:extLst>
          </p:nvPr>
        </p:nvGraphicFramePr>
        <p:xfrm>
          <a:off x="304800" y="228600"/>
          <a:ext cx="861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4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Brood?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2AFA63-276F-665C-2086-2F34A345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22" y="5040489"/>
            <a:ext cx="8229600" cy="792164"/>
          </a:xfrm>
        </p:spPr>
        <p:txBody>
          <a:bodyPr/>
          <a:lstStyle/>
          <a:p>
            <a:r>
              <a:rPr lang="en-US" dirty="0"/>
              <a:t>1,745 smolts per trapped adult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72D12-20EB-0008-85FC-332F045D7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22019" r="62500" b="29650"/>
          <a:stretch/>
        </p:blipFill>
        <p:spPr>
          <a:xfrm>
            <a:off x="133768" y="1066800"/>
            <a:ext cx="8876463" cy="38330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8FC3A1-72F6-6A04-724C-C3BA8CB64B1C}"/>
              </a:ext>
            </a:extLst>
          </p:cNvPr>
          <p:cNvSpPr/>
          <p:nvPr/>
        </p:nvSpPr>
        <p:spPr>
          <a:xfrm>
            <a:off x="7884943" y="1050328"/>
            <a:ext cx="642382" cy="3962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78D4-FB25-9C9B-305B-31BF0C09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Brood?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BD10-B202-41D6-BC1B-E197A402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 Oregon (0.5% SAR)</a:t>
            </a:r>
          </a:p>
          <a:p>
            <a:pPr lvl="1"/>
            <a:r>
              <a:rPr lang="en-US" dirty="0"/>
              <a:t>58 brood adults</a:t>
            </a:r>
          </a:p>
          <a:p>
            <a:pPr lvl="1"/>
            <a:r>
              <a:rPr lang="en-US" dirty="0"/>
              <a:t>500 average returns</a:t>
            </a:r>
          </a:p>
          <a:p>
            <a:r>
              <a:rPr lang="en-US" dirty="0"/>
              <a:t>Upper Salmon (0.3% SAR)</a:t>
            </a:r>
          </a:p>
          <a:p>
            <a:pPr lvl="1"/>
            <a:r>
              <a:rPr lang="en-US" dirty="0"/>
              <a:t>3,152 brood adults</a:t>
            </a:r>
          </a:p>
          <a:p>
            <a:pPr lvl="1"/>
            <a:r>
              <a:rPr lang="en-US" dirty="0"/>
              <a:t>16,500 average returns</a:t>
            </a:r>
          </a:p>
          <a:p>
            <a:r>
              <a:rPr lang="en-US" dirty="0"/>
              <a:t>Breakeven??</a:t>
            </a:r>
          </a:p>
          <a:p>
            <a:pPr lvl="1"/>
            <a:r>
              <a:rPr lang="en-US" dirty="0"/>
              <a:t>0.06% SAR for 1,745 smolts/adult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Per Pound Difference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D3F604-C26C-4FFA-AA34-0B63C9B89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197571"/>
              </p:ext>
            </p:extLst>
          </p:nvPr>
        </p:nvGraphicFramePr>
        <p:xfrm>
          <a:off x="465438" y="1371600"/>
          <a:ext cx="8229601" cy="373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582">
                  <a:extLst>
                    <a:ext uri="{9D8B030D-6E8A-4147-A177-3AD203B41FA5}">
                      <a16:colId xmlns:a16="http://schemas.microsoft.com/office/drawing/2014/main" val="907531725"/>
                    </a:ext>
                  </a:extLst>
                </a:gridCol>
                <a:gridCol w="2992582">
                  <a:extLst>
                    <a:ext uri="{9D8B030D-6E8A-4147-A177-3AD203B41FA5}">
                      <a16:colId xmlns:a16="http://schemas.microsoft.com/office/drawing/2014/main" val="3250369858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val="4213714999"/>
                    </a:ext>
                  </a:extLst>
                </a:gridCol>
              </a:tblGrid>
              <a:tr h="790397">
                <a:tc>
                  <a:txBody>
                    <a:bodyPr/>
                    <a:lstStyle/>
                    <a:p>
                      <a:pPr algn="l" rtl="0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 FPP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 FPP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148675"/>
                  </a:ext>
                </a:extLst>
              </a:tr>
              <a:tr h="6784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(Inches)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823659"/>
                  </a:ext>
                </a:extLst>
              </a:tr>
              <a:tr h="6652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/Million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84,000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825529"/>
                  </a:ext>
                </a:extLst>
              </a:tr>
              <a:tr h="11189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(10.5 M Smolts)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420,000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825,000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52486379"/>
                  </a:ext>
                </a:extLst>
              </a:tr>
              <a:tr h="480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8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55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58E0-BEE1-E75B-1B5B-C4A3CCB7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0688-F7E6-D934-A0EA-D61BD5ED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88C531-CF19-098C-9B13-0DE188582F47}"/>
              </a:ext>
            </a:extLst>
          </p:cNvPr>
          <p:cNvGraphicFramePr>
            <a:graphicFrameLocks/>
          </p:cNvGraphicFramePr>
          <p:nvPr/>
        </p:nvGraphicFramePr>
        <p:xfrm>
          <a:off x="434788" y="304800"/>
          <a:ext cx="8404412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17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BE5A91-1946-BFEC-33B2-0A3D5B1694E5}"/>
              </a:ext>
            </a:extLst>
          </p:cNvPr>
          <p:cNvGraphicFramePr>
            <a:graphicFrameLocks/>
          </p:cNvGraphicFramePr>
          <p:nvPr/>
        </p:nvGraphicFramePr>
        <p:xfrm>
          <a:off x="381000" y="2286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09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6A3B-8D3B-1895-6E31-DC5D68C2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D6F02-6DAE-DF50-8112-ADA4F138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“The scarcity of salmon is a cultural genocide…..”</a:t>
            </a:r>
          </a:p>
        </p:txBody>
      </p:sp>
    </p:spTree>
    <p:extLst>
      <p:ext uri="{BB962C8B-B14F-4D97-AF65-F5344CB8AC3E}">
        <p14:creationId xmlns:p14="http://schemas.microsoft.com/office/powerpoint/2010/main" val="1727816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D9D868-AD9C-CB6E-0A64-9A5C410A95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374257"/>
              </p:ext>
            </p:extLst>
          </p:nvPr>
        </p:nvGraphicFramePr>
        <p:xfrm>
          <a:off x="228600" y="228600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53FAF3B-0295-D338-8D7D-5F564DDEB1AB}"/>
              </a:ext>
            </a:extLst>
          </p:cNvPr>
          <p:cNvSpPr/>
          <p:nvPr/>
        </p:nvSpPr>
        <p:spPr>
          <a:xfrm>
            <a:off x="6934200" y="2057400"/>
            <a:ext cx="14478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CA6435-71D7-F807-9FF0-239550E02597}"/>
              </a:ext>
            </a:extLst>
          </p:cNvPr>
          <p:cNvSpPr/>
          <p:nvPr/>
        </p:nvSpPr>
        <p:spPr>
          <a:xfrm>
            <a:off x="3733800" y="3352800"/>
            <a:ext cx="14478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1C3D8D-6660-138C-9317-705C15A4C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677512"/>
              </p:ext>
            </p:extLst>
          </p:nvPr>
        </p:nvGraphicFramePr>
        <p:xfrm>
          <a:off x="685800" y="381000"/>
          <a:ext cx="8077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16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17B13D-8EF3-B914-44CA-FC02714CD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549113"/>
              </p:ext>
            </p:extLst>
          </p:nvPr>
        </p:nvGraphicFramePr>
        <p:xfrm>
          <a:off x="457200" y="228600"/>
          <a:ext cx="861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3033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0+ spring/summer Chinook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2AFA63-276F-665C-2086-2F34A345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r>
              <a:rPr lang="en-US" dirty="0"/>
              <a:t>Fall Parr – 3 to 4 inches in length</a:t>
            </a:r>
          </a:p>
          <a:p>
            <a:r>
              <a:rPr lang="en-US" dirty="0"/>
              <a:t>Age-0 in warm-water (52-59 F) could be 4-5.1 inches (25-50 </a:t>
            </a:r>
            <a:r>
              <a:rPr lang="en-US" dirty="0" err="1"/>
              <a:t>fpp</a:t>
            </a:r>
            <a:r>
              <a:rPr lang="en-US" dirty="0"/>
              <a:t>) by May</a:t>
            </a:r>
          </a:p>
          <a:p>
            <a:r>
              <a:rPr lang="en-US" dirty="0"/>
              <a:t>Opens space for 10-22M smolts if combined with acclimated steelhead strategy</a:t>
            </a:r>
          </a:p>
          <a:p>
            <a:r>
              <a:rPr lang="en-US" dirty="0"/>
              <a:t>Hagerman PRAS and Lyons Ferry reports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0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Acclimation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2AFA63-276F-665C-2086-2F34A345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dirty="0"/>
              <a:t>Remove overlap bottleneck</a:t>
            </a:r>
          </a:p>
          <a:p>
            <a:r>
              <a:rPr lang="en-US" dirty="0"/>
              <a:t>Out of basin rearing potential</a:t>
            </a:r>
          </a:p>
          <a:p>
            <a:r>
              <a:rPr lang="en-US" dirty="0"/>
              <a:t>Steelhead combination</a:t>
            </a:r>
          </a:p>
          <a:p>
            <a:r>
              <a:rPr lang="en-US" dirty="0"/>
              <a:t>Challenges high in the basin</a:t>
            </a:r>
          </a:p>
          <a:p>
            <a:pPr lvl="1"/>
            <a:r>
              <a:rPr lang="en-US" dirty="0"/>
              <a:t>Yankee Fork Acclimation work</a:t>
            </a:r>
          </a:p>
          <a:p>
            <a:r>
              <a:rPr lang="en-US" dirty="0"/>
              <a:t>Chilling instead of acclimation??</a:t>
            </a:r>
          </a:p>
          <a:p>
            <a:pPr lvl="1"/>
            <a:r>
              <a:rPr lang="en-US" dirty="0"/>
              <a:t>Dworshak example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24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7AEEE-3CA7-7285-7271-2CCD32976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3F72FA9-CA0C-D0FB-A620-70DB7C44E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200573"/>
              </p:ext>
            </p:extLst>
          </p:nvPr>
        </p:nvGraphicFramePr>
        <p:xfrm>
          <a:off x="457200" y="152401"/>
          <a:ext cx="838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AE0915B-1E3C-405F-C578-117998D52F57}"/>
              </a:ext>
            </a:extLst>
          </p:cNvPr>
          <p:cNvSpPr/>
          <p:nvPr/>
        </p:nvSpPr>
        <p:spPr>
          <a:xfrm>
            <a:off x="838200" y="2286000"/>
            <a:ext cx="2895600" cy="21336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68F-184E-433F-A689-A6F558B7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6C4EC6-98CB-B7D5-C3C9-0BF7F8F7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dirty="0"/>
              <a:t>ODFW transport trailer = $300,000</a:t>
            </a:r>
          </a:p>
          <a:p>
            <a:r>
              <a:rPr lang="en-US" dirty="0"/>
              <a:t>Transport is about $4.00/mile</a:t>
            </a:r>
          </a:p>
          <a:p>
            <a:r>
              <a:rPr lang="en-US" dirty="0"/>
              <a:t>A load is about 80K (20 </a:t>
            </a:r>
            <a:r>
              <a:rPr lang="en-US" dirty="0" err="1"/>
              <a:t>fpp</a:t>
            </a:r>
            <a:r>
              <a:rPr lang="en-US" dirty="0"/>
              <a:t> at 4,000 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  <a:p>
            <a:r>
              <a:rPr lang="en-US" dirty="0"/>
              <a:t>800 mi round-trip is $3200</a:t>
            </a:r>
          </a:p>
          <a:p>
            <a:r>
              <a:rPr lang="en-US" dirty="0"/>
              <a:t>Move 5.5M is about 70 trips or $224,000</a:t>
            </a:r>
          </a:p>
          <a:p>
            <a:r>
              <a:rPr lang="en-US" dirty="0"/>
              <a:t>Staff time, number of trailers, etc.,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68F-184E-433F-A689-A6F558B7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Evaluation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6C4EC6-98CB-B7D5-C3C9-0BF7F8F7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dirty="0"/>
              <a:t>Size at release</a:t>
            </a:r>
          </a:p>
          <a:p>
            <a:r>
              <a:rPr lang="en-US" dirty="0"/>
              <a:t>Age 0</a:t>
            </a:r>
          </a:p>
          <a:p>
            <a:r>
              <a:rPr lang="en-US" dirty="0"/>
              <a:t>Reciprocal type work</a:t>
            </a:r>
          </a:p>
          <a:p>
            <a:r>
              <a:rPr lang="en-US" dirty="0"/>
              <a:t>Acclimation strategies</a:t>
            </a:r>
          </a:p>
          <a:p>
            <a:r>
              <a:rPr lang="en-US" dirty="0"/>
              <a:t>Release timing (Ongoing Clearwater work)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76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D3F604-C26C-4FFA-AA34-0B63C9B89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799100"/>
              </p:ext>
            </p:extLst>
          </p:nvPr>
        </p:nvGraphicFramePr>
        <p:xfrm>
          <a:off x="450273" y="1371600"/>
          <a:ext cx="8229600" cy="31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3478333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503698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1371499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4327444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Basin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 Smolts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Brood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148675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sz="2400" dirty="0"/>
                        <a:t>Salmon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Yankee Fork*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05613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/>
                        <a:t>Salmon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Panther Creek*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53338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6176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C63D06-A093-4DED-B047-CFE86C407969}"/>
              </a:ext>
            </a:extLst>
          </p:cNvPr>
          <p:cNvSpPr txBox="1"/>
          <p:nvPr/>
        </p:nvSpPr>
        <p:spPr>
          <a:xfrm>
            <a:off x="762000" y="4648200"/>
            <a:ext cx="82226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dirty="0"/>
              <a:t>Permitting already exists for Crystal Springs Hatchery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0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68F-184E-433F-A689-A6F558B7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ESA – Where else?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6C4EC6-98CB-B7D5-C3C9-0BF7F8F7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dirty="0"/>
              <a:t>East Fork Salmon</a:t>
            </a:r>
          </a:p>
          <a:p>
            <a:r>
              <a:rPr lang="en-US" dirty="0"/>
              <a:t>Valley Creek</a:t>
            </a:r>
          </a:p>
          <a:p>
            <a:r>
              <a:rPr lang="en-US" dirty="0"/>
              <a:t>Additional Sawtooth</a:t>
            </a:r>
          </a:p>
          <a:p>
            <a:r>
              <a:rPr lang="en-US" dirty="0"/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322358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5842-4F99-45BB-8567-037201E9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5F86-C0F1-4BFE-9CB6-0A38E140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06C15-429E-4AB9-8398-E52BB4A9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05682"/>
            <a:ext cx="8296564" cy="47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7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47C2-ADCE-3E8A-823B-3A283DF9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BE98-88EB-03C9-8BBE-32B46C9E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Broodstock</a:t>
            </a:r>
            <a:r>
              <a:rPr lang="en-US" dirty="0"/>
              <a:t> Needs vs Fisheries?</a:t>
            </a:r>
          </a:p>
          <a:p>
            <a:r>
              <a:rPr lang="en-US" dirty="0"/>
              <a:t>Options Paper</a:t>
            </a:r>
          </a:p>
          <a:p>
            <a:pPr lvl="1"/>
            <a:r>
              <a:rPr lang="en-US" dirty="0"/>
              <a:t>Upper Salmon and NE Oregon deficit</a:t>
            </a:r>
          </a:p>
          <a:p>
            <a:pPr lvl="1"/>
            <a:r>
              <a:rPr lang="en-US" dirty="0"/>
              <a:t>Tool to plan internally and present to NOAA, BPA, etc.</a:t>
            </a:r>
          </a:p>
          <a:p>
            <a:pPr lvl="1"/>
            <a:r>
              <a:rPr lang="en-US" dirty="0"/>
              <a:t>More infrastructure? ($60M pipeline, $30M Walla-Walla, etc.)</a:t>
            </a:r>
          </a:p>
        </p:txBody>
      </p:sp>
    </p:spTree>
    <p:extLst>
      <p:ext uri="{BB962C8B-B14F-4D97-AF65-F5344CB8AC3E}">
        <p14:creationId xmlns:p14="http://schemas.microsoft.com/office/powerpoint/2010/main" val="2125201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47C2-ADCE-3E8A-823B-3A283DF9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BE98-88EB-03C9-8BBE-32B46C9E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concrete has some additional capacity</a:t>
            </a:r>
          </a:p>
          <a:p>
            <a:r>
              <a:rPr lang="en-US" dirty="0"/>
              <a:t>We have a lot of options in front of 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erson holding a stack of money&#10;&#10;Description automatically generated with low confidence">
            <a:extLst>
              <a:ext uri="{FF2B5EF4-FFF2-40B4-BE49-F238E27FC236}">
                <a16:creationId xmlns:a16="http://schemas.microsoft.com/office/drawing/2014/main" id="{8A96BD98-0974-424B-9DCA-9302C76A0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>
          <a:xfrm>
            <a:off x="2371725" y="304800"/>
            <a:ext cx="4400550" cy="541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2060-0169-187B-9943-68E716EF5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92163"/>
          </a:xfrm>
        </p:spPr>
        <p:txBody>
          <a:bodyPr/>
          <a:lstStyle/>
          <a:p>
            <a:r>
              <a:rPr lang="en-US" dirty="0"/>
              <a:t>What is the our biggest Challenge?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920F6E-7382-977F-D118-D032F552241C}"/>
              </a:ext>
            </a:extLst>
          </p:cNvPr>
          <p:cNvSpPr txBox="1">
            <a:spLocks/>
          </p:cNvSpPr>
          <p:nvPr/>
        </p:nvSpPr>
        <p:spPr bwMode="auto">
          <a:xfrm>
            <a:off x="457200" y="2362200"/>
            <a:ext cx="822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4400" i="1" dirty="0"/>
              <a:t>“Saving salmon is far more a social problem than a scientific problem.”</a:t>
            </a:r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lvl="1"/>
            <a:r>
              <a:rPr lang="en-US" dirty="0"/>
              <a:t>Courtland Smith, Cultural Anthropologist, 1998</a:t>
            </a:r>
          </a:p>
        </p:txBody>
      </p:sp>
    </p:spTree>
    <p:extLst>
      <p:ext uri="{BB962C8B-B14F-4D97-AF65-F5344CB8AC3E}">
        <p14:creationId xmlns:p14="http://schemas.microsoft.com/office/powerpoint/2010/main" val="5370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B3BB-415C-4E12-80A9-0717420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3600" y="308424"/>
            <a:ext cx="8229600" cy="792163"/>
          </a:xfrm>
        </p:spPr>
        <p:txBody>
          <a:bodyPr/>
          <a:lstStyle/>
          <a:p>
            <a:r>
              <a:rPr lang="en-US" dirty="0"/>
              <a:t>You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13F48-7295-4038-80AD-BD146862B839}"/>
              </a:ext>
            </a:extLst>
          </p:cNvPr>
          <p:cNvSpPr txBox="1"/>
          <p:nvPr/>
        </p:nvSpPr>
        <p:spPr>
          <a:xfrm>
            <a:off x="388090" y="1447800"/>
            <a:ext cx="7239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Fish for the Future</a:t>
            </a:r>
            <a:endParaRPr lang="en-US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1E6805F-A90C-8C9F-FF7B-06C8E68F8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61" y="147118"/>
            <a:ext cx="2861284" cy="3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68F-184E-433F-A689-A6F558B7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8864-1C58-4CEC-845F-CE07036D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371600"/>
            <a:ext cx="8229600" cy="4419600"/>
          </a:xfrm>
        </p:spPr>
        <p:txBody>
          <a:bodyPr/>
          <a:lstStyle/>
          <a:p>
            <a:r>
              <a:rPr lang="en-US" dirty="0"/>
              <a:t>Infrastructure</a:t>
            </a:r>
          </a:p>
          <a:p>
            <a:r>
              <a:rPr lang="en-US" dirty="0"/>
              <a:t>Monitoring and Evaluation</a:t>
            </a:r>
          </a:p>
          <a:p>
            <a:r>
              <a:rPr lang="en-US" dirty="0"/>
              <a:t>Endangered Species Act</a:t>
            </a:r>
          </a:p>
          <a:p>
            <a:r>
              <a:rPr lang="en-US" dirty="0"/>
              <a:t>Management</a:t>
            </a:r>
          </a:p>
        </p:txBody>
      </p:sp>
      <p:pic>
        <p:nvPicPr>
          <p:cNvPr id="7" name="Picture 6" descr="A picture containing tree, outdoor, plant, wooded&#10;&#10;Description automatically generated">
            <a:extLst>
              <a:ext uri="{FF2B5EF4-FFF2-40B4-BE49-F238E27FC236}">
                <a16:creationId xmlns:a16="http://schemas.microsoft.com/office/drawing/2014/main" id="{5531BFD3-AAF5-429C-A80F-060358CFA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9675" y="1914525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8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9367-69E9-4055-A5FD-6EBD90CB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happened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992B-716B-44D6-A392-905A1E3C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r>
              <a:rPr lang="en-US" dirty="0"/>
              <a:t>Survived ISRP</a:t>
            </a:r>
          </a:p>
          <a:p>
            <a:r>
              <a:rPr lang="en-US" dirty="0"/>
              <a:t>Added 165K smolts at Sawtooth for Panther Creek (PAH Stock) – Brood Year 2022</a:t>
            </a:r>
          </a:p>
          <a:p>
            <a:r>
              <a:rPr lang="en-US" dirty="0"/>
              <a:t>McCall Holding Ponds in progress</a:t>
            </a:r>
          </a:p>
          <a:p>
            <a:r>
              <a:rPr lang="en-US" dirty="0"/>
              <a:t>Sawtooth well rehab and tank reconstruction in contracting process</a:t>
            </a:r>
          </a:p>
          <a:p>
            <a:r>
              <a:rPr lang="en-US" dirty="0"/>
              <a:t>Completed Infrastructure Audits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4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069F-DECD-4044-A9FE-7D0B1ABA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by Basin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C9D3D-3540-49F6-8DC8-14B3B2A5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5A02CD-1C17-4A13-B533-B65F87FA5737}"/>
              </a:ext>
            </a:extLst>
          </p:cNvPr>
          <p:cNvGraphicFramePr>
            <a:graphicFrameLocks/>
          </p:cNvGraphicFramePr>
          <p:nvPr/>
        </p:nvGraphicFramePr>
        <p:xfrm>
          <a:off x="457200" y="1066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281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Nuances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2AFA63-276F-665C-2086-2F34A345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dirty="0"/>
              <a:t>Adult deficit is in the Upper Salmon</a:t>
            </a:r>
          </a:p>
          <a:p>
            <a:r>
              <a:rPr lang="en-US" dirty="0"/>
              <a:t>Most infrastructure is in the Clearwater Region or beyond</a:t>
            </a:r>
          </a:p>
          <a:p>
            <a:r>
              <a:rPr lang="en-US" dirty="0"/>
              <a:t>FPP Size trade-offs are large, but not clear-cut (Dworshak/Clearwater Example)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Options Paper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Nuances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2AFA63-276F-665C-2086-2F34A345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dirty="0"/>
              <a:t>1+ spring/summer Chinook programs are space costly</a:t>
            </a:r>
          </a:p>
          <a:p>
            <a:r>
              <a:rPr lang="en-US" dirty="0"/>
              <a:t>Most of the bottlenecks are occurring in the early rearing/final rearing overlap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Acclimation</a:t>
            </a:r>
          </a:p>
          <a:p>
            <a:pPr lvl="1"/>
            <a:r>
              <a:rPr lang="en-US" dirty="0"/>
              <a:t>Additional Chilling (Dworshak Model)</a:t>
            </a:r>
          </a:p>
          <a:p>
            <a:pPr lvl="1"/>
            <a:r>
              <a:rPr lang="en-US" dirty="0"/>
              <a:t>Age 0+?</a:t>
            </a:r>
          </a:p>
        </p:txBody>
      </p:sp>
    </p:spTree>
    <p:extLst>
      <p:ext uri="{BB962C8B-B14F-4D97-AF65-F5344CB8AC3E}">
        <p14:creationId xmlns:p14="http://schemas.microsoft.com/office/powerpoint/2010/main" val="24128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Opportunities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D3F604-C26C-4FFA-AA34-0B63C9B895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148782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782">
                  <a:extLst>
                    <a:ext uri="{9D8B030D-6E8A-4147-A177-3AD203B41FA5}">
                      <a16:colId xmlns:a16="http://schemas.microsoft.com/office/drawing/2014/main" val="334783338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503698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1371499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4327444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Basin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Expected Adults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148675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400" dirty="0"/>
                        <a:t>NE Oregon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Lookingglass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8236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Salmon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McCall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340,000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82552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Salmon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Sawtooth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1,560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69556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960,000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3,065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9216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8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082726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e_FWCO_Opp_Chall.pptx" id="{E82E9F81-CE75-47E7-A644-F45A4490C2F4}" vid="{6313A85F-EE31-4120-A0AE-7A089DAFC4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01_Nate_ISRP_Overview</Template>
  <TotalTime>3537</TotalTime>
  <Words>827</Words>
  <Application>Microsoft Office PowerPoint</Application>
  <PresentationFormat>On-screen Show (4:3)</PresentationFormat>
  <Paragraphs>230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CRFPO Powerpoint Template</vt:lpstr>
      <vt:lpstr>Chinook Planning </vt:lpstr>
      <vt:lpstr>Why??</vt:lpstr>
      <vt:lpstr>Why??</vt:lpstr>
      <vt:lpstr>What is the Plan?</vt:lpstr>
      <vt:lpstr>What’s happened so far?</vt:lpstr>
      <vt:lpstr>Average by Basin</vt:lpstr>
      <vt:lpstr>Infrastructure Nuances</vt:lpstr>
      <vt:lpstr>Infrastructure Nuances</vt:lpstr>
      <vt:lpstr>Infrastructure Opportunities</vt:lpstr>
      <vt:lpstr>Additional Opportunities</vt:lpstr>
      <vt:lpstr>Infrastructure Costs</vt:lpstr>
      <vt:lpstr>What’s Needed</vt:lpstr>
      <vt:lpstr>How many smolts?</vt:lpstr>
      <vt:lpstr>PowerPoint Presentation</vt:lpstr>
      <vt:lpstr>How Many Brood?</vt:lpstr>
      <vt:lpstr>How Many Brood?</vt:lpstr>
      <vt:lpstr>Fish Per Pound Difference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 0+ spring/summer Chinook</vt:lpstr>
      <vt:lpstr>Acclimation</vt:lpstr>
      <vt:lpstr>PowerPoint Presentation</vt:lpstr>
      <vt:lpstr>Transportation</vt:lpstr>
      <vt:lpstr>Monitoring and Evaluation</vt:lpstr>
      <vt:lpstr>ESA</vt:lpstr>
      <vt:lpstr> ESA – Where else?</vt:lpstr>
      <vt:lpstr>Management</vt:lpstr>
      <vt:lpstr>What did we learn?</vt:lpstr>
      <vt:lpstr>What is the our biggest Challenge?</vt:lpstr>
      <vt:lpstr>You 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Snake River Compensation Plan</dc:title>
  <dc:creator>Wiese, Nathan</dc:creator>
  <cp:lastModifiedBy>Wiese, Nathan</cp:lastModifiedBy>
  <cp:revision>37</cp:revision>
  <cp:lastPrinted>2022-12-08T02:22:52Z</cp:lastPrinted>
  <dcterms:created xsi:type="dcterms:W3CDTF">2022-10-20T12:13:50Z</dcterms:created>
  <dcterms:modified xsi:type="dcterms:W3CDTF">2023-04-25T18:45:49Z</dcterms:modified>
</cp:coreProperties>
</file>