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5"/>
  </p:notesMasterIdLst>
  <p:handoutMasterIdLst>
    <p:handoutMasterId r:id="rId16"/>
  </p:handoutMasterIdLst>
  <p:sldIdLst>
    <p:sldId id="257" r:id="rId2"/>
    <p:sldId id="274" r:id="rId3"/>
    <p:sldId id="275" r:id="rId4"/>
    <p:sldId id="258" r:id="rId5"/>
    <p:sldId id="425" r:id="rId6"/>
    <p:sldId id="404" r:id="rId7"/>
    <p:sldId id="417" r:id="rId8"/>
    <p:sldId id="418" r:id="rId9"/>
    <p:sldId id="261" r:id="rId10"/>
    <p:sldId id="420" r:id="rId11"/>
    <p:sldId id="426" r:id="rId12"/>
    <p:sldId id="424" r:id="rId13"/>
    <p:sldId id="266" r:id="rId1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33"/>
    <a:srgbClr val="4F81BD"/>
    <a:srgbClr val="33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5547" autoAdjust="0"/>
  </p:normalViewPr>
  <p:slideViewPr>
    <p:cSldViewPr>
      <p:cViewPr varScale="1">
        <p:scale>
          <a:sx n="83" d="100"/>
          <a:sy n="83" d="100"/>
        </p:scale>
        <p:origin x="2352" y="8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64" d="100"/>
          <a:sy n="64" d="100"/>
        </p:scale>
        <p:origin x="3158" y="67"/>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0707" tIns="45354" rIns="90707" bIns="45354" rtlCol="0"/>
          <a:lstStyle>
            <a:lvl1pPr algn="l">
              <a:defRPr sz="1200"/>
            </a:lvl1pPr>
          </a:lstStyle>
          <a:p>
            <a:endParaRPr lang="en-US"/>
          </a:p>
        </p:txBody>
      </p:sp>
      <p:sp>
        <p:nvSpPr>
          <p:cNvPr id="3" name="Date Placeholder 2"/>
          <p:cNvSpPr>
            <a:spLocks noGrp="1"/>
          </p:cNvSpPr>
          <p:nvPr>
            <p:ph type="dt" sz="quarter" idx="1"/>
          </p:nvPr>
        </p:nvSpPr>
        <p:spPr>
          <a:xfrm>
            <a:off x="3897514" y="0"/>
            <a:ext cx="2982742" cy="465138"/>
          </a:xfrm>
          <a:prstGeom prst="rect">
            <a:avLst/>
          </a:prstGeom>
        </p:spPr>
        <p:txBody>
          <a:bodyPr vert="horz" lIns="90707" tIns="45354" rIns="90707" bIns="45354" rtlCol="0"/>
          <a:lstStyle>
            <a:lvl1pPr algn="r">
              <a:defRPr sz="1200"/>
            </a:lvl1pPr>
          </a:lstStyle>
          <a:p>
            <a:fld id="{D372917F-4DE0-484C-9600-DB303082EDC9}" type="datetimeFigureOut">
              <a:rPr lang="en-US" smtClean="0"/>
              <a:t>5/7/2024</a:t>
            </a:fld>
            <a:endParaRPr lang="en-US"/>
          </a:p>
        </p:txBody>
      </p:sp>
      <p:sp>
        <p:nvSpPr>
          <p:cNvPr id="4" name="Footer Placeholder 3"/>
          <p:cNvSpPr>
            <a:spLocks noGrp="1"/>
          </p:cNvSpPr>
          <p:nvPr>
            <p:ph type="ftr" sz="quarter" idx="2"/>
          </p:nvPr>
        </p:nvSpPr>
        <p:spPr>
          <a:xfrm>
            <a:off x="1" y="8829676"/>
            <a:ext cx="2982742" cy="465138"/>
          </a:xfrm>
          <a:prstGeom prst="rect">
            <a:avLst/>
          </a:prstGeom>
        </p:spPr>
        <p:txBody>
          <a:bodyPr vert="horz" lIns="90707" tIns="45354" rIns="90707" bIns="45354" rtlCol="0" anchor="b"/>
          <a:lstStyle>
            <a:lvl1pPr algn="l">
              <a:defRPr sz="1200"/>
            </a:lvl1pPr>
          </a:lstStyle>
          <a:p>
            <a:endParaRPr lang="en-US"/>
          </a:p>
        </p:txBody>
      </p:sp>
      <p:sp>
        <p:nvSpPr>
          <p:cNvPr id="5" name="Slide Number Placeholder 4"/>
          <p:cNvSpPr>
            <a:spLocks noGrp="1"/>
          </p:cNvSpPr>
          <p:nvPr>
            <p:ph type="sldNum" sz="quarter" idx="3"/>
          </p:nvPr>
        </p:nvSpPr>
        <p:spPr>
          <a:xfrm>
            <a:off x="3897514" y="8829676"/>
            <a:ext cx="2982742" cy="465138"/>
          </a:xfrm>
          <a:prstGeom prst="rect">
            <a:avLst/>
          </a:prstGeom>
        </p:spPr>
        <p:txBody>
          <a:bodyPr vert="horz" lIns="90707" tIns="45354" rIns="90707" bIns="45354" rtlCol="0" anchor="b"/>
          <a:lstStyle>
            <a:lvl1pPr algn="r">
              <a:defRPr sz="1200"/>
            </a:lvl1pPr>
          </a:lstStyle>
          <a:p>
            <a:fld id="{386C48C4-1112-43AD-9611-122B5435EE8D}" type="slidenum">
              <a:rPr lang="en-US" smtClean="0"/>
              <a:t>‹#›</a:t>
            </a:fld>
            <a:endParaRPr lang="en-US"/>
          </a:p>
        </p:txBody>
      </p:sp>
    </p:spTree>
    <p:extLst>
      <p:ext uri="{BB962C8B-B14F-4D97-AF65-F5344CB8AC3E}">
        <p14:creationId xmlns:p14="http://schemas.microsoft.com/office/powerpoint/2010/main" val="231252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1"/>
            <a:ext cx="2992093" cy="457200"/>
          </a:xfrm>
          <a:prstGeom prst="rect">
            <a:avLst/>
          </a:prstGeom>
          <a:noFill/>
          <a:ln w="9525">
            <a:noFill/>
            <a:miter lim="800000"/>
            <a:headEnd/>
            <a:tailEnd/>
          </a:ln>
          <a:effectLst/>
        </p:spPr>
        <p:txBody>
          <a:bodyPr vert="horz" wrap="square" lIns="90707" tIns="45354" rIns="90707" bIns="45354" numCol="1" anchor="t"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889720" y="1"/>
            <a:ext cx="2992093" cy="457200"/>
          </a:xfrm>
          <a:prstGeom prst="rect">
            <a:avLst/>
          </a:prstGeom>
          <a:noFill/>
          <a:ln w="9525">
            <a:noFill/>
            <a:miter lim="800000"/>
            <a:headEnd/>
            <a:tailEnd/>
          </a:ln>
          <a:effectLst/>
        </p:spPr>
        <p:txBody>
          <a:bodyPr vert="horz" wrap="square" lIns="90707" tIns="45354" rIns="90707" bIns="45354" numCol="1" anchor="t"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04900" y="685800"/>
            <a:ext cx="4672013"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897629" y="4419601"/>
            <a:ext cx="5086557" cy="4191000"/>
          </a:xfrm>
          <a:prstGeom prst="rect">
            <a:avLst/>
          </a:prstGeom>
          <a:noFill/>
          <a:ln w="9525">
            <a:noFill/>
            <a:miter lim="800000"/>
            <a:headEnd/>
            <a:tailEnd/>
          </a:ln>
          <a:effectLst/>
        </p:spPr>
        <p:txBody>
          <a:bodyPr vert="horz" wrap="square" lIns="90707" tIns="45354" rIns="90707" bIns="453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39200"/>
            <a:ext cx="2992093" cy="457200"/>
          </a:xfrm>
          <a:prstGeom prst="rect">
            <a:avLst/>
          </a:prstGeom>
          <a:noFill/>
          <a:ln w="9525">
            <a:noFill/>
            <a:miter lim="800000"/>
            <a:headEnd/>
            <a:tailEnd/>
          </a:ln>
          <a:effectLst/>
        </p:spPr>
        <p:txBody>
          <a:bodyPr vert="horz" wrap="square" lIns="90707" tIns="45354" rIns="90707" bIns="45354" numCol="1" anchor="b"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889720" y="8839200"/>
            <a:ext cx="2992093" cy="457200"/>
          </a:xfrm>
          <a:prstGeom prst="rect">
            <a:avLst/>
          </a:prstGeom>
          <a:noFill/>
          <a:ln w="9525">
            <a:noFill/>
            <a:miter lim="800000"/>
            <a:headEnd/>
            <a:tailEnd/>
          </a:ln>
          <a:effectLst/>
        </p:spPr>
        <p:txBody>
          <a:bodyPr vert="horz" wrap="square" lIns="90707" tIns="45354" rIns="90707" bIns="45354" numCol="1" anchor="b"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fld id="{E8983418-BE23-4C7A-BBD6-7F5FA6673B4F}" type="slidenum">
              <a:rPr lang="en-US"/>
              <a:pPr>
                <a:defRPr/>
              </a:pPr>
              <a:t>‹#›</a:t>
            </a:fld>
            <a:endParaRPr lang="en-US"/>
          </a:p>
        </p:txBody>
      </p:sp>
    </p:spTree>
    <p:extLst>
      <p:ext uri="{BB962C8B-B14F-4D97-AF65-F5344CB8AC3E}">
        <p14:creationId xmlns:p14="http://schemas.microsoft.com/office/powerpoint/2010/main" val="245184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Director Schriever</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4</a:t>
            </a:fld>
            <a:endParaRPr lang="en-US"/>
          </a:p>
        </p:txBody>
      </p:sp>
    </p:spTree>
    <p:extLst>
      <p:ext uri="{BB962C8B-B14F-4D97-AF65-F5344CB8AC3E}">
        <p14:creationId xmlns:p14="http://schemas.microsoft.com/office/powerpoint/2010/main" val="209885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13 -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5</a:t>
            </a:fld>
            <a:endParaRPr lang="en-US"/>
          </a:p>
        </p:txBody>
      </p:sp>
    </p:spTree>
    <p:extLst>
      <p:ext uri="{BB962C8B-B14F-4D97-AF65-F5344CB8AC3E}">
        <p14:creationId xmlns:p14="http://schemas.microsoft.com/office/powerpoint/2010/main" val="421202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a:t>
            </a:r>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6</a:t>
            </a:fld>
            <a:endParaRPr lang="en-US"/>
          </a:p>
        </p:txBody>
      </p:sp>
    </p:spTree>
    <p:extLst>
      <p:ext uri="{BB962C8B-B14F-4D97-AF65-F5344CB8AC3E}">
        <p14:creationId xmlns:p14="http://schemas.microsoft.com/office/powerpoint/2010/main" val="207558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a:t>
            </a:r>
            <a:r>
              <a:rPr lang="en-US" baseline="0" dirty="0"/>
              <a:t> number of spring Chinook salmon (HOR and NOR) returning over recent time period.  Returns in last decade have just began to compete with estimates of the Snake Basin from 1950’s (little to no hatchery influence and prior to construction of Lower Snake River Dams). </a:t>
            </a:r>
          </a:p>
          <a:p>
            <a:endParaRPr lang="en-US" baseline="0" dirty="0"/>
          </a:p>
          <a:p>
            <a:r>
              <a:rPr lang="en-US" baseline="0" dirty="0"/>
              <a:t>Data from Fish Passage Center.</a:t>
            </a:r>
            <a:endParaRPr lang="en-US" dirty="0"/>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7</a:t>
            </a:fld>
            <a:endParaRPr lang="en-US"/>
          </a:p>
        </p:txBody>
      </p:sp>
    </p:spTree>
    <p:extLst>
      <p:ext uri="{BB962C8B-B14F-4D97-AF65-F5344CB8AC3E}">
        <p14:creationId xmlns:p14="http://schemas.microsoft.com/office/powerpoint/2010/main" val="254179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a:t>
            </a:r>
            <a:r>
              <a:rPr lang="en-US" baseline="0" dirty="0"/>
              <a:t> number of spring Chinook salmon (HOR and NOR) returning over recent time period.  Returns in last decade have just began to compete with estimates of the Snake Basin from 1950’s (little to no hatchery influence and prior to construction of Lower Snake River Dams). </a:t>
            </a:r>
          </a:p>
          <a:p>
            <a:endParaRPr lang="en-US" baseline="0" dirty="0"/>
          </a:p>
          <a:p>
            <a:r>
              <a:rPr lang="en-US" baseline="0" dirty="0"/>
              <a:t>Data from Fish Passage Center.</a:t>
            </a:r>
            <a:endParaRPr lang="en-US" dirty="0"/>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8</a:t>
            </a:fld>
            <a:endParaRPr lang="en-US"/>
          </a:p>
        </p:txBody>
      </p:sp>
    </p:spTree>
    <p:extLst>
      <p:ext uri="{BB962C8B-B14F-4D97-AF65-F5344CB8AC3E}">
        <p14:creationId xmlns:p14="http://schemas.microsoft.com/office/powerpoint/2010/main" val="129501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 straights</a:t>
            </a:r>
          </a:p>
          <a:p>
            <a:r>
              <a:rPr lang="en-US" dirty="0"/>
              <a:t>How do WE address our goals?</a:t>
            </a:r>
          </a:p>
          <a:p>
            <a:r>
              <a:rPr lang="en-US" dirty="0"/>
              <a:t>Invest in top performance – reduce investment in lagging performance.</a:t>
            </a:r>
          </a:p>
          <a:p>
            <a:r>
              <a:rPr lang="en-US" dirty="0"/>
              <a:t>LSRCP = Meet Adult Project Area Goals</a:t>
            </a:r>
          </a:p>
          <a:p>
            <a:endParaRPr lang="en-US" dirty="0"/>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9</a:t>
            </a:fld>
            <a:endParaRPr lang="en-US"/>
          </a:p>
        </p:txBody>
      </p:sp>
    </p:spTree>
    <p:extLst>
      <p:ext uri="{BB962C8B-B14F-4D97-AF65-F5344CB8AC3E}">
        <p14:creationId xmlns:p14="http://schemas.microsoft.com/office/powerpoint/2010/main" val="429068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hard, tighten the belt, and bring your best projects that will move the needle.</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11</a:t>
            </a:fld>
            <a:endParaRPr lang="en-US"/>
          </a:p>
        </p:txBody>
      </p:sp>
    </p:spTree>
    <p:extLst>
      <p:ext uri="{BB962C8B-B14F-4D97-AF65-F5344CB8AC3E}">
        <p14:creationId xmlns:p14="http://schemas.microsoft.com/office/powerpoint/2010/main" val="239669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not cut every budget by 6% - prioritize!</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12</a:t>
            </a:fld>
            <a:endParaRPr lang="en-US"/>
          </a:p>
        </p:txBody>
      </p:sp>
    </p:spTree>
    <p:extLst>
      <p:ext uri="{BB962C8B-B14F-4D97-AF65-F5344CB8AC3E}">
        <p14:creationId xmlns:p14="http://schemas.microsoft.com/office/powerpoint/2010/main" val="240717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all stuck in this together!</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13</a:t>
            </a:fld>
            <a:endParaRPr lang="en-US"/>
          </a:p>
        </p:txBody>
      </p:sp>
    </p:spTree>
    <p:extLst>
      <p:ext uri="{BB962C8B-B14F-4D97-AF65-F5344CB8AC3E}">
        <p14:creationId xmlns:p14="http://schemas.microsoft.com/office/powerpoint/2010/main" val="286217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2954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956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1E2DCF-8E5D-464E-9ED8-E0D42CEDC450}" type="datetime1">
              <a:rPr lang="en-US"/>
              <a:pPr>
                <a:defRPr/>
              </a:pPr>
              <a:t>5/7/2024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FF333-3D40-48A8-929D-C0EF5DB40E7C}" type="slidenum">
              <a:rPr lang="en-US"/>
              <a:pPr>
                <a:defRPr/>
              </a:pPr>
              <a:t>‹#›</a:t>
            </a:fld>
            <a:endParaRPr lang="en-US" dirty="0"/>
          </a:p>
        </p:txBody>
      </p:sp>
    </p:spTree>
    <p:extLst>
      <p:ext uri="{BB962C8B-B14F-4D97-AF65-F5344CB8AC3E}">
        <p14:creationId xmlns:p14="http://schemas.microsoft.com/office/powerpoint/2010/main" val="215848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90F23-A815-4FA0-BAA0-650DCEF0EECA}" type="datetime1">
              <a:rPr lang="en-US"/>
              <a:pPr>
                <a:defRPr/>
              </a:pPr>
              <a:t>5/7/2024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DF17F-57DA-41BB-BA1F-8F925A771822}" type="slidenum">
              <a:rPr lang="en-US"/>
              <a:pPr>
                <a:defRPr/>
              </a:pPr>
              <a:t>‹#›</a:t>
            </a:fld>
            <a:endParaRPr lang="en-US" dirty="0"/>
          </a:p>
        </p:txBody>
      </p:sp>
    </p:spTree>
    <p:extLst>
      <p:ext uri="{BB962C8B-B14F-4D97-AF65-F5344CB8AC3E}">
        <p14:creationId xmlns:p14="http://schemas.microsoft.com/office/powerpoint/2010/main" val="51667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baseline="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720C98-1C0C-4FF5-9929-B9759D94EF36}" type="datetime1">
              <a:rPr lang="en-US"/>
              <a:pPr>
                <a:defRPr/>
              </a:pPr>
              <a:t>5/7/2024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89385-C472-47F6-AA11-EF1D0DD2EEE2}" type="slidenum">
              <a:rPr lang="en-US"/>
              <a:pPr>
                <a:defRPr/>
              </a:pPr>
              <a:t>‹#›</a:t>
            </a:fld>
            <a:endParaRPr lang="en-US" dirty="0"/>
          </a:p>
        </p:txBody>
      </p:sp>
    </p:spTree>
    <p:extLst>
      <p:ext uri="{BB962C8B-B14F-4D97-AF65-F5344CB8AC3E}">
        <p14:creationId xmlns:p14="http://schemas.microsoft.com/office/powerpoint/2010/main" val="182564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59876-352B-4A19-A090-EE50B0E27952}" type="datetime1">
              <a:rPr lang="en-US"/>
              <a:pPr>
                <a:defRPr/>
              </a:pPr>
              <a:t>5/7/2024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AB064-21C3-4B68-B7E7-3A53CA65A245}" type="slidenum">
              <a:rPr lang="en-US"/>
              <a:pPr>
                <a:defRPr/>
              </a:pPr>
              <a:t>‹#›</a:t>
            </a:fld>
            <a:endParaRPr lang="en-US" dirty="0"/>
          </a:p>
        </p:txBody>
      </p:sp>
    </p:spTree>
    <p:extLst>
      <p:ext uri="{BB962C8B-B14F-4D97-AF65-F5344CB8AC3E}">
        <p14:creationId xmlns:p14="http://schemas.microsoft.com/office/powerpoint/2010/main" val="6768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B99601-FC1C-4694-B4BA-EE58C34DEFD0}" type="datetime1">
              <a:rPr lang="en-US"/>
              <a:pPr>
                <a:defRPr/>
              </a:pPr>
              <a:t>5/7/2024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0081A-EEB5-4F12-8ADA-25F08C491F42}" type="slidenum">
              <a:rPr lang="en-US"/>
              <a:pPr>
                <a:defRPr/>
              </a:pPr>
              <a:t>‹#›</a:t>
            </a:fld>
            <a:endParaRPr lang="en-US" dirty="0"/>
          </a:p>
        </p:txBody>
      </p:sp>
    </p:spTree>
    <p:extLst>
      <p:ext uri="{BB962C8B-B14F-4D97-AF65-F5344CB8AC3E}">
        <p14:creationId xmlns:p14="http://schemas.microsoft.com/office/powerpoint/2010/main" val="154604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8281-5773-45E0-8B95-C9AB08C562F0}" type="datetime1">
              <a:rPr lang="en-US"/>
              <a:pPr>
                <a:defRPr/>
              </a:pPr>
              <a:t>5/7/2024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99B9BC-9880-4C87-9B56-4CAE68E6C6DE}" type="slidenum">
              <a:rPr lang="en-US"/>
              <a:pPr>
                <a:defRPr/>
              </a:pPr>
              <a:t>‹#›</a:t>
            </a:fld>
            <a:endParaRPr lang="en-US" dirty="0"/>
          </a:p>
        </p:txBody>
      </p:sp>
    </p:spTree>
    <p:extLst>
      <p:ext uri="{BB962C8B-B14F-4D97-AF65-F5344CB8AC3E}">
        <p14:creationId xmlns:p14="http://schemas.microsoft.com/office/powerpoint/2010/main" val="111363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1CAF87-2022-48FB-82BE-D8953DD15559}" type="datetime1">
              <a:rPr lang="en-US"/>
              <a:pPr>
                <a:defRPr/>
              </a:pPr>
              <a:t>5/7/2024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0364C-7249-4D4E-8980-D5441468CF75}" type="slidenum">
              <a:rPr lang="en-US"/>
              <a:pPr>
                <a:defRPr/>
              </a:pPr>
              <a:t>‹#›</a:t>
            </a:fld>
            <a:endParaRPr lang="en-US" dirty="0"/>
          </a:p>
        </p:txBody>
      </p:sp>
    </p:spTree>
    <p:extLst>
      <p:ext uri="{BB962C8B-B14F-4D97-AF65-F5344CB8AC3E}">
        <p14:creationId xmlns:p14="http://schemas.microsoft.com/office/powerpoint/2010/main" val="36928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E86CE-0C46-473C-9A4A-A0B41FEC4577}" type="datetime1">
              <a:rPr lang="en-US"/>
              <a:pPr>
                <a:defRPr/>
              </a:pPr>
              <a:t>5/7/2024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7C7CD-0726-4E8F-9264-D0BC46591DAE}" type="slidenum">
              <a:rPr lang="en-US"/>
              <a:pPr>
                <a:defRPr/>
              </a:pPr>
              <a:t>‹#›</a:t>
            </a:fld>
            <a:endParaRPr lang="en-US" dirty="0"/>
          </a:p>
        </p:txBody>
      </p:sp>
    </p:spTree>
    <p:extLst>
      <p:ext uri="{BB962C8B-B14F-4D97-AF65-F5344CB8AC3E}">
        <p14:creationId xmlns:p14="http://schemas.microsoft.com/office/powerpoint/2010/main" val="12948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4EE1D2C-20C5-47FC-B510-783461C17C50}" type="datetime1">
              <a:rPr lang="en-US"/>
              <a:pPr>
                <a:defRPr/>
              </a:pPr>
              <a:t>5/7/2024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8329FB-235A-4E0C-A1D5-D5D46E6B9F4E}" type="slidenum">
              <a:rPr lang="en-US"/>
              <a:pPr>
                <a:defRPr/>
              </a:pPr>
              <a:t>‹#›</a:t>
            </a:fld>
            <a:endParaRPr lang="en-US" dirty="0"/>
          </a:p>
        </p:txBody>
      </p:sp>
    </p:spTree>
    <p:extLst>
      <p:ext uri="{BB962C8B-B14F-4D97-AF65-F5344CB8AC3E}">
        <p14:creationId xmlns:p14="http://schemas.microsoft.com/office/powerpoint/2010/main" val="205958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928FB8D-097A-4282-8212-801D7B5CF3F4}" type="datetime1">
              <a:rPr lang="en-US"/>
              <a:pPr>
                <a:defRPr/>
              </a:pPr>
              <a:t>5/7/2024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4CC36-7999-4932-9580-92CE9A5E912F}" type="slidenum">
              <a:rPr lang="en-US"/>
              <a:pPr>
                <a:defRPr/>
              </a:pPr>
              <a:t>‹#›</a:t>
            </a:fld>
            <a:endParaRPr lang="en-US" dirty="0"/>
          </a:p>
        </p:txBody>
      </p:sp>
    </p:spTree>
    <p:extLst>
      <p:ext uri="{BB962C8B-B14F-4D97-AF65-F5344CB8AC3E}">
        <p14:creationId xmlns:p14="http://schemas.microsoft.com/office/powerpoint/2010/main" val="23426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9525" y="6553200"/>
            <a:ext cx="9144000" cy="3048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0" y="6338888"/>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0198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29" name="Title Placeholder 1"/>
          <p:cNvSpPr>
            <a:spLocks noGrp="1"/>
          </p:cNvSpPr>
          <p:nvPr>
            <p:ph type="title"/>
          </p:nvPr>
        </p:nvSpPr>
        <p:spPr bwMode="auto">
          <a:xfrm>
            <a:off x="457200" y="1524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0668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4400" y="5562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496F48C-90D8-4FD7-A73E-F6E668721860}" type="datetime1">
              <a:rPr lang="en-US"/>
              <a:pPr>
                <a:defRPr/>
              </a:pPr>
              <a:t>5/7/2024</a:t>
            </a:fld>
            <a:endParaRPr lang="en-US" dirty="0"/>
          </a:p>
        </p:txBody>
      </p:sp>
      <p:sp>
        <p:nvSpPr>
          <p:cNvPr id="5" name="Footer Placeholder 4"/>
          <p:cNvSpPr>
            <a:spLocks noGrp="1"/>
          </p:cNvSpPr>
          <p:nvPr>
            <p:ph type="ftr" sz="quarter" idx="3"/>
          </p:nvPr>
        </p:nvSpPr>
        <p:spPr>
          <a:xfrm>
            <a:off x="3124200" y="5562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172200" y="5562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7532C3E-5ECD-4DBD-AAA2-9ED8B4303B63}" type="slidenum">
              <a:rPr lang="en-US"/>
              <a:pPr>
                <a:defRPr/>
              </a:pPr>
              <a:t>‹#›</a:t>
            </a:fld>
            <a:endParaRPr lang="en-US" dirty="0"/>
          </a:p>
        </p:txBody>
      </p:sp>
      <p:pic>
        <p:nvPicPr>
          <p:cNvPr id="1034" name="Picture 2" descr="N:\Tools\FWSLogo\DOI_ArcGIS_CMYK.emf"/>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601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Tools\FWSLogo\logo2005.gif"/>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474075" y="6053138"/>
            <a:ext cx="6699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1"/>
          <p:cNvSpPr>
            <a:spLocks noChangeArrowheads="1"/>
          </p:cNvSpPr>
          <p:nvPr/>
        </p:nvSpPr>
        <p:spPr bwMode="auto">
          <a:xfrm>
            <a:off x="5562600" y="6553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Conserving America’s Fisheries</a:t>
            </a:r>
          </a:p>
        </p:txBody>
      </p:sp>
      <p:sp>
        <p:nvSpPr>
          <p:cNvPr id="1037" name="Rectangle 12"/>
          <p:cNvSpPr>
            <a:spLocks noChangeArrowheads="1"/>
          </p:cNvSpPr>
          <p:nvPr/>
        </p:nvSpPr>
        <p:spPr bwMode="auto">
          <a:xfrm>
            <a:off x="792163" y="6005513"/>
            <a:ext cx="3800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white"/>
                </a:solidFill>
              </a:rPr>
              <a:t>U.S. Fish and Wildlife Service</a:t>
            </a:r>
          </a:p>
        </p:txBody>
      </p:sp>
      <p:sp>
        <p:nvSpPr>
          <p:cNvPr id="1038" name="Rectangle 13"/>
          <p:cNvSpPr>
            <a:spLocks noChangeArrowheads="1"/>
          </p:cNvSpPr>
          <p:nvPr/>
        </p:nvSpPr>
        <p:spPr bwMode="auto">
          <a:xfrm>
            <a:off x="792163" y="6307138"/>
            <a:ext cx="454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Lower Snake River Compensation Plan Office</a:t>
            </a:r>
          </a:p>
        </p:txBody>
      </p:sp>
      <p:pic>
        <p:nvPicPr>
          <p:cNvPr id="1039" name="Picture 2"/>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478713" y="6362700"/>
            <a:ext cx="995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53"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14" y="-6531"/>
            <a:ext cx="8364486" cy="1470025"/>
          </a:xfrm>
        </p:spPr>
        <p:txBody>
          <a:bodyPr/>
          <a:lstStyle/>
          <a:p>
            <a:r>
              <a:rPr lang="en-US" sz="8000" dirty="0"/>
              <a:t>Welcome to LSRCP!</a:t>
            </a:r>
          </a:p>
        </p:txBody>
      </p:sp>
      <p:sp>
        <p:nvSpPr>
          <p:cNvPr id="3" name="Subtitle 2"/>
          <p:cNvSpPr>
            <a:spLocks noGrp="1"/>
          </p:cNvSpPr>
          <p:nvPr>
            <p:ph type="subTitle" idx="1"/>
          </p:nvPr>
        </p:nvSpPr>
        <p:spPr>
          <a:xfrm>
            <a:off x="1371600" y="4648200"/>
            <a:ext cx="6400800" cy="1295400"/>
          </a:xfrm>
        </p:spPr>
        <p:txBody>
          <a:bodyPr/>
          <a:lstStyle/>
          <a:p>
            <a:r>
              <a:rPr lang="en-US" dirty="0"/>
              <a:t>Annual Meeting</a:t>
            </a:r>
          </a:p>
          <a:p>
            <a:r>
              <a:rPr lang="en-US" dirty="0"/>
              <a:t>May 7-8</a:t>
            </a:r>
            <a:r>
              <a:rPr lang="en-US" baseline="30000" dirty="0"/>
              <a:t>th</a:t>
            </a:r>
            <a:r>
              <a:rPr lang="en-US" dirty="0"/>
              <a:t>, 2024</a:t>
            </a:r>
          </a:p>
        </p:txBody>
      </p:sp>
      <p:pic>
        <p:nvPicPr>
          <p:cNvPr id="1026" name="Picture 2">
            <a:extLst>
              <a:ext uri="{FF2B5EF4-FFF2-40B4-BE49-F238E27FC236}">
                <a16:creationId xmlns:a16="http://schemas.microsoft.com/office/drawing/2014/main" id="{4793FD9E-9C79-7056-BCF8-99A56C948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269960"/>
            <a:ext cx="60579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3110359E-39DB-1A8B-F836-ED7FEAD8F416}"/>
              </a:ext>
            </a:extLst>
          </p:cNvPr>
          <p:cNvSpPr txBox="1">
            <a:spLocks/>
          </p:cNvSpPr>
          <p:nvPr/>
        </p:nvSpPr>
        <p:spPr bwMode="auto">
          <a:xfrm>
            <a:off x="-533400" y="3733800"/>
            <a:ext cx="8364486"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2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000" dirty="0"/>
              <a:t>Dworshak Spring Chinook Releases 2024</a:t>
            </a:r>
          </a:p>
        </p:txBody>
      </p:sp>
    </p:spTree>
    <p:extLst>
      <p:ext uri="{BB962C8B-B14F-4D97-AF65-F5344CB8AC3E}">
        <p14:creationId xmlns:p14="http://schemas.microsoft.com/office/powerpoint/2010/main" val="3480794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Budgets</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533400" y="1371600"/>
            <a:ext cx="4495800" cy="4419600"/>
          </a:xfrm>
        </p:spPr>
        <p:txBody>
          <a:bodyPr/>
          <a:lstStyle/>
          <a:p>
            <a:r>
              <a:rPr lang="en-US" dirty="0"/>
              <a:t>FY24 = $32.75M</a:t>
            </a:r>
          </a:p>
          <a:p>
            <a:r>
              <a:rPr lang="en-US" dirty="0"/>
              <a:t>FY25 = $32.75M</a:t>
            </a:r>
          </a:p>
          <a:p>
            <a:r>
              <a:rPr lang="en-US" dirty="0"/>
              <a:t>FY26-28 is in the Integrated Program Review (IPR) process</a:t>
            </a:r>
          </a:p>
        </p:txBody>
      </p:sp>
      <p:pic>
        <p:nvPicPr>
          <p:cNvPr id="5" name="Picture 4" descr="Pile of American dollar banknotes">
            <a:extLst>
              <a:ext uri="{FF2B5EF4-FFF2-40B4-BE49-F238E27FC236}">
                <a16:creationId xmlns:a16="http://schemas.microsoft.com/office/drawing/2014/main" id="{73D6F333-3A4F-453D-AD5C-C6BC2C48458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81600" y="2057488"/>
            <a:ext cx="3657769" cy="2743023"/>
          </a:xfrm>
          <a:prstGeom prst="rect">
            <a:avLst/>
          </a:prstGeom>
        </p:spPr>
      </p:pic>
    </p:spTree>
    <p:extLst>
      <p:ext uri="{BB962C8B-B14F-4D97-AF65-F5344CB8AC3E}">
        <p14:creationId xmlns:p14="http://schemas.microsoft.com/office/powerpoint/2010/main" val="352871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Budgets – FY25 Guidance</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474785" y="1371600"/>
            <a:ext cx="8373122" cy="4419600"/>
          </a:xfrm>
        </p:spPr>
        <p:txBody>
          <a:bodyPr/>
          <a:lstStyle/>
          <a:p>
            <a:r>
              <a:rPr lang="en-US" dirty="0"/>
              <a:t>Budget requests need to remain flat by Cooperator - not by Project</a:t>
            </a:r>
          </a:p>
          <a:p>
            <a:r>
              <a:rPr lang="en-US" dirty="0"/>
              <a:t>Draft FY25 budgets due by June 15</a:t>
            </a:r>
            <a:r>
              <a:rPr lang="en-US" baseline="30000" dirty="0"/>
              <a:t>th</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1624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Art of the Possible</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457200" y="1371600"/>
            <a:ext cx="8001000" cy="4419600"/>
          </a:xfrm>
        </p:spPr>
        <p:txBody>
          <a:bodyPr/>
          <a:lstStyle/>
          <a:p>
            <a:r>
              <a:rPr lang="en-US" dirty="0"/>
              <a:t>Chart the future</a:t>
            </a:r>
          </a:p>
          <a:p>
            <a:r>
              <a:rPr lang="en-US" dirty="0"/>
              <a:t>Reimagine and reinvent</a:t>
            </a:r>
          </a:p>
          <a:p>
            <a:r>
              <a:rPr lang="en-US" dirty="0"/>
              <a:t>Keep making positive changes!</a:t>
            </a:r>
          </a:p>
        </p:txBody>
      </p:sp>
    </p:spTree>
    <p:extLst>
      <p:ext uri="{BB962C8B-B14F-4D97-AF65-F5344CB8AC3E}">
        <p14:creationId xmlns:p14="http://schemas.microsoft.com/office/powerpoint/2010/main" val="397816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45" y="2057400"/>
            <a:ext cx="4258444" cy="1470025"/>
          </a:xfrm>
        </p:spPr>
        <p:txBody>
          <a:bodyPr/>
          <a:lstStyle/>
          <a:p>
            <a:r>
              <a:rPr lang="en-US" sz="8000" dirty="0"/>
              <a:t>Thanks for Being Here!</a:t>
            </a:r>
          </a:p>
        </p:txBody>
      </p:sp>
      <p:pic>
        <p:nvPicPr>
          <p:cNvPr id="5" name="Picture 4" descr="A close up of a fish&#10;&#10;Description automatically generated with medium confidence">
            <a:extLst>
              <a:ext uri="{FF2B5EF4-FFF2-40B4-BE49-F238E27FC236}">
                <a16:creationId xmlns:a16="http://schemas.microsoft.com/office/drawing/2014/main" id="{65C1A8A9-0346-4897-82AD-9CA83F8A70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70284" y="1295400"/>
            <a:ext cx="4759464" cy="3182981"/>
          </a:xfrm>
          <a:prstGeom prst="rect">
            <a:avLst/>
          </a:prstGeom>
        </p:spPr>
      </p:pic>
    </p:spTree>
    <p:extLst>
      <p:ext uri="{BB962C8B-B14F-4D97-AF65-F5344CB8AC3E}">
        <p14:creationId xmlns:p14="http://schemas.microsoft.com/office/powerpoint/2010/main" val="58540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14" y="-6531"/>
            <a:ext cx="8364486" cy="1470025"/>
          </a:xfrm>
        </p:spPr>
        <p:txBody>
          <a:bodyPr/>
          <a:lstStyle/>
          <a:p>
            <a:r>
              <a:rPr lang="en-US" sz="8000" dirty="0"/>
              <a:t>Housekeeping</a:t>
            </a:r>
          </a:p>
        </p:txBody>
      </p:sp>
      <p:sp>
        <p:nvSpPr>
          <p:cNvPr id="3" name="Subtitle 2"/>
          <p:cNvSpPr>
            <a:spLocks noGrp="1"/>
          </p:cNvSpPr>
          <p:nvPr>
            <p:ph type="subTitle" idx="1"/>
          </p:nvPr>
        </p:nvSpPr>
        <p:spPr>
          <a:xfrm>
            <a:off x="533400" y="1143000"/>
            <a:ext cx="8364486" cy="3337106"/>
          </a:xfrm>
        </p:spPr>
        <p:txBody>
          <a:bodyPr/>
          <a:lstStyle/>
          <a:p>
            <a:pPr marL="457200" indent="-457200" algn="l">
              <a:buFont typeface="Arial" panose="020B0604020202020204" pitchFamily="34" charset="0"/>
              <a:buChar char="•"/>
            </a:pPr>
            <a:r>
              <a:rPr lang="en-US" dirty="0"/>
              <a:t>Please mute phones and chat box for questions</a:t>
            </a:r>
          </a:p>
          <a:p>
            <a:pPr marL="457200" indent="-457200" algn="l">
              <a:buFont typeface="Arial" panose="020B0604020202020204" pitchFamily="34" charset="0"/>
              <a:buChar char="•"/>
            </a:pPr>
            <a:r>
              <a:rPr lang="en-US" dirty="0"/>
              <a:t>We’ll use the integrated mics for questions from the audience or have the speaker repeat them</a:t>
            </a:r>
          </a:p>
          <a:p>
            <a:pPr marL="457200" indent="-457200" algn="l">
              <a:buFont typeface="Arial" panose="020B0604020202020204" pitchFamily="34" charset="0"/>
              <a:buChar char="•"/>
            </a:pPr>
            <a:r>
              <a:rPr lang="en-US" dirty="0"/>
              <a:t>$20 Social/Breaktime snacks – please find Tanya Wiley or Anna Copeland</a:t>
            </a:r>
          </a:p>
          <a:p>
            <a:pPr marL="457200" indent="-457200" algn="l">
              <a:buFont typeface="Arial" panose="020B0604020202020204" pitchFamily="34" charset="0"/>
              <a:buChar char="•"/>
            </a:pPr>
            <a:r>
              <a:rPr lang="en-US" dirty="0"/>
              <a:t>Social at Kristen Armstrong Pavilion (5-9 pm)</a:t>
            </a:r>
          </a:p>
          <a:p>
            <a:pPr marL="457200" indent="-457200" algn="l">
              <a:buFont typeface="Arial" panose="020B0604020202020204" pitchFamily="34" charset="0"/>
              <a:buChar char="•"/>
            </a:pPr>
            <a:r>
              <a:rPr lang="en-US" dirty="0"/>
              <a:t>Bathrooms</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95104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1C3242E5-9810-41BB-9D77-7886BA32C10F}"/>
              </a:ext>
            </a:extLst>
          </p:cNvPr>
          <p:cNvSpPr>
            <a:spLocks noGrp="1"/>
          </p:cNvSpPr>
          <p:nvPr>
            <p:ph idx="1"/>
          </p:nvPr>
        </p:nvSpPr>
        <p:spPr>
          <a:xfrm>
            <a:off x="457200" y="1524000"/>
            <a:ext cx="8229600" cy="4419600"/>
          </a:xfrm>
        </p:spPr>
        <p:txBody>
          <a:bodyPr/>
          <a:lstStyle/>
          <a:p>
            <a:r>
              <a:rPr lang="en-US" dirty="0"/>
              <a:t>Reinspire our efforts towards Fish for the Future</a:t>
            </a:r>
          </a:p>
          <a:p>
            <a:r>
              <a:rPr lang="en-US" dirty="0"/>
              <a:t>Kick-off Steelhead ISRP review</a:t>
            </a:r>
          </a:p>
          <a:p>
            <a:r>
              <a:rPr lang="en-US" dirty="0"/>
              <a:t>Check out some LSRCP outreach</a:t>
            </a:r>
          </a:p>
          <a:p>
            <a:r>
              <a:rPr lang="en-US" dirty="0"/>
              <a:t>Update current on ongoing LSRCP and basin projects</a:t>
            </a:r>
          </a:p>
          <a:p>
            <a:r>
              <a:rPr lang="en-US" dirty="0"/>
              <a:t>Connect with each other</a:t>
            </a:r>
          </a:p>
        </p:txBody>
      </p:sp>
    </p:spTree>
    <p:extLst>
      <p:ext uri="{BB962C8B-B14F-4D97-AF65-F5344CB8AC3E}">
        <p14:creationId xmlns:p14="http://schemas.microsoft.com/office/powerpoint/2010/main" val="99442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756" y="685800"/>
            <a:ext cx="8364486" cy="1470025"/>
          </a:xfrm>
        </p:spPr>
        <p:txBody>
          <a:bodyPr/>
          <a:lstStyle/>
          <a:p>
            <a:r>
              <a:rPr lang="en-US" sz="8000" dirty="0"/>
              <a:t>You are Fish for the Future!</a:t>
            </a:r>
          </a:p>
        </p:txBody>
      </p:sp>
      <p:pic>
        <p:nvPicPr>
          <p:cNvPr id="4" name="Picture 3" descr="A person holding a fish&#10;&#10;Description automatically generated with medium confidence">
            <a:extLst>
              <a:ext uri="{FF2B5EF4-FFF2-40B4-BE49-F238E27FC236}">
                <a16:creationId xmlns:a16="http://schemas.microsoft.com/office/drawing/2014/main" id="{26670FBC-022F-FF37-0600-C47E2ABDF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667000"/>
            <a:ext cx="3962400" cy="29718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26D9DF78-01A4-AE0E-9F6B-DDACF60225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001" b="11110"/>
          <a:stretch/>
        </p:blipFill>
        <p:spPr>
          <a:xfrm>
            <a:off x="6248400" y="1782501"/>
            <a:ext cx="2607406" cy="3886200"/>
          </a:xfrm>
          <a:prstGeom prst="rect">
            <a:avLst/>
          </a:prstGeom>
        </p:spPr>
      </p:pic>
    </p:spTree>
    <p:extLst>
      <p:ext uri="{BB962C8B-B14F-4D97-AF65-F5344CB8AC3E}">
        <p14:creationId xmlns:p14="http://schemas.microsoft.com/office/powerpoint/2010/main" val="158568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4841-99FA-4CFC-A90D-C5242DB4BD4B}"/>
              </a:ext>
            </a:extLst>
          </p:cNvPr>
          <p:cNvSpPr>
            <a:spLocks noGrp="1"/>
          </p:cNvSpPr>
          <p:nvPr>
            <p:ph type="title"/>
          </p:nvPr>
        </p:nvSpPr>
        <p:spPr/>
        <p:txBody>
          <a:bodyPr/>
          <a:lstStyle/>
          <a:p>
            <a:r>
              <a:rPr lang="en-US" dirty="0"/>
              <a:t>In Place/In-Kind</a:t>
            </a:r>
          </a:p>
        </p:txBody>
      </p:sp>
      <p:pic>
        <p:nvPicPr>
          <p:cNvPr id="5" name="Picture 4">
            <a:extLst>
              <a:ext uri="{FF2B5EF4-FFF2-40B4-BE49-F238E27FC236}">
                <a16:creationId xmlns:a16="http://schemas.microsoft.com/office/drawing/2014/main" id="{96AADE28-6FBB-4123-90F0-09D9FC4DF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930" y="-1066800"/>
            <a:ext cx="4663610" cy="8911016"/>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333292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dirty="0"/>
              <a:t>Performance</a:t>
            </a:r>
          </a:p>
        </p:txBody>
      </p:sp>
      <p:pic>
        <p:nvPicPr>
          <p:cNvPr id="5" name="Picture 4">
            <a:extLst>
              <a:ext uri="{FF2B5EF4-FFF2-40B4-BE49-F238E27FC236}">
                <a16:creationId xmlns:a16="http://schemas.microsoft.com/office/drawing/2014/main" id="{D4A52F53-C160-48DE-A0EF-4E5979AD925E}"/>
              </a:ext>
            </a:extLst>
          </p:cNvPr>
          <p:cNvPicPr>
            <a:picLocks noChangeAspect="1"/>
          </p:cNvPicPr>
          <p:nvPr/>
        </p:nvPicPr>
        <p:blipFill>
          <a:blip r:embed="rId3"/>
          <a:stretch>
            <a:fillRect/>
          </a:stretch>
        </p:blipFill>
        <p:spPr>
          <a:xfrm>
            <a:off x="214905" y="685801"/>
            <a:ext cx="8714190" cy="5029200"/>
          </a:xfrm>
          <a:prstGeom prst="rect">
            <a:avLst/>
          </a:prstGeom>
        </p:spPr>
      </p:pic>
      <p:sp>
        <p:nvSpPr>
          <p:cNvPr id="7" name="Title 1">
            <a:extLst>
              <a:ext uri="{FF2B5EF4-FFF2-40B4-BE49-F238E27FC236}">
                <a16:creationId xmlns:a16="http://schemas.microsoft.com/office/drawing/2014/main" id="{949DBCCA-43FB-4BEE-80C6-8BAD7249762B}"/>
              </a:ext>
            </a:extLst>
          </p:cNvPr>
          <p:cNvSpPr txBox="1">
            <a:spLocks/>
          </p:cNvSpPr>
          <p:nvPr/>
        </p:nvSpPr>
        <p:spPr bwMode="auto">
          <a:xfrm>
            <a:off x="3429000" y="5469466"/>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dirty="0"/>
              <a:t>2019-2021 estimates</a:t>
            </a:r>
          </a:p>
        </p:txBody>
      </p:sp>
    </p:spTree>
    <p:extLst>
      <p:ext uri="{BB962C8B-B14F-4D97-AF65-F5344CB8AC3E}">
        <p14:creationId xmlns:p14="http://schemas.microsoft.com/office/powerpoint/2010/main" val="385639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dirty="0"/>
              <a:t>Performance</a:t>
            </a:r>
          </a:p>
        </p:txBody>
      </p:sp>
      <p:pic>
        <p:nvPicPr>
          <p:cNvPr id="4" name="Picture 3">
            <a:extLst>
              <a:ext uri="{FF2B5EF4-FFF2-40B4-BE49-F238E27FC236}">
                <a16:creationId xmlns:a16="http://schemas.microsoft.com/office/drawing/2014/main" id="{161D0B3A-CCF5-417A-AB88-5CADE1EDBEEA}"/>
              </a:ext>
            </a:extLst>
          </p:cNvPr>
          <p:cNvPicPr>
            <a:picLocks noChangeAspect="1"/>
          </p:cNvPicPr>
          <p:nvPr/>
        </p:nvPicPr>
        <p:blipFill>
          <a:blip r:embed="rId3"/>
          <a:stretch>
            <a:fillRect/>
          </a:stretch>
        </p:blipFill>
        <p:spPr>
          <a:xfrm>
            <a:off x="152400" y="709246"/>
            <a:ext cx="8763000" cy="5081954"/>
          </a:xfrm>
          <a:prstGeom prst="rect">
            <a:avLst/>
          </a:prstGeom>
        </p:spPr>
      </p:pic>
    </p:spTree>
    <p:extLst>
      <p:ext uri="{BB962C8B-B14F-4D97-AF65-F5344CB8AC3E}">
        <p14:creationId xmlns:p14="http://schemas.microsoft.com/office/powerpoint/2010/main" val="420842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dirty="0"/>
              <a:t>Performance</a:t>
            </a:r>
          </a:p>
        </p:txBody>
      </p:sp>
      <p:pic>
        <p:nvPicPr>
          <p:cNvPr id="6" name="Picture 5">
            <a:extLst>
              <a:ext uri="{FF2B5EF4-FFF2-40B4-BE49-F238E27FC236}">
                <a16:creationId xmlns:a16="http://schemas.microsoft.com/office/drawing/2014/main" id="{66C4B81B-FA5F-404B-8730-1353D680F827}"/>
              </a:ext>
            </a:extLst>
          </p:cNvPr>
          <p:cNvPicPr>
            <a:picLocks noChangeAspect="1"/>
          </p:cNvPicPr>
          <p:nvPr/>
        </p:nvPicPr>
        <p:blipFill>
          <a:blip r:embed="rId3"/>
          <a:stretch>
            <a:fillRect/>
          </a:stretch>
        </p:blipFill>
        <p:spPr>
          <a:xfrm>
            <a:off x="280922" y="838200"/>
            <a:ext cx="8582156" cy="4952999"/>
          </a:xfrm>
          <a:prstGeom prst="rect">
            <a:avLst/>
          </a:prstGeom>
        </p:spPr>
      </p:pic>
      <p:sp>
        <p:nvSpPr>
          <p:cNvPr id="7" name="Title 1">
            <a:extLst>
              <a:ext uri="{FF2B5EF4-FFF2-40B4-BE49-F238E27FC236}">
                <a16:creationId xmlns:a16="http://schemas.microsoft.com/office/drawing/2014/main" id="{8851317E-D3B4-4C05-B8B5-F1CC520F117F}"/>
              </a:ext>
            </a:extLst>
          </p:cNvPr>
          <p:cNvSpPr txBox="1">
            <a:spLocks/>
          </p:cNvSpPr>
          <p:nvPr/>
        </p:nvSpPr>
        <p:spPr bwMode="auto">
          <a:xfrm>
            <a:off x="3429000" y="5469466"/>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dirty="0"/>
              <a:t>2019-2021 estimates</a:t>
            </a:r>
          </a:p>
        </p:txBody>
      </p:sp>
    </p:spTree>
    <p:extLst>
      <p:ext uri="{BB962C8B-B14F-4D97-AF65-F5344CB8AC3E}">
        <p14:creationId xmlns:p14="http://schemas.microsoft.com/office/powerpoint/2010/main" val="337036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52600"/>
            <a:ext cx="8229600" cy="1470025"/>
          </a:xfrm>
        </p:spPr>
        <p:txBody>
          <a:bodyPr/>
          <a:lstStyle/>
          <a:p>
            <a:r>
              <a:rPr lang="en-US" sz="8000" dirty="0"/>
              <a:t>2025…..I’d be surprised to see them last that long</a:t>
            </a:r>
          </a:p>
        </p:txBody>
      </p:sp>
      <p:sp>
        <p:nvSpPr>
          <p:cNvPr id="4" name="TextBox 3"/>
          <p:cNvSpPr txBox="1"/>
          <p:nvPr/>
        </p:nvSpPr>
        <p:spPr>
          <a:xfrm>
            <a:off x="1981200" y="4800600"/>
            <a:ext cx="5486400" cy="369332"/>
          </a:xfrm>
          <a:prstGeom prst="rect">
            <a:avLst/>
          </a:prstGeom>
          <a:noFill/>
        </p:spPr>
        <p:txBody>
          <a:bodyPr wrap="square" rtlCol="0">
            <a:spAutoFit/>
          </a:bodyPr>
          <a:lstStyle/>
          <a:p>
            <a:r>
              <a:rPr lang="en-US" dirty="0"/>
              <a:t>- 1998 LSRCP Chinook Symposium, Howard Burge</a:t>
            </a:r>
          </a:p>
        </p:txBody>
      </p:sp>
    </p:spTree>
    <p:extLst>
      <p:ext uri="{BB962C8B-B14F-4D97-AF65-F5344CB8AC3E}">
        <p14:creationId xmlns:p14="http://schemas.microsoft.com/office/powerpoint/2010/main" val="2986682670"/>
      </p:ext>
    </p:extLst>
  </p:cSld>
  <p:clrMapOvr>
    <a:masterClrMapping/>
  </p:clrMapOvr>
</p:sld>
</file>

<file path=ppt/theme/theme1.xml><?xml version="1.0" encoding="utf-8"?>
<a:theme xmlns:a="http://schemas.openxmlformats.org/drawingml/2006/main" name="CRFP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B57B23F-0E08-4703-ACFD-1FB1117CE72C}" vid="{9D319614-80E4-41BF-B8FE-192841B2686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LSRCP Custom Template</Template>
  <TotalTime>10071</TotalTime>
  <Words>389</Words>
  <Application>Microsoft Office PowerPoint</Application>
  <PresentationFormat>On-screen Show (4:3)</PresentationFormat>
  <Paragraphs>62</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CRFPO Powerpoint Template</vt:lpstr>
      <vt:lpstr>Welcome to LSRCP!</vt:lpstr>
      <vt:lpstr>Housekeeping</vt:lpstr>
      <vt:lpstr>Meeting Objectives</vt:lpstr>
      <vt:lpstr>You are Fish for the Future!</vt:lpstr>
      <vt:lpstr>In Place/In-Kind</vt:lpstr>
      <vt:lpstr>Performance</vt:lpstr>
      <vt:lpstr>Performance</vt:lpstr>
      <vt:lpstr>Performance</vt:lpstr>
      <vt:lpstr>2025…..I’d be surprised to see them last that long</vt:lpstr>
      <vt:lpstr>Budgets</vt:lpstr>
      <vt:lpstr>Budgets – FY25 Guidance</vt:lpstr>
      <vt:lpstr>Art of the Possible</vt:lpstr>
      <vt:lpstr>Thanks for Being Here!</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Wiese, Nathan</dc:creator>
  <cp:lastModifiedBy>Wiese, Nathan</cp:lastModifiedBy>
  <cp:revision>59</cp:revision>
  <cp:lastPrinted>2024-05-07T14:12:49Z</cp:lastPrinted>
  <dcterms:created xsi:type="dcterms:W3CDTF">2021-04-21T22:45:03Z</dcterms:created>
  <dcterms:modified xsi:type="dcterms:W3CDTF">2024-05-07T14:12:53Z</dcterms:modified>
</cp:coreProperties>
</file>