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9" r:id="rId2"/>
    <p:sldId id="699" r:id="rId3"/>
    <p:sldId id="769" r:id="rId4"/>
    <p:sldId id="669" r:id="rId5"/>
    <p:sldId id="670" r:id="rId6"/>
    <p:sldId id="711" r:id="rId7"/>
    <p:sldId id="767" r:id="rId8"/>
    <p:sldId id="735" r:id="rId9"/>
    <p:sldId id="729" r:id="rId10"/>
    <p:sldId id="773" r:id="rId11"/>
    <p:sldId id="768" r:id="rId12"/>
    <p:sldId id="774" r:id="rId13"/>
    <p:sldId id="770" r:id="rId14"/>
    <p:sldId id="749" r:id="rId15"/>
    <p:sldId id="750" r:id="rId16"/>
    <p:sldId id="766" r:id="rId17"/>
    <p:sldId id="756" r:id="rId18"/>
    <p:sldId id="736" r:id="rId19"/>
    <p:sldId id="730" r:id="rId20"/>
    <p:sldId id="761" r:id="rId21"/>
    <p:sldId id="745" r:id="rId22"/>
    <p:sldId id="746" r:id="rId23"/>
    <p:sldId id="771" r:id="rId24"/>
    <p:sldId id="759" r:id="rId25"/>
    <p:sldId id="762" r:id="rId26"/>
    <p:sldId id="772" r:id="rId27"/>
    <p:sldId id="764" r:id="rId28"/>
    <p:sldId id="760" r:id="rId29"/>
    <p:sldId id="62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5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FFFFFF"/>
    <a:srgbClr val="B07BD7"/>
    <a:srgbClr val="0000FF"/>
    <a:srgbClr val="FFFFCC"/>
    <a:srgbClr val="DDDDDD"/>
    <a:srgbClr val="0000CC"/>
    <a:srgbClr val="401B5B"/>
    <a:srgbClr val="FF5050"/>
    <a:srgbClr val="7793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0" autoAdjust="0"/>
    <p:restoredTop sz="96279" autoAdjust="0"/>
  </p:normalViewPr>
  <p:slideViewPr>
    <p:cSldViewPr>
      <p:cViewPr varScale="1">
        <p:scale>
          <a:sx n="76" d="100"/>
          <a:sy n="76" d="100"/>
        </p:scale>
        <p:origin x="108" y="252"/>
      </p:cViewPr>
      <p:guideLst>
        <p:guide orient="horz" pos="1056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654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0CA852-24D8-495C-AF00-98A6FA25D000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321A3C-86AC-4593-95B8-20BE74773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209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170732ED-A3D3-42D6-B9EE-C82432C52735}" type="slidenum">
              <a:rPr lang="en-US" altLang="en-US" sz="1200"/>
              <a:pPr/>
              <a:t>6</a:t>
            </a:fld>
            <a:endParaRPr lang="en-US" altLang="en-US" sz="120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693145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170732ED-A3D3-42D6-B9EE-C82432C52735}" type="slidenum">
              <a:rPr lang="en-US" altLang="en-US" sz="1200"/>
              <a:pPr/>
              <a:t>7</a:t>
            </a:fld>
            <a:endParaRPr lang="en-US" altLang="en-US" sz="120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436472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Series of marine heat waves caused</a:t>
            </a:r>
            <a:r>
              <a:rPr lang="en-US" baseline="0" dirty="0" smtClean="0"/>
              <a:t> exceptionally warm surface layer, also extremely low surface productivity.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4F2ED9-66C4-4648-9DD9-30A07A075AA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2358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Series of marine heat waves caused</a:t>
            </a:r>
            <a:r>
              <a:rPr lang="en-US" baseline="0" dirty="0" smtClean="0"/>
              <a:t> exceptionally warm surface layer, also extremely low surface productivity.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4F2ED9-66C4-4648-9DD9-30A07A075AA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758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Series of marine heat waves caused</a:t>
            </a:r>
            <a:r>
              <a:rPr lang="en-US" baseline="0" dirty="0" smtClean="0"/>
              <a:t> exceptionally warm surface layer, also extremely low surface productivity.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4F2ED9-66C4-4648-9DD9-30A07A075AA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8568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Enormous pink salmon returns</a:t>
            </a:r>
            <a:r>
              <a:rPr lang="en-US" baseline="0" dirty="0" smtClean="0"/>
              <a:t> in Russia in 2018 (&amp; 2019) then decline in 2020, generally stable in Alaska (mix of </a:t>
            </a:r>
            <a:r>
              <a:rPr lang="en-US" baseline="0" dirty="0" err="1" smtClean="0"/>
              <a:t>spp</a:t>
            </a:r>
            <a:r>
              <a:rPr lang="en-US" baseline="0" dirty="0" smtClean="0"/>
              <a:t>), declining in Japan (chum), Canada and WA-OR-CA.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4F2ED9-66C4-4648-9DD9-30A07A075AA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9424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Enormous pink salmon returns</a:t>
            </a:r>
            <a:r>
              <a:rPr lang="en-US" baseline="0" dirty="0" smtClean="0"/>
              <a:t> in Russia in 2018 (&amp; 2019) then decline in 2020, generally stable in Alaska (mix of </a:t>
            </a:r>
            <a:r>
              <a:rPr lang="en-US" baseline="0" dirty="0" err="1" smtClean="0"/>
              <a:t>spp</a:t>
            </a:r>
            <a:r>
              <a:rPr lang="en-US" baseline="0" dirty="0" smtClean="0"/>
              <a:t>), declining in Japan (chum), Canada and WA-OR-CA.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4F2ED9-66C4-4648-9DD9-30A07A075AA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0439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Very mixed patterns for Chinook, some show</a:t>
            </a:r>
            <a:r>
              <a:rPr lang="en-US" baseline="0" dirty="0" smtClean="0"/>
              <a:t> hump (Yukon, PS, Skeena-Nass), others hit lows but year of low varied (Klamath-2016, Sacramento 2017, Columbia 2018).  Columbia Springers going down.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4F2ED9-66C4-4648-9DD9-30A07A075AA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2799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Mixed trends for steelhead.  Both Fraser</a:t>
            </a:r>
            <a:r>
              <a:rPr lang="en-US" baseline="0" dirty="0" smtClean="0"/>
              <a:t> and Columbia on strong downward trend, with lowest ever returns to both systems in 2021.  Only 19 steelhead returned to </a:t>
            </a:r>
            <a:r>
              <a:rPr lang="en-US" baseline="0" dirty="0" err="1" smtClean="0"/>
              <a:t>Chilcotin</a:t>
            </a:r>
            <a:r>
              <a:rPr lang="en-US" baseline="0" dirty="0" smtClean="0"/>
              <a:t> (and 203 to Thompson), an “extreme conservation concern”. Increase in CA pops likely aided by end of drought in 2017.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4F2ED9-66C4-4648-9DD9-30A07A075AA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800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DBC1B-A71B-4746-BC44-AEFB5085562F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B8773-BFFD-4D89-9589-E4619248C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309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DBC1B-A71B-4746-BC44-AEFB5085562F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B8773-BFFD-4D89-9589-E4619248C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711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DBC1B-A71B-4746-BC44-AEFB5085562F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B8773-BFFD-4D89-9589-E4619248C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244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DBC1B-A71B-4746-BC44-AEFB5085562F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B8773-BFFD-4D89-9589-E4619248C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208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DBC1B-A71B-4746-BC44-AEFB5085562F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B8773-BFFD-4D89-9589-E4619248C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781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DBC1B-A71B-4746-BC44-AEFB5085562F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B8773-BFFD-4D89-9589-E4619248C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342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DBC1B-A71B-4746-BC44-AEFB5085562F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B8773-BFFD-4D89-9589-E4619248C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441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DBC1B-A71B-4746-BC44-AEFB5085562F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B8773-BFFD-4D89-9589-E4619248C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456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DBC1B-A71B-4746-BC44-AEFB5085562F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B8773-BFFD-4D89-9589-E4619248C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064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DBC1B-A71B-4746-BC44-AEFB5085562F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B8773-BFFD-4D89-9589-E4619248C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816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DBC1B-A71B-4746-BC44-AEFB5085562F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B8773-BFFD-4D89-9589-E4619248C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992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CDBC1B-A71B-4746-BC44-AEFB5085562F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EB8773-BFFD-4D89-9589-E4619248C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478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2895600" y="5300235"/>
            <a:ext cx="6400800" cy="1366837"/>
          </a:xfrm>
        </p:spPr>
        <p:txBody>
          <a:bodyPr>
            <a:noAutofit/>
          </a:bodyPr>
          <a:lstStyle/>
          <a:p>
            <a:pPr>
              <a:lnSpc>
                <a:spcPct val="85000"/>
              </a:lnSpc>
              <a:spcBef>
                <a:spcPts val="0"/>
              </a:spcBef>
            </a:pPr>
            <a:r>
              <a:rPr lang="en-US" sz="22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Laurie </a:t>
            </a:r>
            <a:r>
              <a:rPr lang="en-US" sz="22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Weitkamp</a:t>
            </a:r>
            <a:endParaRPr lang="en-US" sz="2200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5000"/>
              </a:lnSpc>
              <a:spcBef>
                <a:spcPts val="0"/>
              </a:spcBef>
            </a:pPr>
            <a:r>
              <a:rPr lang="en-US" sz="22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NOAA Fisheries</a:t>
            </a:r>
          </a:p>
          <a:p>
            <a:pPr>
              <a:lnSpc>
                <a:spcPct val="85000"/>
              </a:lnSpc>
              <a:spcBef>
                <a:spcPts val="0"/>
              </a:spcBef>
            </a:pPr>
            <a:r>
              <a:rPr lang="en-US" sz="22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Northwest Fisheries Science Center</a:t>
            </a:r>
          </a:p>
          <a:p>
            <a:pPr>
              <a:lnSpc>
                <a:spcPct val="85000"/>
              </a:lnSpc>
              <a:spcBef>
                <a:spcPts val="0"/>
              </a:spcBef>
            </a:pPr>
            <a:r>
              <a:rPr lang="en-US" sz="22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Newport, Oregon </a:t>
            </a:r>
            <a:endParaRPr lang="en-US" sz="220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9" descr="logo_noa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4600" y="5300235"/>
            <a:ext cx="1068388" cy="107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1143000" y="809352"/>
            <a:ext cx="10134600" cy="590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lnSpc>
                <a:spcPct val="90000"/>
              </a:lnSpc>
              <a:spcAft>
                <a:spcPct val="0"/>
              </a:spcAft>
            </a:pPr>
            <a:r>
              <a:rPr lang="en-US" sz="3600" dirty="0" smtClean="0">
                <a:latin typeface="Eras Demi ITC" panose="020B0805030504020804" pitchFamily="34" charset="0"/>
              </a:rPr>
              <a:t>What is going on in the North Pacific?</a:t>
            </a:r>
            <a:endParaRPr lang="en-US" altLang="en-US" sz="1050" dirty="0">
              <a:latin typeface="Eras Demi ITC" panose="020B08050305040208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3800" y="1813802"/>
            <a:ext cx="5257800" cy="3329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827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1158874"/>
          </a:xfrm>
        </p:spPr>
        <p:txBody>
          <a:bodyPr>
            <a:normAutofit fontScale="90000"/>
          </a:bodyPr>
          <a:lstStyle/>
          <a:p>
            <a:pPr algn="ctr">
              <a:lnSpc>
                <a:spcPct val="85000"/>
              </a:lnSpc>
            </a:pPr>
            <a:r>
              <a:rPr lang="en-US" sz="3600" b="1" dirty="0" smtClean="0"/>
              <a:t>Ocean distributions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First </a:t>
            </a:r>
            <a:r>
              <a:rPr lang="en-US" sz="3600" dirty="0"/>
              <a:t>summer in the ocean:</a:t>
            </a:r>
            <a:br>
              <a:rPr lang="en-US" sz="3600" dirty="0"/>
            </a:br>
            <a:r>
              <a:rPr lang="en-US" sz="3600" dirty="0"/>
              <a:t>3 patterns for </a:t>
            </a:r>
            <a:r>
              <a:rPr lang="en-US" sz="3600" dirty="0" smtClean="0"/>
              <a:t>Columbia salmon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45876" y="3429003"/>
            <a:ext cx="2305050" cy="26054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99239" y="1912760"/>
            <a:ext cx="27184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Pattern 1</a:t>
            </a:r>
            <a:r>
              <a:rPr lang="en-US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Rapid north-wards movement on shelf to Gulf of Alaska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Which</a:t>
            </a:r>
            <a:r>
              <a:rPr lang="en-US" dirty="0"/>
              <a:t>: Spring Chinook, chum, sockeye, some </a:t>
            </a:r>
            <a:r>
              <a:rPr lang="en-US" dirty="0" err="1"/>
              <a:t>coho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52967" y="3429003"/>
            <a:ext cx="2305050" cy="26054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79648" y="1943604"/>
            <a:ext cx="24516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Pattern 2: </a:t>
            </a: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Remain in local waters</a:t>
            </a:r>
          </a:p>
          <a:p>
            <a:endParaRPr lang="en-US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Which</a:t>
            </a:r>
            <a:r>
              <a:rPr lang="en-US" dirty="0"/>
              <a:t>: Fall Chinook, some </a:t>
            </a:r>
            <a:r>
              <a:rPr lang="en-US" dirty="0" err="1"/>
              <a:t>coho</a:t>
            </a:r>
            <a:endParaRPr lang="en-US" dirty="0"/>
          </a:p>
        </p:txBody>
      </p:sp>
      <p:sp>
        <p:nvSpPr>
          <p:cNvPr id="13" name="Oval 12"/>
          <p:cNvSpPr/>
          <p:nvPr/>
        </p:nvSpPr>
        <p:spPr>
          <a:xfrm rot="20729780">
            <a:off x="6636518" y="5072430"/>
            <a:ext cx="272845" cy="669725"/>
          </a:xfrm>
          <a:prstGeom prst="ellipse">
            <a:avLst/>
          </a:prstGeom>
          <a:solidFill>
            <a:srgbClr val="00FFFF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4069" y="3429003"/>
            <a:ext cx="2305050" cy="26054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892294" y="1943607"/>
            <a:ext cx="224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Pattern 3: </a:t>
            </a:r>
            <a:r>
              <a:rPr lang="en-US" dirty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Move rapidly offshore</a:t>
            </a:r>
          </a:p>
          <a:p>
            <a:endParaRPr lang="en-US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Which</a:t>
            </a:r>
            <a:r>
              <a:rPr lang="en-US" dirty="0"/>
              <a:t>: Steelhead</a:t>
            </a:r>
          </a:p>
        </p:txBody>
      </p:sp>
      <p:sp>
        <p:nvSpPr>
          <p:cNvPr id="3" name="Right Arrow 2"/>
          <p:cNvSpPr/>
          <p:nvPr/>
        </p:nvSpPr>
        <p:spPr>
          <a:xfrm rot="859839" flipH="1">
            <a:off x="9139796" y="5110411"/>
            <a:ext cx="536944" cy="319610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2451404" y="4079768"/>
            <a:ext cx="1469107" cy="1280959"/>
          </a:xfrm>
          <a:custGeom>
            <a:avLst/>
            <a:gdLst>
              <a:gd name="connsiteX0" fmla="*/ 1469107 w 1469107"/>
              <a:gd name="connsiteY0" fmla="*/ 1280959 h 1280959"/>
              <a:gd name="connsiteX1" fmla="*/ 1417103 w 1469107"/>
              <a:gd name="connsiteY1" fmla="*/ 1215954 h 1280959"/>
              <a:gd name="connsiteX2" fmla="*/ 1334764 w 1469107"/>
              <a:gd name="connsiteY2" fmla="*/ 1064277 h 1280959"/>
              <a:gd name="connsiteX3" fmla="*/ 1118081 w 1469107"/>
              <a:gd name="connsiteY3" fmla="*/ 877930 h 1280959"/>
              <a:gd name="connsiteX4" fmla="*/ 957736 w 1469107"/>
              <a:gd name="connsiteY4" fmla="*/ 630912 h 1280959"/>
              <a:gd name="connsiteX5" fmla="*/ 771390 w 1469107"/>
              <a:gd name="connsiteY5" fmla="*/ 331890 h 1280959"/>
              <a:gd name="connsiteX6" fmla="*/ 528705 w 1469107"/>
              <a:gd name="connsiteY6" fmla="*/ 97873 h 1280959"/>
              <a:gd name="connsiteX7" fmla="*/ 273020 w 1469107"/>
              <a:gd name="connsiteY7" fmla="*/ 2533 h 1280959"/>
              <a:gd name="connsiteX8" fmla="*/ 0 w 1469107"/>
              <a:gd name="connsiteY8" fmla="*/ 188880 h 128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9107" h="1280959">
                <a:moveTo>
                  <a:pt x="1469107" y="1280959"/>
                </a:moveTo>
                <a:cubicBezTo>
                  <a:pt x="1454300" y="1266513"/>
                  <a:pt x="1439494" y="1252068"/>
                  <a:pt x="1417103" y="1215954"/>
                </a:cubicBezTo>
                <a:cubicBezTo>
                  <a:pt x="1394712" y="1179840"/>
                  <a:pt x="1384601" y="1120614"/>
                  <a:pt x="1334764" y="1064277"/>
                </a:cubicBezTo>
                <a:cubicBezTo>
                  <a:pt x="1284927" y="1007940"/>
                  <a:pt x="1180919" y="950157"/>
                  <a:pt x="1118081" y="877930"/>
                </a:cubicBezTo>
                <a:cubicBezTo>
                  <a:pt x="1055243" y="805702"/>
                  <a:pt x="1015518" y="721919"/>
                  <a:pt x="957736" y="630912"/>
                </a:cubicBezTo>
                <a:cubicBezTo>
                  <a:pt x="899954" y="539905"/>
                  <a:pt x="842895" y="420730"/>
                  <a:pt x="771390" y="331890"/>
                </a:cubicBezTo>
                <a:cubicBezTo>
                  <a:pt x="699885" y="243050"/>
                  <a:pt x="611767" y="152766"/>
                  <a:pt x="528705" y="97873"/>
                </a:cubicBezTo>
                <a:cubicBezTo>
                  <a:pt x="445643" y="42980"/>
                  <a:pt x="361137" y="-12635"/>
                  <a:pt x="273020" y="2533"/>
                </a:cubicBezTo>
                <a:cubicBezTo>
                  <a:pt x="184902" y="17701"/>
                  <a:pt x="92451" y="103290"/>
                  <a:pt x="0" y="188880"/>
                </a:cubicBezTo>
              </a:path>
            </a:pathLst>
          </a:custGeom>
          <a:noFill/>
          <a:ln w="762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245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4556D-BD5E-4754-9C7D-6E8A2F636254}" type="slidenum">
              <a:rPr lang="en-US" smtClean="0"/>
              <a:t>11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38200" y="17057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latin typeface="Eras Demi ITC" panose="020B0805030504020804" pitchFamily="34" charset="0"/>
              </a:rPr>
              <a:t>Recent NE Pacific marine heat waves</a:t>
            </a:r>
            <a:br>
              <a:rPr lang="en-US" sz="3600" dirty="0" smtClean="0">
                <a:latin typeface="Eras Demi ITC" panose="020B0805030504020804" pitchFamily="34" charset="0"/>
              </a:rPr>
            </a:br>
            <a:r>
              <a:rPr lang="en-US" sz="2400" dirty="0" smtClean="0">
                <a:latin typeface="Eras Demi ITC" panose="020B0805030504020804" pitchFamily="34" charset="0"/>
              </a:rPr>
              <a:t>Sea surface temperature (SST) anomalies in September</a:t>
            </a:r>
            <a:endParaRPr lang="en-US" sz="3600" dirty="0">
              <a:latin typeface="Eras Demi ITC" panose="020B08050305040208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823" b="14421"/>
          <a:stretch/>
        </p:blipFill>
        <p:spPr>
          <a:xfrm>
            <a:off x="3151429" y="1821299"/>
            <a:ext cx="2823677" cy="29447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502" b="14780"/>
          <a:stretch/>
        </p:blipFill>
        <p:spPr>
          <a:xfrm>
            <a:off x="6003455" y="1808179"/>
            <a:ext cx="2836350" cy="29352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314" b="14698"/>
          <a:stretch/>
        </p:blipFill>
        <p:spPr>
          <a:xfrm>
            <a:off x="8839805" y="1847064"/>
            <a:ext cx="2839417" cy="293527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13185" y="1556880"/>
            <a:ext cx="28003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  <a:latin typeface="Eras Demi ITC" panose="020B0805030504020804" pitchFamily="34" charset="0"/>
              </a:rPr>
              <a:t>2014-16</a:t>
            </a:r>
            <a:r>
              <a:rPr lang="en-US" sz="2000" dirty="0" smtClean="0">
                <a:solidFill>
                  <a:srgbClr val="0000FF"/>
                </a:solidFill>
                <a:latin typeface="Eras Demi ITC" panose="020B0805030504020804" pitchFamily="34" charset="0"/>
              </a:rPr>
              <a:t> “The blob”</a:t>
            </a:r>
            <a:endParaRPr lang="en-US" sz="2000" dirty="0">
              <a:solidFill>
                <a:srgbClr val="0000FF"/>
              </a:solidFill>
              <a:latin typeface="Eras Demi ITC" panose="020B08050305040208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93661" y="1556838"/>
            <a:ext cx="1268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  <a:latin typeface="Eras Demi ITC" panose="020B0805030504020804" pitchFamily="34" charset="0"/>
              </a:rPr>
              <a:t>2019</a:t>
            </a:r>
            <a:endParaRPr lang="en-US" sz="2000" b="1" dirty="0">
              <a:solidFill>
                <a:srgbClr val="0000FF"/>
              </a:solidFill>
              <a:latin typeface="Eras Demi ITC" panose="020B08050305040208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53827" y="1556838"/>
            <a:ext cx="1268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  <a:latin typeface="Eras Demi ITC" panose="020B0805030504020804" pitchFamily="34" charset="0"/>
              </a:rPr>
              <a:t>2020</a:t>
            </a:r>
            <a:endParaRPr lang="en-US" sz="2000" b="1" dirty="0">
              <a:solidFill>
                <a:srgbClr val="0000FF"/>
              </a:solidFill>
              <a:latin typeface="Eras Demi ITC" panose="020B08050305040208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794710" y="1556052"/>
            <a:ext cx="1268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  <a:latin typeface="Eras Demi ITC" panose="020B0805030504020804" pitchFamily="34" charset="0"/>
              </a:rPr>
              <a:t>2021</a:t>
            </a:r>
            <a:endParaRPr lang="en-US" sz="2000" b="1" dirty="0">
              <a:solidFill>
                <a:srgbClr val="0000FF"/>
              </a:solidFill>
              <a:latin typeface="Eras Demi ITC" panose="020B08050305040208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12274" y="5395304"/>
            <a:ext cx="111156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https://www.integratedecosystemassessment.noaa.gov/regions/california-current/cc-projects-blobtracker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44" t="1412" r="7430" b="14717"/>
          <a:stretch/>
        </p:blipFill>
        <p:spPr>
          <a:xfrm>
            <a:off x="704850" y="1885448"/>
            <a:ext cx="2619376" cy="286752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4463" y="4858686"/>
            <a:ext cx="6224974" cy="402331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653898" y="5689319"/>
            <a:ext cx="51859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https://coastwatch.pfeg.noaa.gov/erddap/index.html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347954" y="4205537"/>
            <a:ext cx="1330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9.7 mill km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22" name="TextBox 21"/>
          <p:cNvSpPr txBox="1"/>
          <p:nvPr/>
        </p:nvSpPr>
        <p:spPr>
          <a:xfrm>
            <a:off x="4091168" y="4237545"/>
            <a:ext cx="1292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8.5 mill km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23" name="TextBox 22"/>
          <p:cNvSpPr txBox="1"/>
          <p:nvPr/>
        </p:nvSpPr>
        <p:spPr>
          <a:xfrm>
            <a:off x="6929618" y="4237545"/>
            <a:ext cx="1292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9.1 mill km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24" name="TextBox 23"/>
          <p:cNvSpPr txBox="1"/>
          <p:nvPr/>
        </p:nvSpPr>
        <p:spPr>
          <a:xfrm>
            <a:off x="9844268" y="4237545"/>
            <a:ext cx="1292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.1 mill km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27" name="TextBox 26"/>
          <p:cNvSpPr txBox="1"/>
          <p:nvPr/>
        </p:nvSpPr>
        <p:spPr>
          <a:xfrm>
            <a:off x="1110123" y="3953728"/>
            <a:ext cx="1026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Peak size</a:t>
            </a:r>
            <a:endParaRPr lang="en-US" u="sng" dirty="0"/>
          </a:p>
        </p:txBody>
      </p:sp>
      <p:sp>
        <p:nvSpPr>
          <p:cNvPr id="2" name="Freeform 1"/>
          <p:cNvSpPr/>
          <p:nvPr/>
        </p:nvSpPr>
        <p:spPr>
          <a:xfrm>
            <a:off x="1600189" y="2323468"/>
            <a:ext cx="1039034" cy="546732"/>
          </a:xfrm>
          <a:custGeom>
            <a:avLst/>
            <a:gdLst>
              <a:gd name="connsiteX0" fmla="*/ 1016011 w 1039034"/>
              <a:gd name="connsiteY0" fmla="*/ 546732 h 546732"/>
              <a:gd name="connsiteX1" fmla="*/ 990611 w 1039034"/>
              <a:gd name="connsiteY1" fmla="*/ 318132 h 546732"/>
              <a:gd name="connsiteX2" fmla="*/ 584211 w 1039034"/>
              <a:gd name="connsiteY2" fmla="*/ 89532 h 546732"/>
              <a:gd name="connsiteX3" fmla="*/ 317511 w 1039034"/>
              <a:gd name="connsiteY3" fmla="*/ 632 h 546732"/>
              <a:gd name="connsiteX4" fmla="*/ 50811 w 1039034"/>
              <a:gd name="connsiteY4" fmla="*/ 127632 h 546732"/>
              <a:gd name="connsiteX5" fmla="*/ 11 w 1039034"/>
              <a:gd name="connsiteY5" fmla="*/ 280032 h 546732"/>
              <a:gd name="connsiteX6" fmla="*/ 11 w 1039034"/>
              <a:gd name="connsiteY6" fmla="*/ 280032 h 546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9034" h="546732">
                <a:moveTo>
                  <a:pt x="1016011" y="546732"/>
                </a:moveTo>
                <a:cubicBezTo>
                  <a:pt x="1039294" y="470532"/>
                  <a:pt x="1062578" y="394332"/>
                  <a:pt x="990611" y="318132"/>
                </a:cubicBezTo>
                <a:cubicBezTo>
                  <a:pt x="918644" y="241932"/>
                  <a:pt x="696394" y="142449"/>
                  <a:pt x="584211" y="89532"/>
                </a:cubicBezTo>
                <a:cubicBezTo>
                  <a:pt x="472028" y="36615"/>
                  <a:pt x="406411" y="-5718"/>
                  <a:pt x="317511" y="632"/>
                </a:cubicBezTo>
                <a:cubicBezTo>
                  <a:pt x="228611" y="6982"/>
                  <a:pt x="103728" y="81065"/>
                  <a:pt x="50811" y="127632"/>
                </a:cubicBezTo>
                <a:cubicBezTo>
                  <a:pt x="-2106" y="174199"/>
                  <a:pt x="11" y="280032"/>
                  <a:pt x="11" y="280032"/>
                </a:cubicBezTo>
                <a:lnTo>
                  <a:pt x="11" y="280032"/>
                </a:lnTo>
              </a:path>
            </a:pathLst>
          </a:custGeom>
          <a:noFill/>
          <a:ln w="762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11282188">
            <a:off x="2286752" y="2617425"/>
            <a:ext cx="357076" cy="239516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2563309" y="2673560"/>
            <a:ext cx="180177" cy="203200"/>
          </a:xfrm>
          <a:prstGeom prst="ellipse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4274335" y="2309187"/>
            <a:ext cx="1039034" cy="546732"/>
          </a:xfrm>
          <a:custGeom>
            <a:avLst/>
            <a:gdLst>
              <a:gd name="connsiteX0" fmla="*/ 1016011 w 1039034"/>
              <a:gd name="connsiteY0" fmla="*/ 546732 h 546732"/>
              <a:gd name="connsiteX1" fmla="*/ 990611 w 1039034"/>
              <a:gd name="connsiteY1" fmla="*/ 318132 h 546732"/>
              <a:gd name="connsiteX2" fmla="*/ 584211 w 1039034"/>
              <a:gd name="connsiteY2" fmla="*/ 89532 h 546732"/>
              <a:gd name="connsiteX3" fmla="*/ 317511 w 1039034"/>
              <a:gd name="connsiteY3" fmla="*/ 632 h 546732"/>
              <a:gd name="connsiteX4" fmla="*/ 50811 w 1039034"/>
              <a:gd name="connsiteY4" fmla="*/ 127632 h 546732"/>
              <a:gd name="connsiteX5" fmla="*/ 11 w 1039034"/>
              <a:gd name="connsiteY5" fmla="*/ 280032 h 546732"/>
              <a:gd name="connsiteX6" fmla="*/ 11 w 1039034"/>
              <a:gd name="connsiteY6" fmla="*/ 280032 h 546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9034" h="546732">
                <a:moveTo>
                  <a:pt x="1016011" y="546732"/>
                </a:moveTo>
                <a:cubicBezTo>
                  <a:pt x="1039294" y="470532"/>
                  <a:pt x="1062578" y="394332"/>
                  <a:pt x="990611" y="318132"/>
                </a:cubicBezTo>
                <a:cubicBezTo>
                  <a:pt x="918644" y="241932"/>
                  <a:pt x="696394" y="142449"/>
                  <a:pt x="584211" y="89532"/>
                </a:cubicBezTo>
                <a:cubicBezTo>
                  <a:pt x="472028" y="36615"/>
                  <a:pt x="406411" y="-5718"/>
                  <a:pt x="317511" y="632"/>
                </a:cubicBezTo>
                <a:cubicBezTo>
                  <a:pt x="228611" y="6982"/>
                  <a:pt x="103728" y="81065"/>
                  <a:pt x="50811" y="127632"/>
                </a:cubicBezTo>
                <a:cubicBezTo>
                  <a:pt x="-2106" y="174199"/>
                  <a:pt x="11" y="280032"/>
                  <a:pt x="11" y="280032"/>
                </a:cubicBezTo>
                <a:lnTo>
                  <a:pt x="11" y="280032"/>
                </a:lnTo>
              </a:path>
            </a:pathLst>
          </a:custGeom>
          <a:noFill/>
          <a:ln w="762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7138462" y="2298018"/>
            <a:ext cx="1039034" cy="546732"/>
          </a:xfrm>
          <a:custGeom>
            <a:avLst/>
            <a:gdLst>
              <a:gd name="connsiteX0" fmla="*/ 1016011 w 1039034"/>
              <a:gd name="connsiteY0" fmla="*/ 546732 h 546732"/>
              <a:gd name="connsiteX1" fmla="*/ 990611 w 1039034"/>
              <a:gd name="connsiteY1" fmla="*/ 318132 h 546732"/>
              <a:gd name="connsiteX2" fmla="*/ 584211 w 1039034"/>
              <a:gd name="connsiteY2" fmla="*/ 89532 h 546732"/>
              <a:gd name="connsiteX3" fmla="*/ 317511 w 1039034"/>
              <a:gd name="connsiteY3" fmla="*/ 632 h 546732"/>
              <a:gd name="connsiteX4" fmla="*/ 50811 w 1039034"/>
              <a:gd name="connsiteY4" fmla="*/ 127632 h 546732"/>
              <a:gd name="connsiteX5" fmla="*/ 11 w 1039034"/>
              <a:gd name="connsiteY5" fmla="*/ 280032 h 546732"/>
              <a:gd name="connsiteX6" fmla="*/ 11 w 1039034"/>
              <a:gd name="connsiteY6" fmla="*/ 280032 h 546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9034" h="546732">
                <a:moveTo>
                  <a:pt x="1016011" y="546732"/>
                </a:moveTo>
                <a:cubicBezTo>
                  <a:pt x="1039294" y="470532"/>
                  <a:pt x="1062578" y="394332"/>
                  <a:pt x="990611" y="318132"/>
                </a:cubicBezTo>
                <a:cubicBezTo>
                  <a:pt x="918644" y="241932"/>
                  <a:pt x="696394" y="142449"/>
                  <a:pt x="584211" y="89532"/>
                </a:cubicBezTo>
                <a:cubicBezTo>
                  <a:pt x="472028" y="36615"/>
                  <a:pt x="406411" y="-5718"/>
                  <a:pt x="317511" y="632"/>
                </a:cubicBezTo>
                <a:cubicBezTo>
                  <a:pt x="228611" y="6982"/>
                  <a:pt x="103728" y="81065"/>
                  <a:pt x="50811" y="127632"/>
                </a:cubicBezTo>
                <a:cubicBezTo>
                  <a:pt x="-2106" y="174199"/>
                  <a:pt x="11" y="280032"/>
                  <a:pt x="11" y="280032"/>
                </a:cubicBezTo>
                <a:lnTo>
                  <a:pt x="11" y="280032"/>
                </a:lnTo>
              </a:path>
            </a:pathLst>
          </a:custGeom>
          <a:noFill/>
          <a:ln w="762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>
          <a:xfrm>
            <a:off x="10002589" y="2361568"/>
            <a:ext cx="1039034" cy="546732"/>
          </a:xfrm>
          <a:custGeom>
            <a:avLst/>
            <a:gdLst>
              <a:gd name="connsiteX0" fmla="*/ 1016011 w 1039034"/>
              <a:gd name="connsiteY0" fmla="*/ 546732 h 546732"/>
              <a:gd name="connsiteX1" fmla="*/ 990611 w 1039034"/>
              <a:gd name="connsiteY1" fmla="*/ 318132 h 546732"/>
              <a:gd name="connsiteX2" fmla="*/ 584211 w 1039034"/>
              <a:gd name="connsiteY2" fmla="*/ 89532 h 546732"/>
              <a:gd name="connsiteX3" fmla="*/ 317511 w 1039034"/>
              <a:gd name="connsiteY3" fmla="*/ 632 h 546732"/>
              <a:gd name="connsiteX4" fmla="*/ 50811 w 1039034"/>
              <a:gd name="connsiteY4" fmla="*/ 127632 h 546732"/>
              <a:gd name="connsiteX5" fmla="*/ 11 w 1039034"/>
              <a:gd name="connsiteY5" fmla="*/ 280032 h 546732"/>
              <a:gd name="connsiteX6" fmla="*/ 11 w 1039034"/>
              <a:gd name="connsiteY6" fmla="*/ 280032 h 546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9034" h="546732">
                <a:moveTo>
                  <a:pt x="1016011" y="546732"/>
                </a:moveTo>
                <a:cubicBezTo>
                  <a:pt x="1039294" y="470532"/>
                  <a:pt x="1062578" y="394332"/>
                  <a:pt x="990611" y="318132"/>
                </a:cubicBezTo>
                <a:cubicBezTo>
                  <a:pt x="918644" y="241932"/>
                  <a:pt x="696394" y="142449"/>
                  <a:pt x="584211" y="89532"/>
                </a:cubicBezTo>
                <a:cubicBezTo>
                  <a:pt x="472028" y="36615"/>
                  <a:pt x="406411" y="-5718"/>
                  <a:pt x="317511" y="632"/>
                </a:cubicBezTo>
                <a:cubicBezTo>
                  <a:pt x="228611" y="6982"/>
                  <a:pt x="103728" y="81065"/>
                  <a:pt x="50811" y="127632"/>
                </a:cubicBezTo>
                <a:cubicBezTo>
                  <a:pt x="-2106" y="174199"/>
                  <a:pt x="11" y="280032"/>
                  <a:pt x="11" y="280032"/>
                </a:cubicBezTo>
                <a:lnTo>
                  <a:pt x="11" y="280032"/>
                </a:lnTo>
              </a:path>
            </a:pathLst>
          </a:custGeom>
          <a:noFill/>
          <a:ln w="762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Arrow 37"/>
          <p:cNvSpPr/>
          <p:nvPr/>
        </p:nvSpPr>
        <p:spPr>
          <a:xfrm rot="11282188">
            <a:off x="4961934" y="2632299"/>
            <a:ext cx="357076" cy="239516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Arrow 38"/>
          <p:cNvSpPr/>
          <p:nvPr/>
        </p:nvSpPr>
        <p:spPr>
          <a:xfrm rot="11282188">
            <a:off x="7787390" y="2614585"/>
            <a:ext cx="357076" cy="239516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ight Arrow 39"/>
          <p:cNvSpPr/>
          <p:nvPr/>
        </p:nvSpPr>
        <p:spPr>
          <a:xfrm rot="11282188">
            <a:off x="10676934" y="2708499"/>
            <a:ext cx="357076" cy="239516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10965709" y="2711660"/>
            <a:ext cx="180177" cy="203200"/>
          </a:xfrm>
          <a:prstGeom prst="ellipse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8101582" y="2648110"/>
            <a:ext cx="180177" cy="203200"/>
          </a:xfrm>
          <a:prstGeom prst="ellipse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237455" y="2659279"/>
            <a:ext cx="180177" cy="203200"/>
          </a:xfrm>
          <a:prstGeom prst="ellipse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96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4556D-BD5E-4754-9C7D-6E8A2F636254}" type="slidenum">
              <a:rPr lang="en-US" smtClean="0"/>
              <a:t>12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38200" y="17057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latin typeface="Eras Demi ITC" panose="020B0805030504020804" pitchFamily="34" charset="0"/>
              </a:rPr>
              <a:t>Recent NE Pacific marine heat waves</a:t>
            </a:r>
            <a:br>
              <a:rPr lang="en-US" sz="3600" dirty="0" smtClean="0">
                <a:latin typeface="Eras Demi ITC" panose="020B0805030504020804" pitchFamily="34" charset="0"/>
              </a:rPr>
            </a:br>
            <a:r>
              <a:rPr lang="en-US" sz="2400" dirty="0" smtClean="0">
                <a:latin typeface="Eras Demi ITC" panose="020B0805030504020804" pitchFamily="34" charset="0"/>
              </a:rPr>
              <a:t>Sea surface temperature (SST) anomalies in September</a:t>
            </a:r>
            <a:endParaRPr lang="en-US" sz="3600" dirty="0">
              <a:latin typeface="Eras Demi ITC" panose="020B08050305040208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823" b="14421"/>
          <a:stretch/>
        </p:blipFill>
        <p:spPr>
          <a:xfrm>
            <a:off x="3151429" y="1821299"/>
            <a:ext cx="2823677" cy="29447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502" b="14780"/>
          <a:stretch/>
        </p:blipFill>
        <p:spPr>
          <a:xfrm>
            <a:off x="6003455" y="1808179"/>
            <a:ext cx="2836350" cy="29352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314" b="14698"/>
          <a:stretch/>
        </p:blipFill>
        <p:spPr>
          <a:xfrm>
            <a:off x="8839805" y="1847064"/>
            <a:ext cx="2839417" cy="293527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13185" y="1556880"/>
            <a:ext cx="28003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  <a:latin typeface="Eras Demi ITC" panose="020B0805030504020804" pitchFamily="34" charset="0"/>
              </a:rPr>
              <a:t>2014-16</a:t>
            </a:r>
            <a:r>
              <a:rPr lang="en-US" sz="2000" dirty="0" smtClean="0">
                <a:solidFill>
                  <a:srgbClr val="0000FF"/>
                </a:solidFill>
                <a:latin typeface="Eras Demi ITC" panose="020B0805030504020804" pitchFamily="34" charset="0"/>
              </a:rPr>
              <a:t> “The blob”</a:t>
            </a:r>
            <a:endParaRPr lang="en-US" sz="2000" dirty="0">
              <a:solidFill>
                <a:srgbClr val="0000FF"/>
              </a:solidFill>
              <a:latin typeface="Eras Demi ITC" panose="020B08050305040208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93661" y="1556838"/>
            <a:ext cx="1268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  <a:latin typeface="Eras Demi ITC" panose="020B0805030504020804" pitchFamily="34" charset="0"/>
              </a:rPr>
              <a:t>2019</a:t>
            </a:r>
            <a:endParaRPr lang="en-US" sz="2000" b="1" dirty="0">
              <a:solidFill>
                <a:srgbClr val="0000FF"/>
              </a:solidFill>
              <a:latin typeface="Eras Demi ITC" panose="020B08050305040208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53827" y="1556838"/>
            <a:ext cx="1268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  <a:latin typeface="Eras Demi ITC" panose="020B0805030504020804" pitchFamily="34" charset="0"/>
              </a:rPr>
              <a:t>2020</a:t>
            </a:r>
            <a:endParaRPr lang="en-US" sz="2000" b="1" dirty="0">
              <a:solidFill>
                <a:srgbClr val="0000FF"/>
              </a:solidFill>
              <a:latin typeface="Eras Demi ITC" panose="020B08050305040208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794710" y="1556052"/>
            <a:ext cx="1268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  <a:latin typeface="Eras Demi ITC" panose="020B0805030504020804" pitchFamily="34" charset="0"/>
              </a:rPr>
              <a:t>2021</a:t>
            </a:r>
            <a:endParaRPr lang="en-US" sz="2000" b="1" dirty="0">
              <a:solidFill>
                <a:srgbClr val="0000FF"/>
              </a:solidFill>
              <a:latin typeface="Eras Demi ITC" panose="020B08050305040208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12274" y="5395304"/>
            <a:ext cx="111156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https://www.integratedecosystemassessment.noaa.gov/regions/california-current/cc-projects-blobtracker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44" t="1412" r="7430" b="14717"/>
          <a:stretch/>
        </p:blipFill>
        <p:spPr>
          <a:xfrm>
            <a:off x="704850" y="1885448"/>
            <a:ext cx="2619376" cy="286752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4463" y="4858686"/>
            <a:ext cx="6224974" cy="402331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653898" y="5689319"/>
            <a:ext cx="51859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https://coastwatch.pfeg.noaa.gov/erddap/index.html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347954" y="4205537"/>
            <a:ext cx="1330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9.7 mill km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22" name="TextBox 21"/>
          <p:cNvSpPr txBox="1"/>
          <p:nvPr/>
        </p:nvSpPr>
        <p:spPr>
          <a:xfrm>
            <a:off x="4091168" y="4237545"/>
            <a:ext cx="1292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8.5 mill km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23" name="TextBox 22"/>
          <p:cNvSpPr txBox="1"/>
          <p:nvPr/>
        </p:nvSpPr>
        <p:spPr>
          <a:xfrm>
            <a:off x="6929618" y="4237545"/>
            <a:ext cx="1292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9.1 mill km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24" name="TextBox 23"/>
          <p:cNvSpPr txBox="1"/>
          <p:nvPr/>
        </p:nvSpPr>
        <p:spPr>
          <a:xfrm>
            <a:off x="9844268" y="4237545"/>
            <a:ext cx="1292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.1 mill km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27" name="TextBox 26"/>
          <p:cNvSpPr txBox="1"/>
          <p:nvPr/>
        </p:nvSpPr>
        <p:spPr>
          <a:xfrm>
            <a:off x="1110123" y="3953728"/>
            <a:ext cx="1026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Peak size</a:t>
            </a:r>
            <a:endParaRPr lang="en-US" u="sng" dirty="0"/>
          </a:p>
        </p:txBody>
      </p:sp>
      <p:sp>
        <p:nvSpPr>
          <p:cNvPr id="25" name="TextBox 24"/>
          <p:cNvSpPr txBox="1"/>
          <p:nvPr/>
        </p:nvSpPr>
        <p:spPr>
          <a:xfrm>
            <a:off x="2170571" y="2087850"/>
            <a:ext cx="8762605" cy="3637919"/>
          </a:xfrm>
          <a:prstGeom prst="rect">
            <a:avLst/>
          </a:prstGeom>
          <a:solidFill>
            <a:srgbClr val="9FFF9F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dirty="0" smtClean="0">
                <a:latin typeface="Arial Black" panose="020B0A04020102020204" pitchFamily="34" charset="0"/>
              </a:rPr>
              <a:t>Huge biological impacts to marine ecosystems at all trophic levels, including: </a:t>
            </a:r>
          </a:p>
          <a:p>
            <a:pPr algn="ctr">
              <a:lnSpc>
                <a:spcPct val="120000"/>
              </a:lnSpc>
            </a:pPr>
            <a:endParaRPr lang="en-US" sz="2400" dirty="0" smtClean="0">
              <a:latin typeface="Arial Black" panose="020B0A04020102020204" pitchFamily="34" charset="0"/>
            </a:endParaRPr>
          </a:p>
          <a:p>
            <a:pPr marL="571500" indent="-2286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 Black" panose="020B0A04020102020204" pitchFamily="34" charset="0"/>
              </a:rPr>
              <a:t>harmful algal blooms</a:t>
            </a:r>
          </a:p>
          <a:p>
            <a:pPr marL="571500" indent="-2286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 Black" panose="020B0A04020102020204" pitchFamily="34" charset="0"/>
              </a:rPr>
              <a:t>extreme bird and whale mortality events</a:t>
            </a:r>
          </a:p>
          <a:p>
            <a:pPr marL="571500" indent="-2286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 Black" panose="020B0A04020102020204" pitchFamily="34" charset="0"/>
              </a:rPr>
              <a:t>species ranges extensions</a:t>
            </a:r>
          </a:p>
          <a:p>
            <a:pPr marL="571500" indent="-2286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 Black" panose="020B0A04020102020204" pitchFamily="34" charset="0"/>
              </a:rPr>
              <a:t>changes in species productivity (high and low)</a:t>
            </a:r>
          </a:p>
          <a:p>
            <a:pPr marL="571500" indent="-2286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 Black" panose="020B0A04020102020204" pitchFamily="34" charset="0"/>
              </a:rPr>
              <a:t>explosions of unusual species (e.g., </a:t>
            </a:r>
            <a:r>
              <a:rPr lang="en-US" sz="2400" dirty="0" err="1" smtClean="0">
                <a:latin typeface="Arial Black" panose="020B0A04020102020204" pitchFamily="34" charset="0"/>
              </a:rPr>
              <a:t>pyrosomes</a:t>
            </a:r>
            <a:r>
              <a:rPr lang="en-US" sz="2400" dirty="0" smtClean="0">
                <a:latin typeface="Arial Black" panose="020B0A040201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4844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0" y="794266"/>
            <a:ext cx="4267200" cy="1143000"/>
          </a:xfrm>
          <a:noFill/>
        </p:spPr>
        <p:txBody>
          <a:bodyPr>
            <a:normAutofit/>
          </a:bodyPr>
          <a:lstStyle/>
          <a:p>
            <a:r>
              <a:rPr lang="en-US" sz="4000" dirty="0"/>
              <a:t>Biological </a:t>
            </a:r>
            <a:r>
              <a:rPr lang="en-US" sz="4000" dirty="0" smtClean="0"/>
              <a:t>response</a:t>
            </a:r>
            <a:endParaRPr lang="en-US" sz="4000" b="1" dirty="0"/>
          </a:p>
        </p:txBody>
      </p:sp>
      <p:sp>
        <p:nvSpPr>
          <p:cNvPr id="3" name="Rectangle 2"/>
          <p:cNvSpPr/>
          <p:nvPr/>
        </p:nvSpPr>
        <p:spPr>
          <a:xfrm>
            <a:off x="3597565" y="2521059"/>
            <a:ext cx="7467600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>
                <a:latin typeface="Arial Rounded MT Bold" panose="020F0704030504030204" pitchFamily="34" charset="0"/>
              </a:rPr>
              <a:t>3. Stoplight chart &amp; Columbia salmon forecasts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latin typeface="Arial Rounded MT Bold" panose="020F0704030504030204" pitchFamily="34" charset="0"/>
              </a:rPr>
              <a:t>4. Recent </a:t>
            </a:r>
            <a:r>
              <a:rPr lang="en-US" sz="2400" dirty="0" smtClean="0">
                <a:latin typeface="Arial Rounded MT Bold" panose="020F0704030504030204" pitchFamily="34" charset="0"/>
              </a:rPr>
              <a:t>North </a:t>
            </a:r>
            <a:r>
              <a:rPr lang="en-US" sz="2400" dirty="0">
                <a:latin typeface="Arial Rounded MT Bold" panose="020F0704030504030204" pitchFamily="34" charset="0"/>
              </a:rPr>
              <a:t>Pacific salmon trends</a:t>
            </a:r>
          </a:p>
        </p:txBody>
      </p:sp>
    </p:spTree>
    <p:extLst>
      <p:ext uri="{BB962C8B-B14F-4D97-AF65-F5344CB8AC3E}">
        <p14:creationId xmlns:p14="http://schemas.microsoft.com/office/powerpoint/2010/main" val="46242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Eras Demi ITC" panose="020B0805030504020804" pitchFamily="34" charset="0"/>
              </a:rPr>
              <a:t>3. </a:t>
            </a:r>
            <a:r>
              <a:rPr lang="en-US" sz="3600" dirty="0" err="1" smtClean="0">
                <a:latin typeface="Eras Demi ITC" panose="020B0805030504020804" pitchFamily="34" charset="0"/>
              </a:rPr>
              <a:t>NWFSC’s</a:t>
            </a:r>
            <a:r>
              <a:rPr lang="en-US" sz="3600" dirty="0" smtClean="0">
                <a:latin typeface="Eras Demi ITC" panose="020B0805030504020804" pitchFamily="34" charset="0"/>
              </a:rPr>
              <a:t> stoplight chart</a:t>
            </a:r>
            <a:endParaRPr lang="en-US" sz="3600" dirty="0">
              <a:latin typeface="Eras Demi ITC" panose="020B08050305040208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3100" y="1775619"/>
            <a:ext cx="2819400" cy="2819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86000" y="5310981"/>
            <a:ext cx="6629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https://www.fisheries.noaa.gov/west-coast/science-data/ocean-ecosystem-indicators-pacific-salmon-marine-survival-northern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1381125"/>
            <a:ext cx="6230015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298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82834" y="760378"/>
            <a:ext cx="8499566" cy="55642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760378"/>
            <a:ext cx="1558834" cy="55642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4619" y="1676400"/>
            <a:ext cx="12191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Ocean basin-scale </a:t>
            </a:r>
          </a:p>
          <a:p>
            <a:pPr algn="ctr"/>
            <a:r>
              <a:rPr lang="en-US" sz="1400" dirty="0" smtClean="0"/>
              <a:t>(</a:t>
            </a:r>
            <a:r>
              <a:rPr lang="en-US" sz="1400" dirty="0" err="1" smtClean="0"/>
              <a:t>PDO</a:t>
            </a:r>
            <a:r>
              <a:rPr lang="en-US" sz="1400" dirty="0" smtClean="0"/>
              <a:t>, ONI)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474618" y="2807866"/>
            <a:ext cx="1219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Local </a:t>
            </a:r>
          </a:p>
          <a:p>
            <a:pPr algn="ctr"/>
            <a:r>
              <a:rPr lang="en-US" sz="1400" dirty="0" smtClean="0"/>
              <a:t>physical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474617" y="4316174"/>
            <a:ext cx="1219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Local biological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909793" y="5986857"/>
            <a:ext cx="6142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Ranks</a:t>
            </a:r>
            <a:endParaRPr lang="en-US" sz="1400" dirty="0"/>
          </a:p>
        </p:txBody>
      </p:sp>
      <p:sp>
        <p:nvSpPr>
          <p:cNvPr id="2" name="Rectangle 1"/>
          <p:cNvSpPr/>
          <p:nvPr/>
        </p:nvSpPr>
        <p:spPr>
          <a:xfrm>
            <a:off x="2303417" y="6294634"/>
            <a:ext cx="8610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https://www.fisheries.noaa.gov/west-coast/science-data/ocean-ecosystem-indicators-pacific-salmon-marine-survival-northern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400800" y="1219200"/>
            <a:ext cx="4800600" cy="5257800"/>
            <a:chOff x="6400800" y="1219200"/>
            <a:chExt cx="4800600" cy="5257800"/>
          </a:xfrm>
        </p:grpSpPr>
        <p:sp>
          <p:nvSpPr>
            <p:cNvPr id="13" name="Rounded Rectangle 12"/>
            <p:cNvSpPr/>
            <p:nvPr/>
          </p:nvSpPr>
          <p:spPr>
            <a:xfrm>
              <a:off x="6400800" y="1219200"/>
              <a:ext cx="457200" cy="5257800"/>
            </a:xfrm>
            <a:prstGeom prst="roundRect">
              <a:avLst/>
            </a:prstGeom>
            <a:noFill/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10744200" y="1219200"/>
              <a:ext cx="457200" cy="5257800"/>
            </a:xfrm>
            <a:prstGeom prst="roundRect">
              <a:avLst/>
            </a:prstGeom>
            <a:noFill/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Left-Right Arrow 14"/>
            <p:cNvSpPr/>
            <p:nvPr/>
          </p:nvSpPr>
          <p:spPr>
            <a:xfrm>
              <a:off x="7086600" y="2712844"/>
              <a:ext cx="3352800" cy="1659289"/>
            </a:xfrm>
            <a:prstGeom prst="leftRightArrow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chemeClr val="tx1"/>
                  </a:solidFill>
                </a:rPr>
                <a:t>2</a:t>
              </a:r>
              <a:r>
                <a:rPr lang="en-US" sz="2800" baseline="30000" dirty="0" smtClean="0">
                  <a:solidFill>
                    <a:schemeClr val="tx1"/>
                  </a:solidFill>
                </a:rPr>
                <a:t>nd</a:t>
              </a:r>
              <a:r>
                <a:rPr lang="en-US" sz="2800" dirty="0" smtClean="0">
                  <a:solidFill>
                    <a:schemeClr val="tx1"/>
                  </a:solidFill>
                </a:rPr>
                <a:t> best year after 2008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3874548" y="3124200"/>
            <a:ext cx="2001382" cy="101566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smtClean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7030A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Why?</a:t>
            </a:r>
            <a:endParaRPr lang="en-US" sz="6000" b="1" cap="none" spc="0" dirty="0">
              <a:ln w="12700">
                <a:solidFill>
                  <a:srgbClr val="FFFF00"/>
                </a:solidFill>
                <a:prstDash val="solid"/>
              </a:ln>
              <a:solidFill>
                <a:srgbClr val="7030A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9857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82834" y="760378"/>
            <a:ext cx="8499566" cy="55642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760378"/>
            <a:ext cx="1558834" cy="55642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4619" y="1676400"/>
            <a:ext cx="12191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Ocean basin-scale </a:t>
            </a:r>
          </a:p>
          <a:p>
            <a:pPr algn="ctr"/>
            <a:r>
              <a:rPr lang="en-US" sz="1400" dirty="0" smtClean="0"/>
              <a:t>(</a:t>
            </a:r>
            <a:r>
              <a:rPr lang="en-US" sz="1400" dirty="0" err="1" smtClean="0"/>
              <a:t>PDO</a:t>
            </a:r>
            <a:r>
              <a:rPr lang="en-US" sz="1400" dirty="0" smtClean="0"/>
              <a:t>, ONI)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474618" y="2807866"/>
            <a:ext cx="1219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Local</a:t>
            </a:r>
          </a:p>
          <a:p>
            <a:pPr algn="ctr"/>
            <a:r>
              <a:rPr lang="en-US" sz="1400" dirty="0" smtClean="0"/>
              <a:t>physical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474617" y="4316174"/>
            <a:ext cx="1219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Local biological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909793" y="5986857"/>
            <a:ext cx="6142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Ranks</a:t>
            </a:r>
            <a:endParaRPr lang="en-US" sz="1400" dirty="0"/>
          </a:p>
        </p:txBody>
      </p:sp>
      <p:sp>
        <p:nvSpPr>
          <p:cNvPr id="2" name="Rectangle 1"/>
          <p:cNvSpPr/>
          <p:nvPr/>
        </p:nvSpPr>
        <p:spPr>
          <a:xfrm>
            <a:off x="3082834" y="1676400"/>
            <a:ext cx="7737566" cy="46182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Neg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667000" y="2444376"/>
            <a:ext cx="83058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862251" y="1841625"/>
            <a:ext cx="4910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Negative </a:t>
            </a:r>
            <a:r>
              <a:rPr lang="en-US" dirty="0" err="1" smtClean="0"/>
              <a:t>PDO</a:t>
            </a:r>
            <a:r>
              <a:rPr lang="en-US" dirty="0" smtClean="0"/>
              <a:t> (=cold phase), back to back La </a:t>
            </a:r>
            <a:r>
              <a:rPr lang="en-US" dirty="0" err="1" smtClean="0"/>
              <a:t>Niñas</a:t>
            </a:r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67000" y="3751008"/>
            <a:ext cx="83058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925995" y="2913026"/>
            <a:ext cx="2313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Cold water along coast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040466" y="4930330"/>
            <a:ext cx="54338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Okay prey availability</a:t>
            </a:r>
          </a:p>
          <a:p>
            <a:pPr algn="ctr"/>
            <a:r>
              <a:rPr lang="en-US" dirty="0" smtClean="0"/>
              <a:t>Reasonable numbers of juvenile salmon in ocean survey</a:t>
            </a:r>
            <a:endParaRPr lang="en-US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2952169" y="5776452"/>
            <a:ext cx="83058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26" b="46380"/>
          <a:stretch/>
        </p:blipFill>
        <p:spPr>
          <a:xfrm>
            <a:off x="7930539" y="2450194"/>
            <a:ext cx="1731528" cy="122713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940507" y="2518057"/>
            <a:ext cx="1533818" cy="276999"/>
          </a:xfrm>
          <a:prstGeom prst="rect">
            <a:avLst/>
          </a:prstGeom>
          <a:solidFill>
            <a:srgbClr val="FFFFFF">
              <a:alpha val="4902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 Narrow" panose="020B0606020202030204" pitchFamily="34" charset="0"/>
              </a:rPr>
              <a:t>May 2021 SST anomaly</a:t>
            </a:r>
            <a:endParaRPr lang="en-US" sz="1200" dirty="0">
              <a:latin typeface="Arial Narrow" panose="020B060602020203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4813" y="3902178"/>
            <a:ext cx="631452" cy="419916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2303417" y="4724400"/>
            <a:ext cx="83058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752975" y="3924715"/>
            <a:ext cx="2672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Lots of northern copepods</a:t>
            </a:r>
          </a:p>
        </p:txBody>
      </p:sp>
    </p:spTree>
    <p:extLst>
      <p:ext uri="{BB962C8B-B14F-4D97-AF65-F5344CB8AC3E}">
        <p14:creationId xmlns:p14="http://schemas.microsoft.com/office/powerpoint/2010/main" val="29322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01772" y="381000"/>
            <a:ext cx="10573728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 smtClean="0">
                <a:latin typeface="Eras Demi ITC" panose="020B0805030504020804" pitchFamily="34" charset="0"/>
              </a:rPr>
              <a:t>Smolt</a:t>
            </a:r>
            <a:r>
              <a:rPr lang="en-US" sz="3200" dirty="0" smtClean="0">
                <a:latin typeface="Eras Demi ITC" panose="020B0805030504020804" pitchFamily="34" charset="0"/>
              </a:rPr>
              <a:t> to adult forecasts for 2020 &amp; 2021 out migrants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(From Brian Burke,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NWFSC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9433" y="1676400"/>
            <a:ext cx="10058400" cy="4637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55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latin typeface="Eras Demi ITC" panose="020B0805030504020804" pitchFamily="34" charset="0"/>
              </a:rPr>
              <a:t>4. Recent Pacific salmon trends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>
                <a:solidFill>
                  <a:srgbClr val="7030A0"/>
                </a:solidFill>
                <a:sym typeface="Wingdings 2" panose="05020102010507070707" pitchFamily="18" charset="2"/>
              </a:rPr>
              <a:t> </a:t>
            </a:r>
            <a:r>
              <a:rPr lang="en-US" sz="2800" dirty="0" smtClean="0">
                <a:solidFill>
                  <a:srgbClr val="7030A0"/>
                </a:solidFill>
              </a:rPr>
              <a:t>seeing impacts of marine heat waves around the Pacific Rim (high &amp; low)</a:t>
            </a:r>
            <a:endParaRPr lang="en-US" sz="3600" dirty="0">
              <a:solidFill>
                <a:srgbClr val="7030A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2133600"/>
            <a:ext cx="5334000" cy="298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34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090" y="111285"/>
            <a:ext cx="909782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latin typeface="Eras Demi ITC" panose="020B0805030504020804" pitchFamily="34" charset="0"/>
              </a:rPr>
              <a:t>Catch by country/state shows diverse trends </a:t>
            </a:r>
            <a:r>
              <a:rPr lang="en-US" sz="2400" dirty="0" smtClean="0">
                <a:latin typeface="Eras Demi ITC" panose="020B0805030504020804" pitchFamily="34" charset="0"/>
              </a:rPr>
              <a:t>(numbers of fish in 1,000s)</a:t>
            </a:r>
            <a:endParaRPr lang="en-US" sz="2000" dirty="0">
              <a:latin typeface="Eras Demi ITC" panose="020B08050305040208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4556D-BD5E-4754-9C7D-6E8A2F636254}" type="slidenum">
              <a:rPr lang="en-US" smtClean="0"/>
              <a:t>19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031867" y="6062981"/>
            <a:ext cx="2155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 from NPAFC.org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2054" y="4340320"/>
            <a:ext cx="2895600" cy="1583178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31867" y="5257800"/>
            <a:ext cx="215103" cy="120887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929" y="1140819"/>
            <a:ext cx="2399941" cy="2743438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5334000" y="4800600"/>
            <a:ext cx="457200" cy="33130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459" y="4038164"/>
            <a:ext cx="2633700" cy="2743438"/>
          </a:xfrm>
          <a:prstGeom prst="rect">
            <a:avLst/>
          </a:prstGeom>
        </p:spPr>
      </p:pic>
      <p:sp>
        <p:nvSpPr>
          <p:cNvPr id="16" name="Right Arrow 15"/>
          <p:cNvSpPr/>
          <p:nvPr/>
        </p:nvSpPr>
        <p:spPr>
          <a:xfrm rot="20773031">
            <a:off x="3667511" y="5405238"/>
            <a:ext cx="1266545" cy="238523"/>
          </a:xfrm>
          <a:prstGeom prst="rightArrow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0120" y="1167836"/>
            <a:ext cx="2481287" cy="2743438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583947">
            <a:off x="2876335" y="4256506"/>
            <a:ext cx="2398439" cy="201245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 rot="2893492">
            <a:off x="4393855" y="4281629"/>
            <a:ext cx="1156018" cy="201846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2145175" y="1676400"/>
            <a:ext cx="0" cy="18288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4625050" y="1676400"/>
            <a:ext cx="0" cy="18288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2890120" y="4527551"/>
            <a:ext cx="0" cy="18288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7523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Eras Demi ITC" panose="020B0805030504020804" pitchFamily="34" charset="0"/>
              </a:rPr>
              <a:t>Today’s talk</a:t>
            </a:r>
            <a:endParaRPr lang="en-US" sz="3600" dirty="0">
              <a:latin typeface="Eras Demi ITC" panose="020B08050305040208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0" y="1676400"/>
            <a:ext cx="5257800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90000"/>
              </a:lnSpc>
              <a:spcBef>
                <a:spcPts val="600"/>
              </a:spcBef>
              <a:buNone/>
            </a:pPr>
            <a:r>
              <a:rPr lang="en-US" sz="2800" u="sng" dirty="0" smtClean="0"/>
              <a:t>Physical environment drivers</a:t>
            </a:r>
          </a:p>
          <a:p>
            <a:pPr marL="0" indent="0">
              <a:lnSpc>
                <a:spcPct val="90000"/>
              </a:lnSpc>
              <a:spcBef>
                <a:spcPts val="600"/>
              </a:spcBef>
              <a:buNone/>
            </a:pPr>
            <a:r>
              <a:rPr lang="en-US" sz="2800" dirty="0" smtClean="0"/>
              <a:t>1. </a:t>
            </a:r>
            <a:r>
              <a:rPr lang="en-US" sz="2800" dirty="0"/>
              <a:t>El Niño/La </a:t>
            </a:r>
            <a:r>
              <a:rPr lang="en-US" sz="2800" dirty="0" smtClean="0"/>
              <a:t>Niña </a:t>
            </a:r>
          </a:p>
          <a:p>
            <a:pPr marL="0" indent="0">
              <a:lnSpc>
                <a:spcPct val="90000"/>
              </a:lnSpc>
              <a:spcBef>
                <a:spcPts val="600"/>
              </a:spcBef>
              <a:buNone/>
            </a:pPr>
            <a:r>
              <a:rPr lang="en-US" sz="2800" dirty="0" smtClean="0"/>
              <a:t>2. Marine heat waves</a:t>
            </a:r>
          </a:p>
          <a:p>
            <a:pPr marL="0" indent="0">
              <a:lnSpc>
                <a:spcPct val="90000"/>
              </a:lnSpc>
              <a:spcBef>
                <a:spcPts val="600"/>
              </a:spcBef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u="sng" dirty="0" smtClean="0"/>
              <a:t>Biological response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800" dirty="0" smtClean="0"/>
              <a:t>3. Stoplight chart &amp; Columbia salmon forecasts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800" dirty="0" smtClean="0"/>
              <a:t>4. Recent N Pacific salmon trends</a:t>
            </a:r>
          </a:p>
          <a:p>
            <a:pPr marL="0" indent="0">
              <a:spcBef>
                <a:spcPts val="600"/>
              </a:spcBef>
              <a:buNone/>
            </a:pPr>
            <a:endParaRPr lang="en-US" sz="2800" dirty="0" smtClean="0"/>
          </a:p>
          <a:p>
            <a:pPr marL="0" indent="0">
              <a:spcBef>
                <a:spcPts val="600"/>
              </a:spcBef>
              <a:buNone/>
            </a:pPr>
            <a:r>
              <a:rPr lang="en-US" sz="2800" u="sng" dirty="0" smtClean="0"/>
              <a:t>Beyond the coastal realm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800" dirty="0" smtClean="0"/>
              <a:t>5. High seas research</a:t>
            </a:r>
          </a:p>
          <a:p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204075" y="2463006"/>
            <a:ext cx="3937000" cy="29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73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090" y="111285"/>
            <a:ext cx="909782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latin typeface="Eras Demi ITC" panose="020B0805030504020804" pitchFamily="34" charset="0"/>
              </a:rPr>
              <a:t>Catch by country/state shows diverse trends </a:t>
            </a:r>
            <a:r>
              <a:rPr lang="en-US" sz="2400" dirty="0" smtClean="0">
                <a:latin typeface="Eras Demi ITC" panose="020B0805030504020804" pitchFamily="34" charset="0"/>
              </a:rPr>
              <a:t>(numbers of fish in 1,000s)</a:t>
            </a:r>
            <a:endParaRPr lang="en-US" sz="2000" dirty="0">
              <a:latin typeface="Eras Demi ITC" panose="020B08050305040208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4556D-BD5E-4754-9C7D-6E8A2F636254}" type="slidenum">
              <a:rPr lang="en-US" smtClean="0"/>
              <a:t>20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031867" y="6062981"/>
            <a:ext cx="2155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 from NPAFC.org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2054" y="4340320"/>
            <a:ext cx="2895600" cy="1583178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31867" y="5257800"/>
            <a:ext cx="215103" cy="120887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929" y="1140819"/>
            <a:ext cx="2399941" cy="2743438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5334000" y="4800600"/>
            <a:ext cx="457200" cy="33130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459" y="4038164"/>
            <a:ext cx="2633700" cy="2743438"/>
          </a:xfrm>
          <a:prstGeom prst="rect">
            <a:avLst/>
          </a:prstGeom>
        </p:spPr>
      </p:pic>
      <p:sp>
        <p:nvSpPr>
          <p:cNvPr id="16" name="Right Arrow 15"/>
          <p:cNvSpPr/>
          <p:nvPr/>
        </p:nvSpPr>
        <p:spPr>
          <a:xfrm rot="20773031">
            <a:off x="3667511" y="5405238"/>
            <a:ext cx="1266545" cy="238523"/>
          </a:xfrm>
          <a:prstGeom prst="rightArrow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0120" y="1167836"/>
            <a:ext cx="2481287" cy="2743438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583947">
            <a:off x="2876335" y="4256506"/>
            <a:ext cx="2398439" cy="201245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 rot="2893492">
            <a:off x="4393855" y="4281629"/>
            <a:ext cx="1156018" cy="201846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6432" y="1167836"/>
            <a:ext cx="2481287" cy="2743438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6151499" y="4715192"/>
            <a:ext cx="457200" cy="331309"/>
          </a:xfrm>
          <a:prstGeom prst="ellipse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 rot="7406185">
            <a:off x="6396895" y="4271759"/>
            <a:ext cx="916630" cy="191962"/>
          </a:xfrm>
          <a:prstGeom prst="rightArrow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3270" y="1213605"/>
            <a:ext cx="2481287" cy="2743438"/>
          </a:xfrm>
          <a:prstGeom prst="rect">
            <a:avLst/>
          </a:prstGeom>
        </p:spPr>
      </p:pic>
      <p:sp>
        <p:nvSpPr>
          <p:cNvPr id="25" name="Right Arrow 24"/>
          <p:cNvSpPr/>
          <p:nvPr/>
        </p:nvSpPr>
        <p:spPr>
          <a:xfrm rot="8904588">
            <a:off x="7016467" y="4302331"/>
            <a:ext cx="1795860" cy="222705"/>
          </a:xfrm>
          <a:prstGeom prst="rightArrow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 rot="1868573">
            <a:off x="6576516" y="4863437"/>
            <a:ext cx="387102" cy="2310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29032" y="3930149"/>
            <a:ext cx="2481287" cy="2743438"/>
          </a:xfrm>
          <a:prstGeom prst="rect">
            <a:avLst/>
          </a:prstGeom>
        </p:spPr>
      </p:pic>
      <p:sp>
        <p:nvSpPr>
          <p:cNvPr id="28" name="Right Arrow 27"/>
          <p:cNvSpPr/>
          <p:nvPr/>
        </p:nvSpPr>
        <p:spPr>
          <a:xfrm rot="10383755">
            <a:off x="7284524" y="4995840"/>
            <a:ext cx="1547827" cy="229767"/>
          </a:xfrm>
          <a:prstGeom prst="rightArrow">
            <a:avLst>
              <a:gd name="adj1" fmla="val 45364"/>
              <a:gd name="adj2" fmla="val 50000"/>
            </a:avLst>
          </a:prstGeom>
          <a:solidFill>
            <a:srgbClr val="B07BD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 rot="1868573">
            <a:off x="6858697" y="5103875"/>
            <a:ext cx="387102" cy="231076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2126850" y="1676400"/>
            <a:ext cx="0" cy="18288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4625050" y="1676400"/>
            <a:ext cx="0" cy="18288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2890120" y="4527551"/>
            <a:ext cx="0" cy="18288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7502325" y="1676400"/>
            <a:ext cx="0" cy="18288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10245525" y="1687975"/>
            <a:ext cx="0" cy="18288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10644850" y="4419600"/>
            <a:ext cx="0" cy="18288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393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119"/>
          <a:stretch/>
        </p:blipFill>
        <p:spPr>
          <a:xfrm>
            <a:off x="256036" y="1073888"/>
            <a:ext cx="3422766" cy="265105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028"/>
          <a:stretch/>
        </p:blipFill>
        <p:spPr>
          <a:xfrm>
            <a:off x="598551" y="3858869"/>
            <a:ext cx="3053043" cy="267093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018"/>
          <a:stretch/>
        </p:blipFill>
        <p:spPr>
          <a:xfrm>
            <a:off x="4438461" y="4143910"/>
            <a:ext cx="3131098" cy="273954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035" b="12238"/>
          <a:stretch/>
        </p:blipFill>
        <p:spPr>
          <a:xfrm>
            <a:off x="8629069" y="1221097"/>
            <a:ext cx="2814907" cy="1994869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4754233" y="910488"/>
            <a:ext cx="2570877" cy="3238725"/>
          </a:xfrm>
          <a:prstGeom prst="rect">
            <a:avLst/>
          </a:prstGeom>
        </p:spPr>
      </p:pic>
      <p:sp>
        <p:nvSpPr>
          <p:cNvPr id="54" name="Oval 53"/>
          <p:cNvSpPr/>
          <p:nvPr/>
        </p:nvSpPr>
        <p:spPr>
          <a:xfrm>
            <a:off x="6074823" y="1634929"/>
            <a:ext cx="177111" cy="161812"/>
          </a:xfrm>
          <a:prstGeom prst="ellipse">
            <a:avLst/>
          </a:prstGeom>
          <a:solidFill>
            <a:schemeClr val="accent1">
              <a:lumMod val="75000"/>
              <a:alpha val="7843"/>
            </a:schemeClr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itle 1"/>
          <p:cNvSpPr>
            <a:spLocks noGrp="1"/>
          </p:cNvSpPr>
          <p:nvPr>
            <p:ph type="title"/>
          </p:nvPr>
        </p:nvSpPr>
        <p:spPr>
          <a:xfrm>
            <a:off x="663054" y="59741"/>
            <a:ext cx="10515600" cy="1177579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Eras Demi ITC" panose="020B0805030504020804" pitchFamily="34" charset="0"/>
              </a:rPr>
              <a:t>Chinook (</a:t>
            </a:r>
            <a:r>
              <a:rPr lang="en-US" sz="3600" i="1" dirty="0" smtClean="0">
                <a:latin typeface="Eras Demi ITC" panose="020B0805030504020804" pitchFamily="34" charset="0"/>
              </a:rPr>
              <a:t>O. tshawytscha</a:t>
            </a:r>
            <a:r>
              <a:rPr lang="en-US" sz="3600" dirty="0" smtClean="0">
                <a:latin typeface="Eras Demi ITC" panose="020B0805030504020804" pitchFamily="34" charset="0"/>
              </a:rPr>
              <a:t>)</a:t>
            </a:r>
            <a:endParaRPr lang="en-US" sz="3600" dirty="0">
              <a:latin typeface="Eras Demi ITC" panose="020B0805030504020804" pitchFamily="34" charset="0"/>
            </a:endParaRPr>
          </a:p>
        </p:txBody>
      </p:sp>
      <p:sp>
        <p:nvSpPr>
          <p:cNvPr id="60" name="Rounded Rectangle 59"/>
          <p:cNvSpPr/>
          <p:nvPr/>
        </p:nvSpPr>
        <p:spPr>
          <a:xfrm rot="768989">
            <a:off x="6078595" y="3451569"/>
            <a:ext cx="198958" cy="160656"/>
          </a:xfrm>
          <a:prstGeom prst="roundRect">
            <a:avLst>
              <a:gd name="adj" fmla="val 40665"/>
            </a:avLst>
          </a:prstGeom>
          <a:solidFill>
            <a:schemeClr val="accent1">
              <a:lumMod val="75000"/>
              <a:alpha val="7843"/>
            </a:schemeClr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 rot="16200000">
            <a:off x="6389717" y="3091125"/>
            <a:ext cx="340370" cy="547035"/>
          </a:xfrm>
          <a:prstGeom prst="ellipse">
            <a:avLst/>
          </a:prstGeom>
          <a:solidFill>
            <a:schemeClr val="accent1">
              <a:lumMod val="75000"/>
              <a:alpha val="7843"/>
            </a:schemeClr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4" name="Straight Arrow Connector 103"/>
          <p:cNvCxnSpPr/>
          <p:nvPr/>
        </p:nvCxnSpPr>
        <p:spPr>
          <a:xfrm flipV="1">
            <a:off x="6523548" y="1676400"/>
            <a:ext cx="1934652" cy="144977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6267087" y="3096995"/>
            <a:ext cx="195366" cy="189582"/>
          </a:xfrm>
          <a:prstGeom prst="ellipse">
            <a:avLst/>
          </a:prstGeom>
          <a:solidFill>
            <a:schemeClr val="accent1">
              <a:lumMod val="75000"/>
              <a:alpha val="7843"/>
            </a:schemeClr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369" y="138559"/>
            <a:ext cx="1932478" cy="731715"/>
          </a:xfrm>
          <a:prstGeom prst="rect">
            <a:avLst/>
          </a:prstGeom>
        </p:spPr>
      </p:pic>
      <p:cxnSp>
        <p:nvCxnSpPr>
          <p:cNvPr id="53" name="Straight Arrow Connector 52"/>
          <p:cNvCxnSpPr/>
          <p:nvPr/>
        </p:nvCxnSpPr>
        <p:spPr>
          <a:xfrm flipH="1">
            <a:off x="3586253" y="1676950"/>
            <a:ext cx="2365571" cy="916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2851357" y="1717568"/>
            <a:ext cx="0" cy="1244495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6157334" y="3590776"/>
            <a:ext cx="168486" cy="336707"/>
          </a:xfrm>
          <a:prstGeom prst="ellipse">
            <a:avLst/>
          </a:prstGeom>
          <a:solidFill>
            <a:schemeClr val="accent1">
              <a:lumMod val="75000"/>
              <a:alpha val="7843"/>
            </a:schemeClr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9554365" y="1237012"/>
            <a:ext cx="11055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Puget Sound</a:t>
            </a:r>
            <a:endParaRPr lang="en-US" sz="14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2769" y="3724944"/>
            <a:ext cx="3109743" cy="2686485"/>
          </a:xfrm>
          <a:prstGeom prst="rect">
            <a:avLst/>
          </a:prstGeom>
        </p:spPr>
      </p:pic>
      <p:cxnSp>
        <p:nvCxnSpPr>
          <p:cNvPr id="28" name="Straight Connector 27"/>
          <p:cNvCxnSpPr/>
          <p:nvPr/>
        </p:nvCxnSpPr>
        <p:spPr>
          <a:xfrm flipV="1">
            <a:off x="10716032" y="1202397"/>
            <a:ext cx="0" cy="1656423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9544764" y="3674984"/>
            <a:ext cx="193360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Columbia (Dam counts)</a:t>
            </a:r>
            <a:endParaRPr lang="en-US" sz="1400" dirty="0"/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6833420" y="3474491"/>
            <a:ext cx="1776039" cy="71809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H="1">
            <a:off x="3626082" y="3553607"/>
            <a:ext cx="2386262" cy="61052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6208341" y="4199280"/>
            <a:ext cx="10528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Sacramento</a:t>
            </a:r>
            <a:endParaRPr lang="en-US" sz="1400" dirty="0"/>
          </a:p>
        </p:txBody>
      </p:sp>
      <p:cxnSp>
        <p:nvCxnSpPr>
          <p:cNvPr id="37" name="Straight Arrow Connector 36"/>
          <p:cNvCxnSpPr/>
          <p:nvPr/>
        </p:nvCxnSpPr>
        <p:spPr>
          <a:xfrm flipH="1">
            <a:off x="6000353" y="3982305"/>
            <a:ext cx="207988" cy="48911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10829334" y="3966149"/>
            <a:ext cx="0" cy="1656423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6743551" y="4407544"/>
            <a:ext cx="0" cy="1656423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2864727" y="4074980"/>
            <a:ext cx="0" cy="1656423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1838109" y="3936667"/>
            <a:ext cx="7889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Klamath</a:t>
            </a:r>
            <a:endParaRPr lang="en-US" sz="1400" dirty="0"/>
          </a:p>
        </p:txBody>
      </p:sp>
      <p:sp>
        <p:nvSpPr>
          <p:cNvPr id="38" name="Right Arrow 37"/>
          <p:cNvSpPr/>
          <p:nvPr/>
        </p:nvSpPr>
        <p:spPr>
          <a:xfrm rot="1771309">
            <a:off x="10832626" y="5522265"/>
            <a:ext cx="607816" cy="109287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11052443" y="4066734"/>
            <a:ext cx="348343" cy="864724"/>
          </a:xfrm>
          <a:custGeom>
            <a:avLst/>
            <a:gdLst>
              <a:gd name="connsiteX0" fmla="*/ 0 w 348343"/>
              <a:gd name="connsiteY0" fmla="*/ 0 h 864724"/>
              <a:gd name="connsiteX1" fmla="*/ 87086 w 348343"/>
              <a:gd name="connsiteY1" fmla="*/ 762000 h 864724"/>
              <a:gd name="connsiteX2" fmla="*/ 195943 w 348343"/>
              <a:gd name="connsiteY2" fmla="*/ 849086 h 864724"/>
              <a:gd name="connsiteX3" fmla="*/ 348343 w 348343"/>
              <a:gd name="connsiteY3" fmla="*/ 685800 h 864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343" h="864724">
                <a:moveTo>
                  <a:pt x="0" y="0"/>
                </a:moveTo>
                <a:cubicBezTo>
                  <a:pt x="27214" y="310243"/>
                  <a:pt x="54429" y="620486"/>
                  <a:pt x="87086" y="762000"/>
                </a:cubicBezTo>
                <a:cubicBezTo>
                  <a:pt x="119743" y="903514"/>
                  <a:pt x="152400" y="861786"/>
                  <a:pt x="195943" y="849086"/>
                </a:cubicBezTo>
                <a:cubicBezTo>
                  <a:pt x="239486" y="836386"/>
                  <a:pt x="293914" y="761093"/>
                  <a:pt x="348343" y="685800"/>
                </a:cubicBezTo>
              </a:path>
            </a:pathLst>
          </a:custGeom>
          <a:noFill/>
          <a:ln w="57150">
            <a:solidFill>
              <a:schemeClr val="accent5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10836803" y="1101963"/>
            <a:ext cx="413657" cy="597200"/>
          </a:xfrm>
          <a:custGeom>
            <a:avLst/>
            <a:gdLst>
              <a:gd name="connsiteX0" fmla="*/ 0 w 413657"/>
              <a:gd name="connsiteY0" fmla="*/ 597200 h 597200"/>
              <a:gd name="connsiteX1" fmla="*/ 76200 w 413657"/>
              <a:gd name="connsiteY1" fmla="*/ 74686 h 597200"/>
              <a:gd name="connsiteX2" fmla="*/ 228600 w 413657"/>
              <a:gd name="connsiteY2" fmla="*/ 52915 h 597200"/>
              <a:gd name="connsiteX3" fmla="*/ 413657 w 413657"/>
              <a:gd name="connsiteY3" fmla="*/ 542772 h 597200"/>
              <a:gd name="connsiteX4" fmla="*/ 413657 w 413657"/>
              <a:gd name="connsiteY4" fmla="*/ 542772 h 597200"/>
              <a:gd name="connsiteX5" fmla="*/ 413657 w 413657"/>
              <a:gd name="connsiteY5" fmla="*/ 542772 h 59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3657" h="597200">
                <a:moveTo>
                  <a:pt x="0" y="597200"/>
                </a:moveTo>
                <a:cubicBezTo>
                  <a:pt x="19050" y="381300"/>
                  <a:pt x="38100" y="165400"/>
                  <a:pt x="76200" y="74686"/>
                </a:cubicBezTo>
                <a:cubicBezTo>
                  <a:pt x="114300" y="-16028"/>
                  <a:pt x="172357" y="-25099"/>
                  <a:pt x="228600" y="52915"/>
                </a:cubicBezTo>
                <a:cubicBezTo>
                  <a:pt x="284843" y="130929"/>
                  <a:pt x="413657" y="542772"/>
                  <a:pt x="413657" y="542772"/>
                </a:cubicBezTo>
                <a:lnTo>
                  <a:pt x="413657" y="542772"/>
                </a:lnTo>
                <a:lnTo>
                  <a:pt x="413657" y="542772"/>
                </a:lnTo>
              </a:path>
            </a:pathLst>
          </a:custGeom>
          <a:noFill/>
          <a:ln w="57150">
            <a:solidFill>
              <a:schemeClr val="accent5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3015345" y="4114800"/>
            <a:ext cx="424543" cy="856723"/>
          </a:xfrm>
          <a:custGeom>
            <a:avLst/>
            <a:gdLst>
              <a:gd name="connsiteX0" fmla="*/ 0 w 424543"/>
              <a:gd name="connsiteY0" fmla="*/ 0 h 856723"/>
              <a:gd name="connsiteX1" fmla="*/ 43543 w 424543"/>
              <a:gd name="connsiteY1" fmla="*/ 816429 h 856723"/>
              <a:gd name="connsiteX2" fmla="*/ 217714 w 424543"/>
              <a:gd name="connsiteY2" fmla="*/ 729343 h 856723"/>
              <a:gd name="connsiteX3" fmla="*/ 424543 w 424543"/>
              <a:gd name="connsiteY3" fmla="*/ 707571 h 856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4543" h="856723">
                <a:moveTo>
                  <a:pt x="0" y="0"/>
                </a:moveTo>
                <a:cubicBezTo>
                  <a:pt x="3628" y="347436"/>
                  <a:pt x="7257" y="694872"/>
                  <a:pt x="43543" y="816429"/>
                </a:cubicBezTo>
                <a:cubicBezTo>
                  <a:pt x="79829" y="937986"/>
                  <a:pt x="154214" y="747486"/>
                  <a:pt x="217714" y="729343"/>
                </a:cubicBezTo>
                <a:cubicBezTo>
                  <a:pt x="281214" y="711200"/>
                  <a:pt x="352878" y="709385"/>
                  <a:pt x="424543" y="707571"/>
                </a:cubicBezTo>
              </a:path>
            </a:pathLst>
          </a:custGeom>
          <a:noFill/>
          <a:ln w="57150">
            <a:solidFill>
              <a:schemeClr val="accent5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6899933" y="4899357"/>
            <a:ext cx="468086" cy="719186"/>
          </a:xfrm>
          <a:custGeom>
            <a:avLst/>
            <a:gdLst>
              <a:gd name="connsiteX0" fmla="*/ 0 w 468086"/>
              <a:gd name="connsiteY0" fmla="*/ 0 h 719186"/>
              <a:gd name="connsiteX1" fmla="*/ 65314 w 468086"/>
              <a:gd name="connsiteY1" fmla="*/ 533400 h 719186"/>
              <a:gd name="connsiteX2" fmla="*/ 108857 w 468086"/>
              <a:gd name="connsiteY2" fmla="*/ 718457 h 719186"/>
              <a:gd name="connsiteX3" fmla="*/ 337457 w 468086"/>
              <a:gd name="connsiteY3" fmla="*/ 598714 h 719186"/>
              <a:gd name="connsiteX4" fmla="*/ 468086 w 468086"/>
              <a:gd name="connsiteY4" fmla="*/ 620486 h 719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086" h="719186">
                <a:moveTo>
                  <a:pt x="0" y="0"/>
                </a:moveTo>
                <a:cubicBezTo>
                  <a:pt x="23585" y="206828"/>
                  <a:pt x="47171" y="413657"/>
                  <a:pt x="65314" y="533400"/>
                </a:cubicBezTo>
                <a:cubicBezTo>
                  <a:pt x="83457" y="653143"/>
                  <a:pt x="63500" y="707571"/>
                  <a:pt x="108857" y="718457"/>
                </a:cubicBezTo>
                <a:cubicBezTo>
                  <a:pt x="154214" y="729343"/>
                  <a:pt x="277586" y="615042"/>
                  <a:pt x="337457" y="598714"/>
                </a:cubicBezTo>
                <a:cubicBezTo>
                  <a:pt x="397328" y="582386"/>
                  <a:pt x="432707" y="601436"/>
                  <a:pt x="468086" y="620486"/>
                </a:cubicBezTo>
              </a:path>
            </a:pathLst>
          </a:custGeom>
          <a:noFill/>
          <a:ln w="57150">
            <a:solidFill>
              <a:schemeClr val="accent5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21300" y="5851085"/>
            <a:ext cx="2844800" cy="365125"/>
          </a:xfrm>
        </p:spPr>
        <p:txBody>
          <a:bodyPr/>
          <a:lstStyle/>
          <a:p>
            <a:fld id="{85B4556D-BD5E-4754-9C7D-6E8A2F636254}" type="slidenum">
              <a:rPr lang="en-US" smtClean="0"/>
              <a:t>21</a:t>
            </a:fld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1478370" y="5457384"/>
            <a:ext cx="82980" cy="508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442280" y="860723"/>
            <a:ext cx="16154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CAN Yukon Run size</a:t>
            </a:r>
            <a:endParaRPr lang="en-US" sz="1400" dirty="0"/>
          </a:p>
        </p:txBody>
      </p:sp>
      <p:sp>
        <p:nvSpPr>
          <p:cNvPr id="19" name="Freeform 18"/>
          <p:cNvSpPr/>
          <p:nvPr/>
        </p:nvSpPr>
        <p:spPr>
          <a:xfrm>
            <a:off x="2870791" y="940309"/>
            <a:ext cx="776176" cy="1473282"/>
          </a:xfrm>
          <a:custGeom>
            <a:avLst/>
            <a:gdLst>
              <a:gd name="connsiteX0" fmla="*/ 0 w 776176"/>
              <a:gd name="connsiteY0" fmla="*/ 654575 h 1473282"/>
              <a:gd name="connsiteX1" fmla="*/ 63795 w 776176"/>
              <a:gd name="connsiteY1" fmla="*/ 739635 h 1473282"/>
              <a:gd name="connsiteX2" fmla="*/ 265814 w 776176"/>
              <a:gd name="connsiteY2" fmla="*/ 91049 h 1473282"/>
              <a:gd name="connsiteX3" fmla="*/ 489097 w 776176"/>
              <a:gd name="connsiteY3" fmla="*/ 154844 h 1473282"/>
              <a:gd name="connsiteX4" fmla="*/ 776176 w 776176"/>
              <a:gd name="connsiteY4" fmla="*/ 1473282 h 1473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6176" h="1473282">
                <a:moveTo>
                  <a:pt x="0" y="654575"/>
                </a:moveTo>
                <a:cubicBezTo>
                  <a:pt x="9746" y="744065"/>
                  <a:pt x="19493" y="833556"/>
                  <a:pt x="63795" y="739635"/>
                </a:cubicBezTo>
                <a:cubicBezTo>
                  <a:pt x="108097" y="645714"/>
                  <a:pt x="194930" y="188514"/>
                  <a:pt x="265814" y="91049"/>
                </a:cubicBezTo>
                <a:cubicBezTo>
                  <a:pt x="336698" y="-6416"/>
                  <a:pt x="404037" y="-75528"/>
                  <a:pt x="489097" y="154844"/>
                </a:cubicBezTo>
                <a:cubicBezTo>
                  <a:pt x="574157" y="385216"/>
                  <a:pt x="675166" y="929249"/>
                  <a:pt x="776176" y="1473282"/>
                </a:cubicBezTo>
              </a:path>
            </a:pathLst>
          </a:custGeom>
          <a:noFill/>
          <a:ln w="57150">
            <a:solidFill>
              <a:schemeClr val="accent5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Isosceles Triangle 3"/>
          <p:cNvSpPr/>
          <p:nvPr/>
        </p:nvSpPr>
        <p:spPr>
          <a:xfrm>
            <a:off x="11536205" y="5003258"/>
            <a:ext cx="54999" cy="5544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1434375" y="4981136"/>
            <a:ext cx="107695" cy="36575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3546144" y="5247337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>
            <a:endCxn id="6" idx="3"/>
          </p:cNvCxnSpPr>
          <p:nvPr/>
        </p:nvCxnSpPr>
        <p:spPr>
          <a:xfrm flipV="1">
            <a:off x="3439888" y="5286361"/>
            <a:ext cx="112951" cy="5888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7457137" y="5821681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Connector 55"/>
          <p:cNvCxnSpPr>
            <a:endCxn id="52" idx="5"/>
          </p:cNvCxnSpPr>
          <p:nvPr/>
        </p:nvCxnSpPr>
        <p:spPr>
          <a:xfrm>
            <a:off x="7391400" y="5791200"/>
            <a:ext cx="104761" cy="6950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Oval 56"/>
          <p:cNvSpPr/>
          <p:nvPr/>
        </p:nvSpPr>
        <p:spPr>
          <a:xfrm>
            <a:off x="11233453" y="2154131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Connector 57"/>
          <p:cNvCxnSpPr>
            <a:endCxn id="57" idx="5"/>
          </p:cNvCxnSpPr>
          <p:nvPr/>
        </p:nvCxnSpPr>
        <p:spPr>
          <a:xfrm>
            <a:off x="11189458" y="1901087"/>
            <a:ext cx="83019" cy="29206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101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738" y="137634"/>
            <a:ext cx="2522127" cy="9867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156" y="910487"/>
            <a:ext cx="3054361" cy="2828789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80"/>
          <a:stretch/>
        </p:blipFill>
        <p:spPr>
          <a:xfrm>
            <a:off x="4754233" y="910487"/>
            <a:ext cx="2570877" cy="3553357"/>
          </a:xfrm>
          <a:prstGeom prst="rect">
            <a:avLst/>
          </a:prstGeom>
        </p:spPr>
      </p:pic>
      <p:sp>
        <p:nvSpPr>
          <p:cNvPr id="55" name="Title 1"/>
          <p:cNvSpPr>
            <a:spLocks noGrp="1"/>
          </p:cNvSpPr>
          <p:nvPr>
            <p:ph type="title"/>
          </p:nvPr>
        </p:nvSpPr>
        <p:spPr>
          <a:xfrm>
            <a:off x="663054" y="59741"/>
            <a:ext cx="10515600" cy="1177579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Eras Demi ITC" panose="020B0805030504020804" pitchFamily="34" charset="0"/>
              </a:rPr>
              <a:t>Steelhead (</a:t>
            </a:r>
            <a:r>
              <a:rPr lang="en-US" sz="3600" i="1" dirty="0" smtClean="0">
                <a:latin typeface="Eras Demi ITC" panose="020B0805030504020804" pitchFamily="34" charset="0"/>
              </a:rPr>
              <a:t>O. mykiss</a:t>
            </a:r>
            <a:r>
              <a:rPr lang="en-US" sz="3600" dirty="0" smtClean="0">
                <a:latin typeface="Eras Demi ITC" panose="020B0805030504020804" pitchFamily="34" charset="0"/>
              </a:rPr>
              <a:t>)</a:t>
            </a:r>
            <a:endParaRPr lang="en-US" sz="3600" dirty="0">
              <a:latin typeface="Eras Demi ITC" panose="020B0805030504020804" pitchFamily="34" charset="0"/>
            </a:endParaRPr>
          </a:p>
        </p:txBody>
      </p:sp>
      <p:sp>
        <p:nvSpPr>
          <p:cNvPr id="66" name="Rounded Rectangle 65"/>
          <p:cNvSpPr/>
          <p:nvPr/>
        </p:nvSpPr>
        <p:spPr>
          <a:xfrm rot="21426797">
            <a:off x="6152390" y="2456285"/>
            <a:ext cx="202379" cy="159008"/>
          </a:xfrm>
          <a:prstGeom prst="roundRect">
            <a:avLst/>
          </a:prstGeom>
          <a:solidFill>
            <a:srgbClr val="FFFF00">
              <a:alpha val="54118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Arrow Connector 61"/>
          <p:cNvCxnSpPr/>
          <p:nvPr/>
        </p:nvCxnSpPr>
        <p:spPr>
          <a:xfrm flipH="1" flipV="1">
            <a:off x="3785592" y="1828225"/>
            <a:ext cx="2416537" cy="97215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Oval 101"/>
          <p:cNvSpPr/>
          <p:nvPr/>
        </p:nvSpPr>
        <p:spPr>
          <a:xfrm>
            <a:off x="6305937" y="2692160"/>
            <a:ext cx="212371" cy="445495"/>
          </a:xfrm>
          <a:prstGeom prst="ellipse">
            <a:avLst/>
          </a:prstGeom>
          <a:solidFill>
            <a:srgbClr val="FFFF00">
              <a:alpha val="54118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4" name="Straight Arrow Connector 103"/>
          <p:cNvCxnSpPr>
            <a:endCxn id="3" idx="1"/>
          </p:cNvCxnSpPr>
          <p:nvPr/>
        </p:nvCxnSpPr>
        <p:spPr>
          <a:xfrm flipV="1">
            <a:off x="6462453" y="2194885"/>
            <a:ext cx="2069181" cy="27704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907459" y="1083431"/>
            <a:ext cx="17643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Fraser River</a:t>
            </a:r>
          </a:p>
          <a:p>
            <a:pPr algn="ctr"/>
            <a:r>
              <a:rPr lang="en-US" sz="1600" dirty="0" smtClean="0"/>
              <a:t>(Thompson-</a:t>
            </a:r>
            <a:r>
              <a:rPr lang="en-US" sz="1600" dirty="0" err="1" smtClean="0"/>
              <a:t>Chilcotin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1634" y="548822"/>
            <a:ext cx="3328704" cy="32921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401737" y="546695"/>
            <a:ext cx="171963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Nass test fishery</a:t>
            </a:r>
            <a:endParaRPr lang="en-US" dirty="0"/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10977768" y="1052271"/>
            <a:ext cx="0" cy="2004271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667" y="3904455"/>
            <a:ext cx="3395766" cy="307265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665018" y="3673451"/>
            <a:ext cx="2363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Columbia (dam counts)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3869518" y="3391282"/>
            <a:ext cx="2262108" cy="93889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/>
          <p:cNvSpPr/>
          <p:nvPr/>
        </p:nvSpPr>
        <p:spPr>
          <a:xfrm>
            <a:off x="6040392" y="3582137"/>
            <a:ext cx="182469" cy="130341"/>
          </a:xfrm>
          <a:prstGeom prst="ellipse">
            <a:avLst/>
          </a:prstGeom>
          <a:solidFill>
            <a:srgbClr val="FFFF00">
              <a:alpha val="54118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/>
          <p:cNvCxnSpPr/>
          <p:nvPr/>
        </p:nvCxnSpPr>
        <p:spPr>
          <a:xfrm flipV="1">
            <a:off x="3225897" y="4038600"/>
            <a:ext cx="0" cy="2004271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3017877" y="1902179"/>
            <a:ext cx="0" cy="1131359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6296059" y="3687289"/>
            <a:ext cx="2401968" cy="58227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8806872" y="3904456"/>
            <a:ext cx="2851727" cy="2512296"/>
            <a:chOff x="1055633" y="4026843"/>
            <a:chExt cx="2383278" cy="242090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892" t="14808" r="2760"/>
            <a:stretch/>
          </p:blipFill>
          <p:spPr>
            <a:xfrm>
              <a:off x="1055633" y="4026843"/>
              <a:ext cx="2383278" cy="2420901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2083084" y="4086281"/>
              <a:ext cx="11199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Freshwater</a:t>
              </a:r>
            </a:p>
            <a:p>
              <a:r>
                <a:rPr lang="en-US" sz="1600" dirty="0" smtClean="0"/>
                <a:t>Creek</a:t>
              </a:r>
              <a:endParaRPr lang="en-US" sz="1600" dirty="0"/>
            </a:p>
          </p:txBody>
        </p:sp>
        <p:cxnSp>
          <p:nvCxnSpPr>
            <p:cNvPr id="43" name="Straight Connector 42"/>
            <p:cNvCxnSpPr/>
            <p:nvPr/>
          </p:nvCxnSpPr>
          <p:spPr>
            <a:xfrm flipV="1">
              <a:off x="2806880" y="4472512"/>
              <a:ext cx="0" cy="1244495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Freeform 12"/>
          <p:cNvSpPr/>
          <p:nvPr/>
        </p:nvSpPr>
        <p:spPr>
          <a:xfrm>
            <a:off x="3232494" y="1995707"/>
            <a:ext cx="446314" cy="729343"/>
          </a:xfrm>
          <a:custGeom>
            <a:avLst/>
            <a:gdLst>
              <a:gd name="connsiteX0" fmla="*/ 0 w 446314"/>
              <a:gd name="connsiteY0" fmla="*/ 0 h 729343"/>
              <a:gd name="connsiteX1" fmla="*/ 119743 w 446314"/>
              <a:gd name="connsiteY1" fmla="*/ 511628 h 729343"/>
              <a:gd name="connsiteX2" fmla="*/ 446314 w 446314"/>
              <a:gd name="connsiteY2" fmla="*/ 729343 h 729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6314" h="729343">
                <a:moveTo>
                  <a:pt x="0" y="0"/>
                </a:moveTo>
                <a:cubicBezTo>
                  <a:pt x="22678" y="195035"/>
                  <a:pt x="45357" y="390071"/>
                  <a:pt x="119743" y="511628"/>
                </a:cubicBezTo>
                <a:cubicBezTo>
                  <a:pt x="194129" y="633185"/>
                  <a:pt x="320221" y="681264"/>
                  <a:pt x="446314" y="729343"/>
                </a:cubicBezTo>
              </a:path>
            </a:pathLst>
          </a:custGeom>
          <a:noFill/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ight Arrow 41"/>
          <p:cNvSpPr/>
          <p:nvPr/>
        </p:nvSpPr>
        <p:spPr>
          <a:xfrm rot="2742616">
            <a:off x="3284597" y="5120668"/>
            <a:ext cx="718035" cy="156454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11038243" y="938897"/>
            <a:ext cx="772886" cy="962014"/>
          </a:xfrm>
          <a:custGeom>
            <a:avLst/>
            <a:gdLst>
              <a:gd name="connsiteX0" fmla="*/ 0 w 772886"/>
              <a:gd name="connsiteY0" fmla="*/ 342811 h 962014"/>
              <a:gd name="connsiteX1" fmla="*/ 97972 w 772886"/>
              <a:gd name="connsiteY1" fmla="*/ 527868 h 962014"/>
              <a:gd name="connsiteX2" fmla="*/ 217715 w 772886"/>
              <a:gd name="connsiteY2" fmla="*/ 146868 h 962014"/>
              <a:gd name="connsiteX3" fmla="*/ 315686 w 772886"/>
              <a:gd name="connsiteY3" fmla="*/ 516982 h 962014"/>
              <a:gd name="connsiteX4" fmla="*/ 413657 w 772886"/>
              <a:gd name="connsiteY4" fmla="*/ 5354 h 962014"/>
              <a:gd name="connsiteX5" fmla="*/ 674915 w 772886"/>
              <a:gd name="connsiteY5" fmla="*/ 908868 h 962014"/>
              <a:gd name="connsiteX6" fmla="*/ 772886 w 772886"/>
              <a:gd name="connsiteY6" fmla="*/ 778239 h 962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2886" h="962014">
                <a:moveTo>
                  <a:pt x="0" y="342811"/>
                </a:moveTo>
                <a:cubicBezTo>
                  <a:pt x="30843" y="451668"/>
                  <a:pt x="61686" y="560525"/>
                  <a:pt x="97972" y="527868"/>
                </a:cubicBezTo>
                <a:cubicBezTo>
                  <a:pt x="134258" y="495211"/>
                  <a:pt x="181429" y="148682"/>
                  <a:pt x="217715" y="146868"/>
                </a:cubicBezTo>
                <a:cubicBezTo>
                  <a:pt x="254001" y="145054"/>
                  <a:pt x="283029" y="540568"/>
                  <a:pt x="315686" y="516982"/>
                </a:cubicBezTo>
                <a:cubicBezTo>
                  <a:pt x="348343" y="493396"/>
                  <a:pt x="353786" y="-59960"/>
                  <a:pt x="413657" y="5354"/>
                </a:cubicBezTo>
                <a:cubicBezTo>
                  <a:pt x="473528" y="70668"/>
                  <a:pt x="615044" y="780054"/>
                  <a:pt x="674915" y="908868"/>
                </a:cubicBezTo>
                <a:cubicBezTo>
                  <a:pt x="734786" y="1037682"/>
                  <a:pt x="753836" y="907960"/>
                  <a:pt x="772886" y="778239"/>
                </a:cubicBezTo>
              </a:path>
            </a:pathLst>
          </a:custGeom>
          <a:noFill/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10967764" y="4674612"/>
            <a:ext cx="408561" cy="410255"/>
          </a:xfrm>
          <a:custGeom>
            <a:avLst/>
            <a:gdLst>
              <a:gd name="connsiteX0" fmla="*/ 0 w 408561"/>
              <a:gd name="connsiteY0" fmla="*/ 410255 h 410255"/>
              <a:gd name="connsiteX1" fmla="*/ 155642 w 408561"/>
              <a:gd name="connsiteY1" fmla="*/ 50331 h 410255"/>
              <a:gd name="connsiteX2" fmla="*/ 408561 w 408561"/>
              <a:gd name="connsiteY2" fmla="*/ 11421 h 410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561" h="410255">
                <a:moveTo>
                  <a:pt x="0" y="410255"/>
                </a:moveTo>
                <a:cubicBezTo>
                  <a:pt x="43774" y="263529"/>
                  <a:pt x="87549" y="116803"/>
                  <a:pt x="155642" y="50331"/>
                </a:cubicBezTo>
                <a:cubicBezTo>
                  <a:pt x="223735" y="-16141"/>
                  <a:pt x="316148" y="-2360"/>
                  <a:pt x="408561" y="11421"/>
                </a:cubicBezTo>
              </a:path>
            </a:pathLst>
          </a:custGeom>
          <a:noFill/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9038262" y="6310626"/>
            <a:ext cx="2844800" cy="365125"/>
          </a:xfrm>
        </p:spPr>
        <p:txBody>
          <a:bodyPr/>
          <a:lstStyle/>
          <a:p>
            <a:fld id="{85B4556D-BD5E-4754-9C7D-6E8A2F636254}" type="slidenum">
              <a:rPr lang="en-US" smtClean="0"/>
              <a:t>22</a:t>
            </a:fld>
            <a:endParaRPr lang="en-US" dirty="0"/>
          </a:p>
        </p:txBody>
      </p:sp>
      <p:sp>
        <p:nvSpPr>
          <p:cNvPr id="18" name="Isosceles Triangle 17"/>
          <p:cNvSpPr/>
          <p:nvPr/>
        </p:nvSpPr>
        <p:spPr>
          <a:xfrm>
            <a:off x="3961609" y="5801081"/>
            <a:ext cx="76073" cy="59784"/>
          </a:xfrm>
          <a:prstGeom prst="triangl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>
            <a:endCxn id="18" idx="1"/>
          </p:cNvCxnSpPr>
          <p:nvPr/>
        </p:nvCxnSpPr>
        <p:spPr>
          <a:xfrm>
            <a:off x="3895054" y="5713381"/>
            <a:ext cx="85573" cy="1175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3741348" y="2909337"/>
            <a:ext cx="83925" cy="76486"/>
          </a:xfrm>
          <a:prstGeom prst="ellipse">
            <a:avLst/>
          </a:prstGeom>
          <a:solidFill>
            <a:srgbClr val="77933C"/>
          </a:solidFill>
          <a:ln>
            <a:solidFill>
              <a:srgbClr val="7793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6194845" y="3207693"/>
            <a:ext cx="323463" cy="304232"/>
          </a:xfrm>
          <a:prstGeom prst="ellipse">
            <a:avLst/>
          </a:prstGeom>
          <a:solidFill>
            <a:srgbClr val="FFFF00">
              <a:alpha val="54118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29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62000" y="7620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latin typeface="Eras Demi ITC" panose="020B0805030504020804" pitchFamily="34" charset="0"/>
              </a:rPr>
              <a:t>5. 2022 IYS High seas salmon survey</a:t>
            </a:r>
            <a:endParaRPr lang="en-US" sz="3600" dirty="0">
              <a:latin typeface="Eras Demi ITC" panose="020B08050305040208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1447800"/>
            <a:ext cx="10058400" cy="398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23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Eras Demi ITC" panose="020B0805030504020804" pitchFamily="34" charset="0"/>
              </a:rPr>
              <a:t>Why the survey?</a:t>
            </a:r>
            <a:endParaRPr lang="en-US" sz="3200" dirty="0">
              <a:latin typeface="Eras Demi ITC" panose="020B08050305040208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17639"/>
            <a:ext cx="6858000" cy="4708526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dirty="0" smtClean="0"/>
              <a:t>We know very little about salmon once they leave coastal areas for high seas (=black box)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dirty="0" smtClean="0"/>
              <a:t>Low prey availability in winter hypothesized to create survival bottleneck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dirty="0" smtClean="0"/>
              <a:t>Recent unexpected salmon returns (both high and low) suggest changes in mortality schedules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dirty="0" smtClean="0"/>
              <a:t>high seas to blame?</a:t>
            </a:r>
            <a:endParaRPr lang="en-US" dirty="0"/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dirty="0" smtClean="0"/>
              <a:t>Builds on Gulf of Alaska expeditions in 2019 and 2020.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dirty="0" smtClean="0"/>
              <a:t>Caught Columbia River Chinook, </a:t>
            </a:r>
            <a:r>
              <a:rPr lang="en-US" dirty="0" err="1" smtClean="0"/>
              <a:t>coho</a:t>
            </a:r>
            <a:r>
              <a:rPr lang="en-US" dirty="0" smtClean="0"/>
              <a:t>, and sockeye</a:t>
            </a:r>
          </a:p>
          <a:p>
            <a:pPr marL="0" indent="0">
              <a:lnSpc>
                <a:spcPct val="110000"/>
              </a:lnSpc>
              <a:spcBef>
                <a:spcPts val="1200"/>
              </a:spcBef>
              <a:buNone/>
            </a:pPr>
            <a:endParaRPr lang="en-US" dirty="0" smtClean="0"/>
          </a:p>
          <a:p>
            <a:pPr marL="0" indent="0">
              <a:lnSpc>
                <a:spcPct val="110000"/>
              </a:lnSpc>
              <a:spcBef>
                <a:spcPts val="1200"/>
              </a:spcBef>
              <a:buNone/>
            </a:pPr>
            <a:r>
              <a:rPr lang="en-US" dirty="0" smtClean="0">
                <a:solidFill>
                  <a:srgbClr val="0000CC"/>
                </a:solidFill>
              </a:rPr>
              <a:t>https</a:t>
            </a:r>
            <a:r>
              <a:rPr lang="en-US" dirty="0">
                <a:solidFill>
                  <a:srgbClr val="0000CC"/>
                </a:solidFill>
              </a:rPr>
              <a:t>://yearofthesalmon.org/high-seas-expeditions/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96200" y="1568987"/>
            <a:ext cx="3505200" cy="3200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22444" y="2663201"/>
            <a:ext cx="914400" cy="838200"/>
          </a:xfrm>
          <a:prstGeom prst="rect">
            <a:avLst/>
          </a:prstGeom>
        </p:spPr>
      </p:pic>
      <p:sp>
        <p:nvSpPr>
          <p:cNvPr id="4" name="Down Arrow 3"/>
          <p:cNvSpPr/>
          <p:nvPr/>
        </p:nvSpPr>
        <p:spPr>
          <a:xfrm>
            <a:off x="8858250" y="2210326"/>
            <a:ext cx="209550" cy="304800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 rot="20114650">
            <a:off x="8278552" y="2207491"/>
            <a:ext cx="235506" cy="304800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 rot="3219431">
            <a:off x="9526430" y="2653201"/>
            <a:ext cx="236170" cy="281309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 rot="5400000">
            <a:off x="9772913" y="2953013"/>
            <a:ext cx="228074" cy="266700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 rot="3219431">
            <a:off x="9185632" y="2322856"/>
            <a:ext cx="236170" cy="281309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606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5086"/>
            <a:ext cx="10972800" cy="11430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Eras Demi ITC" panose="020B0805030504020804" pitchFamily="34" charset="0"/>
              </a:rPr>
              <a:t>Using 5 ships concurrently with identical</a:t>
            </a:r>
            <a:r>
              <a:rPr lang="en-US" sz="3600" dirty="0" smtClean="0">
                <a:latin typeface="Eras Demi ITC" panose="020B0805030504020804" pitchFamily="34" charset="0"/>
              </a:rPr>
              <a:t> </a:t>
            </a:r>
            <a:r>
              <a:rPr lang="en-US" sz="2800" dirty="0" smtClean="0">
                <a:latin typeface="Eras Demi ITC" panose="020B0805030504020804" pitchFamily="34" charset="0"/>
              </a:rPr>
              <a:t>methodologies </a:t>
            </a:r>
            <a:endParaRPr lang="en-US" sz="2800" dirty="0">
              <a:latin typeface="Eras Demi ITC" panose="020B08050305040208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354" y="1250632"/>
            <a:ext cx="2359446" cy="15606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6554" y="1250632"/>
            <a:ext cx="2362200" cy="15698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4840125"/>
            <a:ext cx="2481846" cy="15220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854" y="3001619"/>
            <a:ext cx="2364036" cy="16697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8365" y="2910418"/>
            <a:ext cx="2400389" cy="166158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81068" y="1307068"/>
            <a:ext cx="1777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Canada: Franklin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19721" y="1298086"/>
            <a:ext cx="1388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US: Shimada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96983" y="4953398"/>
            <a:ext cx="1517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Russia: </a:t>
            </a:r>
            <a:r>
              <a:rPr lang="en-US" b="1" dirty="0" err="1" smtClean="0">
                <a:solidFill>
                  <a:srgbClr val="FFFF00"/>
                </a:solidFill>
              </a:rPr>
              <a:t>TINRO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85549" y="3045843"/>
            <a:ext cx="1984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Canada: Raw Spirit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11617" y="2975532"/>
            <a:ext cx="1773884" cy="369332"/>
          </a:xfrm>
          <a:prstGeom prst="rect">
            <a:avLst/>
          </a:prstGeom>
          <a:solidFill>
            <a:srgbClr val="DDDDDD">
              <a:alpha val="38824"/>
            </a:srgb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US: NW Explorer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0921" y="1214221"/>
            <a:ext cx="2253122" cy="168878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010400" y="1667418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Physical oceanography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8800" y="2994962"/>
            <a:ext cx="1219200" cy="16764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652610" y="3422453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Biological oceanography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1400" y="4763315"/>
            <a:ext cx="2463800" cy="184785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858000" y="5177488"/>
            <a:ext cx="167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Fishing</a:t>
            </a:r>
          </a:p>
          <a:p>
            <a:pPr algn="r"/>
            <a:r>
              <a:rPr lang="en-US" dirty="0" smtClean="0"/>
              <a:t>(surface trawl or gillnet)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29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latin typeface="Eras Demi ITC" panose="020B0805030504020804" pitchFamily="34" charset="0"/>
              </a:rPr>
              <a:t>Measurements &amp; samples collected from salmon</a:t>
            </a:r>
            <a:endParaRPr lang="en-US" sz="3600" dirty="0">
              <a:latin typeface="Eras Demi ITC" panose="020B08050305040208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8953" y="1123875"/>
            <a:ext cx="10515600" cy="5266291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Length, weight</a:t>
            </a:r>
          </a:p>
          <a:p>
            <a:r>
              <a:rPr lang="en-US" dirty="0" smtClean="0"/>
              <a:t>Scales (age, growth)</a:t>
            </a:r>
          </a:p>
          <a:p>
            <a:r>
              <a:rPr lang="en-US" dirty="0"/>
              <a:t>External marks (possible predation </a:t>
            </a:r>
            <a:r>
              <a:rPr lang="en-US" dirty="0" smtClean="0"/>
              <a:t>attacks, disease)</a:t>
            </a:r>
          </a:p>
          <a:p>
            <a:r>
              <a:rPr lang="en-US" dirty="0" smtClean="0"/>
              <a:t>Fin clips (Genetic Stock ID)</a:t>
            </a:r>
          </a:p>
          <a:p>
            <a:r>
              <a:rPr lang="en-US" dirty="0" smtClean="0"/>
              <a:t>Gill tissue (pathogens, up/down regulation of genes)</a:t>
            </a:r>
          </a:p>
          <a:p>
            <a:r>
              <a:rPr lang="en-US" dirty="0" smtClean="0"/>
              <a:t>Blood (</a:t>
            </a:r>
            <a:r>
              <a:rPr lang="en-US" dirty="0" err="1" smtClean="0"/>
              <a:t>IGF</a:t>
            </a:r>
            <a:r>
              <a:rPr lang="en-US" dirty="0" smtClean="0"/>
              <a:t>)</a:t>
            </a:r>
          </a:p>
          <a:p>
            <a:r>
              <a:rPr lang="en-US" dirty="0" smtClean="0"/>
              <a:t>Muscle (bioenergetics, fatty acids, stable isotopes, thiamine)</a:t>
            </a:r>
          </a:p>
          <a:p>
            <a:r>
              <a:rPr lang="en-US" dirty="0" smtClean="0"/>
              <a:t>Liver (</a:t>
            </a:r>
            <a:r>
              <a:rPr lang="en-US" dirty="0"/>
              <a:t>bioenergetics, fatty acids, stable isotopes, </a:t>
            </a:r>
            <a:r>
              <a:rPr lang="en-US" dirty="0" smtClean="0"/>
              <a:t>thiamine)</a:t>
            </a:r>
          </a:p>
          <a:p>
            <a:r>
              <a:rPr lang="en-US" dirty="0" smtClean="0"/>
              <a:t>Gonads (bioenergetics, maturation)</a:t>
            </a:r>
          </a:p>
          <a:p>
            <a:r>
              <a:rPr lang="en-US" dirty="0" smtClean="0"/>
              <a:t>Stomach contents (food habits) </a:t>
            </a:r>
          </a:p>
          <a:p>
            <a:r>
              <a:rPr lang="en-US" dirty="0" smtClean="0"/>
              <a:t>Otoliths (age, hatchery thermal marks)</a:t>
            </a:r>
          </a:p>
          <a:p>
            <a:r>
              <a:rPr lang="en-US" dirty="0" err="1" smtClean="0"/>
              <a:t>CWTs</a:t>
            </a:r>
            <a:r>
              <a:rPr lang="en-US" dirty="0" smtClean="0"/>
              <a:t> (origins, age)</a:t>
            </a:r>
          </a:p>
          <a:p>
            <a:r>
              <a:rPr lang="en-US" dirty="0" smtClean="0"/>
              <a:t>Eye lenses (elemental analyses)</a:t>
            </a:r>
          </a:p>
          <a:p>
            <a:r>
              <a:rPr lang="en-US" dirty="0" smtClean="0"/>
              <a:t>Opercula &amp; vertebrae (life-time hormone levels)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4715" y="1586041"/>
            <a:ext cx="2790698" cy="3687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54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6183" y="3139824"/>
            <a:ext cx="4691226" cy="351842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1910" y="169752"/>
            <a:ext cx="3005750" cy="28541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59460" y="659183"/>
            <a:ext cx="3988048" cy="26696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611" y="3372213"/>
            <a:ext cx="2507709" cy="31700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010711" y="1007385"/>
            <a:ext cx="5067677" cy="33924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9149" y="5246877"/>
            <a:ext cx="25908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78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533400"/>
            <a:ext cx="8305800" cy="6058970"/>
          </a:xfrm>
        </p:spPr>
      </p:pic>
      <p:sp>
        <p:nvSpPr>
          <p:cNvPr id="5" name="TextBox 4"/>
          <p:cNvSpPr txBox="1"/>
          <p:nvPr/>
        </p:nvSpPr>
        <p:spPr>
          <a:xfrm>
            <a:off x="4110785" y="284657"/>
            <a:ext cx="4201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Eras Demi ITC" panose="020B0805030504020804" pitchFamily="34" charset="0"/>
              </a:rPr>
              <a:t>Catches by ship and species</a:t>
            </a:r>
            <a:endParaRPr lang="en-US" sz="2400" dirty="0">
              <a:latin typeface="Eras Demi ITC" panose="020B08050305040208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67000" y="762000"/>
            <a:ext cx="7601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  <a:latin typeface="Eras Demi ITC" panose="020B0805030504020804" pitchFamily="34" charset="0"/>
              </a:rPr>
              <a:t>Chum</a:t>
            </a:r>
            <a:endParaRPr lang="en-US" sz="1600" dirty="0">
              <a:solidFill>
                <a:srgbClr val="0000FF"/>
              </a:solidFill>
              <a:latin typeface="Eras Demi ITC" panose="020B08050305040208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5653" y="2895600"/>
            <a:ext cx="7024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  <a:latin typeface="Eras Demi ITC" panose="020B0805030504020804" pitchFamily="34" charset="0"/>
              </a:rPr>
              <a:t>Coho</a:t>
            </a:r>
            <a:endParaRPr lang="en-US" sz="1600" dirty="0">
              <a:solidFill>
                <a:srgbClr val="0000FF"/>
              </a:solidFill>
              <a:latin typeface="Eras Demi ITC" panose="020B08050305040208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34200" y="789967"/>
            <a:ext cx="6030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  <a:latin typeface="Eras Demi ITC" panose="020B0805030504020804" pitchFamily="34" charset="0"/>
              </a:rPr>
              <a:t>Pink</a:t>
            </a:r>
            <a:endParaRPr lang="en-US" sz="1600" dirty="0">
              <a:solidFill>
                <a:srgbClr val="0000FF"/>
              </a:solidFill>
              <a:latin typeface="Eras Demi ITC" panose="020B08050305040208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59013" y="4876800"/>
            <a:ext cx="10005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  <a:latin typeface="Eras Demi ITC" panose="020B0805030504020804" pitchFamily="34" charset="0"/>
              </a:rPr>
              <a:t>Chinook</a:t>
            </a:r>
            <a:endParaRPr lang="en-US" sz="1600" dirty="0">
              <a:solidFill>
                <a:srgbClr val="0000FF"/>
              </a:solidFill>
              <a:latin typeface="Eras Demi ITC" panose="020B08050305040208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39633" y="2895600"/>
            <a:ext cx="9717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latin typeface="Eras Demi ITC" panose="020B0805030504020804" pitchFamily="34" charset="0"/>
              </a:rPr>
              <a:t>S</a:t>
            </a:r>
            <a:r>
              <a:rPr lang="en-US" sz="1600" dirty="0" smtClean="0">
                <a:solidFill>
                  <a:srgbClr val="0000FF"/>
                </a:solidFill>
                <a:latin typeface="Eras Demi ITC" panose="020B0805030504020804" pitchFamily="34" charset="0"/>
              </a:rPr>
              <a:t>ockeye</a:t>
            </a:r>
            <a:endParaRPr lang="en-US" sz="1600" dirty="0">
              <a:solidFill>
                <a:srgbClr val="0000FF"/>
              </a:solidFill>
              <a:latin typeface="Eras Demi ITC" panose="020B08050305040208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63292" y="4831956"/>
            <a:ext cx="11448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  <a:latin typeface="Eras Demi ITC" panose="020B0805030504020804" pitchFamily="34" charset="0"/>
              </a:rPr>
              <a:t>Steelhead</a:t>
            </a:r>
            <a:endParaRPr lang="en-US" sz="1600" dirty="0">
              <a:solidFill>
                <a:srgbClr val="0000FF"/>
              </a:solidFill>
              <a:latin typeface="Eras Demi ITC" panose="020B08050305040208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86600" y="6096000"/>
            <a:ext cx="2451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+58 caught by gill netter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8686800" y="5638800"/>
            <a:ext cx="609600" cy="4572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38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91515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90600"/>
            <a:ext cx="10972800" cy="1143000"/>
          </a:xfrm>
        </p:spPr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296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58887"/>
            <a:ext cx="10972800" cy="427038"/>
          </a:xfrm>
        </p:spPr>
        <p:txBody>
          <a:bodyPr>
            <a:normAutofit fontScale="90000"/>
          </a:bodyPr>
          <a:lstStyle/>
          <a:p>
            <a:r>
              <a:rPr lang="en-US" dirty="0"/>
              <a:t>Physical environment drivers</a:t>
            </a:r>
            <a:br>
              <a:rPr lang="en-US" dirty="0"/>
            </a:b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1676400"/>
            <a:ext cx="4191000" cy="4191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086600" y="2209800"/>
            <a:ext cx="3429000" cy="834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2400" dirty="0">
                <a:latin typeface="Arial Rounded MT Bold" panose="020F0704030504030204" pitchFamily="34" charset="0"/>
              </a:rPr>
              <a:t>1. El Niño/La Niña 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2400" dirty="0">
                <a:latin typeface="Arial Rounded MT Bold" panose="020F0704030504030204" pitchFamily="34" charset="0"/>
              </a:rPr>
              <a:t>2. Marine heat waves</a:t>
            </a:r>
          </a:p>
        </p:txBody>
      </p:sp>
    </p:spTree>
    <p:extLst>
      <p:ext uri="{BB962C8B-B14F-4D97-AF65-F5344CB8AC3E}">
        <p14:creationId xmlns:p14="http://schemas.microsoft.com/office/powerpoint/2010/main" val="171248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quatorial Pacific Sea Surface Temperatures | Teleconnections | National  Centers for Environmental Information (NCEI)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5200" y="1782628"/>
            <a:ext cx="2892197" cy="1673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59074"/>
            <a:ext cx="11353800" cy="762000"/>
          </a:xfrm>
        </p:spPr>
        <p:txBody>
          <a:bodyPr>
            <a:normAutofit/>
          </a:bodyPr>
          <a:lstStyle/>
          <a:p>
            <a:r>
              <a:rPr lang="en-US" sz="2400" dirty="0"/>
              <a:t>El </a:t>
            </a:r>
            <a:r>
              <a:rPr lang="en-US" sz="2400" dirty="0" err="1"/>
              <a:t>Niños</a:t>
            </a:r>
            <a:r>
              <a:rPr lang="en-US" sz="2400" dirty="0"/>
              <a:t> and La </a:t>
            </a:r>
            <a:r>
              <a:rPr lang="en-US" sz="2400" dirty="0" err="1" smtClean="0"/>
              <a:t>Niñas</a:t>
            </a:r>
            <a:r>
              <a:rPr lang="en-US" sz="2400" dirty="0" smtClean="0"/>
              <a:t> are tropical </a:t>
            </a:r>
            <a:r>
              <a:rPr lang="en-US" sz="2400" dirty="0"/>
              <a:t>phenomena that impact global weather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390" y="1576497"/>
            <a:ext cx="3580620" cy="21796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81800" y="1524000"/>
            <a:ext cx="4419600" cy="563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dirty="0" smtClean="0"/>
              <a:t>Measured in the Niño 3.4 area:</a:t>
            </a:r>
          </a:p>
          <a:p>
            <a:pPr>
              <a:lnSpc>
                <a:spcPct val="85000"/>
              </a:lnSpc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latin typeface="Eras Demi ITC" panose="020B0805030504020804" pitchFamily="34" charset="0"/>
              </a:rPr>
              <a:t>1. </a:t>
            </a:r>
            <a:r>
              <a:rPr lang="en-US" sz="3600" dirty="0">
                <a:latin typeface="Eras Demi ITC" panose="020B0805030504020804" pitchFamily="34" charset="0"/>
              </a:rPr>
              <a:t>El </a:t>
            </a:r>
            <a:r>
              <a:rPr lang="en-US" sz="3600" dirty="0" err="1">
                <a:latin typeface="Eras Demi ITC" panose="020B0805030504020804" pitchFamily="34" charset="0"/>
              </a:rPr>
              <a:t>Niños</a:t>
            </a:r>
            <a:r>
              <a:rPr lang="en-US" sz="3600" dirty="0">
                <a:latin typeface="Eras Demi ITC" panose="020B0805030504020804" pitchFamily="34" charset="0"/>
              </a:rPr>
              <a:t>/La </a:t>
            </a:r>
            <a:r>
              <a:rPr lang="en-US" sz="3600" dirty="0" err="1" smtClean="0">
                <a:latin typeface="Eras Demi ITC" panose="020B0805030504020804" pitchFamily="34" charset="0"/>
              </a:rPr>
              <a:t>Niñas</a:t>
            </a:r>
            <a:endParaRPr lang="en-US" sz="3600" dirty="0">
              <a:latin typeface="Eras Demi ITC" panose="020B08050305040208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044" y="3958872"/>
            <a:ext cx="5853915" cy="2667527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485866" y="4033036"/>
            <a:ext cx="268228" cy="200623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786396" y="3921618"/>
            <a:ext cx="1053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1982-83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479431" y="4045756"/>
            <a:ext cx="268228" cy="200623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734298" y="3963460"/>
            <a:ext cx="1218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1997-98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5943600" y="3956609"/>
            <a:ext cx="268228" cy="200623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71600" y="5292635"/>
            <a:ext cx="565433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447800" y="4924425"/>
            <a:ext cx="563775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 rot="16200000">
            <a:off x="-201213" y="4752048"/>
            <a:ext cx="2041404" cy="56528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dirty="0" smtClean="0"/>
              <a:t>Nino 3.4 SST anomaly (°C)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269499" y="3872254"/>
            <a:ext cx="114848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2015-16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943167" y="4377535"/>
            <a:ext cx="1420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Comic Sans MS" panose="030F0702030302020204" pitchFamily="66" charset="0"/>
              </a:rPr>
              <a:t>El </a:t>
            </a:r>
            <a:r>
              <a:rPr lang="en-US" sz="2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Niño</a:t>
            </a:r>
            <a:endParaRPr lang="en-US" sz="2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025934" y="5367144"/>
            <a:ext cx="15721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La Niña</a:t>
            </a:r>
            <a:endParaRPr lang="en-US" sz="20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6092599" y="4324260"/>
            <a:ext cx="5297136" cy="1336585"/>
            <a:chOff x="6092599" y="4324260"/>
            <a:chExt cx="5297136" cy="1336585"/>
          </a:xfrm>
        </p:grpSpPr>
        <p:sp>
          <p:nvSpPr>
            <p:cNvPr id="13" name="Rectangle 12"/>
            <p:cNvSpPr/>
            <p:nvPr/>
          </p:nvSpPr>
          <p:spPr>
            <a:xfrm>
              <a:off x="6092599" y="5292636"/>
              <a:ext cx="115163" cy="143117"/>
            </a:xfrm>
            <a:prstGeom prst="rect">
              <a:avLst/>
            </a:prstGeom>
            <a:noFill/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269499" y="5292635"/>
              <a:ext cx="147067" cy="143117"/>
            </a:xfrm>
            <a:prstGeom prst="rect">
              <a:avLst/>
            </a:prstGeom>
            <a:noFill/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362700" y="4689319"/>
              <a:ext cx="187285" cy="167852"/>
            </a:xfrm>
            <a:prstGeom prst="rect">
              <a:avLst/>
            </a:prstGeom>
            <a:noFill/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640921" y="5396322"/>
              <a:ext cx="135683" cy="264523"/>
            </a:xfrm>
            <a:prstGeom prst="rect">
              <a:avLst/>
            </a:prstGeom>
            <a:noFill/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757818" y="5331133"/>
              <a:ext cx="127397" cy="117167"/>
            </a:xfrm>
            <a:prstGeom prst="rect">
              <a:avLst/>
            </a:prstGeom>
            <a:noFill/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153400" y="4324260"/>
              <a:ext cx="323633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Since huge 2015/16 El Ni</a:t>
              </a:r>
              <a:r>
                <a:rPr lang="en-US" dirty="0"/>
                <a:t>ñ</a:t>
              </a:r>
              <a:r>
                <a:rPr lang="en-US" dirty="0" smtClean="0"/>
                <a:t>o, had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/>
                <a:t>2 La </a:t>
              </a:r>
              <a:r>
                <a:rPr lang="en-US" dirty="0" err="1" smtClean="0"/>
                <a:t>Ni</a:t>
              </a:r>
              <a:r>
                <a:rPr lang="en-US" dirty="0" err="1"/>
                <a:t>ñ</a:t>
              </a:r>
              <a:r>
                <a:rPr lang="en-US" dirty="0" err="1" smtClean="0"/>
                <a:t>as</a:t>
              </a:r>
              <a:r>
                <a:rPr lang="en-US" dirty="0" smtClean="0"/>
                <a:t> (weak)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/>
                <a:t>1 El Ni</a:t>
              </a:r>
              <a:r>
                <a:rPr lang="en-US" dirty="0"/>
                <a:t>ñ</a:t>
              </a:r>
              <a:r>
                <a:rPr lang="en-US" dirty="0" smtClean="0"/>
                <a:t>o (moderate)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/>
                <a:t>2 La </a:t>
              </a:r>
              <a:r>
                <a:rPr lang="en-US" dirty="0" err="1" smtClean="0"/>
                <a:t>Ni</a:t>
              </a:r>
              <a:r>
                <a:rPr lang="en-US" dirty="0" err="1"/>
                <a:t>ñ</a:t>
              </a:r>
              <a:r>
                <a:rPr lang="en-US" dirty="0" err="1" smtClean="0"/>
                <a:t>as</a:t>
              </a:r>
              <a:r>
                <a:rPr lang="en-US" dirty="0" smtClean="0"/>
                <a:t> (1 mod, one weak)</a:t>
              </a:r>
              <a:endParaRPr lang="en-US" dirty="0"/>
            </a:p>
          </p:txBody>
        </p:sp>
      </p:grpSp>
      <p:sp>
        <p:nvSpPr>
          <p:cNvPr id="24" name="Rectangle 23"/>
          <p:cNvSpPr/>
          <p:nvPr/>
        </p:nvSpPr>
        <p:spPr>
          <a:xfrm>
            <a:off x="264535" y="3756136"/>
            <a:ext cx="11125200" cy="3101864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405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0144" y="381000"/>
            <a:ext cx="7571712" cy="590593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438400" y="5181600"/>
            <a:ext cx="4191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https://www.pmel.noaa.gov/elnino/sites/default/files/thumbnails/image/LaNina-Jet-Wintertime-Pattern.jpg</a:t>
            </a:r>
          </a:p>
        </p:txBody>
      </p:sp>
    </p:spTree>
    <p:extLst>
      <p:ext uri="{BB962C8B-B14F-4D97-AF65-F5344CB8AC3E}">
        <p14:creationId xmlns:p14="http://schemas.microsoft.com/office/powerpoint/2010/main" val="65508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38201" y="243229"/>
            <a:ext cx="10156372" cy="106305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reflection blurRad="6350" stA="50000" endA="295" endPos="92000" dist="1016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929" dirty="0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244929"/>
            <a:ext cx="7924800" cy="1005228"/>
          </a:xfrm>
        </p:spPr>
        <p:txBody>
          <a:bodyPr vert="horz" wrap="square" lIns="97971" tIns="48986" rIns="97971" bIns="48986" numCol="1" rtlCol="0" anchor="ctr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defRPr/>
            </a:pPr>
            <a:r>
              <a:rPr lang="en-US" altLang="en-US" sz="4800" dirty="0" smtClean="0">
                <a:solidFill>
                  <a:srgbClr val="F2F2F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ENSO Summary   </a:t>
            </a:r>
            <a:r>
              <a:rPr lang="en-US" altLang="en-US" sz="3200" dirty="0" smtClean="0">
                <a:solidFill>
                  <a:srgbClr val="F2F2F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12 May 2022</a:t>
            </a:r>
            <a:endParaRPr lang="en-US" altLang="en-US" sz="6000" dirty="0">
              <a:solidFill>
                <a:srgbClr val="F2F2F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</p:txBody>
      </p:sp>
      <p:sp>
        <p:nvSpPr>
          <p:cNvPr id="15365" name="Text Box 20"/>
          <p:cNvSpPr txBox="1">
            <a:spLocks noChangeArrowheads="1"/>
          </p:cNvSpPr>
          <p:nvPr/>
        </p:nvSpPr>
        <p:spPr bwMode="auto">
          <a:xfrm>
            <a:off x="917121" y="1524000"/>
            <a:ext cx="5255079" cy="11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929" b="1" dirty="0">
                <a:latin typeface="Trebuchet MS" panose="020B0603020202020204" pitchFamily="34" charset="0"/>
                <a:cs typeface="Arial" panose="020B0604020202020204" pitchFamily="34" charset="0"/>
              </a:rPr>
              <a:t>ENSO Alert System Status:  La Niña Advisory</a:t>
            </a:r>
          </a:p>
          <a:p>
            <a:pPr eaLnBrk="1" hangingPunct="1">
              <a:spcBef>
                <a:spcPct val="50000"/>
              </a:spcBef>
              <a:buFont typeface="Wingdings 2" panose="05020102010507070707" pitchFamily="18" charset="2"/>
              <a:buNone/>
            </a:pPr>
            <a:r>
              <a:rPr lang="en-US" altLang="en-US" sz="1929" b="1" dirty="0">
                <a:latin typeface="Trebuchet MS" panose="020B0603020202020204" pitchFamily="34" charset="0"/>
                <a:cs typeface="Arial" panose="020B0604020202020204" pitchFamily="34" charset="0"/>
              </a:rPr>
              <a:t>La </a:t>
            </a:r>
            <a:r>
              <a:rPr lang="en-US" altLang="en-US" sz="1929" b="1" dirty="0">
                <a:latin typeface="Trebuchet MS" panose="020B0603020202020204" pitchFamily="34" charset="0"/>
              </a:rPr>
              <a:t>Niña </a:t>
            </a:r>
            <a:r>
              <a:rPr lang="en-US" altLang="en-US" sz="1929" b="1" dirty="0" smtClean="0">
                <a:latin typeface="Trebuchet MS" panose="020B0603020202020204" pitchFamily="34" charset="0"/>
                <a:cs typeface="Arial" panose="020B0604020202020204" pitchFamily="34" charset="0"/>
              </a:rPr>
              <a:t>is present.</a:t>
            </a:r>
            <a:endParaRPr lang="en-US" altLang="en-US" sz="1929" b="1" dirty="0">
              <a:latin typeface="Trebuchet MS" panose="020B0603020202020204" pitchFamily="34" charset="0"/>
              <a:cs typeface="Arial" panose="020B0604020202020204" pitchFamily="34" charset="0"/>
            </a:endParaRPr>
          </a:p>
          <a:p>
            <a:endParaRPr lang="en-US" sz="18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457200" y="5588316"/>
            <a:ext cx="5715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https://www.cpc.ncep.noaa.gov/products/precip/CWlink/MJO/enso.shtml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375379" y="1575662"/>
            <a:ext cx="4902222" cy="4519603"/>
            <a:chOff x="6375379" y="1575662"/>
            <a:chExt cx="4902222" cy="4519603"/>
          </a:xfrm>
        </p:grpSpPr>
        <p:sp>
          <p:nvSpPr>
            <p:cNvPr id="11" name="TextBox 10"/>
            <p:cNvSpPr txBox="1"/>
            <p:nvPr/>
          </p:nvSpPr>
          <p:spPr>
            <a:xfrm>
              <a:off x="6375379" y="1575662"/>
              <a:ext cx="472600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Monthly SST anomaly, Apr 10-May </a:t>
              </a:r>
              <a:r>
                <a:rPr lang="en-US" dirty="0"/>
                <a:t>7</a:t>
              </a:r>
              <a:r>
                <a:rPr lang="en-US" dirty="0" smtClean="0"/>
                <a:t>, 2022</a:t>
              </a:r>
              <a:endParaRPr lang="en-US" dirty="0"/>
            </a:p>
          </p:txBody>
        </p:sp>
        <p:pic>
          <p:nvPicPr>
            <p:cNvPr id="12" name="Picture 2" descr="https://psl.noaa.gov/map/images/sst/sst.anom.gif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3958" t="88791"/>
            <a:stretch/>
          </p:blipFill>
          <p:spPr bwMode="auto">
            <a:xfrm>
              <a:off x="7448098" y="5550752"/>
              <a:ext cx="3508375" cy="5445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75379" y="2104239"/>
              <a:ext cx="4902222" cy="33757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858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38201" y="243229"/>
            <a:ext cx="10156372" cy="106305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reflection blurRad="6350" stA="50000" endA="295" endPos="92000" dist="1016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929" dirty="0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244929"/>
            <a:ext cx="7924800" cy="1005228"/>
          </a:xfrm>
        </p:spPr>
        <p:txBody>
          <a:bodyPr vert="horz" wrap="square" lIns="97971" tIns="48986" rIns="97971" bIns="48986" numCol="1" rtlCol="0" anchor="ctr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defRPr/>
            </a:pPr>
            <a:r>
              <a:rPr lang="en-US" altLang="en-US" sz="4800" dirty="0" smtClean="0">
                <a:solidFill>
                  <a:srgbClr val="F2F2F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ENSO Summary   </a:t>
            </a:r>
            <a:r>
              <a:rPr lang="en-US" altLang="en-US" sz="3200" dirty="0" smtClean="0">
                <a:solidFill>
                  <a:srgbClr val="F2F2F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12 May 2022</a:t>
            </a:r>
            <a:endParaRPr lang="en-US" altLang="en-US" sz="6000" dirty="0">
              <a:solidFill>
                <a:srgbClr val="F2F2F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</p:txBody>
      </p:sp>
      <p:sp>
        <p:nvSpPr>
          <p:cNvPr id="15365" name="Text Box 20"/>
          <p:cNvSpPr txBox="1">
            <a:spLocks noChangeArrowheads="1"/>
          </p:cNvSpPr>
          <p:nvPr/>
        </p:nvSpPr>
        <p:spPr bwMode="auto">
          <a:xfrm>
            <a:off x="917121" y="1524000"/>
            <a:ext cx="5255079" cy="2358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929" b="1" dirty="0">
                <a:latin typeface="Trebuchet MS" panose="020B0603020202020204" pitchFamily="34" charset="0"/>
                <a:cs typeface="Arial" panose="020B0604020202020204" pitchFamily="34" charset="0"/>
              </a:rPr>
              <a:t>ENSO Alert System Status:  La Niña Advisory</a:t>
            </a:r>
          </a:p>
          <a:p>
            <a:pPr eaLnBrk="1" hangingPunct="1">
              <a:spcBef>
                <a:spcPct val="50000"/>
              </a:spcBef>
              <a:buFont typeface="Wingdings 2" panose="05020102010507070707" pitchFamily="18" charset="2"/>
              <a:buNone/>
            </a:pPr>
            <a:r>
              <a:rPr lang="en-US" altLang="en-US" sz="1929" b="1" dirty="0">
                <a:latin typeface="Trebuchet MS" panose="020B0603020202020204" pitchFamily="34" charset="0"/>
                <a:cs typeface="Arial" panose="020B0604020202020204" pitchFamily="34" charset="0"/>
              </a:rPr>
              <a:t>La </a:t>
            </a:r>
            <a:r>
              <a:rPr lang="en-US" altLang="en-US" sz="1929" b="1" dirty="0">
                <a:latin typeface="Trebuchet MS" panose="020B0603020202020204" pitchFamily="34" charset="0"/>
              </a:rPr>
              <a:t>Niña </a:t>
            </a:r>
            <a:r>
              <a:rPr lang="en-US" altLang="en-US" sz="1929" b="1" dirty="0" smtClean="0">
                <a:latin typeface="Trebuchet MS" panose="020B0603020202020204" pitchFamily="34" charset="0"/>
                <a:cs typeface="Arial" panose="020B0604020202020204" pitchFamily="34" charset="0"/>
              </a:rPr>
              <a:t>is present.</a:t>
            </a:r>
            <a:endParaRPr lang="en-US" altLang="en-US" sz="1929" b="1" dirty="0">
              <a:latin typeface="Trebuchet MS" panose="020B0603020202020204" pitchFamily="34" charset="0"/>
              <a:cs typeface="Arial" panose="020B0604020202020204" pitchFamily="34" charset="0"/>
            </a:endParaRPr>
          </a:p>
          <a:p>
            <a:endParaRPr lang="en-US" sz="1800" dirty="0" smtClean="0"/>
          </a:p>
          <a:p>
            <a:pPr>
              <a:spcBef>
                <a:spcPct val="50000"/>
              </a:spcBef>
            </a:pPr>
            <a:r>
              <a:rPr lang="en-US" altLang="en-US" sz="1800" b="1" dirty="0">
                <a:latin typeface="Trebuchet MS" panose="020B0603020202020204" pitchFamily="34" charset="0"/>
              </a:rPr>
              <a:t>La Niña is favored to continue through the Northern Hemisphere summer (59% chance during June-August 2022), with a 50-55% chance through the fall</a:t>
            </a:r>
            <a:r>
              <a:rPr lang="en-US" altLang="en-US" sz="1800" b="1" dirty="0" smtClean="0">
                <a:latin typeface="Trebuchet MS" panose="020B0603020202020204" pitchFamily="34" charset="0"/>
              </a:rPr>
              <a:t>.</a:t>
            </a:r>
            <a:endParaRPr lang="en-US" altLang="en-US" sz="1800" dirty="0">
              <a:latin typeface="Trebuchet MS" panose="020B0603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" y="5588316"/>
            <a:ext cx="5715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https://www.cpc.ncep.noaa.gov/products/precip/CWlink/MJO/enso.shtml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0" y="1828800"/>
            <a:ext cx="5540235" cy="425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09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Eras Demi ITC" panose="020B0805030504020804" pitchFamily="34" charset="0"/>
              </a:rPr>
              <a:t>2. Marine heat waves</a:t>
            </a:r>
            <a:endParaRPr lang="en-US" sz="3600" dirty="0">
              <a:latin typeface="Eras Demi ITC" panose="020B08050305040208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9600" y="1646274"/>
            <a:ext cx="3200400" cy="378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10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4556D-BD5E-4754-9C7D-6E8A2F636254}" type="slidenum">
              <a:rPr lang="en-US" smtClean="0"/>
              <a:t>9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38200" y="17057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latin typeface="Eras Demi ITC" panose="020B0805030504020804" pitchFamily="34" charset="0"/>
              </a:rPr>
              <a:t>Recent NE Pacific marine heat waves</a:t>
            </a:r>
            <a:br>
              <a:rPr lang="en-US" sz="3600" dirty="0" smtClean="0">
                <a:latin typeface="Eras Demi ITC" panose="020B0805030504020804" pitchFamily="34" charset="0"/>
              </a:rPr>
            </a:br>
            <a:r>
              <a:rPr lang="en-US" sz="2400" dirty="0" smtClean="0">
                <a:latin typeface="Eras Demi ITC" panose="020B0805030504020804" pitchFamily="34" charset="0"/>
              </a:rPr>
              <a:t>Sea surface temperature (SST) anomalies in September</a:t>
            </a:r>
            <a:endParaRPr lang="en-US" sz="3600" dirty="0">
              <a:latin typeface="Eras Demi ITC" panose="020B08050305040208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823" b="14421"/>
          <a:stretch/>
        </p:blipFill>
        <p:spPr>
          <a:xfrm>
            <a:off x="3151429" y="1821299"/>
            <a:ext cx="2823677" cy="29447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502" b="14780"/>
          <a:stretch/>
        </p:blipFill>
        <p:spPr>
          <a:xfrm>
            <a:off x="6003455" y="1808179"/>
            <a:ext cx="2836350" cy="29352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314" b="14698"/>
          <a:stretch/>
        </p:blipFill>
        <p:spPr>
          <a:xfrm>
            <a:off x="8839805" y="1847064"/>
            <a:ext cx="2839417" cy="293527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13185" y="1556880"/>
            <a:ext cx="28003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  <a:latin typeface="Eras Demi ITC" panose="020B0805030504020804" pitchFamily="34" charset="0"/>
              </a:rPr>
              <a:t>2014-16</a:t>
            </a:r>
            <a:r>
              <a:rPr lang="en-US" sz="2000" dirty="0" smtClean="0">
                <a:solidFill>
                  <a:srgbClr val="0000FF"/>
                </a:solidFill>
                <a:latin typeface="Eras Demi ITC" panose="020B0805030504020804" pitchFamily="34" charset="0"/>
              </a:rPr>
              <a:t> “The blob”</a:t>
            </a:r>
            <a:endParaRPr lang="en-US" sz="2000" dirty="0">
              <a:solidFill>
                <a:srgbClr val="0000FF"/>
              </a:solidFill>
              <a:latin typeface="Eras Demi ITC" panose="020B08050305040208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93661" y="1556838"/>
            <a:ext cx="1268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  <a:latin typeface="Eras Demi ITC" panose="020B0805030504020804" pitchFamily="34" charset="0"/>
              </a:rPr>
              <a:t>2019</a:t>
            </a:r>
            <a:endParaRPr lang="en-US" sz="2000" b="1" dirty="0">
              <a:solidFill>
                <a:srgbClr val="0000FF"/>
              </a:solidFill>
              <a:latin typeface="Eras Demi ITC" panose="020B08050305040208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53827" y="1556838"/>
            <a:ext cx="1268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  <a:latin typeface="Eras Demi ITC" panose="020B0805030504020804" pitchFamily="34" charset="0"/>
              </a:rPr>
              <a:t>2020</a:t>
            </a:r>
            <a:endParaRPr lang="en-US" sz="2000" b="1" dirty="0">
              <a:solidFill>
                <a:srgbClr val="0000FF"/>
              </a:solidFill>
              <a:latin typeface="Eras Demi ITC" panose="020B08050305040208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794710" y="1556052"/>
            <a:ext cx="1268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  <a:latin typeface="Eras Demi ITC" panose="020B0805030504020804" pitchFamily="34" charset="0"/>
              </a:rPr>
              <a:t>2021</a:t>
            </a:r>
            <a:endParaRPr lang="en-US" sz="2000" b="1" dirty="0">
              <a:solidFill>
                <a:srgbClr val="0000FF"/>
              </a:solidFill>
              <a:latin typeface="Eras Demi ITC" panose="020B08050305040208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12274" y="5395304"/>
            <a:ext cx="111156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https://www.integratedecosystemassessment.noaa.gov/regions/california-current/cc-projects-blobtracker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44" t="1412" r="7430" b="14717"/>
          <a:stretch/>
        </p:blipFill>
        <p:spPr>
          <a:xfrm>
            <a:off x="704850" y="1885448"/>
            <a:ext cx="2619376" cy="286752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4463" y="4858686"/>
            <a:ext cx="6224974" cy="402331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653898" y="5689319"/>
            <a:ext cx="51859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https://coastwatch.pfeg.noaa.gov/erddap/index.html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347954" y="4205537"/>
            <a:ext cx="1330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9.7 mill km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22" name="TextBox 21"/>
          <p:cNvSpPr txBox="1"/>
          <p:nvPr/>
        </p:nvSpPr>
        <p:spPr>
          <a:xfrm>
            <a:off x="4091168" y="4237545"/>
            <a:ext cx="1292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8.5 mill km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23" name="TextBox 22"/>
          <p:cNvSpPr txBox="1"/>
          <p:nvPr/>
        </p:nvSpPr>
        <p:spPr>
          <a:xfrm>
            <a:off x="6929618" y="4237545"/>
            <a:ext cx="1292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9.1 mill km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24" name="TextBox 23"/>
          <p:cNvSpPr txBox="1"/>
          <p:nvPr/>
        </p:nvSpPr>
        <p:spPr>
          <a:xfrm>
            <a:off x="9844268" y="4237545"/>
            <a:ext cx="1292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.1 mill km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27" name="TextBox 26"/>
          <p:cNvSpPr txBox="1"/>
          <p:nvPr/>
        </p:nvSpPr>
        <p:spPr>
          <a:xfrm>
            <a:off x="1110123" y="3953728"/>
            <a:ext cx="1026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Peak size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3676928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14075</TotalTime>
  <Words>1149</Words>
  <Application>Microsoft Office PowerPoint</Application>
  <PresentationFormat>Widescreen</PresentationFormat>
  <Paragraphs>215</Paragraphs>
  <Slides>29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MS PGothic</vt:lpstr>
      <vt:lpstr>Arial</vt:lpstr>
      <vt:lpstr>Arial Black</vt:lpstr>
      <vt:lpstr>Arial Narrow</vt:lpstr>
      <vt:lpstr>Arial Rounded MT Bold</vt:lpstr>
      <vt:lpstr>Calibri</vt:lpstr>
      <vt:lpstr>Comic Sans MS</vt:lpstr>
      <vt:lpstr>Eras Demi ITC</vt:lpstr>
      <vt:lpstr>Times New Roman</vt:lpstr>
      <vt:lpstr>Trebuchet MS</vt:lpstr>
      <vt:lpstr>Wingdings 2</vt:lpstr>
      <vt:lpstr>Office Theme</vt:lpstr>
      <vt:lpstr>What is going on in the North Pacific?</vt:lpstr>
      <vt:lpstr>Today’s talk</vt:lpstr>
      <vt:lpstr>Physical environment drivers </vt:lpstr>
      <vt:lpstr>El Niños and La Niñas are tropical phenomena that impact global weather</vt:lpstr>
      <vt:lpstr>PowerPoint Presentation</vt:lpstr>
      <vt:lpstr>ENSO Summary   12 May 2022</vt:lpstr>
      <vt:lpstr>ENSO Summary   12 May 2022</vt:lpstr>
      <vt:lpstr>2. Marine heat waves</vt:lpstr>
      <vt:lpstr>PowerPoint Presentation</vt:lpstr>
      <vt:lpstr>Ocean distributions First summer in the ocean: 3 patterns for Columbia salmon</vt:lpstr>
      <vt:lpstr>PowerPoint Presentation</vt:lpstr>
      <vt:lpstr>PowerPoint Presentation</vt:lpstr>
      <vt:lpstr>Biological response</vt:lpstr>
      <vt:lpstr>3. NWFSC’s stoplight chart</vt:lpstr>
      <vt:lpstr>PowerPoint Presentation</vt:lpstr>
      <vt:lpstr>PowerPoint Presentation</vt:lpstr>
      <vt:lpstr>PowerPoint Presentation</vt:lpstr>
      <vt:lpstr>4. Recent Pacific salmon trends  seeing impacts of marine heat waves around the Pacific Rim (high &amp; low)</vt:lpstr>
      <vt:lpstr>Catch by country/state shows diverse trends (numbers of fish in 1,000s)</vt:lpstr>
      <vt:lpstr>Catch by country/state shows diverse trends (numbers of fish in 1,000s)</vt:lpstr>
      <vt:lpstr>Chinook (O. tshawytscha)</vt:lpstr>
      <vt:lpstr>Steelhead (O. mykiss)</vt:lpstr>
      <vt:lpstr>PowerPoint Presentation</vt:lpstr>
      <vt:lpstr>Why the survey?</vt:lpstr>
      <vt:lpstr>Using 5 ships concurrently with identical methodologies </vt:lpstr>
      <vt:lpstr>Measurements &amp; samples collected from salmon</vt:lpstr>
      <vt:lpstr>PowerPoint Presentation</vt:lpstr>
      <vt:lpstr>PowerPoint Presentation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JOP</dc:creator>
  <cp:lastModifiedBy>Laurie.Weitkamp</cp:lastModifiedBy>
  <cp:revision>1057</cp:revision>
  <dcterms:created xsi:type="dcterms:W3CDTF">2013-02-08T17:03:41Z</dcterms:created>
  <dcterms:modified xsi:type="dcterms:W3CDTF">2022-05-16T17:59:32Z</dcterms:modified>
</cp:coreProperties>
</file>