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7"/>
  </p:notesMasterIdLst>
  <p:handoutMasterIdLst>
    <p:handoutMasterId r:id="rId8"/>
  </p:handoutMasterIdLst>
  <p:sldIdLst>
    <p:sldId id="257" r:id="rId2"/>
    <p:sldId id="291" r:id="rId3"/>
    <p:sldId id="298" r:id="rId4"/>
    <p:sldId id="256" r:id="rId5"/>
    <p:sldId id="275" r:id="rId6"/>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33"/>
    <a:srgbClr val="4F81BD"/>
    <a:srgbClr val="3399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75547" autoAdjust="0"/>
  </p:normalViewPr>
  <p:slideViewPr>
    <p:cSldViewPr>
      <p:cViewPr varScale="1">
        <p:scale>
          <a:sx n="114" d="100"/>
          <a:sy n="114" d="100"/>
        </p:scale>
        <p:origin x="1446" y="84"/>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8" d="100"/>
          <a:sy n="88" d="100"/>
        </p:scale>
        <p:origin x="-3060"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5773"/>
          </a:xfrm>
          <a:prstGeom prst="rect">
            <a:avLst/>
          </a:prstGeom>
        </p:spPr>
        <p:txBody>
          <a:bodyPr vert="horz" lIns="91577" tIns="45789" rIns="91577" bIns="45789" rtlCol="0"/>
          <a:lstStyle>
            <a:lvl1pPr algn="r">
              <a:defRPr sz="1200"/>
            </a:lvl1pPr>
          </a:lstStyle>
          <a:p>
            <a:fld id="{D372917F-4DE0-484C-9600-DB303082EDC9}" type="datetimeFigureOut">
              <a:rPr lang="en-US" smtClean="0"/>
              <a:t>5/16/2022</a:t>
            </a:fld>
            <a:endParaRPr lang="en-US"/>
          </a:p>
        </p:txBody>
      </p:sp>
      <p:sp>
        <p:nvSpPr>
          <p:cNvPr id="4" name="Footer Placeholder 3"/>
          <p:cNvSpPr>
            <a:spLocks noGrp="1"/>
          </p:cNvSpPr>
          <p:nvPr>
            <p:ph type="ftr" sz="quarter" idx="2"/>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5773"/>
          </a:xfrm>
          <a:prstGeom prst="rect">
            <a:avLst/>
          </a:prstGeom>
        </p:spPr>
        <p:txBody>
          <a:bodyPr vert="horz" lIns="91577" tIns="45789" rIns="91577" bIns="45789" rtlCol="0" anchor="b"/>
          <a:lstStyle>
            <a:lvl1pPr algn="r">
              <a:defRPr sz="1200"/>
            </a:lvl1pPr>
          </a:lstStyle>
          <a:p>
            <a:fld id="{386C48C4-1112-43AD-9611-122B5435EE8D}" type="slidenum">
              <a:rPr lang="en-US" smtClean="0"/>
              <a:t>‹#›</a:t>
            </a:fld>
            <a:endParaRPr lang="en-US"/>
          </a:p>
        </p:txBody>
      </p:sp>
    </p:spTree>
    <p:extLst>
      <p:ext uri="{BB962C8B-B14F-4D97-AF65-F5344CB8AC3E}">
        <p14:creationId xmlns:p14="http://schemas.microsoft.com/office/powerpoint/2010/main" val="2312528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79" name="Rectangle 3"/>
          <p:cNvSpPr>
            <a:spLocks noGrp="1" noChangeArrowheads="1"/>
          </p:cNvSpPr>
          <p:nvPr>
            <p:ph type="dt" idx="1"/>
          </p:nvPr>
        </p:nvSpPr>
        <p:spPr bwMode="auto">
          <a:xfrm>
            <a:off x="3969578" y="0"/>
            <a:ext cx="3053522" cy="4578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71575" y="687388"/>
            <a:ext cx="4679950" cy="3509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6057" y="4425638"/>
            <a:ext cx="5190987" cy="419672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0182" name="Rectangle 6"/>
          <p:cNvSpPr>
            <a:spLocks noGrp="1" noChangeArrowheads="1"/>
          </p:cNvSpPr>
          <p:nvPr>
            <p:ph type="ftr" sz="quarter" idx="4"/>
          </p:nvPr>
        </p:nvSpPr>
        <p:spPr bwMode="auto">
          <a:xfrm>
            <a:off x="0"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nSpc>
                <a:spcPct val="90000"/>
              </a:lnSpc>
              <a:spcBef>
                <a:spcPct val="20000"/>
              </a:spcBef>
              <a:buFontTx/>
              <a:buChar char="•"/>
              <a:defRPr sz="1200">
                <a:latin typeface="Times New Roman" pitchFamily="18" charset="0"/>
              </a:defRPr>
            </a:lvl1pPr>
          </a:lstStyle>
          <a:p>
            <a:pPr>
              <a:defRPr/>
            </a:pPr>
            <a:endParaRPr lang="en-US"/>
          </a:p>
        </p:txBody>
      </p:sp>
      <p:sp>
        <p:nvSpPr>
          <p:cNvPr id="50183" name="Rectangle 7"/>
          <p:cNvSpPr>
            <a:spLocks noGrp="1" noChangeArrowheads="1"/>
          </p:cNvSpPr>
          <p:nvPr>
            <p:ph type="sldNum" sz="quarter" idx="5"/>
          </p:nvPr>
        </p:nvSpPr>
        <p:spPr bwMode="auto">
          <a:xfrm>
            <a:off x="3969578" y="8851275"/>
            <a:ext cx="3053522" cy="457825"/>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lnSpc>
                <a:spcPct val="90000"/>
              </a:lnSpc>
              <a:spcBef>
                <a:spcPct val="20000"/>
              </a:spcBef>
              <a:buFontTx/>
              <a:buChar char="•"/>
              <a:defRPr sz="1200">
                <a:latin typeface="Times New Roman" pitchFamily="18" charset="0"/>
              </a:defRPr>
            </a:lvl1pPr>
          </a:lstStyle>
          <a:p>
            <a:pPr>
              <a:defRPr/>
            </a:pPr>
            <a:fld id="{E8983418-BE23-4C7A-BBD6-7F5FA6673B4F}" type="slidenum">
              <a:rPr lang="en-US"/>
              <a:pPr>
                <a:defRPr/>
              </a:pPr>
              <a:t>‹#›</a:t>
            </a:fld>
            <a:endParaRPr lang="en-US"/>
          </a:p>
        </p:txBody>
      </p:sp>
    </p:spTree>
    <p:extLst>
      <p:ext uri="{BB962C8B-B14F-4D97-AF65-F5344CB8AC3E}">
        <p14:creationId xmlns:p14="http://schemas.microsoft.com/office/powerpoint/2010/main" val="2451845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minutes for this exercise</a:t>
            </a:r>
          </a:p>
          <a:p>
            <a:endParaRPr lang="en-US" dirty="0"/>
          </a:p>
          <a:p>
            <a:r>
              <a:rPr lang="en-US" dirty="0"/>
              <a:t>Directions on next slide</a:t>
            </a:r>
          </a:p>
          <a:p>
            <a:endParaRPr lang="en-US" dirty="0"/>
          </a:p>
          <a:p>
            <a:r>
              <a:rPr lang="en-US" dirty="0"/>
              <a:t>Matthew (Course Leader) will lead the exercise</a:t>
            </a:r>
          </a:p>
        </p:txBody>
      </p:sp>
      <p:sp>
        <p:nvSpPr>
          <p:cNvPr id="4" name="Slide Number Placeholder 3"/>
          <p:cNvSpPr>
            <a:spLocks noGrp="1"/>
          </p:cNvSpPr>
          <p:nvPr>
            <p:ph type="sldNum" sz="quarter" idx="10"/>
          </p:nvPr>
        </p:nvSpPr>
        <p:spPr/>
        <p:txBody>
          <a:bodyPr/>
          <a:lstStyle/>
          <a:p>
            <a:fld id="{38F75913-FF9D-4C8C-AF3C-42402925DB8C}" type="slidenum">
              <a:rPr lang="en-US" smtClean="0"/>
              <a:pPr/>
              <a:t>2</a:t>
            </a:fld>
            <a:endParaRPr lang="en-US"/>
          </a:p>
        </p:txBody>
      </p:sp>
    </p:spTree>
    <p:extLst>
      <p:ext uri="{BB962C8B-B14F-4D97-AF65-F5344CB8AC3E}">
        <p14:creationId xmlns:p14="http://schemas.microsoft.com/office/powerpoint/2010/main" val="222783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students 5 minutes to describe their situation when they did not get what</a:t>
            </a:r>
            <a:r>
              <a:rPr lang="en-US" baseline="0" dirty="0"/>
              <a:t> they expect.</a:t>
            </a:r>
          </a:p>
          <a:p>
            <a:endParaRPr lang="en-US" baseline="0" dirty="0"/>
          </a:p>
          <a:p>
            <a:r>
              <a:rPr lang="en-US" baseline="0" dirty="0"/>
              <a:t>Then take them out in the hallway or outside and have them stand in a circle.</a:t>
            </a:r>
          </a:p>
          <a:p>
            <a:endParaRPr lang="en-US" baseline="0" dirty="0"/>
          </a:p>
          <a:p>
            <a:r>
              <a:rPr lang="en-US" baseline="0" dirty="0"/>
              <a:t>Have them chuck their note cards into the center of the room (provide a hat to aim for and prizes for landing in the hat).</a:t>
            </a:r>
          </a:p>
          <a:p>
            <a:endParaRPr lang="en-US" baseline="0" dirty="0"/>
          </a:p>
          <a:p>
            <a:r>
              <a:rPr lang="en-US" baseline="0" dirty="0"/>
              <a:t>Have students pick up someone else’s card.  On the back identify some variables that may have affected the outcome and possible solutions to the problem, in case it ever happens again.</a:t>
            </a:r>
          </a:p>
          <a:p>
            <a:endParaRPr lang="en-US" baseline="0" dirty="0"/>
          </a:p>
          <a:p>
            <a:r>
              <a:rPr lang="en-US" baseline="0" dirty="0"/>
              <a:t>After the first round, exchange cards again so students can get another set of possible variables and solutions.</a:t>
            </a:r>
          </a:p>
          <a:p>
            <a:endParaRPr lang="en-US" baseline="0" dirty="0"/>
          </a:p>
          <a:p>
            <a:r>
              <a:rPr lang="en-US" baseline="0" dirty="0"/>
              <a:t>Come back in the room and ask students for volunteers to read their issue, variables and suggested solutions.</a:t>
            </a:r>
          </a:p>
        </p:txBody>
      </p:sp>
      <p:sp>
        <p:nvSpPr>
          <p:cNvPr id="4" name="Slide Number Placeholder 3"/>
          <p:cNvSpPr>
            <a:spLocks noGrp="1"/>
          </p:cNvSpPr>
          <p:nvPr>
            <p:ph type="sldNum" sz="quarter" idx="10"/>
          </p:nvPr>
        </p:nvSpPr>
        <p:spPr/>
        <p:txBody>
          <a:bodyPr/>
          <a:lstStyle/>
          <a:p>
            <a:fld id="{38F75913-FF9D-4C8C-AF3C-42402925DB8C}" type="slidenum">
              <a:rPr lang="en-US" smtClean="0"/>
              <a:pPr/>
              <a:t>3</a:t>
            </a:fld>
            <a:endParaRPr lang="en-US"/>
          </a:p>
        </p:txBody>
      </p:sp>
    </p:spTree>
    <p:extLst>
      <p:ext uri="{BB962C8B-B14F-4D97-AF65-F5344CB8AC3E}">
        <p14:creationId xmlns:p14="http://schemas.microsoft.com/office/powerpoint/2010/main" val="3879248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3200" baseline="0"/>
            </a:lvl1pPr>
          </a:lstStyle>
          <a:p>
            <a:r>
              <a:rPr lang="en-US"/>
              <a:t>Click to edit Master title style</a:t>
            </a:r>
            <a:endParaRPr lang="en-US" dirty="0"/>
          </a:p>
        </p:txBody>
      </p:sp>
      <p:sp>
        <p:nvSpPr>
          <p:cNvPr id="3" name="Subtitle 2"/>
          <p:cNvSpPr>
            <a:spLocks noGrp="1"/>
          </p:cNvSpPr>
          <p:nvPr>
            <p:ph type="subTitle" idx="1"/>
          </p:nvPr>
        </p:nvSpPr>
        <p:spPr>
          <a:xfrm>
            <a:off x="1371600" y="4114800"/>
            <a:ext cx="6400800" cy="12954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7956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D1E2DCF-8E5D-464E-9ED8-E0D42CEDC450}"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6FF333-3D40-48A8-929D-C0EF5DB40E7C}" type="slidenum">
              <a:rPr lang="en-US"/>
              <a:pPr>
                <a:defRPr/>
              </a:pPr>
              <a:t>‹#›</a:t>
            </a:fld>
            <a:endParaRPr lang="en-US" dirty="0"/>
          </a:p>
        </p:txBody>
      </p:sp>
    </p:spTree>
    <p:extLst>
      <p:ext uri="{BB962C8B-B14F-4D97-AF65-F5344CB8AC3E}">
        <p14:creationId xmlns:p14="http://schemas.microsoft.com/office/powerpoint/2010/main" val="215848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590F23-A815-4FA0-BAA0-650DCEF0EECA}"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3DF17F-57DA-41BB-BA1F-8F925A771822}" type="slidenum">
              <a:rPr lang="en-US"/>
              <a:pPr>
                <a:defRPr/>
              </a:pPr>
              <a:t>‹#›</a:t>
            </a:fld>
            <a:endParaRPr lang="en-US" dirty="0"/>
          </a:p>
        </p:txBody>
      </p:sp>
    </p:spTree>
    <p:extLst>
      <p:ext uri="{BB962C8B-B14F-4D97-AF65-F5344CB8AC3E}">
        <p14:creationId xmlns:p14="http://schemas.microsoft.com/office/powerpoint/2010/main" val="5166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vl1pPr>
            <a:lvl2pPr>
              <a:defRPr baseline="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D720C98-1C0C-4FF5-9929-B9759D94EF36}"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689385-C472-47F6-AA11-EF1D0DD2EEE2}" type="slidenum">
              <a:rPr lang="en-US"/>
              <a:pPr>
                <a:defRPr/>
              </a:pPr>
              <a:t>‹#›</a:t>
            </a:fld>
            <a:endParaRPr lang="en-US" dirty="0"/>
          </a:p>
        </p:txBody>
      </p:sp>
    </p:spTree>
    <p:extLst>
      <p:ext uri="{BB962C8B-B14F-4D97-AF65-F5344CB8AC3E}">
        <p14:creationId xmlns:p14="http://schemas.microsoft.com/office/powerpoint/2010/main" val="182564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34C59876-352B-4A19-A090-EE50B0E27952}" type="datetime1">
              <a:rPr lang="en-US"/>
              <a:pPr>
                <a:defRPr/>
              </a:pPr>
              <a:t>5/16/2022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1AB064-21C3-4B68-B7E7-3A53CA65A245}" type="slidenum">
              <a:rPr lang="en-US"/>
              <a:pPr>
                <a:defRPr/>
              </a:pPr>
              <a:t>‹#›</a:t>
            </a:fld>
            <a:endParaRPr lang="en-US" dirty="0"/>
          </a:p>
        </p:txBody>
      </p:sp>
    </p:spTree>
    <p:extLst>
      <p:ext uri="{BB962C8B-B14F-4D97-AF65-F5344CB8AC3E}">
        <p14:creationId xmlns:p14="http://schemas.microsoft.com/office/powerpoint/2010/main" val="676861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4B99601-FC1C-4694-B4BA-EE58C34DEFD0}" type="datetime1">
              <a:rPr lang="en-US"/>
              <a:pPr>
                <a:defRPr/>
              </a:pPr>
              <a:t>5/16/2022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5D0081A-EEB5-4F12-8ADA-25F08C491F42}" type="slidenum">
              <a:rPr lang="en-US"/>
              <a:pPr>
                <a:defRPr/>
              </a:pPr>
              <a:t>‹#›</a:t>
            </a:fld>
            <a:endParaRPr lang="en-US" dirty="0"/>
          </a:p>
        </p:txBody>
      </p:sp>
    </p:spTree>
    <p:extLst>
      <p:ext uri="{BB962C8B-B14F-4D97-AF65-F5344CB8AC3E}">
        <p14:creationId xmlns:p14="http://schemas.microsoft.com/office/powerpoint/2010/main" val="1546043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8281-5773-45E0-8B95-C9AB08C562F0}" type="datetime1">
              <a:rPr lang="en-US"/>
              <a:pPr>
                <a:defRPr/>
              </a:pPr>
              <a:t>5/16/2022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99B9BC-9880-4C87-9B56-4CAE68E6C6DE}" type="slidenum">
              <a:rPr lang="en-US"/>
              <a:pPr>
                <a:defRPr/>
              </a:pPr>
              <a:t>‹#›</a:t>
            </a:fld>
            <a:endParaRPr lang="en-US" dirty="0"/>
          </a:p>
        </p:txBody>
      </p:sp>
    </p:spTree>
    <p:extLst>
      <p:ext uri="{BB962C8B-B14F-4D97-AF65-F5344CB8AC3E}">
        <p14:creationId xmlns:p14="http://schemas.microsoft.com/office/powerpoint/2010/main" val="111363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F1CAF87-2022-48FB-82BE-D8953DD15559}" type="datetime1">
              <a:rPr lang="en-US"/>
              <a:pPr>
                <a:defRPr/>
              </a:pPr>
              <a:t>5/16/2022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C70364C-7249-4D4E-8980-D5441468CF75}" type="slidenum">
              <a:rPr lang="en-US"/>
              <a:pPr>
                <a:defRPr/>
              </a:pPr>
              <a:t>‹#›</a:t>
            </a:fld>
            <a:endParaRPr lang="en-US" dirty="0"/>
          </a:p>
        </p:txBody>
      </p:sp>
    </p:spTree>
    <p:extLst>
      <p:ext uri="{BB962C8B-B14F-4D97-AF65-F5344CB8AC3E}">
        <p14:creationId xmlns:p14="http://schemas.microsoft.com/office/powerpoint/2010/main" val="369287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2E86CE-0C46-473C-9A4A-A0B41FEC4577}" type="datetime1">
              <a:rPr lang="en-US"/>
              <a:pPr>
                <a:defRPr/>
              </a:pPr>
              <a:t>5/16/2022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BE7C7CD-0726-4E8F-9264-D0BC46591DAE}" type="slidenum">
              <a:rPr lang="en-US"/>
              <a:pPr>
                <a:defRPr/>
              </a:pPr>
              <a:t>‹#›</a:t>
            </a:fld>
            <a:endParaRPr lang="en-US" dirty="0"/>
          </a:p>
        </p:txBody>
      </p:sp>
    </p:spTree>
    <p:extLst>
      <p:ext uri="{BB962C8B-B14F-4D97-AF65-F5344CB8AC3E}">
        <p14:creationId xmlns:p14="http://schemas.microsoft.com/office/powerpoint/2010/main" val="1294850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4EE1D2C-20C5-47FC-B510-783461C17C50}" type="datetime1">
              <a:rPr lang="en-US"/>
              <a:pPr>
                <a:defRPr/>
              </a:pPr>
              <a:t>5/16/2022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8329FB-235A-4E0C-A1D5-D5D46E6B9F4E}" type="slidenum">
              <a:rPr lang="en-US"/>
              <a:pPr>
                <a:defRPr/>
              </a:pPr>
              <a:t>‹#›</a:t>
            </a:fld>
            <a:endParaRPr lang="en-US" dirty="0"/>
          </a:p>
        </p:txBody>
      </p:sp>
    </p:spTree>
    <p:extLst>
      <p:ext uri="{BB962C8B-B14F-4D97-AF65-F5344CB8AC3E}">
        <p14:creationId xmlns:p14="http://schemas.microsoft.com/office/powerpoint/2010/main" val="2059587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928FB8D-097A-4282-8212-801D7B5CF3F4}" type="datetime1">
              <a:rPr lang="en-US"/>
              <a:pPr>
                <a:defRPr/>
              </a:pPr>
              <a:t>5/16/2022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4CC36-7999-4932-9580-92CE9A5E912F}" type="slidenum">
              <a:rPr lang="en-US"/>
              <a:pPr>
                <a:defRPr/>
              </a:pPr>
              <a:t>‹#›</a:t>
            </a:fld>
            <a:endParaRPr lang="en-US" dirty="0"/>
          </a:p>
        </p:txBody>
      </p:sp>
    </p:spTree>
    <p:extLst>
      <p:ext uri="{BB962C8B-B14F-4D97-AF65-F5344CB8AC3E}">
        <p14:creationId xmlns:p14="http://schemas.microsoft.com/office/powerpoint/2010/main" val="23426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9525" y="6553200"/>
            <a:ext cx="9144000" cy="304800"/>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 name="Rectangle 9"/>
          <p:cNvSpPr/>
          <p:nvPr/>
        </p:nvSpPr>
        <p:spPr>
          <a:xfrm>
            <a:off x="0" y="6338888"/>
            <a:ext cx="9144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Rectangle 8"/>
          <p:cNvSpPr/>
          <p:nvPr/>
        </p:nvSpPr>
        <p:spPr>
          <a:xfrm>
            <a:off x="0" y="6019800"/>
            <a:ext cx="9144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1029" name="Title Placeholder 1"/>
          <p:cNvSpPr>
            <a:spLocks noGrp="1"/>
          </p:cNvSpPr>
          <p:nvPr>
            <p:ph type="title"/>
          </p:nvPr>
        </p:nvSpPr>
        <p:spPr bwMode="auto">
          <a:xfrm>
            <a:off x="457200" y="1524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457200" y="10668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914400" y="55626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defRPr>
            </a:lvl1pPr>
          </a:lstStyle>
          <a:p>
            <a:pPr>
              <a:defRPr/>
            </a:pPr>
            <a:fld id="{4496F48C-90D8-4FD7-A73E-F6E668721860}" type="datetime1">
              <a:rPr lang="en-US"/>
              <a:pPr>
                <a:defRPr/>
              </a:pPr>
              <a:t>5/16/2022</a:t>
            </a:fld>
            <a:endParaRPr lang="en-US" dirty="0"/>
          </a:p>
        </p:txBody>
      </p:sp>
      <p:sp>
        <p:nvSpPr>
          <p:cNvPr id="5" name="Footer Placeholder 4"/>
          <p:cNvSpPr>
            <a:spLocks noGrp="1"/>
          </p:cNvSpPr>
          <p:nvPr>
            <p:ph type="ftr" sz="quarter" idx="3"/>
          </p:nvPr>
        </p:nvSpPr>
        <p:spPr>
          <a:xfrm>
            <a:off x="3124200" y="55626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172200" y="556260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defRPr>
            </a:lvl1pPr>
          </a:lstStyle>
          <a:p>
            <a:pPr>
              <a:defRPr/>
            </a:pPr>
            <a:fld id="{17532C3E-5ECD-4DBD-AAA2-9ED8B4303B63}" type="slidenum">
              <a:rPr lang="en-US"/>
              <a:pPr>
                <a:defRPr/>
              </a:pPr>
              <a:t>‹#›</a:t>
            </a:fld>
            <a:endParaRPr lang="en-US" dirty="0"/>
          </a:p>
        </p:txBody>
      </p:sp>
      <p:pic>
        <p:nvPicPr>
          <p:cNvPr id="1034" name="Picture 2" descr="N:\Tools\FWSLogo\DOI_ArcGIS_CMYK.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0198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 descr="N:\Tools\FWSLogo\logo2005.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74075" y="6053138"/>
            <a:ext cx="669925"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Rectangle 11"/>
          <p:cNvSpPr>
            <a:spLocks noChangeArrowheads="1"/>
          </p:cNvSpPr>
          <p:nvPr/>
        </p:nvSpPr>
        <p:spPr bwMode="auto">
          <a:xfrm>
            <a:off x="5562600" y="65532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Conserving America’s Fisheries</a:t>
            </a:r>
          </a:p>
        </p:txBody>
      </p:sp>
      <p:sp>
        <p:nvSpPr>
          <p:cNvPr id="1037" name="Rectangle 12"/>
          <p:cNvSpPr>
            <a:spLocks noChangeArrowheads="1"/>
          </p:cNvSpPr>
          <p:nvPr/>
        </p:nvSpPr>
        <p:spPr bwMode="auto">
          <a:xfrm>
            <a:off x="792163" y="6005513"/>
            <a:ext cx="3800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white"/>
                </a:solidFill>
              </a:rPr>
              <a:t>U.S. Fish and Wildlife Service</a:t>
            </a:r>
          </a:p>
        </p:txBody>
      </p:sp>
      <p:sp>
        <p:nvSpPr>
          <p:cNvPr id="1038" name="Rectangle 13"/>
          <p:cNvSpPr>
            <a:spLocks noChangeArrowheads="1"/>
          </p:cNvSpPr>
          <p:nvPr/>
        </p:nvSpPr>
        <p:spPr bwMode="auto">
          <a:xfrm>
            <a:off x="792163" y="6307138"/>
            <a:ext cx="45418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eaLnBrk="1" hangingPunct="1">
              <a:defRPr/>
            </a:pPr>
            <a:r>
              <a:rPr lang="en-US" altLang="en-US" dirty="0">
                <a:solidFill>
                  <a:prstClr val="black"/>
                </a:solidFill>
              </a:rPr>
              <a:t>Lower Snake River Compensation Plan Office</a:t>
            </a:r>
          </a:p>
        </p:txBody>
      </p:sp>
      <p:pic>
        <p:nvPicPr>
          <p:cNvPr id="10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78713" y="6362700"/>
            <a:ext cx="99536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953"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531"/>
            <a:ext cx="9144000" cy="1470025"/>
          </a:xfrm>
        </p:spPr>
        <p:txBody>
          <a:bodyPr/>
          <a:lstStyle/>
          <a:p>
            <a:r>
              <a:rPr lang="en-US" sz="8000" dirty="0"/>
              <a:t>Aligning with Success</a:t>
            </a:r>
          </a:p>
        </p:txBody>
      </p:sp>
      <p:sp>
        <p:nvSpPr>
          <p:cNvPr id="3" name="Subtitle 2"/>
          <p:cNvSpPr>
            <a:spLocks noGrp="1"/>
          </p:cNvSpPr>
          <p:nvPr>
            <p:ph type="subTitle" idx="1"/>
          </p:nvPr>
        </p:nvSpPr>
        <p:spPr>
          <a:xfrm>
            <a:off x="1371600" y="4648200"/>
            <a:ext cx="6400800" cy="1295400"/>
          </a:xfrm>
        </p:spPr>
        <p:txBody>
          <a:bodyPr/>
          <a:lstStyle/>
          <a:p>
            <a:r>
              <a:rPr lang="en-US" dirty="0"/>
              <a:t>Annual Meeting</a:t>
            </a:r>
          </a:p>
          <a:p>
            <a:r>
              <a:rPr lang="en-US" dirty="0"/>
              <a:t>May 17-18</a:t>
            </a:r>
            <a:r>
              <a:rPr lang="en-US" baseline="30000" dirty="0"/>
              <a:t>th</a:t>
            </a:r>
            <a:r>
              <a:rPr lang="en-US" dirty="0"/>
              <a:t>, 2022</a:t>
            </a:r>
          </a:p>
        </p:txBody>
      </p:sp>
      <p:pic>
        <p:nvPicPr>
          <p:cNvPr id="6" name="Picture 5" descr="A body of water with snow and mountains in the background&#10;&#10;Description automatically generated with low confidence">
            <a:extLst>
              <a:ext uri="{FF2B5EF4-FFF2-40B4-BE49-F238E27FC236}">
                <a16:creationId xmlns:a16="http://schemas.microsoft.com/office/drawing/2014/main" id="{EC562862-56BF-4179-87BD-E4C0B705F1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1371600"/>
            <a:ext cx="7010400" cy="3157462"/>
          </a:xfrm>
          <a:prstGeom prst="rect">
            <a:avLst/>
          </a:prstGeom>
        </p:spPr>
      </p:pic>
    </p:spTree>
    <p:extLst>
      <p:ext uri="{BB962C8B-B14F-4D97-AF65-F5344CB8AC3E}">
        <p14:creationId xmlns:p14="http://schemas.microsoft.com/office/powerpoint/2010/main" val="3480794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33600" y="1828800"/>
            <a:ext cx="5638800" cy="2743200"/>
          </a:xfrm>
          <a:prstGeom prst="rect">
            <a:avLst/>
          </a:prstGeom>
        </p:spPr>
        <p:txBody>
          <a:bodyPr vert="horz" lIns="91440" tIns="45720" rIns="91440" bIns="45720" rtlCol="0" anchor="t">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tabLst/>
              <a:defRPr/>
            </a:pPr>
            <a:r>
              <a:rPr lang="en-US" sz="2390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HELP!</a:t>
            </a:r>
          </a:p>
          <a:p>
            <a:pPr marL="0" marR="0" lvl="0" indent="0" algn="ctr" defTabSz="914400" rtl="0" eaLnBrk="1" fontAlgn="auto" latinLnBrk="0" hangingPunct="1">
              <a:lnSpc>
                <a:spcPct val="100000"/>
              </a:lnSpc>
              <a:spcBef>
                <a:spcPct val="0"/>
              </a:spcBef>
              <a:spcAft>
                <a:spcPts val="0"/>
              </a:spcAft>
              <a:buClrTx/>
              <a:buSzTx/>
              <a:tabLst/>
              <a:defRPr/>
            </a:pP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“My fish have fallen</a:t>
            </a:r>
            <a:r>
              <a:rPr kumimoji="0" lang="en-US" sz="3600" b="0" i="0" u="none" strike="noStrike" kern="1200" cap="none" spc="0" normalizeH="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 and they can’t get up</a:t>
            </a:r>
            <a:r>
              <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rPr>
              <a:t>.”</a:t>
            </a:r>
          </a:p>
        </p:txBody>
      </p:sp>
      <p:sp>
        <p:nvSpPr>
          <p:cNvPr id="9" name="Rectangle 2"/>
          <p:cNvSpPr txBox="1">
            <a:spLocks noChangeArrowheads="1"/>
          </p:cNvSpPr>
          <p:nvPr/>
        </p:nvSpPr>
        <p:spPr>
          <a:xfrm>
            <a:off x="0" y="152400"/>
            <a:ext cx="9144000" cy="1143000"/>
          </a:xfrm>
          <a:prstGeom prst="rect">
            <a:avLst/>
          </a:prstGeom>
        </p:spPr>
        <p:txBody>
          <a:bodyPr vert="horz" lIns="91440" tIns="45720" rIns="91440" bIns="45720" rtlCol="0" anchor="t">
            <a:normAutofit/>
          </a:bodyPr>
          <a:lstStyle/>
          <a:p>
            <a:pPr lvl="0" algn="ctr">
              <a:spcBef>
                <a:spcPct val="0"/>
              </a:spcBef>
              <a:defRPr/>
            </a:pPr>
            <a:r>
              <a:rPr lang="en-US" sz="3600" dirty="0">
                <a:solidFill>
                  <a:srgbClr val="FFFF00"/>
                </a:solidFill>
                <a:effectLst>
                  <a:outerShdw blurRad="38100" dist="38100" dir="2700000" algn="tl">
                    <a:srgbClr val="000000">
                      <a:alpha val="43137"/>
                    </a:srgbClr>
                  </a:outerShdw>
                </a:effectLst>
              </a:rPr>
              <a:t>Aligning with Success</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69903" y="2448580"/>
            <a:ext cx="8305800" cy="3505200"/>
          </a:xfrm>
          <a:prstGeom prst="rect">
            <a:avLst/>
          </a:prstGeom>
        </p:spPr>
        <p:txBody>
          <a:bodyPr vert="horz" lIns="91440" tIns="45720" rIns="91440" bIns="45720" rtlCol="0" anchor="t">
            <a:normAutofit lnSpcReduction="10000"/>
          </a:bodyPr>
          <a:lstStyle/>
          <a:p>
            <a:pPr marL="0" marR="0" lvl="0" indent="0" defTabSz="914400" rtl="0" eaLnBrk="1" fontAlgn="auto" latinLnBrk="0" hangingPunct="1">
              <a:lnSpc>
                <a:spcPct val="100000"/>
              </a:lnSpc>
              <a:spcBef>
                <a:spcPct val="0"/>
              </a:spcBef>
              <a:spcAft>
                <a:spcPts val="0"/>
              </a:spcAft>
              <a:buClrTx/>
              <a:buSzTx/>
              <a:tabLst/>
              <a:defRPr/>
            </a:pPr>
            <a:r>
              <a:rPr lang="en-US" sz="2800" baseline="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1) Grab</a:t>
            </a:r>
            <a:r>
              <a:rPr lang="en-US" sz="280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 an index card</a:t>
            </a:r>
          </a:p>
          <a:p>
            <a:pPr marL="0" marR="0" lvl="0" indent="0" defTabSz="914400" rtl="0" eaLnBrk="1" fontAlgn="auto" latinLnBrk="0" hangingPunct="1">
              <a:lnSpc>
                <a:spcPct val="100000"/>
              </a:lnSpc>
              <a:spcBef>
                <a:spcPct val="0"/>
              </a:spcBef>
              <a:spcAft>
                <a:spcPts val="0"/>
              </a:spcAft>
              <a:buClrTx/>
              <a:buSzTx/>
              <a:tabLst/>
              <a:defRPr/>
            </a:pPr>
            <a:endParaRPr kumimoji="0" lang="en-US" sz="2800" b="0"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mj-lt"/>
              <a:ea typeface="+mj-ea"/>
              <a:cs typeface="+mj-cs"/>
            </a:endParaRPr>
          </a:p>
          <a:p>
            <a:pPr lvl="0">
              <a:spcBef>
                <a:spcPct val="0"/>
              </a:spcBef>
              <a:defRPr/>
            </a:pPr>
            <a:r>
              <a:rPr lang="en-US" sz="280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2) Write a short description of a problem you would fix as the LSRCP Coordinator.</a:t>
            </a:r>
          </a:p>
          <a:p>
            <a:pPr lvl="0">
              <a:spcBef>
                <a:spcPct val="0"/>
              </a:spcBef>
              <a:defRPr/>
            </a:pPr>
            <a:endParaRPr lang="en-US" sz="2800" dirty="0">
              <a:solidFill>
                <a:schemeClr val="tx1">
                  <a:lumMod val="65000"/>
                  <a:lumOff val="35000"/>
                </a:schemeClr>
              </a:solidFill>
              <a:effectLst>
                <a:outerShdw blurRad="38100" dist="38100" dir="2700000" algn="tl">
                  <a:srgbClr val="000000">
                    <a:alpha val="43137"/>
                  </a:srgbClr>
                </a:outerShdw>
              </a:effectLst>
              <a:latin typeface="+mj-lt"/>
              <a:ea typeface="+mj-ea"/>
              <a:cs typeface="+mj-cs"/>
            </a:endParaRPr>
          </a:p>
          <a:p>
            <a:pPr lvl="0">
              <a:spcBef>
                <a:spcPct val="0"/>
              </a:spcBef>
              <a:defRPr/>
            </a:pPr>
            <a:r>
              <a:rPr lang="en-US" sz="280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3) Await further instructions.</a:t>
            </a:r>
          </a:p>
          <a:p>
            <a:pPr lvl="0">
              <a:spcBef>
                <a:spcPct val="0"/>
              </a:spcBef>
              <a:defRPr/>
            </a:pPr>
            <a:endPar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r>
              <a:rPr lang="en-US" sz="3200" dirty="0">
                <a:solidFill>
                  <a:srgbClr val="FFFF00"/>
                </a:solidFill>
                <a:effectLst>
                  <a:outerShdw blurRad="38100" dist="38100" dir="2700000" algn="tl">
                    <a:srgbClr val="000000">
                      <a:alpha val="43137"/>
                    </a:srgbClr>
                  </a:outerShdw>
                </a:effectLst>
                <a:latin typeface="+mj-lt"/>
                <a:ea typeface="+mj-ea"/>
                <a:cs typeface="+mj-cs"/>
              </a:rPr>
              <a:t>You have 5 minutes</a:t>
            </a:r>
            <a:endParaRPr kumimoji="0" lang="en-US" sz="3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pic>
        <p:nvPicPr>
          <p:cNvPr id="7170" name="Picture 2" descr="http://buddysbarkinglot.com/images/blank-index-card2.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950" y="878504"/>
            <a:ext cx="3809998" cy="2286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381000" y="1143000"/>
            <a:ext cx="3200400" cy="1752600"/>
          </a:xfrm>
          <a:prstGeom prst="rect">
            <a:avLst/>
          </a:prstGeom>
        </p:spPr>
        <p:txBody>
          <a:bodyPr vert="horz" lIns="91440" tIns="45720" rIns="91440" bIns="45720" rtlCol="0" anchor="t">
            <a:normAutofit fontScale="47500" lnSpcReduction="20000"/>
          </a:bodyPr>
          <a:lstStyle/>
          <a:p>
            <a:pPr marL="0" marR="0" lvl="0" indent="0" defTabSz="914400" rtl="0" eaLnBrk="1" fontAlgn="auto" latinLnBrk="0" hangingPunct="1">
              <a:lnSpc>
                <a:spcPct val="100000"/>
              </a:lnSpc>
              <a:spcBef>
                <a:spcPct val="0"/>
              </a:spcBef>
              <a:spcAft>
                <a:spcPts val="0"/>
              </a:spcAft>
              <a:buClrTx/>
              <a:buSzTx/>
              <a:tabLst/>
              <a:defRPr/>
            </a:pPr>
            <a:r>
              <a:rPr lang="en-US" sz="19900" dirty="0">
                <a:solidFill>
                  <a:schemeClr val="tx1">
                    <a:lumMod val="65000"/>
                    <a:lumOff val="35000"/>
                  </a:schemeClr>
                </a:solidFill>
                <a:effectLst>
                  <a:outerShdw blurRad="38100" dist="38100" dir="2700000" algn="tl">
                    <a:srgbClr val="000000">
                      <a:alpha val="43137"/>
                    </a:srgbClr>
                  </a:outerShdw>
                </a:effectLst>
                <a:latin typeface="+mj-lt"/>
                <a:ea typeface="+mj-ea"/>
                <a:cs typeface="+mj-cs"/>
              </a:rPr>
              <a:t>HELP!</a:t>
            </a:r>
            <a:endParaRPr kumimoji="0" lang="en-US" sz="19900" b="0" i="0" u="none" strike="noStrike" kern="1200" cap="none" spc="0" normalizeH="0" baseline="0" noProof="0" dirty="0">
              <a:ln>
                <a:noFill/>
              </a:ln>
              <a:solidFill>
                <a:schemeClr val="tx1">
                  <a:lumMod val="65000"/>
                  <a:lumOff val="35000"/>
                </a:schemeClr>
              </a:solidFill>
              <a:effectLst>
                <a:outerShdw blurRad="38100" dist="38100" dir="2700000" algn="tl">
                  <a:srgbClr val="000000">
                    <a:alpha val="43137"/>
                  </a:srgbClr>
                </a:outerShdw>
              </a:effectLst>
              <a:uLnTx/>
              <a:uFillTx/>
              <a:latin typeface="+mj-lt"/>
              <a:ea typeface="+mj-ea"/>
              <a:cs typeface="+mj-cs"/>
            </a:endParaRPr>
          </a:p>
        </p:txBody>
      </p:sp>
      <p:sp>
        <p:nvSpPr>
          <p:cNvPr id="10" name="Rectangle 2"/>
          <p:cNvSpPr txBox="1">
            <a:spLocks noChangeArrowheads="1"/>
          </p:cNvSpPr>
          <p:nvPr/>
        </p:nvSpPr>
        <p:spPr>
          <a:xfrm>
            <a:off x="0" y="152400"/>
            <a:ext cx="9144000" cy="1143000"/>
          </a:xfrm>
          <a:prstGeom prst="rect">
            <a:avLst/>
          </a:prstGeom>
        </p:spPr>
        <p:txBody>
          <a:bodyPr vert="horz" lIns="91440" tIns="45720" rIns="91440" bIns="45720" rtlCol="0" anchor="t">
            <a:normAutofit/>
          </a:bodyPr>
          <a:lstStyle/>
          <a:p>
            <a:pPr lvl="0" algn="ctr">
              <a:spcBef>
                <a:spcPct val="0"/>
              </a:spcBef>
              <a:defRPr/>
            </a:pPr>
            <a:r>
              <a:rPr lang="en-US" sz="3600" dirty="0">
                <a:solidFill>
                  <a:srgbClr val="FFFF00"/>
                </a:solidFill>
                <a:effectLst>
                  <a:outerShdw blurRad="38100" dist="38100" dir="2700000" algn="tl">
                    <a:srgbClr val="000000">
                      <a:alpha val="43137"/>
                    </a:srgbClr>
                  </a:outerShdw>
                </a:effectLst>
              </a:rPr>
              <a:t>Aligning with Success</a:t>
            </a:r>
            <a:endParaRPr kumimoji="0" lang="en-US" sz="3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14" y="-6531"/>
            <a:ext cx="8364486" cy="1470025"/>
          </a:xfrm>
        </p:spPr>
        <p:txBody>
          <a:bodyPr/>
          <a:lstStyle/>
          <a:p>
            <a:r>
              <a:rPr lang="en-US" sz="8000" dirty="0"/>
              <a:t>Fish for the Future</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3" y="-398814"/>
            <a:ext cx="8956572" cy="7256814"/>
          </a:xfrm>
          <a:prstGeom prst="rect">
            <a:avLst/>
          </a:prstGeom>
        </p:spPr>
      </p:pic>
    </p:spTree>
    <p:extLst>
      <p:ext uri="{BB962C8B-B14F-4D97-AF65-F5344CB8AC3E}">
        <p14:creationId xmlns:p14="http://schemas.microsoft.com/office/powerpoint/2010/main" val="62970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D275-D239-4F86-8FBE-7B7185186458}"/>
              </a:ext>
            </a:extLst>
          </p:cNvPr>
          <p:cNvSpPr>
            <a:spLocks noGrp="1"/>
          </p:cNvSpPr>
          <p:nvPr>
            <p:ph type="title"/>
          </p:nvPr>
        </p:nvSpPr>
        <p:spPr/>
        <p:txBody>
          <a:bodyPr/>
          <a:lstStyle/>
          <a:p>
            <a:r>
              <a:rPr lang="en-US" dirty="0"/>
              <a:t>What is Low Hanging?</a:t>
            </a:r>
          </a:p>
        </p:txBody>
      </p:sp>
      <p:sp>
        <p:nvSpPr>
          <p:cNvPr id="3" name="Content Placeholder 2">
            <a:extLst>
              <a:ext uri="{FF2B5EF4-FFF2-40B4-BE49-F238E27FC236}">
                <a16:creationId xmlns:a16="http://schemas.microsoft.com/office/drawing/2014/main" id="{1C3242E5-9810-41BB-9D77-7886BA32C10F}"/>
              </a:ext>
            </a:extLst>
          </p:cNvPr>
          <p:cNvSpPr>
            <a:spLocks noGrp="1"/>
          </p:cNvSpPr>
          <p:nvPr>
            <p:ph idx="1"/>
          </p:nvPr>
        </p:nvSpPr>
        <p:spPr>
          <a:xfrm>
            <a:off x="457200" y="1524000"/>
            <a:ext cx="8229600" cy="4419600"/>
          </a:xfrm>
        </p:spPr>
        <p:txBody>
          <a:bodyPr/>
          <a:lstStyle/>
          <a:p>
            <a:r>
              <a:rPr lang="en-US" dirty="0"/>
              <a:t>Release locations?</a:t>
            </a:r>
          </a:p>
          <a:p>
            <a:r>
              <a:rPr lang="en-US" dirty="0"/>
              <a:t>Size at release?</a:t>
            </a:r>
          </a:p>
          <a:p>
            <a:r>
              <a:rPr lang="en-US" dirty="0"/>
              <a:t>Release timing?</a:t>
            </a:r>
          </a:p>
          <a:p>
            <a:r>
              <a:rPr lang="en-US" dirty="0"/>
              <a:t>Multi-crop Steelhead and Age 0 Chinook?</a:t>
            </a:r>
          </a:p>
          <a:p>
            <a:r>
              <a:rPr lang="en-US" dirty="0"/>
              <a:t>Program facility assets to species strengths?</a:t>
            </a:r>
          </a:p>
          <a:p>
            <a:r>
              <a:rPr lang="en-US" dirty="0" err="1"/>
              <a:t>Broodstock</a:t>
            </a:r>
            <a:r>
              <a:rPr lang="en-US" dirty="0"/>
              <a:t> availability in 2022?</a:t>
            </a:r>
          </a:p>
          <a:p>
            <a:endParaRPr lang="en-US" dirty="0"/>
          </a:p>
        </p:txBody>
      </p:sp>
    </p:spTree>
    <p:extLst>
      <p:ext uri="{BB962C8B-B14F-4D97-AF65-F5344CB8AC3E}">
        <p14:creationId xmlns:p14="http://schemas.microsoft.com/office/powerpoint/2010/main" val="994429580"/>
      </p:ext>
    </p:extLst>
  </p:cSld>
  <p:clrMapOvr>
    <a:masterClrMapping/>
  </p:clrMapOvr>
</p:sld>
</file>

<file path=ppt/theme/theme1.xml><?xml version="1.0" encoding="utf-8"?>
<a:theme xmlns:a="http://schemas.openxmlformats.org/drawingml/2006/main" name="CRFPO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8B57B23F-0E08-4703-ACFD-1FB1117CE72C}" vid="{9D319614-80E4-41BF-B8FE-192841B2686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LSRCP Custom Template</Template>
  <TotalTime>6150</TotalTime>
  <Words>257</Words>
  <Application>Microsoft Office PowerPoint</Application>
  <PresentationFormat>On-screen Show (4:3)</PresentationFormat>
  <Paragraphs>41</Paragraphs>
  <Slides>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CRFPO Powerpoint Template</vt:lpstr>
      <vt:lpstr>Aligning with Success</vt:lpstr>
      <vt:lpstr>PowerPoint Presentation</vt:lpstr>
      <vt:lpstr>PowerPoint Presentation</vt:lpstr>
      <vt:lpstr>Fish for the Future</vt:lpstr>
      <vt:lpstr>What is Low Hanging?</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Wiese, Nathan</dc:creator>
  <cp:lastModifiedBy>Wiese, Nathan</cp:lastModifiedBy>
  <cp:revision>46</cp:revision>
  <cp:lastPrinted>2017-03-27T15:57:18Z</cp:lastPrinted>
  <dcterms:created xsi:type="dcterms:W3CDTF">2021-04-21T22:45:03Z</dcterms:created>
  <dcterms:modified xsi:type="dcterms:W3CDTF">2022-05-16T16:29:04Z</dcterms:modified>
</cp:coreProperties>
</file>