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76" r:id="rId2"/>
    <p:sldId id="266" r:id="rId3"/>
    <p:sldId id="259" r:id="rId4"/>
    <p:sldId id="267" r:id="rId5"/>
    <p:sldId id="268" r:id="rId6"/>
    <p:sldId id="273" r:id="rId7"/>
    <p:sldId id="275" r:id="rId8"/>
    <p:sldId id="274" r:id="rId9"/>
    <p:sldId id="256" r:id="rId10"/>
    <p:sldId id="261" r:id="rId11"/>
    <p:sldId id="260" r:id="rId12"/>
    <p:sldId id="262" r:id="rId13"/>
    <p:sldId id="269"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4C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4734" autoAdjust="0"/>
    <p:restoredTop sz="77215" autoAdjust="0"/>
  </p:normalViewPr>
  <p:slideViewPr>
    <p:cSldViewPr>
      <p:cViewPr>
        <p:scale>
          <a:sx n="80" d="100"/>
          <a:sy n="80" d="100"/>
        </p:scale>
        <p:origin x="-2118" y="-19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B91166-40B1-479F-9227-8D6493EDE78D}" type="datetimeFigureOut">
              <a:rPr lang="en-US" smtClean="0"/>
              <a:t>3/7/2016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548170-3F0D-4742-B529-E3AF59305A7B}" type="slidenum">
              <a:rPr lang="en-US" smtClean="0"/>
              <a:t>‹#›</a:t>
            </a:fld>
            <a:endParaRPr lang="en-US"/>
          </a:p>
        </p:txBody>
      </p:sp>
    </p:spTree>
    <p:extLst>
      <p:ext uri="{BB962C8B-B14F-4D97-AF65-F5344CB8AC3E}">
        <p14:creationId xmlns:p14="http://schemas.microsoft.com/office/powerpoint/2010/main" val="19983457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Fire</a:t>
            </a:r>
            <a:r>
              <a:rPr lang="en-US" baseline="0" dirty="0" smtClean="0"/>
              <a:t> has greatly impacted the </a:t>
            </a:r>
            <a:r>
              <a:rPr lang="en-US" baseline="0" dirty="0" smtClean="0"/>
              <a:t>sagebrush ecosystem that </a:t>
            </a:r>
            <a:r>
              <a:rPr lang="en-US" baseline="0" dirty="0" smtClean="0"/>
              <a:t>supports native wildlife, outdoor recreation, and other important values</a:t>
            </a:r>
            <a:r>
              <a:rPr lang="en-US" baseline="0" dirty="0" smtClean="0"/>
              <a:t>.</a:t>
            </a:r>
          </a:p>
        </p:txBody>
      </p:sp>
      <p:sp>
        <p:nvSpPr>
          <p:cNvPr id="4" name="Slide Number Placeholder 3"/>
          <p:cNvSpPr>
            <a:spLocks noGrp="1"/>
          </p:cNvSpPr>
          <p:nvPr>
            <p:ph type="sldNum" sz="quarter" idx="10"/>
          </p:nvPr>
        </p:nvSpPr>
        <p:spPr/>
        <p:txBody>
          <a:bodyPr/>
          <a:lstStyle/>
          <a:p>
            <a:fld id="{47548170-3F0D-4742-B529-E3AF59305A7B}" type="slidenum">
              <a:rPr lang="en-US" smtClean="0"/>
              <a:t>1</a:t>
            </a:fld>
            <a:endParaRPr lang="en-US"/>
          </a:p>
        </p:txBody>
      </p:sp>
    </p:spTree>
    <p:extLst>
      <p:ext uri="{BB962C8B-B14F-4D97-AF65-F5344CB8AC3E}">
        <p14:creationId xmlns:p14="http://schemas.microsoft.com/office/powerpoint/2010/main" val="3209599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Big sagebrush is a complex</a:t>
            </a:r>
            <a:r>
              <a:rPr lang="en-US" sz="1200" b="0" i="0" kern="1200" baseline="0" dirty="0" smtClean="0">
                <a:solidFill>
                  <a:schemeClr val="tx1"/>
                </a:solidFill>
                <a:effectLst/>
                <a:latin typeface="+mn-lt"/>
                <a:ea typeface="+mn-ea"/>
                <a:cs typeface="+mn-cs"/>
              </a:rPr>
              <a:t> species with a very wide ecological range. </a:t>
            </a:r>
          </a:p>
          <a:p>
            <a:endParaRPr lang="en-US" sz="1200" b="0" i="0" kern="1200" baseline="0" dirty="0" smtClean="0">
              <a:solidFill>
                <a:schemeClr val="tx1"/>
              </a:solidFill>
              <a:effectLst/>
              <a:latin typeface="+mn-lt"/>
              <a:ea typeface="+mn-ea"/>
              <a:cs typeface="+mn-cs"/>
            </a:endParaRPr>
          </a:p>
          <a:p>
            <a:r>
              <a:rPr lang="en-US" sz="1200" b="0" i="0" kern="1200" baseline="0" dirty="0" smtClean="0">
                <a:solidFill>
                  <a:schemeClr val="tx1"/>
                </a:solidFill>
                <a:effectLst/>
                <a:latin typeface="+mn-lt"/>
                <a:ea typeface="+mn-ea"/>
                <a:cs typeface="+mn-cs"/>
              </a:rPr>
              <a:t>Try to find first-year seed that is high quality and fits in the seed zone.</a:t>
            </a:r>
          </a:p>
        </p:txBody>
      </p:sp>
      <p:sp>
        <p:nvSpPr>
          <p:cNvPr id="4" name="Slide Number Placeholder 3"/>
          <p:cNvSpPr>
            <a:spLocks noGrp="1"/>
          </p:cNvSpPr>
          <p:nvPr>
            <p:ph type="sldNum" sz="quarter" idx="10"/>
          </p:nvPr>
        </p:nvSpPr>
        <p:spPr/>
        <p:txBody>
          <a:bodyPr/>
          <a:lstStyle/>
          <a:p>
            <a:fld id="{47548170-3F0D-4742-B529-E3AF59305A7B}" type="slidenum">
              <a:rPr lang="en-US" smtClean="0"/>
              <a:t>12</a:t>
            </a:fld>
            <a:endParaRPr lang="en-US"/>
          </a:p>
        </p:txBody>
      </p:sp>
    </p:spTree>
    <p:extLst>
      <p:ext uri="{BB962C8B-B14F-4D97-AF65-F5344CB8AC3E}">
        <p14:creationId xmlns:p14="http://schemas.microsoft.com/office/powerpoint/2010/main" val="4370371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Invasive</a:t>
            </a:r>
            <a:r>
              <a:rPr lang="en-US" baseline="0" dirty="0" smtClean="0"/>
              <a:t> grasses like </a:t>
            </a:r>
            <a:r>
              <a:rPr lang="en-US" baseline="0" dirty="0" err="1" smtClean="0"/>
              <a:t>cheatgrass</a:t>
            </a:r>
            <a:r>
              <a:rPr lang="en-US" baseline="0" dirty="0" smtClean="0"/>
              <a:t> and </a:t>
            </a:r>
            <a:r>
              <a:rPr lang="en-US" baseline="0" dirty="0" err="1" smtClean="0"/>
              <a:t>medusahead</a:t>
            </a:r>
            <a:r>
              <a:rPr lang="en-US" baseline="0" dirty="0" smtClean="0"/>
              <a:t> can dramatically interfere in the natural succession of native plants. They also make it more prone to more fires and more intense fires.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7548170-3F0D-4742-B529-E3AF59305A7B}" type="slidenum">
              <a:rPr lang="en-US" smtClean="0"/>
              <a:t>13</a:t>
            </a:fld>
            <a:endParaRPr lang="en-US"/>
          </a:p>
        </p:txBody>
      </p:sp>
    </p:spTree>
    <p:extLst>
      <p:ext uri="{BB962C8B-B14F-4D97-AF65-F5344CB8AC3E}">
        <p14:creationId xmlns:p14="http://schemas.microsoft.com/office/powerpoint/2010/main" val="3676548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Soda Fire Photo credit: Hugo </a:t>
            </a:r>
            <a:r>
              <a:rPr lang="en-US" dirty="0" err="1" smtClean="0"/>
              <a:t>Sindelar</a:t>
            </a:r>
            <a:endParaRPr lang="en-US" dirty="0"/>
          </a:p>
        </p:txBody>
      </p:sp>
      <p:sp>
        <p:nvSpPr>
          <p:cNvPr id="4" name="Slide Number Placeholder 3"/>
          <p:cNvSpPr>
            <a:spLocks noGrp="1"/>
          </p:cNvSpPr>
          <p:nvPr>
            <p:ph type="sldNum" sz="quarter" idx="10"/>
          </p:nvPr>
        </p:nvSpPr>
        <p:spPr/>
        <p:txBody>
          <a:bodyPr/>
          <a:lstStyle/>
          <a:p>
            <a:fld id="{47548170-3F0D-4742-B529-E3AF59305A7B}" type="slidenum">
              <a:rPr lang="en-US" smtClean="0"/>
              <a:t>3</a:t>
            </a:fld>
            <a:endParaRPr lang="en-US"/>
          </a:p>
        </p:txBody>
      </p:sp>
    </p:spTree>
    <p:extLst>
      <p:ext uri="{BB962C8B-B14F-4D97-AF65-F5344CB8AC3E}">
        <p14:creationId xmlns:p14="http://schemas.microsoft.com/office/powerpoint/2010/main" val="16142306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Plants vary in their response to fire</a:t>
            </a:r>
          </a:p>
          <a:p>
            <a:r>
              <a:rPr lang="en-US" dirty="0" smtClean="0"/>
              <a:t>Fire </a:t>
            </a:r>
            <a:r>
              <a:rPr lang="en-US" dirty="0" smtClean="0"/>
              <a:t>kills some plants, rejuvenates others, and some require fire to exist.</a:t>
            </a:r>
          </a:p>
          <a:p>
            <a:r>
              <a:rPr lang="en-US" dirty="0" smtClean="0"/>
              <a:t>A plants’ </a:t>
            </a:r>
            <a:r>
              <a:rPr lang="en-US" dirty="0" smtClean="0"/>
              <a:t>biological characteristics determine how they are affected by </a:t>
            </a:r>
            <a:r>
              <a:rPr lang="en-US" dirty="0" smtClean="0"/>
              <a:t>fire</a:t>
            </a:r>
          </a:p>
          <a:p>
            <a:endParaRPr lang="en-US" dirty="0" smtClean="0"/>
          </a:p>
          <a:p>
            <a:pPr marL="171450" indent="-171450">
              <a:buFont typeface="Arial" panose="020B0604020202020204" pitchFamily="34" charset="0"/>
              <a:buChar char="•"/>
            </a:pPr>
            <a:r>
              <a:rPr lang="en-US" dirty="0" smtClean="0"/>
              <a:t>Some plants sprout after a fire.</a:t>
            </a:r>
            <a:r>
              <a:rPr lang="en-US" baseline="0" dirty="0" smtClean="0"/>
              <a:t>  </a:t>
            </a:r>
            <a:r>
              <a:rPr lang="en-US" dirty="0" smtClean="0"/>
              <a:t>Sprouting can occur from roots, rhizomes, base of trunk, branches, below ground root crown and grass crowns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Some seeds require heat to germinate, which improves survivability</a:t>
            </a:r>
            <a:r>
              <a:rPr lang="en-US" baseline="0" dirty="0" smtClean="0"/>
              <a:t>.  </a:t>
            </a:r>
            <a:r>
              <a:rPr lang="en-US" dirty="0" smtClean="0"/>
              <a:t>Stage of growth depends of degree of damage from fire</a:t>
            </a:r>
          </a:p>
          <a:p>
            <a:pPr marL="171450" indent="-171450">
              <a:buFont typeface="Arial" panose="020B0604020202020204" pitchFamily="34" charset="0"/>
              <a:buChar char="•"/>
            </a:pPr>
            <a:r>
              <a:rPr lang="en-US" dirty="0" smtClean="0"/>
              <a:t>Most perennial grasses are more susceptible to fire damage when actively growing than when dormant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Often plants with smaller stature survive fire because they contain less fuel</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7548170-3F0D-4742-B529-E3AF59305A7B}" type="slidenum">
              <a:rPr lang="en-US" smtClean="0"/>
              <a:t>5</a:t>
            </a:fld>
            <a:endParaRPr lang="en-US"/>
          </a:p>
        </p:txBody>
      </p:sp>
    </p:spTree>
    <p:extLst>
      <p:ext uri="{BB962C8B-B14F-4D97-AF65-F5344CB8AC3E}">
        <p14:creationId xmlns:p14="http://schemas.microsoft.com/office/powerpoint/2010/main" val="14047197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Shrubs like </a:t>
            </a:r>
            <a:r>
              <a:rPr lang="en-US" dirty="0" smtClean="0"/>
              <a:t>Basin</a:t>
            </a:r>
            <a:r>
              <a:rPr lang="en-US" baseline="0" dirty="0" smtClean="0"/>
              <a:t> </a:t>
            </a:r>
            <a:r>
              <a:rPr lang="en-US" dirty="0" smtClean="0"/>
              <a:t>Big </a:t>
            </a:r>
            <a:r>
              <a:rPr lang="en-US" dirty="0" smtClean="0"/>
              <a:t>Sagebrush and Mountain Big Sagebrush are killed even in low intensity wildlife and short exposure to heat.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Usually reestablishes from seed in </a:t>
            </a:r>
            <a:r>
              <a:rPr lang="en-US" dirty="0" smtClean="0"/>
              <a:t>following </a:t>
            </a:r>
            <a:r>
              <a:rPr lang="en-US" dirty="0" smtClean="0"/>
              <a:t>years.</a:t>
            </a:r>
          </a:p>
          <a:p>
            <a:endParaRPr lang="en-US" dirty="0"/>
          </a:p>
        </p:txBody>
      </p:sp>
      <p:sp>
        <p:nvSpPr>
          <p:cNvPr id="4" name="Slide Number Placeholder 3"/>
          <p:cNvSpPr>
            <a:spLocks noGrp="1"/>
          </p:cNvSpPr>
          <p:nvPr>
            <p:ph type="sldNum" sz="quarter" idx="10"/>
          </p:nvPr>
        </p:nvSpPr>
        <p:spPr/>
        <p:txBody>
          <a:bodyPr/>
          <a:lstStyle/>
          <a:p>
            <a:fld id="{47548170-3F0D-4742-B529-E3AF59305A7B}" type="slidenum">
              <a:rPr lang="en-US" smtClean="0"/>
              <a:t>6</a:t>
            </a:fld>
            <a:endParaRPr lang="en-US"/>
          </a:p>
        </p:txBody>
      </p:sp>
    </p:spTree>
    <p:extLst>
      <p:ext uri="{BB962C8B-B14F-4D97-AF65-F5344CB8AC3E}">
        <p14:creationId xmlns:p14="http://schemas.microsoft.com/office/powerpoint/2010/main" val="4510984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Yellow </a:t>
            </a:r>
            <a:r>
              <a:rPr lang="en-US" dirty="0" err="1" smtClean="0"/>
              <a:t>rabbitbrush</a:t>
            </a:r>
            <a:r>
              <a:rPr lang="en-US" dirty="0" smtClean="0"/>
              <a:t> readily </a:t>
            </a:r>
            <a:r>
              <a:rPr lang="en-US" dirty="0" err="1" smtClean="0"/>
              <a:t>resprouts</a:t>
            </a:r>
            <a:r>
              <a:rPr lang="en-US" dirty="0" smtClean="0"/>
              <a:t> after fire. </a:t>
            </a:r>
            <a:r>
              <a:rPr lang="en-US" baseline="0" dirty="0" smtClean="0"/>
              <a:t> </a:t>
            </a:r>
            <a:r>
              <a:rPr lang="en-US" dirty="0" smtClean="0"/>
              <a:t>In some cases it may appear more “healthy” than prior to the </a:t>
            </a:r>
            <a:r>
              <a:rPr lang="en-US" dirty="0" smtClean="0"/>
              <a:t>fire.</a:t>
            </a:r>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Since it is an annual, </a:t>
            </a:r>
            <a:r>
              <a:rPr lang="en-US" dirty="0" err="1" smtClean="0"/>
              <a:t>cheatgrass</a:t>
            </a:r>
            <a:r>
              <a:rPr lang="en-US" dirty="0" smtClean="0"/>
              <a:t> has typically concluded it’s life cycle prior to the fire </a:t>
            </a:r>
            <a:r>
              <a:rPr lang="en-US" dirty="0" smtClean="0"/>
              <a:t>season, and can sprout from seed.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a:buClr>
                <a:schemeClr val="bg1"/>
              </a:buClr>
            </a:pPr>
            <a:r>
              <a:rPr lang="en-US" sz="1200" dirty="0" smtClean="0">
                <a:solidFill>
                  <a:schemeClr val="bg1"/>
                </a:solidFill>
              </a:rPr>
              <a:t>Grasses and forbs generally sprout first</a:t>
            </a:r>
          </a:p>
          <a:p>
            <a:pPr>
              <a:buClr>
                <a:schemeClr val="bg1"/>
              </a:buClr>
            </a:pPr>
            <a:endParaRPr lang="en-US" sz="1200" dirty="0" smtClean="0">
              <a:solidFill>
                <a:schemeClr val="bg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7548170-3F0D-4742-B529-E3AF59305A7B}" type="slidenum">
              <a:rPr lang="en-US" smtClean="0"/>
              <a:t>7</a:t>
            </a:fld>
            <a:endParaRPr lang="en-US"/>
          </a:p>
        </p:txBody>
      </p:sp>
    </p:spTree>
    <p:extLst>
      <p:ext uri="{BB962C8B-B14F-4D97-AF65-F5344CB8AC3E}">
        <p14:creationId xmlns:p14="http://schemas.microsoft.com/office/powerpoint/2010/main" val="2525215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Antelope Bitterbrush may </a:t>
            </a:r>
            <a:r>
              <a:rPr lang="en-US" dirty="0" err="1" smtClean="0"/>
              <a:t>resprout</a:t>
            </a:r>
            <a:r>
              <a:rPr lang="en-US" dirty="0" smtClean="0"/>
              <a:t> after fire depending upon growth form, age, soil moisture, and/or season of burn.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dirty="0" smtClean="0"/>
              <a:t>Crested Wheatgrass;</a:t>
            </a:r>
            <a:r>
              <a:rPr lang="en-US" baseline="0" dirty="0" smtClean="0"/>
              <a:t> </a:t>
            </a:r>
            <a:r>
              <a:rPr lang="en-US" dirty="0" smtClean="0"/>
              <a:t>Sandberg’s Bluegrass:</a:t>
            </a:r>
            <a:r>
              <a:rPr lang="en-US" baseline="0" dirty="0" smtClean="0"/>
              <a:t> </a:t>
            </a:r>
            <a:r>
              <a:rPr lang="en-US" dirty="0" smtClean="0"/>
              <a:t>In general, bunch grasses are more sensitive to fire when green than when dried or yellow</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47548170-3F0D-4742-B529-E3AF59305A7B}" type="slidenum">
              <a:rPr lang="en-US" smtClean="0"/>
              <a:t>8</a:t>
            </a:fld>
            <a:endParaRPr lang="en-US"/>
          </a:p>
        </p:txBody>
      </p:sp>
    </p:spTree>
    <p:extLst>
      <p:ext uri="{BB962C8B-B14F-4D97-AF65-F5344CB8AC3E}">
        <p14:creationId xmlns:p14="http://schemas.microsoft.com/office/powerpoint/2010/main" val="3810125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This is the same area of sagebrush ecosystem over time, before and after fire. This is typical sagebrush succession which occurs naturally and slowly.</a:t>
            </a:r>
          </a:p>
          <a:p>
            <a:endParaRPr lang="en-US" baseline="0" dirty="0" smtClean="0"/>
          </a:p>
          <a:p>
            <a:r>
              <a:rPr lang="en-US" baseline="0" dirty="0" smtClean="0"/>
              <a:t>Images by Kenneth </a:t>
            </a:r>
            <a:r>
              <a:rPr lang="en-US" baseline="0" dirty="0" err="1" smtClean="0"/>
              <a:t>Fulgham</a:t>
            </a:r>
            <a:r>
              <a:rPr lang="en-US" baseline="0" dirty="0" smtClean="0"/>
              <a:t> of </a:t>
            </a:r>
            <a:r>
              <a:rPr lang="en-US" baseline="0" dirty="0" err="1" smtClean="0"/>
              <a:t>Humbolth</a:t>
            </a:r>
            <a:r>
              <a:rPr lang="en-US" baseline="0" dirty="0" smtClean="0"/>
              <a:t> State University </a:t>
            </a:r>
          </a:p>
          <a:p>
            <a:r>
              <a:rPr lang="en-US" dirty="0" smtClean="0"/>
              <a:t>http://ucanr.edu/calag/fig6901p40.jpg</a:t>
            </a:r>
          </a:p>
          <a:p>
            <a:r>
              <a:rPr lang="en-US" dirty="0" smtClean="0"/>
              <a:t>http://californiaagriculture.ucanr.edu/landingpage.cfm?article=ca.v069n01p36&amp;fulltext=yes</a:t>
            </a:r>
            <a:endParaRPr lang="en-US" dirty="0"/>
          </a:p>
        </p:txBody>
      </p:sp>
      <p:sp>
        <p:nvSpPr>
          <p:cNvPr id="4" name="Slide Number Placeholder 3"/>
          <p:cNvSpPr>
            <a:spLocks noGrp="1"/>
          </p:cNvSpPr>
          <p:nvPr>
            <p:ph type="sldNum" sz="quarter" idx="10"/>
          </p:nvPr>
        </p:nvSpPr>
        <p:spPr/>
        <p:txBody>
          <a:bodyPr/>
          <a:lstStyle/>
          <a:p>
            <a:fld id="{47548170-3F0D-4742-B529-E3AF59305A7B}" type="slidenum">
              <a:rPr lang="en-US" smtClean="0"/>
              <a:t>9</a:t>
            </a:fld>
            <a:endParaRPr lang="en-US"/>
          </a:p>
        </p:txBody>
      </p:sp>
    </p:spTree>
    <p:extLst>
      <p:ext uri="{BB962C8B-B14F-4D97-AF65-F5344CB8AC3E}">
        <p14:creationId xmlns:p14="http://schemas.microsoft.com/office/powerpoint/2010/main" val="3209599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safety has been adequately</a:t>
            </a:r>
            <a:r>
              <a:rPr lang="en-US" baseline="0" dirty="0" smtClean="0"/>
              <a:t> assessed, managers consider the potential effect of the wildfire on property and natural and cultural resources. Decisions also take into account the location of the fire, the condition of the fuels, current and predicted weather and topography. </a:t>
            </a:r>
            <a:endParaRPr lang="en-US" dirty="0"/>
          </a:p>
        </p:txBody>
      </p:sp>
      <p:sp>
        <p:nvSpPr>
          <p:cNvPr id="4" name="Slide Number Placeholder 3"/>
          <p:cNvSpPr>
            <a:spLocks noGrp="1"/>
          </p:cNvSpPr>
          <p:nvPr>
            <p:ph type="sldNum" sz="quarter" idx="10"/>
          </p:nvPr>
        </p:nvSpPr>
        <p:spPr/>
        <p:txBody>
          <a:bodyPr/>
          <a:lstStyle/>
          <a:p>
            <a:fld id="{47548170-3F0D-4742-B529-E3AF59305A7B}" type="slidenum">
              <a:rPr lang="en-US" smtClean="0"/>
              <a:t>10</a:t>
            </a:fld>
            <a:endParaRPr lang="en-US"/>
          </a:p>
        </p:txBody>
      </p:sp>
    </p:spTree>
    <p:extLst>
      <p:ext uri="{BB962C8B-B14F-4D97-AF65-F5344CB8AC3E}">
        <p14:creationId xmlns:p14="http://schemas.microsoft.com/office/powerpoint/2010/main" val="39502860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 burned area must be immediately stabilized and rehabilitated to mitigate threats</a:t>
            </a:r>
            <a:r>
              <a:rPr lang="en-US" sz="1200" b="0" i="0" kern="1200" baseline="0" dirty="0" smtClean="0">
                <a:solidFill>
                  <a:schemeClr val="tx1"/>
                </a:solidFill>
                <a:effectLst/>
                <a:latin typeface="+mn-lt"/>
                <a:ea typeface="+mn-ea"/>
                <a:cs typeface="+mn-cs"/>
              </a:rPr>
              <a:t>, especially invasive plants like </a:t>
            </a:r>
            <a:r>
              <a:rPr lang="en-US" sz="1200" b="0" i="0" kern="1200" baseline="0" dirty="0" err="1" smtClean="0">
                <a:solidFill>
                  <a:schemeClr val="tx1"/>
                </a:solidFill>
                <a:effectLst/>
                <a:latin typeface="+mn-lt"/>
                <a:ea typeface="+mn-ea"/>
                <a:cs typeface="+mn-cs"/>
              </a:rPr>
              <a:t>cheatgrass</a:t>
            </a:r>
            <a:r>
              <a:rPr lang="en-US" sz="1200" b="0" i="0" kern="1200" baseline="0" dirty="0" smtClean="0">
                <a:solidFill>
                  <a:schemeClr val="tx1"/>
                </a:solidFill>
                <a:effectLst/>
                <a:latin typeface="+mn-lt"/>
                <a:ea typeface="+mn-ea"/>
                <a:cs typeface="+mn-cs"/>
              </a:rPr>
              <a:t> and </a:t>
            </a:r>
            <a:r>
              <a:rPr lang="en-US" sz="1200" b="0" i="0" kern="1200" baseline="0" dirty="0" err="1" smtClean="0">
                <a:solidFill>
                  <a:schemeClr val="tx1"/>
                </a:solidFill>
                <a:effectLst/>
                <a:latin typeface="+mn-lt"/>
                <a:ea typeface="+mn-ea"/>
                <a:cs typeface="+mn-cs"/>
              </a:rPr>
              <a:t>medusahead</a:t>
            </a:r>
            <a:r>
              <a:rPr lang="en-US" sz="1200" b="0" i="0" kern="1200" baseline="0" dirty="0" smtClean="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47548170-3F0D-4742-B529-E3AF59305A7B}" type="slidenum">
              <a:rPr lang="en-US" smtClean="0"/>
              <a:t>11</a:t>
            </a:fld>
            <a:endParaRPr lang="en-US"/>
          </a:p>
        </p:txBody>
      </p:sp>
    </p:spTree>
    <p:extLst>
      <p:ext uri="{BB962C8B-B14F-4D97-AF65-F5344CB8AC3E}">
        <p14:creationId xmlns:p14="http://schemas.microsoft.com/office/powerpoint/2010/main" val="3091205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solidFill>
                  <a:srgbClr val="604C3B"/>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solidFill>
                  <a:srgbClr val="604C3B"/>
                </a:solidFill>
              </a:defRPr>
            </a:lvl1pPr>
          </a:lstStyle>
          <a:p>
            <a:fld id="{0CB4EEFB-E70A-4876-85B3-9552B17D4D60}" type="datetimeFigureOut">
              <a:rPr lang="en-US" smtClean="0"/>
              <a:pPr/>
              <a:t>3/7/2016</a:t>
            </a:fld>
            <a:endParaRPr lang="en-US"/>
          </a:p>
        </p:txBody>
      </p:sp>
      <p:sp>
        <p:nvSpPr>
          <p:cNvPr id="5" name="Footer Placeholder 4"/>
          <p:cNvSpPr>
            <a:spLocks noGrp="1"/>
          </p:cNvSpPr>
          <p:nvPr>
            <p:ph type="ftr" sz="quarter" idx="11"/>
          </p:nvPr>
        </p:nvSpPr>
        <p:spPr/>
        <p:txBody>
          <a:bodyPr/>
          <a:lstStyle>
            <a:lvl1pPr>
              <a:defRPr>
                <a:solidFill>
                  <a:srgbClr val="604C3B"/>
                </a:solidFill>
              </a:defRPr>
            </a:lvl1pPr>
          </a:lstStyle>
          <a:p>
            <a:endParaRPr lang="en-US"/>
          </a:p>
        </p:txBody>
      </p:sp>
      <p:sp>
        <p:nvSpPr>
          <p:cNvPr id="6" name="Slide Number Placeholder 5"/>
          <p:cNvSpPr>
            <a:spLocks noGrp="1"/>
          </p:cNvSpPr>
          <p:nvPr>
            <p:ph type="sldNum" sz="quarter" idx="12"/>
          </p:nvPr>
        </p:nvSpPr>
        <p:spPr/>
        <p:txBody>
          <a:bodyPr/>
          <a:lstStyle>
            <a:lvl1pPr>
              <a:defRPr>
                <a:solidFill>
                  <a:srgbClr val="604C3B"/>
                </a:solidFill>
              </a:defRPr>
            </a:lvl1pPr>
          </a:lstStyle>
          <a:p>
            <a:fld id="{264EE2EB-0CEE-43F4-B103-FB6F7A41AC29}"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B4EEFB-E70A-4876-85B3-9552B17D4D60}" type="datetimeFigureOut">
              <a:rPr lang="en-US" smtClean="0"/>
              <a:t>3/7/2016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4EE2EB-0CEE-43F4-B103-FB6F7A41AC2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CB4EEFB-E70A-4876-85B3-9552B17D4D60}" type="datetimeFigureOut">
              <a:rPr lang="en-US" smtClean="0"/>
              <a:t>3/7/2016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4EE2EB-0CEE-43F4-B103-FB6F7A41AC2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CB4EEFB-E70A-4876-85B3-9552B17D4D60}" type="datetimeFigureOut">
              <a:rPr lang="en-US" smtClean="0"/>
              <a:t>3/7/2016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4EE2EB-0CEE-43F4-B103-FB6F7A41AC2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CB4EEFB-E70A-4876-85B3-9552B17D4D60}" type="datetimeFigureOut">
              <a:rPr lang="en-US" smtClean="0"/>
              <a:t>3/7/2016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4EE2EB-0CEE-43F4-B103-FB6F7A41AC29}" type="slidenum">
              <a:rPr lang="en-US" smtClean="0"/>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CB4EEFB-E70A-4876-85B3-9552B17D4D60}" type="datetimeFigureOut">
              <a:rPr lang="en-US" smtClean="0"/>
              <a:t>3/7/2016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4EE2EB-0CEE-43F4-B103-FB6F7A41AC2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CB4EEFB-E70A-4876-85B3-9552B17D4D60}" type="datetimeFigureOut">
              <a:rPr lang="en-US" smtClean="0"/>
              <a:t>3/7/2016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64EE2EB-0CEE-43F4-B103-FB6F7A41AC29}" type="slidenum">
              <a:rPr lang="en-US" smtClean="0"/>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CB4EEFB-E70A-4876-85B3-9552B17D4D60}" type="datetimeFigureOut">
              <a:rPr lang="en-US" smtClean="0"/>
              <a:t>3/7/2016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64EE2EB-0CEE-43F4-B103-FB6F7A41AC2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B4EEFB-E70A-4876-85B3-9552B17D4D60}" type="datetimeFigureOut">
              <a:rPr lang="en-US" smtClean="0"/>
              <a:t>3/7/2016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64EE2EB-0CEE-43F4-B103-FB6F7A41AC2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B4EEFB-E70A-4876-85B3-9552B17D4D60}" type="datetimeFigureOut">
              <a:rPr lang="en-US" smtClean="0"/>
              <a:t>3/7/2016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4EE2EB-0CEE-43F4-B103-FB6F7A41AC29}" type="slidenum">
              <a:rPr lang="en-US" smtClean="0"/>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CB4EEFB-E70A-4876-85B3-9552B17D4D60}" type="datetimeFigureOut">
              <a:rPr lang="en-US" smtClean="0"/>
              <a:t>3/7/2016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4EE2EB-0CEE-43F4-B103-FB6F7A41AC29}"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0CB4EEFB-E70A-4876-85B3-9552B17D4D60}" type="datetimeFigureOut">
              <a:rPr lang="en-US" smtClean="0"/>
              <a:t>3/7/2016</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264EE2EB-0CEE-43F4-B103-FB6F7A41AC2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lumMod val="50000"/>
            </a:schemeClr>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lumMod val="50000"/>
            </a:schemeClr>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lumMod val="50000"/>
            </a:schemeClr>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lumMod val="50000"/>
            </a:schemeClr>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lumMod val="50000"/>
            </a:schemeClr>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4" name="Picture 6" descr="https://upload.wikimedia.org/wikipedia/commons/thumb/4/40/North_of_Jordan_Valley-_sagebrush_steppe_%289674144321%29.jpg/1024px-North_of_Jordan_Valley-_sagebrush_steppe_%289674144321%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00" y="0"/>
            <a:ext cx="9347200" cy="70104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381000" y="2514600"/>
            <a:ext cx="8610600" cy="990600"/>
          </a:xfrm>
        </p:spPr>
        <p:txBody>
          <a:bodyPr>
            <a:noAutofit/>
          </a:bodyPr>
          <a:lstStyle/>
          <a:p>
            <a:pPr algn="ctr"/>
            <a:r>
              <a:rPr lang="en-US" sz="5500" b="1" cap="none" dirty="0" smtClean="0">
                <a:solidFill>
                  <a:schemeClr val="bg1"/>
                </a:solidFill>
                <a:latin typeface="Arial" panose="020B0604020202020204" pitchFamily="34" charset="0"/>
                <a:cs typeface="Arial" panose="020B0604020202020204" pitchFamily="34" charset="0"/>
              </a:rPr>
              <a:t>Succession </a:t>
            </a:r>
            <a:r>
              <a:rPr lang="en-US" sz="5500" b="1" cap="none" dirty="0">
                <a:solidFill>
                  <a:schemeClr val="bg1"/>
                </a:solidFill>
                <a:latin typeface="Arial" panose="020B0604020202020204" pitchFamily="34" charset="0"/>
                <a:cs typeface="Arial" panose="020B0604020202020204" pitchFamily="34" charset="0"/>
              </a:rPr>
              <a:t>in </a:t>
            </a:r>
            <a:r>
              <a:rPr lang="en-US" sz="5500" b="1" cap="none" dirty="0" smtClean="0">
                <a:solidFill>
                  <a:schemeClr val="bg1"/>
                </a:solidFill>
                <a:latin typeface="Arial" panose="020B0604020202020204" pitchFamily="34" charset="0"/>
                <a:cs typeface="Arial" panose="020B0604020202020204" pitchFamily="34" charset="0"/>
              </a:rPr>
              <a:t>the Sagebrush </a:t>
            </a:r>
            <a:r>
              <a:rPr lang="en-US" sz="5500" b="1" cap="none" dirty="0">
                <a:solidFill>
                  <a:schemeClr val="bg1"/>
                </a:solidFill>
                <a:latin typeface="Arial" panose="020B0604020202020204" pitchFamily="34" charset="0"/>
                <a:cs typeface="Arial" panose="020B0604020202020204" pitchFamily="34" charset="0"/>
              </a:rPr>
              <a:t>Ecosystem</a:t>
            </a:r>
            <a:endParaRPr lang="en-US" sz="5500" b="1" cap="none"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858379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lstStyle/>
          <a:p>
            <a:pPr algn="ctr"/>
            <a:r>
              <a:rPr lang="en-US" dirty="0" smtClean="0"/>
              <a:t>Burn </a:t>
            </a:r>
            <a:r>
              <a:rPr lang="en-US" dirty="0" smtClean="0"/>
              <a:t>Management </a:t>
            </a:r>
            <a:r>
              <a:rPr lang="en-US" dirty="0" smtClean="0"/>
              <a:t>Plans</a:t>
            </a:r>
            <a:endParaRPr lang="en-US" dirty="0"/>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95400" y="1447800"/>
            <a:ext cx="6400800" cy="4800600"/>
          </a:xfrm>
        </p:spPr>
      </p:pic>
    </p:spTree>
    <p:extLst>
      <p:ext uri="{BB962C8B-B14F-4D97-AF65-F5344CB8AC3E}">
        <p14:creationId xmlns:p14="http://schemas.microsoft.com/office/powerpoint/2010/main" val="38836684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Rehabilitate</a:t>
            </a:r>
            <a:endParaRPr lang="en-US"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180407" y="1676400"/>
            <a:ext cx="6783185" cy="4522124"/>
          </a:xfrm>
        </p:spPr>
      </p:pic>
    </p:spTree>
    <p:extLst>
      <p:ext uri="{BB962C8B-B14F-4D97-AF65-F5344CB8AC3E}">
        <p14:creationId xmlns:p14="http://schemas.microsoft.com/office/powerpoint/2010/main" val="887077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600"/>
          </a:xfrm>
        </p:spPr>
        <p:txBody>
          <a:bodyPr>
            <a:normAutofit/>
          </a:bodyPr>
          <a:lstStyle/>
          <a:p>
            <a:pPr marL="0" indent="0" algn="ctr"/>
            <a:r>
              <a:rPr lang="en-US" dirty="0" smtClean="0"/>
              <a:t>Choose Seed Mixes Carefully</a:t>
            </a:r>
            <a:endParaRPr lang="en-US" dirty="0"/>
          </a:p>
        </p:txBody>
      </p:sp>
      <p:pic>
        <p:nvPicPr>
          <p:cNvPr id="4" name="Content Placeholder 3"/>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rot="5400000">
            <a:off x="2257825" y="2029225"/>
            <a:ext cx="4648200" cy="3942549"/>
          </a:xfrm>
        </p:spPr>
      </p:pic>
    </p:spTree>
    <p:extLst>
      <p:ext uri="{BB962C8B-B14F-4D97-AF65-F5344CB8AC3E}">
        <p14:creationId xmlns:p14="http://schemas.microsoft.com/office/powerpoint/2010/main" val="1393241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Content Placeholder 3"/>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0" y="-76891"/>
            <a:ext cx="9244895" cy="6934891"/>
          </a:xfrm>
        </p:spPr>
      </p:pic>
      <p:sp>
        <p:nvSpPr>
          <p:cNvPr id="6" name="TextBox 5"/>
          <p:cNvSpPr txBox="1"/>
          <p:nvPr/>
        </p:nvSpPr>
        <p:spPr>
          <a:xfrm>
            <a:off x="609600" y="457200"/>
            <a:ext cx="7467600" cy="1200329"/>
          </a:xfrm>
          <a:prstGeom prst="rect">
            <a:avLst/>
          </a:prstGeom>
          <a:noFill/>
        </p:spPr>
        <p:txBody>
          <a:bodyPr wrap="square" rtlCol="0">
            <a:spAutoFit/>
          </a:bodyPr>
          <a:lstStyle/>
          <a:p>
            <a:pPr algn="ctr"/>
            <a:r>
              <a:rPr lang="en-US" sz="7200" b="1" dirty="0" smtClean="0">
                <a:solidFill>
                  <a:srgbClr val="FF0000"/>
                </a:solidFill>
                <a:latin typeface="Arial Black" panose="020B0A04020102020204" pitchFamily="34" charset="0"/>
              </a:rPr>
              <a:t>AVOID THIS!</a:t>
            </a:r>
            <a:endParaRPr lang="en-US" sz="7200" b="1" dirty="0">
              <a:solidFill>
                <a:srgbClr val="FF0000"/>
              </a:solidFill>
              <a:latin typeface="Arial Black" panose="020B0A04020102020204" pitchFamily="34" charset="0"/>
            </a:endParaRPr>
          </a:p>
        </p:txBody>
      </p:sp>
    </p:spTree>
    <p:extLst>
      <p:ext uri="{BB962C8B-B14F-4D97-AF65-F5344CB8AC3E}">
        <p14:creationId xmlns:p14="http://schemas.microsoft.com/office/powerpoint/2010/main" val="5931935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801583"/>
            <a:ext cx="9144000" cy="6056417"/>
          </a:xfrm>
        </p:spPr>
      </p:pic>
      <p:sp>
        <p:nvSpPr>
          <p:cNvPr id="2" name="Title 1"/>
          <p:cNvSpPr>
            <a:spLocks noGrp="1"/>
          </p:cNvSpPr>
          <p:nvPr>
            <p:ph type="title"/>
          </p:nvPr>
        </p:nvSpPr>
        <p:spPr>
          <a:xfrm>
            <a:off x="457200" y="-76200"/>
            <a:ext cx="8229600" cy="990600"/>
          </a:xfrm>
        </p:spPr>
        <p:txBody>
          <a:bodyPr/>
          <a:lstStyle/>
          <a:p>
            <a:r>
              <a:rPr lang="en-US" dirty="0" smtClean="0"/>
              <a:t>During a Wildfire: Protect Human Life</a:t>
            </a:r>
            <a:endParaRPr lang="en-US" dirty="0"/>
          </a:p>
        </p:txBody>
      </p:sp>
    </p:spTree>
    <p:extLst>
      <p:ext uri="{BB962C8B-B14F-4D97-AF65-F5344CB8AC3E}">
        <p14:creationId xmlns:p14="http://schemas.microsoft.com/office/powerpoint/2010/main" val="15369485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765732"/>
            <a:ext cx="9144000" cy="6092268"/>
          </a:xfrm>
        </p:spPr>
      </p:pic>
      <p:sp>
        <p:nvSpPr>
          <p:cNvPr id="2" name="Title 1"/>
          <p:cNvSpPr>
            <a:spLocks noGrp="1"/>
          </p:cNvSpPr>
          <p:nvPr>
            <p:ph type="title"/>
          </p:nvPr>
        </p:nvSpPr>
        <p:spPr>
          <a:xfrm>
            <a:off x="0" y="0"/>
            <a:ext cx="9144000" cy="762000"/>
          </a:xfrm>
        </p:spPr>
        <p:txBody>
          <a:bodyPr>
            <a:normAutofit/>
          </a:bodyPr>
          <a:lstStyle/>
          <a:p>
            <a:pPr algn="ctr"/>
            <a:r>
              <a:rPr lang="en-US" dirty="0" smtClean="0"/>
              <a:t>Protect Homes, Ranches and Wildlife</a:t>
            </a:r>
            <a:endParaRPr lang="en-US" dirty="0"/>
          </a:p>
        </p:txBody>
      </p:sp>
    </p:spTree>
    <p:extLst>
      <p:ext uri="{BB962C8B-B14F-4D97-AF65-F5344CB8AC3E}">
        <p14:creationId xmlns:p14="http://schemas.microsoft.com/office/powerpoint/2010/main" val="2638435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76200" y="76200"/>
            <a:ext cx="8915400" cy="990600"/>
          </a:xfrm>
        </p:spPr>
        <p:txBody>
          <a:bodyPr>
            <a:noAutofit/>
          </a:bodyPr>
          <a:lstStyle/>
          <a:p>
            <a:pPr algn="ctr"/>
            <a:r>
              <a:rPr lang="en-US" sz="6500" dirty="0" smtClean="0"/>
              <a:t>What Happens Next</a:t>
            </a:r>
            <a:r>
              <a:rPr lang="en-US" sz="6500" dirty="0" smtClean="0"/>
              <a:t>??</a:t>
            </a:r>
            <a:endParaRPr lang="en-US" sz="6500" dirty="0"/>
          </a:p>
        </p:txBody>
      </p:sp>
    </p:spTree>
    <p:extLst>
      <p:ext uri="{BB962C8B-B14F-4D97-AF65-F5344CB8AC3E}">
        <p14:creationId xmlns:p14="http://schemas.microsoft.com/office/powerpoint/2010/main" val="8269264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4738" y="-717550"/>
            <a:ext cx="11293476" cy="8294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457200" y="0"/>
            <a:ext cx="8229600" cy="990600"/>
          </a:xfrm>
        </p:spPr>
        <p:txBody>
          <a:bodyPr/>
          <a:lstStyle/>
          <a:p>
            <a:pPr algn="ctr"/>
            <a:r>
              <a:rPr lang="en-US" dirty="0" smtClean="0">
                <a:solidFill>
                  <a:schemeClr val="bg1"/>
                </a:solidFill>
              </a:rPr>
              <a:t>Plant Response to Fire</a:t>
            </a:r>
            <a:endParaRPr lang="en-US" dirty="0">
              <a:solidFill>
                <a:schemeClr val="bg1"/>
              </a:solidFill>
            </a:endParaRPr>
          </a:p>
        </p:txBody>
      </p:sp>
      <p:sp>
        <p:nvSpPr>
          <p:cNvPr id="3" name="Content Placeholder 2"/>
          <p:cNvSpPr>
            <a:spLocks noGrp="1"/>
          </p:cNvSpPr>
          <p:nvPr>
            <p:ph sz="half" idx="1"/>
          </p:nvPr>
        </p:nvSpPr>
        <p:spPr>
          <a:xfrm>
            <a:off x="609600" y="1216152"/>
            <a:ext cx="8153400" cy="3813048"/>
          </a:xfrm>
        </p:spPr>
        <p:txBody>
          <a:bodyPr>
            <a:noAutofit/>
          </a:bodyPr>
          <a:lstStyle/>
          <a:p>
            <a:pPr>
              <a:buClr>
                <a:schemeClr val="bg1"/>
              </a:buClr>
            </a:pPr>
            <a:r>
              <a:rPr lang="en-US" sz="3400" dirty="0" smtClean="0">
                <a:solidFill>
                  <a:schemeClr val="bg1"/>
                </a:solidFill>
              </a:rPr>
              <a:t>Fire kills some plants and helps others</a:t>
            </a:r>
          </a:p>
          <a:p>
            <a:pPr>
              <a:buClr>
                <a:schemeClr val="bg1"/>
              </a:buClr>
            </a:pPr>
            <a:r>
              <a:rPr lang="en-US" sz="3400" dirty="0" smtClean="0">
                <a:solidFill>
                  <a:schemeClr val="bg1"/>
                </a:solidFill>
              </a:rPr>
              <a:t>Some </a:t>
            </a:r>
            <a:r>
              <a:rPr lang="en-US" sz="3400" dirty="0" smtClean="0">
                <a:solidFill>
                  <a:schemeClr val="bg1"/>
                </a:solidFill>
              </a:rPr>
              <a:t>are better adapted to </a:t>
            </a:r>
            <a:r>
              <a:rPr lang="en-US" sz="3400" dirty="0" smtClean="0">
                <a:solidFill>
                  <a:schemeClr val="bg1"/>
                </a:solidFill>
              </a:rPr>
              <a:t>fire</a:t>
            </a:r>
          </a:p>
          <a:p>
            <a:pPr>
              <a:buClr>
                <a:schemeClr val="bg1"/>
              </a:buClr>
            </a:pPr>
            <a:endParaRPr lang="en-US" sz="3400" dirty="0">
              <a:solidFill>
                <a:schemeClr val="bg1"/>
              </a:solidFill>
            </a:endParaRPr>
          </a:p>
        </p:txBody>
      </p:sp>
    </p:spTree>
    <p:extLst>
      <p:ext uri="{BB962C8B-B14F-4D97-AF65-F5344CB8AC3E}">
        <p14:creationId xmlns:p14="http://schemas.microsoft.com/office/powerpoint/2010/main" val="1697015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lstStyle/>
          <a:p>
            <a:pPr algn="ctr"/>
            <a:r>
              <a:rPr lang="en-US" dirty="0" smtClean="0"/>
              <a:t>Sagebrush Killed</a:t>
            </a:r>
            <a:endParaRPr lang="en-US" dirty="0"/>
          </a:p>
        </p:txBody>
      </p:sp>
      <p:pic>
        <p:nvPicPr>
          <p:cNvPr id="1026" name="Picture 2"/>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762000" y="1458686"/>
            <a:ext cx="35814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1458686"/>
            <a:ext cx="3581400"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70100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lstStyle/>
          <a:p>
            <a:pPr algn="ctr"/>
            <a:r>
              <a:rPr lang="en-US" dirty="0" smtClean="0"/>
              <a:t>Survivors</a:t>
            </a:r>
            <a:endParaRPr lang="en-US" dirty="0"/>
          </a:p>
        </p:txBody>
      </p:sp>
      <p:pic>
        <p:nvPicPr>
          <p:cNvPr id="5" name="Content Placeholder 4" descr="Rabbitbrush"/>
          <p:cNvPicPr>
            <a:picLocks noGrp="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1447800"/>
            <a:ext cx="3581400" cy="4648200"/>
          </a:xfrm>
          <a:prstGeom prst="rect">
            <a:avLst/>
          </a:prstGeom>
          <a:noFill/>
          <a:ln>
            <a:noFill/>
          </a:ln>
        </p:spPr>
      </p:pic>
      <p:pic>
        <p:nvPicPr>
          <p:cNvPr id="6" name="Picture 2"/>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4343400" y="1447800"/>
            <a:ext cx="4495800"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42593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990600"/>
          </a:xfrm>
        </p:spPr>
        <p:txBody>
          <a:bodyPr>
            <a:normAutofit/>
          </a:bodyPr>
          <a:lstStyle/>
          <a:p>
            <a:pPr algn="ctr"/>
            <a:r>
              <a:rPr lang="en-US" dirty="0" smtClean="0"/>
              <a:t>Survival Depends on Conditions</a:t>
            </a:r>
            <a:endParaRPr lang="en-US" dirty="0"/>
          </a:p>
        </p:txBody>
      </p:sp>
      <p:pic>
        <p:nvPicPr>
          <p:cNvPr id="5" name="Content Placeholder 4" descr="Bitterbrush (Purshia tridentata) 2"/>
          <p:cNvPicPr>
            <a:picLocks noGrp="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33400" y="1600200"/>
            <a:ext cx="3886200" cy="4572000"/>
          </a:xfrm>
          <a:prstGeom prst="rect">
            <a:avLst/>
          </a:prstGeom>
          <a:noFill/>
          <a:ln>
            <a:noFill/>
          </a:ln>
        </p:spPr>
      </p:pic>
      <p:pic>
        <p:nvPicPr>
          <p:cNvPr id="6" name="Picture 3"/>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4648200" y="1600200"/>
            <a:ext cx="3886200" cy="4572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02811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04800"/>
            <a:ext cx="9144000" cy="6303981"/>
          </a:xfrm>
          <a:prstGeom prst="rect">
            <a:avLst/>
          </a:prstGeom>
        </p:spPr>
      </p:pic>
    </p:spTree>
    <p:extLst>
      <p:ext uri="{BB962C8B-B14F-4D97-AF65-F5344CB8AC3E}">
        <p14:creationId xmlns:p14="http://schemas.microsoft.com/office/powerpoint/2010/main" val="70217160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ustom 7">
      <a:dk1>
        <a:srgbClr val="604C3B"/>
      </a:dk1>
      <a:lt1>
        <a:srgbClr val="FFFFFF"/>
      </a:lt1>
      <a:dk2>
        <a:srgbClr val="604C3B"/>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3395</TotalTime>
  <Words>502</Words>
  <Application>Microsoft Office PowerPoint</Application>
  <PresentationFormat>On-screen Show (4:3)</PresentationFormat>
  <Paragraphs>59</Paragraphs>
  <Slides>13</Slides>
  <Notes>11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Clarity</vt:lpstr>
      <vt:lpstr>Succession in the Sagebrush Ecosystem</vt:lpstr>
      <vt:lpstr>During a Wildfire: Protect Human Life</vt:lpstr>
      <vt:lpstr>Protect Homes, Ranches and Wildlife</vt:lpstr>
      <vt:lpstr>What Happens Next??</vt:lpstr>
      <vt:lpstr>Plant Response to Fire</vt:lpstr>
      <vt:lpstr>Sagebrush Killed</vt:lpstr>
      <vt:lpstr>Survivors</vt:lpstr>
      <vt:lpstr>Survival Depends on Conditions</vt:lpstr>
      <vt:lpstr>PowerPoint Presentation</vt:lpstr>
      <vt:lpstr>Burn Management Plans</vt:lpstr>
      <vt:lpstr>Rehabilitate</vt:lpstr>
      <vt:lpstr>Choose Seed Mixes Carefully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Succession in the Sagebrush Ecosystem</dc:title>
  <dc:creator>Administrator</dc:creator>
  <cp:lastModifiedBy>Rick</cp:lastModifiedBy>
  <cp:revision>33</cp:revision>
  <dcterms:created xsi:type="dcterms:W3CDTF">2016-02-08T21:40:14Z</dcterms:created>
  <dcterms:modified xsi:type="dcterms:W3CDTF">2016-03-08T00:26:06Z</dcterms:modified>
</cp:coreProperties>
</file>